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9"/>
  </p:notesMasterIdLst>
  <p:sldIdLst>
    <p:sldId id="256" r:id="rId2"/>
    <p:sldId id="261" r:id="rId3"/>
    <p:sldId id="314" r:id="rId4"/>
    <p:sldId id="317" r:id="rId5"/>
    <p:sldId id="258" r:id="rId6"/>
    <p:sldId id="291" r:id="rId7"/>
    <p:sldId id="315" r:id="rId8"/>
    <p:sldId id="316" r:id="rId9"/>
    <p:sldId id="318" r:id="rId10"/>
    <p:sldId id="321" r:id="rId11"/>
    <p:sldId id="324" r:id="rId12"/>
    <p:sldId id="293" r:id="rId13"/>
    <p:sldId id="325" r:id="rId14"/>
    <p:sldId id="320" r:id="rId15"/>
    <p:sldId id="308" r:id="rId16"/>
    <p:sldId id="322" r:id="rId17"/>
    <p:sldId id="323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092"/>
    <p:restoredTop sz="95370" autoAdjust="0"/>
  </p:normalViewPr>
  <p:slideViewPr>
    <p:cSldViewPr snapToGrid="0">
      <p:cViewPr varScale="1">
        <p:scale>
          <a:sx n="87" d="100"/>
          <a:sy n="87" d="100"/>
        </p:scale>
        <p:origin x="-117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4" Type="http://schemas.openxmlformats.org/officeDocument/2006/relationships/image" Target="../media/image5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4BA816-8AD3-475F-BCE4-FA019258B6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3614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701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</a:t>
            </a:r>
            <a:r>
              <a:rPr lang="ru-RU" baseline="0" dirty="0" smtClean="0"/>
              <a:t> рисунке  у высот </a:t>
            </a:r>
            <a:r>
              <a:rPr lang="en-US" baseline="0" dirty="0" smtClean="0"/>
              <a:t>h </a:t>
            </a:r>
            <a:r>
              <a:rPr lang="ru-RU" baseline="0" dirty="0" smtClean="0"/>
              <a:t>цифры 1 и 2 поменять местами Красные цифры 1 и 2 заменить буквами Н ,  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7299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0790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6429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9016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Поправить знак сокращение </a:t>
            </a:r>
            <a:r>
              <a:rPr lang="ru-RU" dirty="0" smtClean="0"/>
              <a:t>Шрифт</a:t>
            </a:r>
            <a:r>
              <a:rPr lang="ru-RU" baseline="0" dirty="0" smtClean="0"/>
              <a:t> верхнего текста унифицировать с нижним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/>
              <a:t>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l</a:t>
            </a:r>
            <a:r>
              <a:rPr lang="ru-RU" baseline="0" dirty="0" smtClean="0"/>
              <a:t>Шрифты привести в порядок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/>
              <a:t>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7651D-0C0D-466F-B294-12496ED39A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0AEC1-5AA0-4A58-B3E2-A195D5EC95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18CB-EED9-4899-BBDD-14A9033D01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78B63-6BDC-474E-92FF-7E28C467F9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5CB993-BDE7-4CBC-9029-5353394932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99BCE-B2AA-43DE-B8A4-98BCA139313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77B8C-E326-4D6A-BA2D-764E7FC11A1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51A89-EC30-42DC-825C-9450F3A9F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6F839-66B4-46A3-B722-9D60C9437C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CC53-C7F2-45E3-B129-5644FE040A2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D8945-948C-4313-B64E-F754DAA7B5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C20C9-15A8-483A-A969-5421B16A84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182EAB-EDF1-40A0-967A-CCB8269336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.wmf"/><Relationship Id="rId5" Type="http://schemas.openxmlformats.org/officeDocument/2006/relationships/image" Target="../media/image1.wmf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1.wmf"/><Relationship Id="rId18" Type="http://schemas.openxmlformats.org/officeDocument/2006/relationships/oleObject" Target="../embeddings/oleObject11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15.wmf"/><Relationship Id="rId7" Type="http://schemas.openxmlformats.org/officeDocument/2006/relationships/image" Target="../media/image8.w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3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5" Type="http://schemas.openxmlformats.org/officeDocument/2006/relationships/image" Target="../media/image12.wmf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4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jpe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wmf"/><Relationship Id="rId12" Type="http://schemas.openxmlformats.org/officeDocument/2006/relationships/image" Target="../media/image2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3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9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30.jpeg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5.wmf"/><Relationship Id="rId4" Type="http://schemas.openxmlformats.org/officeDocument/2006/relationships/image" Target="../media/image37.jpeg"/><Relationship Id="rId9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42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5" Type="http://schemas.openxmlformats.org/officeDocument/2006/relationships/image" Target="../media/image43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4.wmf"/><Relationship Id="rId10" Type="http://schemas.openxmlformats.org/officeDocument/2006/relationships/image" Target="../media/image46.wmf"/><Relationship Id="rId4" Type="http://schemas.openxmlformats.org/officeDocument/2006/relationships/oleObject" Target="../embeddings/oleObject36.bin"/><Relationship Id="rId9" Type="http://schemas.openxmlformats.org/officeDocument/2006/relationships/oleObject" Target="../embeddings/oleObject3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52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51.wmf"/><Relationship Id="rId5" Type="http://schemas.openxmlformats.org/officeDocument/2006/relationships/image" Target="../media/image48.wmf"/><Relationship Id="rId15" Type="http://schemas.openxmlformats.org/officeDocument/2006/relationships/image" Target="../media/image53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50.wmf"/><Relationship Id="rId14" Type="http://schemas.openxmlformats.org/officeDocument/2006/relationships/oleObject" Target="../embeddings/oleObject4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5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9.jpeg"/><Relationship Id="rId5" Type="http://schemas.openxmlformats.org/officeDocument/2006/relationships/image" Target="../media/image58.wmf"/><Relationship Id="rId4" Type="http://schemas.openxmlformats.org/officeDocument/2006/relationships/oleObject" Target="../embeddings/oleObject4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image" Target="../media/image64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1.wmf"/><Relationship Id="rId12" Type="http://schemas.openxmlformats.org/officeDocument/2006/relationships/oleObject" Target="../embeddings/oleObject5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63.wmf"/><Relationship Id="rId5" Type="http://schemas.openxmlformats.org/officeDocument/2006/relationships/image" Target="../media/image60.wmf"/><Relationship Id="rId15" Type="http://schemas.openxmlformats.org/officeDocument/2006/relationships/image" Target="../media/image65.wmf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62.wmf"/><Relationship Id="rId14" Type="http://schemas.openxmlformats.org/officeDocument/2006/relationships/oleObject" Target="../embeddings/oleObject5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image" Target="../media/image70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7.wmf"/><Relationship Id="rId12" Type="http://schemas.openxmlformats.org/officeDocument/2006/relationships/oleObject" Target="../embeddings/oleObject6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69.wmf"/><Relationship Id="rId5" Type="http://schemas.openxmlformats.org/officeDocument/2006/relationships/image" Target="../media/image66.wmf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6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052736"/>
            <a:ext cx="8640960" cy="388843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>
                <a:latin typeface="Arial Black" pitchFamily="34" charset="0"/>
              </a:rPr>
              <a:t>Лекция 5</a:t>
            </a:r>
            <a:r>
              <a:rPr lang="en-US" altLang="ru-RU" sz="3200" dirty="0">
                <a:latin typeface="Arial Black" pitchFamily="34" charset="0"/>
              </a:rPr>
              <a:t> </a:t>
            </a:r>
            <a:r>
              <a:rPr lang="en-US" altLang="ru-RU" dirty="0">
                <a:latin typeface="Arial Black" pitchFamily="34" charset="0"/>
              </a:rPr>
              <a:t/>
            </a:r>
            <a:br>
              <a:rPr lang="en-US" altLang="ru-RU" dirty="0">
                <a:latin typeface="Arial Black" pitchFamily="34" charset="0"/>
              </a:rPr>
            </a:br>
            <a:r>
              <a:rPr lang="en-US" altLang="ru-RU" dirty="0">
                <a:latin typeface="Arial Black" pitchFamily="34" charset="0"/>
              </a:rPr>
              <a:t/>
            </a:r>
            <a:br>
              <a:rPr lang="en-US" altLang="ru-RU" dirty="0">
                <a:latin typeface="Arial Black" pitchFamily="34" charset="0"/>
              </a:rPr>
            </a:br>
            <a: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  <a:t>РАБОТА И ЭНЕРГИЯ </a:t>
            </a:r>
            <a:b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</a:br>
            <a:endParaRPr lang="ru-RU" altLang="ru-RU" sz="4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7018" y="1382114"/>
            <a:ext cx="8811491" cy="3556992"/>
          </a:xfrm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90000"/>
              </a:lnSpc>
              <a:buClr>
                <a:srgbClr val="C00000"/>
              </a:buClr>
              <a:buNone/>
              <a:defRPr/>
            </a:pPr>
            <a:r>
              <a:rPr lang="ru-RU" altLang="ru-RU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РАБОТА</a:t>
            </a:r>
            <a:r>
              <a:rPr lang="ru-RU" altLang="ru-RU" sz="3600" b="1" dirty="0">
                <a:latin typeface="Arial" pitchFamily="34" charset="0"/>
                <a:cs typeface="Arial" pitchFamily="34" charset="0"/>
              </a:rPr>
              <a:t> – мера передачи движения или энергии от одного тела к другому</a:t>
            </a:r>
          </a:p>
          <a:p>
            <a:pPr marL="0" indent="0" algn="just" eaLnBrk="1" hangingPunct="1">
              <a:lnSpc>
                <a:spcPct val="90000"/>
              </a:lnSpc>
              <a:buClr>
                <a:srgbClr val="C00000"/>
              </a:buClr>
              <a:buNone/>
              <a:defRPr/>
            </a:pPr>
            <a:endParaRPr lang="ru-RU" altLang="ru-RU" sz="3600" b="1" dirty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Clr>
                <a:srgbClr val="C00000"/>
              </a:buClr>
              <a:buNone/>
              <a:defRPr/>
            </a:pPr>
            <a:r>
              <a:rPr lang="ru-RU" altLang="ru-RU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ЭНЕРГИЯ</a:t>
            </a:r>
            <a:r>
              <a:rPr lang="ru-RU" altLang="ru-RU" sz="3600" b="1" dirty="0">
                <a:latin typeface="Arial" pitchFamily="34" charset="0"/>
                <a:cs typeface="Arial" pitchFamily="34" charset="0"/>
              </a:rPr>
              <a:t> – количественная мера движения во всех формах этого движения</a:t>
            </a:r>
          </a:p>
          <a:p>
            <a:pPr marL="0" indent="0" eaLnBrk="1" hangingPunct="1">
              <a:lnSpc>
                <a:spcPct val="90000"/>
              </a:lnSpc>
              <a:buClr>
                <a:srgbClr val="C00000"/>
              </a:buClr>
              <a:buNone/>
              <a:defRPr/>
            </a:pP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C00000"/>
              </a:buClr>
              <a:buNone/>
              <a:defRPr/>
            </a:pPr>
            <a:endParaRPr lang="ru-RU" alt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09722" y="6356350"/>
            <a:ext cx="477078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2</a:t>
            </a:fld>
            <a:endParaRPr lang="ru-RU" alt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6926"/>
            <a:ext cx="9144000" cy="86824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Работа</a:t>
            </a:r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3970645" y="3606371"/>
          <a:ext cx="47339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2" name="Equation" r:id="rId4" imgW="2247900" imgH="266700" progId="Equation.DSMT4">
                  <p:embed/>
                </p:oleObj>
              </mc:Choice>
              <mc:Fallback>
                <p:oleObj name="Equation" r:id="rId4" imgW="2247900" imgH="266700" progId="Equation.DSMT4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0645" y="3606371"/>
                        <a:ext cx="4733925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3314754" y="1064992"/>
            <a:ext cx="5640402" cy="3318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При</a:t>
            </a:r>
            <a:r>
              <a:rPr kumimoji="0" lang="ru-RU" altLang="ru-RU" sz="24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перемещении </a:t>
            </a: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altLang="ru-RU" sz="2400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под действием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постоянной силы</a:t>
            </a:r>
            <a:r>
              <a:rPr kumimoji="0" lang="en-US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en-US" altLang="ru-RU" sz="240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altLang="ru-RU" sz="2400" dirty="0">
                <a:latin typeface="Arial" pitchFamily="34" charset="0"/>
                <a:cs typeface="Arial" pitchFamily="34" charset="0"/>
              </a:rPr>
              <a:t> совершаемая работа равна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dirty="0">
                <a:latin typeface="Arial" pitchFamily="34" charset="0"/>
                <a:cs typeface="Arial" pitchFamily="34" charset="0"/>
              </a:rPr>
              <a:t>                         </a:t>
            </a:r>
            <a:r>
              <a:rPr lang="ru-RU" altLang="ru-RU" sz="2400" dirty="0">
                <a:latin typeface="Arial" pitchFamily="34" charset="0"/>
                <a:cs typeface="Arial" pitchFamily="34" charset="0"/>
                <a:sym typeface="Symbol"/>
              </a:rPr>
              <a:t></a:t>
            </a:r>
            <a:r>
              <a:rPr lang="en-US" altLang="ru-RU" sz="2400" i="1" dirty="0">
                <a:latin typeface="Times New Roman" pitchFamily="18" charset="0"/>
                <a:cs typeface="Times New Roman" pitchFamily="18" charset="0"/>
              </a:rPr>
              <a:t>A=F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altLang="ru-RU" sz="2400" i="1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altLang="ru-RU" sz="2400" b="1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sz="24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ru-RU" sz="2400" i="1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altLang="ru-RU" sz="24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altLang="ru-RU" sz="2400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altLang="ru-RU" sz="2400" i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altLang="ru-RU" sz="2400" i="1" dirty="0">
                <a:latin typeface="Arial" pitchFamily="34" charset="0"/>
                <a:cs typeface="Arial" pitchFamily="34" charset="0"/>
              </a:rPr>
              <a:t> </a:t>
            </a:r>
            <a:endParaRPr lang="ru-RU" altLang="ru-RU" sz="2400" i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4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Элементарная работа на произвольном отрезке  траектории определяется</a:t>
            </a:r>
            <a:r>
              <a:rPr lang="ru-RU" altLang="ru-RU" sz="2400" dirty="0">
                <a:latin typeface="Arial" pitchFamily="34" charset="0"/>
                <a:cs typeface="Arial" pitchFamily="34" charset="0"/>
              </a:rPr>
              <a:t> как</a:t>
            </a:r>
            <a:r>
              <a:rPr kumimoji="0" lang="ru-RU" altLang="ru-RU" sz="24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</a:p>
        </p:txBody>
      </p:sp>
      <p:graphicFrame>
        <p:nvGraphicFramePr>
          <p:cNvPr id="3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79679"/>
              </p:ext>
            </p:extLst>
          </p:nvPr>
        </p:nvGraphicFramePr>
        <p:xfrm>
          <a:off x="3994648" y="5229647"/>
          <a:ext cx="4165378" cy="1644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3" name="Equation" r:id="rId6" imgW="1855005" imgH="838564" progId="Equation.DSMT4">
                  <p:embed/>
                </p:oleObj>
              </mc:Choice>
              <mc:Fallback>
                <p:oleObj name="Equation" r:id="rId6" imgW="1855005" imgH="838564" progId="Equation.DSMT4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4648" y="5229647"/>
                        <a:ext cx="4165378" cy="16442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"/>
          <p:cNvSpPr txBox="1">
            <a:spLocks noRot="1" noChangeArrowheads="1"/>
          </p:cNvSpPr>
          <p:nvPr/>
        </p:nvSpPr>
        <p:spPr>
          <a:xfrm>
            <a:off x="4236680" y="4403035"/>
            <a:ext cx="4507348" cy="611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dirty="0">
                <a:latin typeface="Arial" pitchFamily="34" charset="0"/>
                <a:cs typeface="Arial" pitchFamily="34" charset="0"/>
              </a:rPr>
              <a:t>Работа</a:t>
            </a:r>
            <a:r>
              <a:rPr kumimoji="0" lang="en-US" altLang="ru-RU" sz="240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altLang="ru-RU" sz="240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 участке траектории 1-2  равна:</a:t>
            </a:r>
            <a:endParaRPr kumimoji="0" lang="ru-RU" altLang="ru-RU" sz="24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2" name="Рисунок 21" descr="4-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7079" y="1155117"/>
            <a:ext cx="2857102" cy="1530032"/>
          </a:xfrm>
          <a:prstGeom prst="rect">
            <a:avLst/>
          </a:prstGeom>
        </p:spPr>
      </p:pic>
      <p:pic>
        <p:nvPicPr>
          <p:cNvPr id="24" name="Рисунок 23" descr="4-1б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1942" y="3408449"/>
            <a:ext cx="3684136" cy="2793568"/>
          </a:xfrm>
          <a:prstGeom prst="rect">
            <a:avLst/>
          </a:prstGeom>
        </p:spPr>
      </p:pic>
      <p:graphicFrame>
        <p:nvGraphicFramePr>
          <p:cNvPr id="2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937293"/>
              </p:ext>
            </p:extLst>
          </p:nvPr>
        </p:nvGraphicFramePr>
        <p:xfrm>
          <a:off x="371475" y="6227831"/>
          <a:ext cx="25939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4" name="Equation" r:id="rId10" imgW="1435100" imgH="228600" progId="Equation.DSMT4">
                  <p:embed/>
                </p:oleObj>
              </mc:Choice>
              <mc:Fallback>
                <p:oleObj name="Equation" r:id="rId10" imgW="1435100" imgH="228600" progId="Equation.DSMT4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" y="6227831"/>
                        <a:ext cx="2593975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Прямая соединительная линия 24"/>
          <p:cNvCxnSpPr/>
          <p:nvPr/>
        </p:nvCxnSpPr>
        <p:spPr>
          <a:xfrm>
            <a:off x="6120275" y="2005596"/>
            <a:ext cx="1847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293576" y="1083532"/>
            <a:ext cx="1847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442745" y="2082694"/>
            <a:ext cx="1847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536736" y="1359122"/>
            <a:ext cx="1847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679434" y="1969952"/>
            <a:ext cx="794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165037" y="5128490"/>
            <a:ext cx="794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.2)</a:t>
            </a:r>
          </a:p>
        </p:txBody>
      </p:sp>
      <p:sp>
        <p:nvSpPr>
          <p:cNvPr id="17" name="Номер слайда 6"/>
          <p:cNvSpPr txBox="1">
            <a:spLocks/>
          </p:cNvSpPr>
          <p:nvPr/>
        </p:nvSpPr>
        <p:spPr>
          <a:xfrm>
            <a:off x="8398564" y="6508750"/>
            <a:ext cx="440635" cy="365125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09552-AD09-46E1-9FE6-AF9BBCCCB5F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60026" y="6036264"/>
            <a:ext cx="983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.2 а)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75060" y="2042389"/>
            <a:ext cx="4553530" cy="3352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Элементарная работа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l-GR" sz="2200" b="1" i="1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равна площади заштрихованной полоски. Полная работа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пути 1-2 равна площади, которая  ограничена  кривой, координатами 1 и 2 и осью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данном случае на одном отрезке пути она положительная, на другом – отрицательная.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69964" y="6356350"/>
            <a:ext cx="516835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4</a:t>
            </a:fld>
            <a:endParaRPr lang="ru-RU" altLang="ru-RU" dirty="0"/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0" y="250234"/>
            <a:ext cx="9144000" cy="1376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Графическое </a:t>
            </a:r>
            <a:r>
              <a:rPr kumimoji="0" lang="ru-RU" alt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представление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работы</a:t>
            </a:r>
            <a:endParaRPr kumimoji="0" lang="ru-RU" altLang="ru-RU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Рисунок 7" descr="5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258" y="2060065"/>
            <a:ext cx="4090162" cy="31965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79904" y="6439475"/>
            <a:ext cx="737804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5</a:t>
            </a:fld>
            <a:endParaRPr lang="ru-RU" altLang="ru-RU" dirty="0"/>
          </a:p>
        </p:txBody>
      </p:sp>
      <p:graphicFrame>
        <p:nvGraphicFramePr>
          <p:cNvPr id="6257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054917"/>
              </p:ext>
            </p:extLst>
          </p:nvPr>
        </p:nvGraphicFramePr>
        <p:xfrm>
          <a:off x="1238250" y="3905250"/>
          <a:ext cx="1954213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9" name="Equation" r:id="rId4" imgW="850531" imgH="203112" progId="Equation.DSMT4">
                  <p:embed/>
                </p:oleObj>
              </mc:Choice>
              <mc:Fallback>
                <p:oleObj name="Equation" r:id="rId4" imgW="850531" imgH="203112" progId="Equation.DSMT4">
                  <p:embed/>
                  <p:pic>
                    <p:nvPicPr>
                      <p:cNvPr id="0" name="Picture 5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3905250"/>
                        <a:ext cx="1954213" cy="46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705142"/>
              </p:ext>
            </p:extLst>
          </p:nvPr>
        </p:nvGraphicFramePr>
        <p:xfrm>
          <a:off x="4317340" y="3877618"/>
          <a:ext cx="2674360" cy="471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0" name="Equation" r:id="rId6" imgW="1155700" imgH="203200" progId="Equation.DSMT4">
                  <p:embed/>
                </p:oleObj>
              </mc:Choice>
              <mc:Fallback>
                <p:oleObj name="Equation" r:id="rId6" imgW="1155700" imgH="203200" progId="Equation.DSMT4">
                  <p:embed/>
                  <p:pic>
                    <p:nvPicPr>
                      <p:cNvPr id="0" name="Picture 5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7340" y="3877618"/>
                        <a:ext cx="2674360" cy="4711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273463"/>
              </p:ext>
            </p:extLst>
          </p:nvPr>
        </p:nvGraphicFramePr>
        <p:xfrm>
          <a:off x="7021517" y="3848718"/>
          <a:ext cx="1902691" cy="519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1" name="Equation" r:id="rId8" imgW="837836" imgH="228501" progId="Equation.DSMT4">
                  <p:embed/>
                </p:oleObj>
              </mc:Choice>
              <mc:Fallback>
                <p:oleObj name="Equation" r:id="rId8" imgW="837836" imgH="228501" progId="Equation.DSMT4">
                  <p:embed/>
                  <p:pic>
                    <p:nvPicPr>
                      <p:cNvPr id="0" name="Picture 5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1517" y="3848718"/>
                        <a:ext cx="1902691" cy="5194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139619"/>
              </p:ext>
            </p:extLst>
          </p:nvPr>
        </p:nvGraphicFramePr>
        <p:xfrm>
          <a:off x="6001198" y="4981118"/>
          <a:ext cx="2983778" cy="450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2" name="Equation" r:id="rId10" imgW="1346200" imgH="203200" progId="Equation.DSMT4">
                  <p:embed/>
                </p:oleObj>
              </mc:Choice>
              <mc:Fallback>
                <p:oleObj name="Equation" r:id="rId10" imgW="1346200" imgH="203200" progId="Equation.DSMT4">
                  <p:embed/>
                  <p:pic>
                    <p:nvPicPr>
                      <p:cNvPr id="0" name="Picture 5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1198" y="4981118"/>
                        <a:ext cx="2983778" cy="4508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236085"/>
              </p:ext>
            </p:extLst>
          </p:nvPr>
        </p:nvGraphicFramePr>
        <p:xfrm>
          <a:off x="3484563" y="6005513"/>
          <a:ext cx="20955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3" name="Equation" r:id="rId12" imgW="1040948" imgH="190417" progId="Equation.DSMT4">
                  <p:embed/>
                </p:oleObj>
              </mc:Choice>
              <mc:Fallback>
                <p:oleObj name="Equation" r:id="rId12" imgW="1040948" imgH="190417" progId="Equation.DSMT4">
                  <p:embed/>
                  <p:pic>
                    <p:nvPicPr>
                      <p:cNvPr id="0" name="Picture 5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4563" y="6005513"/>
                        <a:ext cx="20955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6367777"/>
              </p:ext>
            </p:extLst>
          </p:nvPr>
        </p:nvGraphicFramePr>
        <p:xfrm>
          <a:off x="5803647" y="5990731"/>
          <a:ext cx="3153930" cy="372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4" name="Equation" r:id="rId14" imgW="1763769" imgH="177646" progId="Equation.DSMT4">
                  <p:embed/>
                </p:oleObj>
              </mc:Choice>
              <mc:Fallback>
                <p:oleObj name="Equation" r:id="rId14" imgW="1763769" imgH="177646" progId="Equation.DSMT4">
                  <p:embed/>
                  <p:pic>
                    <p:nvPicPr>
                      <p:cNvPr id="0" name="Picture 5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3647" y="5990731"/>
                        <a:ext cx="3153930" cy="372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"/>
          <p:cNvSpPr txBox="1">
            <a:spLocks noRot="1" noChangeArrowheads="1"/>
          </p:cNvSpPr>
          <p:nvPr/>
        </p:nvSpPr>
        <p:spPr>
          <a:xfrm>
            <a:off x="3306615" y="3260409"/>
            <a:ext cx="5033821" cy="720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4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263270"/>
              </p:ext>
            </p:extLst>
          </p:nvPr>
        </p:nvGraphicFramePr>
        <p:xfrm>
          <a:off x="4614863" y="1104900"/>
          <a:ext cx="2062162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5" name="Equation" r:id="rId16" imgW="1129810" imgH="393529" progId="Equation.DSMT4">
                  <p:embed/>
                </p:oleObj>
              </mc:Choice>
              <mc:Fallback>
                <p:oleObj name="Equation" r:id="rId16" imgW="1129810" imgH="393529" progId="Equation.DSMT4">
                  <p:embed/>
                  <p:pic>
                    <p:nvPicPr>
                      <p:cNvPr id="0" name="Picture 5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4863" y="1104900"/>
                        <a:ext cx="2062162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0472173"/>
              </p:ext>
            </p:extLst>
          </p:nvPr>
        </p:nvGraphicFramePr>
        <p:xfrm>
          <a:off x="4313238" y="1752600"/>
          <a:ext cx="2576512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6" name="Equation" r:id="rId18" imgW="1422400" imgH="393700" progId="Equation.DSMT4">
                  <p:embed/>
                </p:oleObj>
              </mc:Choice>
              <mc:Fallback>
                <p:oleObj name="Equation" r:id="rId18" imgW="1422400" imgH="393700" progId="Equation.DSMT4">
                  <p:embed/>
                  <p:pic>
                    <p:nvPicPr>
                      <p:cNvPr id="0" name="Picture 5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3238" y="1752600"/>
                        <a:ext cx="2576512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860558"/>
              </p:ext>
            </p:extLst>
          </p:nvPr>
        </p:nvGraphicFramePr>
        <p:xfrm>
          <a:off x="4212452" y="4917100"/>
          <a:ext cx="1601788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7" name="Equation" r:id="rId20" imgW="749300" imgH="228600" progId="Equation.DSMT4">
                  <p:embed/>
                </p:oleObj>
              </mc:Choice>
              <mc:Fallback>
                <p:oleObj name="Equation" r:id="rId20" imgW="749300" imgH="228600" progId="Equation.DSMT4">
                  <p:embed/>
                  <p:pic>
                    <p:nvPicPr>
                      <p:cNvPr id="0" name="Picture 5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2452" y="4917100"/>
                        <a:ext cx="1601788" cy="53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 txBox="1">
            <a:spLocks noRot="1" noChangeArrowheads="1"/>
          </p:cNvSpPr>
          <p:nvPr/>
        </p:nvSpPr>
        <p:spPr>
          <a:xfrm>
            <a:off x="0" y="19878"/>
            <a:ext cx="9144000" cy="1135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Мощность. Единицы</a:t>
            </a:r>
            <a:r>
              <a:rPr lang="en-US" altLang="ru-RU" sz="3200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 </a:t>
            </a: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измерения работы</a:t>
            </a:r>
            <a:r>
              <a:rPr lang="en-US" altLang="ru-RU" sz="3200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 </a:t>
            </a: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и мощности</a:t>
            </a:r>
            <a:endParaRPr kumimoji="0" lang="ru-RU" altLang="ru-RU" sz="3200" b="0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0329" y="1281539"/>
            <a:ext cx="4084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</a:rPr>
              <a:t>Средняя мощность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0329" y="1836888"/>
            <a:ext cx="4099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</a:rPr>
              <a:t>Мгновенная мощность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63678" y="1309181"/>
            <a:ext cx="1033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.3 а</a:t>
            </a:r>
            <a:r>
              <a:rPr lang="en-US" sz="24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568169" y="1878496"/>
            <a:ext cx="1039118" cy="463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.3 б)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2464" y="2636505"/>
            <a:ext cx="574064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</a:rPr>
              <a:t>Единица работы = ед. силы </a:t>
            </a:r>
            <a:r>
              <a:rPr lang="ru-RU" sz="2000" b="1" i="1" dirty="0">
                <a:solidFill>
                  <a:srgbClr val="C00000"/>
                </a:solidFill>
                <a:sym typeface="Symbol"/>
              </a:rPr>
              <a:t> ед. длины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53139" y="3192751"/>
            <a:ext cx="40853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]=[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]=[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][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39214" y="3847455"/>
            <a:ext cx="9416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</a:rPr>
              <a:t>(СИ)</a:t>
            </a:r>
            <a:r>
              <a:rPr lang="en-US" sz="2400" b="1" dirty="0">
                <a:solidFill>
                  <a:prstClr val="black"/>
                </a:solidFill>
              </a:rPr>
              <a:t>: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29898" y="3877618"/>
            <a:ext cx="11798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</a:rPr>
              <a:t>(СГС)</a:t>
            </a:r>
            <a:r>
              <a:rPr lang="en-US" sz="2400" b="1" dirty="0">
                <a:solidFill>
                  <a:prstClr val="black"/>
                </a:solidFill>
              </a:rPr>
              <a:t>: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80190" y="4530564"/>
            <a:ext cx="43645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i="1" dirty="0">
                <a:solidFill>
                  <a:prstClr val="black"/>
                </a:solidFill>
              </a:rPr>
              <a:t>Единица мощности </a:t>
            </a:r>
            <a:r>
              <a:rPr lang="ru-RU" sz="2400" b="1" dirty="0">
                <a:solidFill>
                  <a:prstClr val="black"/>
                </a:solidFill>
              </a:rPr>
              <a:t>(СИ)</a:t>
            </a:r>
            <a:r>
              <a:rPr lang="en-US" sz="2400" b="1" dirty="0">
                <a:solidFill>
                  <a:prstClr val="black"/>
                </a:solidFill>
              </a:rPr>
              <a:t>: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69640" y="5569974"/>
            <a:ext cx="3650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i="1" dirty="0">
                <a:solidFill>
                  <a:prstClr val="black"/>
                </a:solidFill>
              </a:rPr>
              <a:t>Внесистемные единицы: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28385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  <a:t>Потенциальное поле сил.</a:t>
            </a:r>
            <a:b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  <a:t>Консервативные силы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09722" y="6377033"/>
            <a:ext cx="761522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2778973" y="1510528"/>
            <a:ext cx="5977401" cy="2147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Поле сил</a:t>
            </a:r>
            <a:r>
              <a:rPr lang="en-US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(силовое поле) – </a:t>
            </a: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пространство, в котором действует сила(гравитации; упругости; трения, например,</a:t>
            </a:r>
            <a:r>
              <a:rPr lang="en-US" alt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 внутреннее трение в потоке). Поле  стационарное, если не зависит от времени.</a:t>
            </a:r>
          </a:p>
        </p:txBody>
      </p:sp>
      <p:graphicFrame>
        <p:nvGraphicFramePr>
          <p:cNvPr id="44210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331051"/>
              </p:ext>
            </p:extLst>
          </p:nvPr>
        </p:nvGraphicFramePr>
        <p:xfrm>
          <a:off x="1154113" y="4495800"/>
          <a:ext cx="60737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32" name="Equation" r:id="rId4" imgW="2908080" imgH="266400" progId="Equation.DSMT4">
                  <p:embed/>
                </p:oleObj>
              </mc:Choice>
              <mc:Fallback>
                <p:oleObj name="Equation" r:id="rId4" imgW="2908080" imgH="266400" progId="Equation.DSMT4">
                  <p:embed/>
                  <p:pic>
                    <p:nvPicPr>
                      <p:cNvPr id="0" name="Picture 2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4495800"/>
                        <a:ext cx="60737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Рисунок 27" descr="4-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4841" y="1540830"/>
            <a:ext cx="2391927" cy="2680986"/>
          </a:xfrm>
          <a:prstGeom prst="rect">
            <a:avLst/>
          </a:prstGeom>
        </p:spPr>
      </p:pic>
      <p:sp>
        <p:nvSpPr>
          <p:cNvPr id="34" name="Rectangle 3"/>
          <p:cNvSpPr txBox="1">
            <a:spLocks noRot="1" noChangeArrowheads="1"/>
          </p:cNvSpPr>
          <p:nvPr/>
        </p:nvSpPr>
        <p:spPr>
          <a:xfrm>
            <a:off x="2272145" y="2789364"/>
            <a:ext cx="3676074" cy="40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0" name="Rectangle 3"/>
          <p:cNvSpPr txBox="1">
            <a:spLocks noRot="1" noChangeArrowheads="1"/>
          </p:cNvSpPr>
          <p:nvPr/>
        </p:nvSpPr>
        <p:spPr>
          <a:xfrm>
            <a:off x="174787" y="5327374"/>
            <a:ext cx="8783782" cy="10301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Вблизи поверхности Земли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сила</a:t>
            </a:r>
            <a:r>
              <a:rPr kumimoji="0" lang="ru-RU" altLang="ru-RU" sz="2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тяжести постоянна. Т.е. поле тяготения можно считать однородным, стационарным.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1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331051"/>
              </p:ext>
            </p:extLst>
          </p:nvPr>
        </p:nvGraphicFramePr>
        <p:xfrm>
          <a:off x="6803303" y="3790351"/>
          <a:ext cx="1062037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33" name="Equation" r:id="rId7" imgW="508221" imgH="228699" progId="Equation.DSMT4">
                  <p:embed/>
                </p:oleObj>
              </mc:Choice>
              <mc:Fallback>
                <p:oleObj name="Equation" r:id="rId7" imgW="508221" imgH="228699" progId="Equation.DSMT4">
                  <p:embed/>
                  <p:pic>
                    <p:nvPicPr>
                      <p:cNvPr id="0" name="Picture 2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3303" y="3790351"/>
                        <a:ext cx="1062037" cy="481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78547" y="3777651"/>
            <a:ext cx="4969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1.</a:t>
            </a:r>
            <a:r>
              <a:rPr lang="ru-RU" alt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Поле силы тяжести</a:t>
            </a:r>
            <a:endParaRPr lang="ru-RU" altLang="ru-RU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133003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  <a:t>Потенциальное поле сил.</a:t>
            </a:r>
            <a:b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  <a:t>Консервативные силы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99174" y="6492875"/>
            <a:ext cx="703294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7</a:t>
            </a:fld>
            <a:endParaRPr lang="ru-RU" altLang="ru-RU" dirty="0"/>
          </a:p>
        </p:txBody>
      </p:sp>
      <p:sp>
        <p:nvSpPr>
          <p:cNvPr id="33" name="Rectangle 3"/>
          <p:cNvSpPr txBox="1">
            <a:spLocks noRot="1" noChangeArrowheads="1"/>
          </p:cNvSpPr>
          <p:nvPr/>
        </p:nvSpPr>
        <p:spPr>
          <a:xfrm>
            <a:off x="3943709" y="2964062"/>
            <a:ext cx="5200291" cy="2424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Т.е.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работа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 на замкнутом круге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</a:t>
            </a:r>
            <a:endParaRPr lang="ru-RU" altLang="ru-RU" sz="2200" b="1" dirty="0" smtClean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sz="2200" b="1" i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+A</a:t>
            </a:r>
            <a:r>
              <a:rPr lang="en-US" altLang="ru-RU" sz="2200" b="1" i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alt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altLang="ru-RU" sz="2200" b="1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поскольку интегральная сумма высот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d</a:t>
            </a:r>
            <a:r>
              <a:rPr lang="en-US" alt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altLang="ru-RU" sz="22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равна</a:t>
            </a:r>
            <a:r>
              <a:rPr lang="ru-RU" altLang="ru-RU" sz="2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altLang="ru-RU" sz="2200" i="1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kumimoji="0" lang="ru-RU" altLang="ru-RU" sz="2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Если работа </a:t>
            </a:r>
            <a:r>
              <a:rPr kumimoji="0" lang="ru-RU" altLang="ru-RU" sz="2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 не зависит от траектории,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а зависит только от начального и  конечного положений в поле сил,  то силы  называются 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консервативными,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  </a:t>
            </a:r>
            <a:r>
              <a:rPr lang="ru-RU" alt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поля потенциальными.  </a:t>
            </a: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34" name="Rectangle 3"/>
          <p:cNvSpPr txBox="1">
            <a:spLocks noRot="1" noChangeArrowheads="1"/>
          </p:cNvSpPr>
          <p:nvPr/>
        </p:nvSpPr>
        <p:spPr>
          <a:xfrm>
            <a:off x="1031160" y="1161351"/>
            <a:ext cx="3146188" cy="526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 общем случае:</a:t>
            </a:r>
          </a:p>
        </p:txBody>
      </p:sp>
      <p:graphicFrame>
        <p:nvGraphicFramePr>
          <p:cNvPr id="35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5755349"/>
              </p:ext>
            </p:extLst>
          </p:nvPr>
        </p:nvGraphicFramePr>
        <p:xfrm>
          <a:off x="2164978" y="2232481"/>
          <a:ext cx="1280184" cy="526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12" name="Equation" r:id="rId4" imgW="622030" imgH="228501" progId="Equation.DSMT4">
                  <p:embed/>
                </p:oleObj>
              </mc:Choice>
              <mc:Fallback>
                <p:oleObj name="Equation" r:id="rId4" imgW="622030" imgH="228501" progId="Equation.DSMT4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4978" y="2232481"/>
                        <a:ext cx="1280184" cy="5260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0583870"/>
              </p:ext>
            </p:extLst>
          </p:nvPr>
        </p:nvGraphicFramePr>
        <p:xfrm>
          <a:off x="3890963" y="2262188"/>
          <a:ext cx="212566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13" name="Equation" r:id="rId6" imgW="977760" imgH="241200" progId="Equation.DSMT4">
                  <p:embed/>
                </p:oleObj>
              </mc:Choice>
              <mc:Fallback>
                <p:oleObj name="Equation" r:id="rId6" imgW="977760" imgH="241200" progId="Equation.DSMT4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0963" y="2262188"/>
                        <a:ext cx="2125662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3"/>
          <p:cNvSpPr txBox="1">
            <a:spLocks noRot="1" noChangeArrowheads="1"/>
          </p:cNvSpPr>
          <p:nvPr/>
        </p:nvSpPr>
        <p:spPr>
          <a:xfrm>
            <a:off x="159026" y="5356803"/>
            <a:ext cx="8855765" cy="14212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Потенциальная энергия 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– способность совершать работу вследствие нахождения в поле консервативных сил –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в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потенциальном поле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Работа совершается за счет убыли потенциальной </a:t>
            </a:r>
            <a:r>
              <a:rPr lang="ru-RU" altLang="ru-RU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энергии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(из начального значения вычитаем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конечное значение</a:t>
            </a:r>
            <a:endParaRPr lang="ru-RU" alt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984969" y="1659767"/>
            <a:ext cx="812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15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2044942"/>
              </p:ext>
            </p:extLst>
          </p:nvPr>
        </p:nvGraphicFramePr>
        <p:xfrm>
          <a:off x="3863635" y="1150355"/>
          <a:ext cx="287972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14" name="Equation" r:id="rId8" imgW="1371600" imgH="203200" progId="Equation.DSMT4">
                  <p:embed/>
                </p:oleObj>
              </mc:Choice>
              <mc:Fallback>
                <p:oleObj name="Equation" r:id="rId8" imgW="1371600" imgH="203200" progId="Equation.DSMT4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635" y="1150355"/>
                        <a:ext cx="2879725" cy="427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866464"/>
              </p:ext>
            </p:extLst>
          </p:nvPr>
        </p:nvGraphicFramePr>
        <p:xfrm>
          <a:off x="630238" y="1450975"/>
          <a:ext cx="7099300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15" name="Equation" r:id="rId10" imgW="3466800" imgH="482400" progId="Equation.DSMT4">
                  <p:embed/>
                </p:oleObj>
              </mc:Choice>
              <mc:Fallback>
                <p:oleObj name="Equation" r:id="rId10" imgW="3466800" imgH="482400" progId="Equation.DSMT4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1450975"/>
                        <a:ext cx="7099300" cy="950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Рисунок 16" descr="4-2b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7097" y="3014118"/>
            <a:ext cx="3779203" cy="21615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6287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  <a:t>Потенциальное поле сил.</a:t>
            </a:r>
            <a:b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  <a:t>Консервативные силы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45473" y="1053547"/>
            <a:ext cx="8712200" cy="16071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Поле центральных сил.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Силы, зависящие только от расстояния между взаимодействующими частицами  и  направленные  по прямой, проходящей через эти частицы, называются центральными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(гравитационные,  Кулоновские)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17835" y="6446695"/>
            <a:ext cx="464528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8</a:t>
            </a:fld>
            <a:endParaRPr lang="ru-RU" altLang="ru-RU" dirty="0"/>
          </a:p>
        </p:txBody>
      </p:sp>
      <p:pic>
        <p:nvPicPr>
          <p:cNvPr id="6" name="Рисунок 5" descr="5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4299" y="2545742"/>
            <a:ext cx="2391720" cy="2239297"/>
          </a:xfrm>
          <a:prstGeom prst="rect">
            <a:avLst/>
          </a:prstGeom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3082637" y="2451151"/>
            <a:ext cx="4712855" cy="5726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Рассмотрим гравитационные силы</a:t>
            </a:r>
          </a:p>
        </p:txBody>
      </p:sp>
      <p:graphicFrame>
        <p:nvGraphicFramePr>
          <p:cNvPr id="100353" name="Object 271"/>
          <p:cNvGraphicFramePr>
            <a:graphicFrameLocks noChangeAspect="1"/>
          </p:cNvGraphicFramePr>
          <p:nvPr/>
        </p:nvGraphicFramePr>
        <p:xfrm>
          <a:off x="2936442" y="2818463"/>
          <a:ext cx="2309812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46" name="Equation" r:id="rId5" imgW="1104900" imgH="469900" progId="Equation.DSMT4">
                  <p:embed/>
                </p:oleObj>
              </mc:Choice>
              <mc:Fallback>
                <p:oleObj name="Equation" r:id="rId5" imgW="1104900" imgH="469900" progId="Equation.DSMT4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6442" y="2818463"/>
                        <a:ext cx="2309812" cy="98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71"/>
          <p:cNvGraphicFramePr>
            <a:graphicFrameLocks noChangeAspect="1"/>
          </p:cNvGraphicFramePr>
          <p:nvPr/>
        </p:nvGraphicFramePr>
        <p:xfrm>
          <a:off x="5565775" y="2906713"/>
          <a:ext cx="2149475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47" name="Equation" r:id="rId7" imgW="1028254" imgH="253890" progId="Equation.DSMT4">
                  <p:embed/>
                </p:oleObj>
              </mc:Choice>
              <mc:Fallback>
                <p:oleObj name="Equation" r:id="rId7" imgW="1028254" imgH="253890" progId="Equation.DSMT4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5775" y="2906713"/>
                        <a:ext cx="2149475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Текст 2"/>
          <p:cNvSpPr txBox="1">
            <a:spLocks/>
          </p:cNvSpPr>
          <p:nvPr/>
        </p:nvSpPr>
        <p:spPr>
          <a:xfrm>
            <a:off x="2883751" y="3754985"/>
            <a:ext cx="6262255" cy="10853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здесь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   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– единичный вектор, задающий направление силы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действующей  на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частицу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в поле, создаваемом частицей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.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1" name="Object 2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1830590"/>
              </p:ext>
            </p:extLst>
          </p:nvPr>
        </p:nvGraphicFramePr>
        <p:xfrm>
          <a:off x="3789017" y="3734964"/>
          <a:ext cx="317500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48" name="Equation" r:id="rId9" imgW="152334" imgH="228501" progId="Equation.DSMT4">
                  <p:embed/>
                </p:oleObj>
              </mc:Choice>
              <mc:Fallback>
                <p:oleObj name="Equation" r:id="rId9" imgW="152334" imgH="228501" progId="Equation.DSMT4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017" y="3734964"/>
                        <a:ext cx="317500" cy="48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71"/>
          <p:cNvGraphicFramePr>
            <a:graphicFrameLocks noChangeAspect="1"/>
          </p:cNvGraphicFramePr>
          <p:nvPr/>
        </p:nvGraphicFramePr>
        <p:xfrm>
          <a:off x="241300" y="4887706"/>
          <a:ext cx="42465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49" name="Equation" r:id="rId11" imgW="2032000" imgH="254000" progId="Equation.DSMT4">
                  <p:embed/>
                </p:oleObj>
              </mc:Choice>
              <mc:Fallback>
                <p:oleObj name="Equation" r:id="rId11" imgW="2032000" imgH="254000" progId="Equation.DSMT4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" y="4887706"/>
                        <a:ext cx="4246563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71"/>
          <p:cNvGraphicFramePr>
            <a:graphicFrameLocks noChangeAspect="1"/>
          </p:cNvGraphicFramePr>
          <p:nvPr/>
        </p:nvGraphicFramePr>
        <p:xfrm>
          <a:off x="4622656" y="4673253"/>
          <a:ext cx="4219575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0" name="Equation" r:id="rId13" imgW="2018424" imgH="457002" progId="Equation.DSMT4">
                  <p:embed/>
                </p:oleObj>
              </mc:Choice>
              <mc:Fallback>
                <p:oleObj name="Equation" r:id="rId13" imgW="2018424" imgH="457002" progId="Equation.DSMT4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2656" y="4673253"/>
                        <a:ext cx="4219575" cy="963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Текст 2"/>
          <p:cNvSpPr txBox="1">
            <a:spLocks/>
          </p:cNvSpPr>
          <p:nvPr/>
        </p:nvSpPr>
        <p:spPr>
          <a:xfrm>
            <a:off x="149087" y="5418734"/>
            <a:ext cx="8825948" cy="1200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т.е. центральные силы консервативны, поле потенциальное. Величина                             – потенциал гравитационного поля.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6" name="Object 271"/>
          <p:cNvGraphicFramePr>
            <a:graphicFrameLocks noChangeAspect="1"/>
          </p:cNvGraphicFramePr>
          <p:nvPr/>
        </p:nvGraphicFramePr>
        <p:xfrm>
          <a:off x="1783422" y="5731363"/>
          <a:ext cx="1910642" cy="868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1" name="Equation" r:id="rId15" imgW="1040948" imgH="469696" progId="Equation.DSMT4">
                  <p:embed/>
                </p:oleObj>
              </mc:Choice>
              <mc:Fallback>
                <p:oleObj name="Equation" r:id="rId15" imgW="1040948" imgH="469696" progId="Equation.DSMT4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3422" y="5731363"/>
                        <a:ext cx="1910642" cy="8682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8174173" y="2890981"/>
            <a:ext cx="794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.5)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17875" y="2506120"/>
            <a:ext cx="5826125" cy="28201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Если имеется силовое поле, созданное совокупностью центральных сил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i="1" baseline="-250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каждая из которые действует на некую частицу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,то работа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результирующей силы по ее  перемещению равна алгебраической сумме работ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="1" i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, совершаемых под воздействием каждой из сил </a:t>
            </a:r>
            <a:r>
              <a:rPr lang="en-US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i="1" baseline="-250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18443" y="6446695"/>
            <a:ext cx="490030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9</a:t>
            </a:fld>
            <a:endParaRPr lang="ru-RU" alt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2335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Работа по перемещению</a:t>
            </a:r>
            <a:r>
              <a:rPr kumimoji="0" lang="ru-RU" altLang="ru-RU" sz="32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частиц (тел) в поле совокупности центральных сил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 descr="5-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3363" y="2438439"/>
            <a:ext cx="3010815" cy="3570518"/>
          </a:xfrm>
          <a:prstGeom prst="rect">
            <a:avLst/>
          </a:prstGeom>
        </p:spPr>
      </p:pic>
      <p:graphicFrame>
        <p:nvGraphicFramePr>
          <p:cNvPr id="98305" name="Object 1"/>
          <p:cNvGraphicFramePr>
            <a:graphicFrameLocks noChangeAspect="1"/>
          </p:cNvGraphicFramePr>
          <p:nvPr/>
        </p:nvGraphicFramePr>
        <p:xfrm>
          <a:off x="5164138" y="5549900"/>
          <a:ext cx="12906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9" name="Equation" r:id="rId5" imgW="622080" imgH="253800" progId="Equation.DSMT4">
                  <p:embed/>
                </p:oleObj>
              </mc:Choice>
              <mc:Fallback>
                <p:oleObj name="Equation" r:id="rId5" imgW="622080" imgH="2538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4138" y="5549900"/>
                        <a:ext cx="129063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49300" y="5594119"/>
            <a:ext cx="794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.7)</a:t>
            </a:r>
          </a:p>
        </p:txBody>
      </p:sp>
    </p:spTree>
    <p:extLst>
      <p:ext uri="{BB962C8B-B14F-4D97-AF65-F5344CB8AC3E}">
        <p14:creationId xmlns:p14="http://schemas.microsoft.com/office/powerpoint/2010/main" val="2893057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965802"/>
            <a:ext cx="9144000" cy="644453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3.</a:t>
            </a:r>
            <a:r>
              <a:rPr lang="en-US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Упругие силы. Работа внешних сил  по растяжению пружины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7236" y="6378126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10</a:t>
            </a:fld>
            <a:endParaRPr lang="ru-RU" altLang="ru-RU" dirty="0"/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071420" y="5373289"/>
            <a:ext cx="6724072" cy="454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0" name="Рисунок 39" descr="4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53452"/>
            <a:ext cx="3931920" cy="2823570"/>
          </a:xfrm>
          <a:prstGeom prst="rect">
            <a:avLst/>
          </a:prstGeom>
        </p:spPr>
      </p:pic>
      <p:graphicFrame>
        <p:nvGraphicFramePr>
          <p:cNvPr id="5449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801221"/>
              </p:ext>
            </p:extLst>
          </p:nvPr>
        </p:nvGraphicFramePr>
        <p:xfrm>
          <a:off x="3953703" y="3520178"/>
          <a:ext cx="4746625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3" name="Equation" r:id="rId5" imgW="2260440" imgH="736560" progId="Equation.DSMT4">
                  <p:embed/>
                </p:oleObj>
              </mc:Choice>
              <mc:Fallback>
                <p:oleObj name="Equation" r:id="rId5" imgW="2260440" imgH="73656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3703" y="3520178"/>
                        <a:ext cx="4746625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/>
          <p:cNvSpPr txBox="1">
            <a:spLocks noRot="1" noChangeArrowheads="1"/>
          </p:cNvSpPr>
          <p:nvPr/>
        </p:nvSpPr>
        <p:spPr>
          <a:xfrm>
            <a:off x="0" y="1"/>
            <a:ext cx="9144000" cy="12653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Потенциальное поле сил.</a:t>
            </a:r>
            <a:b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</a:b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Консервативные силы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851915" y="4545108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(5.8)</a:t>
            </a:r>
          </a:p>
        </p:txBody>
      </p:sp>
      <p:graphicFrame>
        <p:nvGraphicFramePr>
          <p:cNvPr id="747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904955"/>
              </p:ext>
            </p:extLst>
          </p:nvPr>
        </p:nvGraphicFramePr>
        <p:xfrm>
          <a:off x="4232275" y="2074863"/>
          <a:ext cx="4645025" cy="133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4" name="Equation" r:id="rId7" imgW="2209680" imgH="634680" progId="Equation.DSMT4">
                  <p:embed/>
                </p:oleObj>
              </mc:Choice>
              <mc:Fallback>
                <p:oleObj name="Equation" r:id="rId7" imgW="2209680" imgH="63468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2275" y="2074863"/>
                        <a:ext cx="4645025" cy="1338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3" name="Object 21"/>
          <p:cNvGraphicFramePr>
            <a:graphicFrameLocks noChangeAspect="1"/>
          </p:cNvGraphicFramePr>
          <p:nvPr/>
        </p:nvGraphicFramePr>
        <p:xfrm>
          <a:off x="429109" y="4976675"/>
          <a:ext cx="8482012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5" name="Equation" r:id="rId9" imgW="4038480" imgH="419040" progId="Equation.DSMT4">
                  <p:embed/>
                </p:oleObj>
              </mc:Choice>
              <mc:Fallback>
                <p:oleObj name="Equation" r:id="rId9" imgW="4038480" imgH="41904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109" y="4976675"/>
                        <a:ext cx="8482012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484984"/>
              </p:ext>
            </p:extLst>
          </p:nvPr>
        </p:nvGraphicFramePr>
        <p:xfrm>
          <a:off x="647700" y="5842000"/>
          <a:ext cx="688181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6" name="Equation" r:id="rId11" imgW="3301920" imgH="419040" progId="Equation.DSMT4">
                  <p:embed/>
                </p:oleObj>
              </mc:Choice>
              <mc:Fallback>
                <p:oleObj name="Equation" r:id="rId11" imgW="3301920" imgH="41904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5842000"/>
                        <a:ext cx="6881813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7944680" y="6079047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(5.9)</a:t>
            </a:r>
          </a:p>
        </p:txBody>
      </p:sp>
    </p:spTree>
    <p:extLst>
      <p:ext uri="{BB962C8B-B14F-4D97-AF65-F5344CB8AC3E}">
        <p14:creationId xmlns:p14="http://schemas.microsoft.com/office/powerpoint/2010/main" val="3033671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57998" y="6400515"/>
            <a:ext cx="2133600" cy="365125"/>
          </a:xfrm>
        </p:spPr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11</a:t>
            </a:fld>
            <a:endParaRPr lang="ru-RU" altLang="ru-RU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0" y="39757"/>
            <a:ext cx="9144000" cy="13616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Потенциальное </a:t>
            </a: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энергия в разных полях</a:t>
            </a:r>
            <a:endParaRPr kumimoji="0" lang="ru-RU" altLang="ru-RU" sz="3200" b="0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3"/>
          <p:cNvSpPr txBox="1">
            <a:spLocks noRot="1" noChangeArrowheads="1"/>
          </p:cNvSpPr>
          <p:nvPr/>
        </p:nvSpPr>
        <p:spPr>
          <a:xfrm>
            <a:off x="572655" y="1681020"/>
            <a:ext cx="3999345" cy="628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В поле упругой силы</a:t>
            </a: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581891" y="3223492"/>
            <a:ext cx="6557818" cy="748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В гравитационном (кулоновском) поле</a:t>
            </a: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  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материальной точки</a:t>
            </a:r>
          </a:p>
        </p:txBody>
      </p:sp>
      <p:sp>
        <p:nvSpPr>
          <p:cNvPr id="10" name="Rectangle 3"/>
          <p:cNvSpPr txBox="1">
            <a:spLocks noRot="1" noChangeArrowheads="1"/>
          </p:cNvSpPr>
          <p:nvPr/>
        </p:nvSpPr>
        <p:spPr>
          <a:xfrm>
            <a:off x="471055" y="5172365"/>
            <a:ext cx="5523345" cy="628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В однородном поле сил тяжести</a:t>
            </a:r>
          </a:p>
        </p:txBody>
      </p:sp>
      <p:graphicFrame>
        <p:nvGraphicFramePr>
          <p:cNvPr id="108545" name="Object 1"/>
          <p:cNvGraphicFramePr>
            <a:graphicFrameLocks noChangeAspect="1"/>
          </p:cNvGraphicFramePr>
          <p:nvPr/>
        </p:nvGraphicFramePr>
        <p:xfrm>
          <a:off x="2259013" y="2197100"/>
          <a:ext cx="18700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11" name="Equation" r:id="rId4" imgW="901440" imgH="253800" progId="Equation.DSMT4">
                  <p:embed/>
                </p:oleObj>
              </mc:Choice>
              <mc:Fallback>
                <p:oleObj name="Equation" r:id="rId4" imgW="901440" imgH="253800" progId="Equation.DSMT4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013" y="2197100"/>
                        <a:ext cx="1870075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518383"/>
              </p:ext>
            </p:extLst>
          </p:nvPr>
        </p:nvGraphicFramePr>
        <p:xfrm>
          <a:off x="5078413" y="2338388"/>
          <a:ext cx="814387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12" name="Equation" r:id="rId6" imgW="393480" imgH="139680" progId="Equation.DSMT4">
                  <p:embed/>
                </p:oleObj>
              </mc:Choice>
              <mc:Fallback>
                <p:oleObj name="Equation" r:id="rId6" imgW="393480" imgH="139680" progId="Equation.DSMT4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8413" y="2338388"/>
                        <a:ext cx="814387" cy="287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"/>
          <p:cNvGraphicFramePr>
            <a:graphicFrameLocks noChangeAspect="1"/>
          </p:cNvGraphicFramePr>
          <p:nvPr/>
        </p:nvGraphicFramePr>
        <p:xfrm>
          <a:off x="2374900" y="4165600"/>
          <a:ext cx="160178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13" name="Equation" r:id="rId8" imgW="774360" imgH="253800" progId="Equation.DSMT4">
                  <p:embed/>
                </p:oleObj>
              </mc:Choice>
              <mc:Fallback>
                <p:oleObj name="Equation" r:id="rId8" imgW="774360" imgH="253800" progId="Equation.DSMT4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4165600"/>
                        <a:ext cx="1601788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468044"/>
              </p:ext>
            </p:extLst>
          </p:nvPr>
        </p:nvGraphicFramePr>
        <p:xfrm>
          <a:off x="4943475" y="4203700"/>
          <a:ext cx="12954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14" name="Equation" r:id="rId10" imgW="622030" imgH="190417" progId="Equation.DSMT4">
                  <p:embed/>
                </p:oleObj>
              </mc:Choice>
              <mc:Fallback>
                <p:oleObj name="Equation" r:id="rId10" imgW="622030" imgH="190417" progId="Equation.DSMT4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5" y="4203700"/>
                        <a:ext cx="1295400" cy="45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"/>
          <p:cNvGraphicFramePr>
            <a:graphicFrameLocks noChangeAspect="1"/>
          </p:cNvGraphicFramePr>
          <p:nvPr/>
        </p:nvGraphicFramePr>
        <p:xfrm>
          <a:off x="2297113" y="5715000"/>
          <a:ext cx="17176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15" name="Equation" r:id="rId12" imgW="825480" imgH="253800" progId="Equation.DSMT4">
                  <p:embed/>
                </p:oleObj>
              </mc:Choice>
              <mc:Fallback>
                <p:oleObj name="Equation" r:id="rId12" imgW="825480" imgH="253800" progId="Equation.DSMT4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7113" y="5715000"/>
                        <a:ext cx="1717675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"/>
          <p:cNvGraphicFramePr>
            <a:graphicFrameLocks noChangeAspect="1"/>
          </p:cNvGraphicFramePr>
          <p:nvPr/>
        </p:nvGraphicFramePr>
        <p:xfrm>
          <a:off x="5111895" y="5798272"/>
          <a:ext cx="73977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16" name="Equation" r:id="rId14" imgW="355138" imgH="177569" progId="Equation.DSMT4">
                  <p:embed/>
                </p:oleObj>
              </mc:Choice>
              <mc:Fallback>
                <p:oleObj name="Equation" r:id="rId14" imgW="355138" imgH="177569" progId="Equation.DSMT4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895" y="5798272"/>
                        <a:ext cx="739775" cy="420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6733304" y="2244048"/>
            <a:ext cx="11360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(5.10 а)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724069" y="4146739"/>
            <a:ext cx="1217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(5.10 б)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724067" y="5753869"/>
            <a:ext cx="12669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(5.10 в)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112474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Кинетическая энергия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8229600" y="1839844"/>
            <a:ext cx="91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(5.11)</a:t>
            </a:r>
          </a:p>
        </p:txBody>
      </p:sp>
      <p:graphicFrame>
        <p:nvGraphicFramePr>
          <p:cNvPr id="46153" name="Object 178"/>
          <p:cNvGraphicFramePr>
            <a:graphicFrameLocks noChangeAspect="1"/>
          </p:cNvGraphicFramePr>
          <p:nvPr/>
        </p:nvGraphicFramePr>
        <p:xfrm>
          <a:off x="2088322" y="971274"/>
          <a:ext cx="6859588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41" name="Equation" r:id="rId4" imgW="3263760" imgH="457200" progId="Equation.DSMT4">
                  <p:embed/>
                </p:oleObj>
              </mc:Choice>
              <mc:Fallback>
                <p:oleObj name="Equation" r:id="rId4" imgW="3263760" imgH="457200" progId="Equation.DSMT4">
                  <p:embed/>
                  <p:pic>
                    <p:nvPicPr>
                      <p:cNvPr id="0" name="Picture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8322" y="971274"/>
                        <a:ext cx="6859588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3"/>
          <p:cNvSpPr txBox="1">
            <a:spLocks noRot="1" noChangeArrowheads="1"/>
          </p:cNvSpPr>
          <p:nvPr/>
        </p:nvSpPr>
        <p:spPr>
          <a:xfrm>
            <a:off x="2396837" y="2552587"/>
            <a:ext cx="6289963" cy="2059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Падающее тело, ударяясь об пол, совершает работу за счет кинетической энергии, т.е. энергии, которой обладает частица или тело</a:t>
            </a:r>
            <a:r>
              <a:rPr lang="en-US" alt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вследствие своего движения. Если нет </a:t>
            </a: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потерь </a:t>
            </a: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энергии :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30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859380"/>
              </p:ext>
            </p:extLst>
          </p:nvPr>
        </p:nvGraphicFramePr>
        <p:xfrm>
          <a:off x="3571875" y="4251325"/>
          <a:ext cx="18351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42" name="Equation" r:id="rId6" imgW="876240" imgH="228600" progId="Equation.DSMT4">
                  <p:embed/>
                </p:oleObj>
              </mc:Choice>
              <mc:Fallback>
                <p:oleObj name="Equation" r:id="rId6" imgW="876240" imgH="228600" progId="Equation.DSMT4">
                  <p:embed/>
                  <p:pic>
                    <p:nvPicPr>
                      <p:cNvPr id="0" name="Picture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75" y="4251325"/>
                        <a:ext cx="183515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0" y="491987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В любой фазе полета  полная энергия </a:t>
            </a:r>
            <a:r>
              <a:rPr lang="en-US" sz="2400" b="1" i="1" dirty="0">
                <a:solidFill>
                  <a:srgbClr val="C00000"/>
                </a:solidFill>
              </a:rPr>
              <a:t>E </a:t>
            </a:r>
            <a:r>
              <a:rPr lang="ru-RU" sz="2400" b="1" dirty="0">
                <a:solidFill>
                  <a:srgbClr val="C00000"/>
                </a:solidFill>
              </a:rPr>
              <a:t>(сумма кинетической и потенциальной энергии) должна быть постоянной. Это иллюстрация закона сохранения механической энергии в частном случае. </a:t>
            </a:r>
          </a:p>
        </p:txBody>
      </p:sp>
      <p:pic>
        <p:nvPicPr>
          <p:cNvPr id="32" name="Рисунок 31" descr="4-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9026" y="972895"/>
            <a:ext cx="1843814" cy="367939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292072" y="4249467"/>
            <a:ext cx="1163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(5.11а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6234" name="Object 154"/>
          <p:cNvGraphicFramePr>
            <a:graphicFrameLocks noChangeAspect="1"/>
          </p:cNvGraphicFramePr>
          <p:nvPr/>
        </p:nvGraphicFramePr>
        <p:xfrm>
          <a:off x="3013075" y="1651000"/>
          <a:ext cx="44767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43" name="Equation" r:id="rId9" imgW="2133360" imgH="419040" progId="Equation.DSMT4">
                  <p:embed/>
                </p:oleObj>
              </mc:Choice>
              <mc:Fallback>
                <p:oleObj name="Equation" r:id="rId9" imgW="2133360" imgH="419040" progId="Equation.DSMT4">
                  <p:embed/>
                  <p:pic>
                    <p:nvPicPr>
                      <p:cNvPr id="0" name="Picture 1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3075" y="1651000"/>
                        <a:ext cx="4476750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148" y="0"/>
            <a:ext cx="8885582" cy="924339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Кинетическая энергия</a:t>
            </a:r>
            <a:b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100" dirty="0">
                <a:solidFill>
                  <a:srgbClr val="C00000"/>
                </a:solidFill>
                <a:latin typeface="Arial Black" pitchFamily="34" charset="0"/>
              </a:rPr>
              <a:t>общий случай</a:t>
            </a:r>
            <a:endParaRPr lang="ru-RU" sz="3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98565" y="6428223"/>
            <a:ext cx="565326" cy="365125"/>
          </a:xfrm>
        </p:spPr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489526" y="6003235"/>
            <a:ext cx="8257309" cy="6165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altLang="ru-RU" sz="2400" b="1" noProof="0" dirty="0">
              <a:latin typeface="Arial" pitchFamily="34" charset="0"/>
              <a:cs typeface="Arial" pitchFamily="34" charset="0"/>
              <a:sym typeface="Symbol"/>
            </a:endParaRPr>
          </a:p>
        </p:txBody>
      </p:sp>
      <p:graphicFrame>
        <p:nvGraphicFramePr>
          <p:cNvPr id="10547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994703"/>
              </p:ext>
            </p:extLst>
          </p:nvPr>
        </p:nvGraphicFramePr>
        <p:xfrm>
          <a:off x="398187" y="1286842"/>
          <a:ext cx="85471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4" name="Equation" r:id="rId4" imgW="4063680" imgH="914400" progId="Equation.DSMT4">
                  <p:embed/>
                </p:oleObj>
              </mc:Choice>
              <mc:Fallback>
                <p:oleObj name="Equation" r:id="rId4" imgW="4063680" imgH="9144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187" y="1286842"/>
                        <a:ext cx="8547100" cy="1914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"/>
          <p:cNvGraphicFramePr>
            <a:graphicFrameLocks noChangeAspect="1"/>
          </p:cNvGraphicFramePr>
          <p:nvPr/>
        </p:nvGraphicFramePr>
        <p:xfrm>
          <a:off x="2115392" y="940845"/>
          <a:ext cx="163036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5" name="Equation" r:id="rId6" imgW="774700" imgH="228600" progId="Equation.DSMT4">
                  <p:embed/>
                </p:oleObj>
              </mc:Choice>
              <mc:Fallback>
                <p:oleObj name="Equation" r:id="rId6" imgW="774700" imgH="2286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5392" y="940845"/>
                        <a:ext cx="1630363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"/>
          <p:cNvGraphicFramePr>
            <a:graphicFrameLocks noChangeAspect="1"/>
          </p:cNvGraphicFramePr>
          <p:nvPr/>
        </p:nvGraphicFramePr>
        <p:xfrm>
          <a:off x="4832965" y="970248"/>
          <a:ext cx="160337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6" name="Equation" r:id="rId8" imgW="762000" imgH="228600" progId="Equation.DSMT4">
                  <p:embed/>
                </p:oleObj>
              </mc:Choice>
              <mc:Fallback>
                <p:oleObj name="Equation" r:id="rId8" imgW="762000" imgH="2286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2965" y="970248"/>
                        <a:ext cx="1603375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6" name="Object 3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7144546"/>
              </p:ext>
            </p:extLst>
          </p:nvPr>
        </p:nvGraphicFramePr>
        <p:xfrm>
          <a:off x="6235372" y="2290742"/>
          <a:ext cx="1336675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7" name="Equation" r:id="rId10" imgW="634725" imgH="418918" progId="Equation.DSMT4">
                  <p:embed/>
                </p:oleObj>
              </mc:Choice>
              <mc:Fallback>
                <p:oleObj name="Equation" r:id="rId10" imgW="634725" imgH="418918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5372" y="2290742"/>
                        <a:ext cx="1336675" cy="881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87"/>
          <p:cNvGraphicFramePr>
            <a:graphicFrameLocks noChangeAspect="1"/>
          </p:cNvGraphicFramePr>
          <p:nvPr/>
        </p:nvGraphicFramePr>
        <p:xfrm>
          <a:off x="585788" y="3136900"/>
          <a:ext cx="7732712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8" name="Equation" r:id="rId12" imgW="3682800" imgH="1155600" progId="Equation.DSMT4">
                  <p:embed/>
                </p:oleObj>
              </mc:Choice>
              <mc:Fallback>
                <p:oleObj name="Equation" r:id="rId12" imgW="3682800" imgH="1155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3136900"/>
                        <a:ext cx="7732712" cy="273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520654"/>
              </p:ext>
            </p:extLst>
          </p:nvPr>
        </p:nvGraphicFramePr>
        <p:xfrm>
          <a:off x="3374749" y="5888729"/>
          <a:ext cx="189388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9" name="Equation" r:id="rId14" imgW="901440" imgH="241200" progId="Equation.DSMT4">
                  <p:embed/>
                </p:oleObj>
              </mc:Choice>
              <mc:Fallback>
                <p:oleObj name="Equation" r:id="rId14" imgW="901440" imgH="2412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4749" y="5888729"/>
                        <a:ext cx="1893888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792278" y="2510381"/>
            <a:ext cx="11370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(5.12)</a:t>
            </a:r>
          </a:p>
        </p:txBody>
      </p:sp>
    </p:spTree>
    <p:extLst>
      <p:ext uri="{BB962C8B-B14F-4D97-AF65-F5344CB8AC3E}">
        <p14:creationId xmlns:p14="http://schemas.microsoft.com/office/powerpoint/2010/main" val="1748142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270" y="278296"/>
            <a:ext cx="8885582" cy="765313"/>
          </a:xfrm>
        </p:spPr>
        <p:txBody>
          <a:bodyPr>
            <a:normAutofit/>
          </a:bodyPr>
          <a:lstStyle/>
          <a:p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Закон сохранения энергии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98565" y="6428223"/>
            <a:ext cx="565326" cy="365125"/>
          </a:xfrm>
        </p:spPr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268741" y="3729926"/>
            <a:ext cx="8257309" cy="2191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b="1" noProof="0" dirty="0">
                <a:latin typeface="Arial" pitchFamily="34" charset="0"/>
                <a:cs typeface="Arial" pitchFamily="34" charset="0"/>
              </a:rPr>
              <a:t>  </a:t>
            </a:r>
            <a:r>
              <a:rPr lang="ru-RU" altLang="ru-RU" sz="2200" b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изолированных системах, </a:t>
            </a:r>
            <a:r>
              <a:rPr lang="ru-RU" alt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которых существуют только неконсервативные силы взаимодействия тел, </a:t>
            </a:r>
            <a:r>
              <a:rPr lang="en-US" altLang="ru-RU" sz="2200" b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noProof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полная </a:t>
            </a:r>
            <a:r>
              <a:rPr lang="ru-RU" altLang="ru-RU" sz="2200" b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механическая энергия не меняется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altLang="ru-RU" sz="1000" b="1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  <a:sym typeface="Symbol"/>
              </a:rPr>
              <a:t>В </a:t>
            </a:r>
            <a:r>
              <a:rPr lang="ru-RU" altLang="ru-RU" sz="2200" b="1" dirty="0">
                <a:latin typeface="Arial" pitchFamily="34" charset="0"/>
                <a:cs typeface="Arial" pitchFamily="34" charset="0"/>
                <a:sym typeface="Symbol"/>
              </a:rPr>
              <a:t>неизолированных системах (или при наличии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200" b="1" noProof="0" dirty="0">
                <a:latin typeface="Arial" pitchFamily="34" charset="0"/>
                <a:cs typeface="Arial" pitchFamily="34" charset="0"/>
                <a:sym typeface="Symbol"/>
              </a:rPr>
              <a:t>   неконсервативных сил в изолированной системе) полная механическая энергия не сохраняется. Ее изменение равно работе неконсервативных сил  </a:t>
            </a:r>
          </a:p>
        </p:txBody>
      </p:sp>
      <p:graphicFrame>
        <p:nvGraphicFramePr>
          <p:cNvPr id="11" name="Object 387"/>
          <p:cNvGraphicFramePr>
            <a:graphicFrameLocks noChangeAspect="1"/>
          </p:cNvGraphicFramePr>
          <p:nvPr/>
        </p:nvGraphicFramePr>
        <p:xfrm>
          <a:off x="723900" y="1555750"/>
          <a:ext cx="7048500" cy="140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0" name="Equation" r:id="rId4" imgW="3352680" imgH="685800" progId="Equation.DSMT4">
                  <p:embed/>
                </p:oleObj>
              </mc:Choice>
              <mc:Fallback>
                <p:oleObj name="Equation" r:id="rId4" imgW="3352680" imgH="685800" progId="Equation.DSMT4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1555750"/>
                        <a:ext cx="7048500" cy="1404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520654"/>
              </p:ext>
            </p:extLst>
          </p:nvPr>
        </p:nvGraphicFramePr>
        <p:xfrm>
          <a:off x="1219200" y="3047066"/>
          <a:ext cx="485616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1" name="Equation" r:id="rId6" imgW="2311200" imgH="241200" progId="Equation.DSMT4">
                  <p:embed/>
                </p:oleObj>
              </mc:Choice>
              <mc:Fallback>
                <p:oleObj name="Equation" r:id="rId6" imgW="2311200" imgH="241200" progId="Equation.DSMT4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047066"/>
                        <a:ext cx="4856163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87"/>
          <p:cNvGraphicFramePr>
            <a:graphicFrameLocks noChangeAspect="1"/>
          </p:cNvGraphicFramePr>
          <p:nvPr/>
        </p:nvGraphicFramePr>
        <p:xfrm>
          <a:off x="2971782" y="6074322"/>
          <a:ext cx="208438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2" name="Equation" r:id="rId8" imgW="990360" imgH="228600" progId="Equation.DSMT4">
                  <p:embed/>
                </p:oleObj>
              </mc:Choice>
              <mc:Fallback>
                <p:oleObj name="Equation" r:id="rId8" imgW="990360" imgH="228600" progId="Equation.DSMT4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782" y="6074322"/>
                        <a:ext cx="2084388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87"/>
          <p:cNvGraphicFramePr>
            <a:graphicFrameLocks noChangeAspect="1"/>
          </p:cNvGraphicFramePr>
          <p:nvPr/>
        </p:nvGraphicFramePr>
        <p:xfrm>
          <a:off x="6888938" y="3056031"/>
          <a:ext cx="989012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3" name="Equation" r:id="rId10" imgW="469492" imgH="177646" progId="Equation.DSMT4">
                  <p:embed/>
                </p:oleObj>
              </mc:Choice>
              <mc:Fallback>
                <p:oleObj name="Equation" r:id="rId10" imgW="469492" imgH="177646" progId="Equation.DSMT4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8938" y="3056031"/>
                        <a:ext cx="989012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459145" y="61451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(5.14)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027309" y="308520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48142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7028" y="110836"/>
            <a:ext cx="8964612" cy="1265381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>
                <a:solidFill>
                  <a:srgbClr val="C00000"/>
                </a:solidFill>
                <a:latin typeface="Arial Black" pitchFamily="34" charset="0"/>
              </a:rPr>
              <a:t>1</a:t>
            </a: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Рычаг первого рода</a:t>
            </a: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39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202712"/>
              </p:ext>
            </p:extLst>
          </p:nvPr>
        </p:nvGraphicFramePr>
        <p:xfrm>
          <a:off x="5259545" y="2732394"/>
          <a:ext cx="2717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45" name="Equation" r:id="rId4" imgW="1231366" imgH="228501" progId="Equation.DSMT4">
                  <p:embed/>
                </p:oleObj>
              </mc:Choice>
              <mc:Fallback>
                <p:oleObj name="Equation" r:id="rId4" imgW="1231366" imgH="228501" progId="Equation.DSMT4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9545" y="2732394"/>
                        <a:ext cx="2717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"/>
          <p:cNvSpPr txBox="1">
            <a:spLocks noRot="1" noChangeArrowheads="1"/>
          </p:cNvSpPr>
          <p:nvPr/>
        </p:nvSpPr>
        <p:spPr>
          <a:xfrm>
            <a:off x="483737" y="4482354"/>
            <a:ext cx="8239539" cy="182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«Золотое правило» механики: </a:t>
            </a: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выигрывая в </a:t>
            </a:r>
            <a:r>
              <a:rPr lang="ru-RU" alt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силе,  </a:t>
            </a:r>
            <a:r>
              <a:rPr lang="ru-RU" alt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проигрываем </a:t>
            </a:r>
            <a:r>
              <a:rPr lang="ru-RU" alt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в  расстоянии.</a:t>
            </a: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altLang="ru-RU" sz="2400" b="1" dirty="0">
              <a:latin typeface="Arial" pitchFamily="34" charset="0"/>
              <a:cs typeface="Arial" pitchFamily="34" charset="0"/>
            </a:endParaRP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«Дайте мне опору и я сдвину Землю» - </a:t>
            </a: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это высказывание </a:t>
            </a: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приписывают Архимеду (Рычаг Архимеда). </a:t>
            </a:r>
            <a:endParaRPr kumimoji="0" lang="ru-RU" altLang="ru-RU" sz="24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4-12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604" y="1961965"/>
            <a:ext cx="4556521" cy="199835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050696" y="2712069"/>
            <a:ext cx="1093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(5.15)</a:t>
            </a:r>
          </a:p>
        </p:txBody>
      </p:sp>
    </p:spTree>
    <p:extLst>
      <p:ext uri="{BB962C8B-B14F-4D97-AF65-F5344CB8AC3E}">
        <p14:creationId xmlns:p14="http://schemas.microsoft.com/office/powerpoint/2010/main" val="3072643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39538" y="6446695"/>
            <a:ext cx="715115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16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06532"/>
            <a:ext cx="9144000" cy="1256143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altLang="ru-RU" sz="2800" dirty="0">
                <a:solidFill>
                  <a:srgbClr val="C00000"/>
                </a:solidFill>
                <a:latin typeface="Arial Black" pitchFamily="34" charset="0"/>
              </a:rPr>
              <a:t>Пример 2. </a:t>
            </a:r>
            <a:br>
              <a:rPr lang="ru-RU" altLang="ru-RU" sz="28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2800" dirty="0">
                <a:solidFill>
                  <a:srgbClr val="C00000"/>
                </a:solidFill>
                <a:latin typeface="Arial Black" pitchFamily="34" charset="0"/>
              </a:rPr>
              <a:t>Расчет 2-ой космической </a:t>
            </a:r>
            <a:r>
              <a:rPr lang="ru-RU" altLang="ru-RU" sz="2800" dirty="0" smtClean="0">
                <a:solidFill>
                  <a:srgbClr val="C00000"/>
                </a:solidFill>
                <a:latin typeface="Arial Black" pitchFamily="34" charset="0"/>
              </a:rPr>
              <a:t>скорости</a:t>
            </a:r>
            <a:br>
              <a:rPr lang="ru-RU" altLang="ru-RU" sz="2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2000" dirty="0" smtClean="0">
                <a:solidFill>
                  <a:srgbClr val="C00000"/>
                </a:solidFill>
                <a:latin typeface="Arial Black" pitchFamily="34" charset="0"/>
              </a:rPr>
              <a:t>(</a:t>
            </a:r>
            <a:r>
              <a:rPr lang="ru-RU" altLang="ru-RU" sz="2000" dirty="0">
                <a:solidFill>
                  <a:srgbClr val="C00000"/>
                </a:solidFill>
                <a:latin typeface="Arial Black" pitchFamily="34" charset="0"/>
              </a:rPr>
              <a:t>см Савельев. Т1)</a:t>
            </a:r>
            <a: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altLang="ru-RU" sz="3200" dirty="0">
                <a:solidFill>
                  <a:srgbClr val="C00000"/>
                </a:solidFill>
                <a:latin typeface="Arial Black" pitchFamily="34" charset="0"/>
              </a:rPr>
            </a:br>
            <a:endParaRPr lang="ru-RU" alt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39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202712"/>
              </p:ext>
            </p:extLst>
          </p:nvPr>
        </p:nvGraphicFramePr>
        <p:xfrm>
          <a:off x="2673626" y="2180121"/>
          <a:ext cx="17653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42" name="Equation" r:id="rId4" imgW="799920" imgH="241200" progId="Equation.DSMT4">
                  <p:embed/>
                </p:oleObj>
              </mc:Choice>
              <mc:Fallback>
                <p:oleObj name="Equation" r:id="rId4" imgW="799920" imgH="241200" progId="Equation.DSMT4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3626" y="2180121"/>
                        <a:ext cx="17653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862042"/>
              </p:ext>
            </p:extLst>
          </p:nvPr>
        </p:nvGraphicFramePr>
        <p:xfrm>
          <a:off x="573088" y="2563813"/>
          <a:ext cx="712152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43" name="Equation" r:id="rId6" imgW="3225600" imgH="431640" progId="Equation.DSMT4">
                  <p:embed/>
                </p:oleObj>
              </mc:Choice>
              <mc:Fallback>
                <p:oleObj name="Equation" r:id="rId6" imgW="3225600" imgH="431640" progId="Equation.DSMT4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2563813"/>
                        <a:ext cx="7121525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Объект 3"/>
          <p:cNvSpPr txBox="1">
            <a:spLocks/>
          </p:cNvSpPr>
          <p:nvPr/>
        </p:nvSpPr>
        <p:spPr>
          <a:xfrm>
            <a:off x="0" y="1014679"/>
            <a:ext cx="9144000" cy="163906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Чтобы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найти вторую космическую скорость, нужно вычислить работу, которую необходимо совершить против сил земного притяжения для удаления тела с поверхности Земли на бесконечность.  При удалении тела </a:t>
            </a:r>
            <a:r>
              <a:rPr lang="ru-RU" sz="2200" b="1" noProof="0" dirty="0">
                <a:latin typeface="Arial" pitchFamily="34" charset="0"/>
                <a:cs typeface="Arial" pitchFamily="34" charset="0"/>
              </a:rPr>
              <a:t>с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илы земного тяготения совершают работу</a:t>
            </a:r>
          </a:p>
        </p:txBody>
      </p:sp>
      <p:sp>
        <p:nvSpPr>
          <p:cNvPr id="14" name="Объект 3"/>
          <p:cNvSpPr txBox="1">
            <a:spLocks/>
          </p:cNvSpPr>
          <p:nvPr/>
        </p:nvSpPr>
        <p:spPr>
          <a:xfrm>
            <a:off x="186749" y="3959339"/>
            <a:ext cx="884669" cy="40021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Объект 3"/>
          <p:cNvSpPr txBox="1">
            <a:spLocks/>
          </p:cNvSpPr>
          <p:nvPr/>
        </p:nvSpPr>
        <p:spPr>
          <a:xfrm>
            <a:off x="616034" y="3379114"/>
            <a:ext cx="3441062" cy="685315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начальное значение (на поверхности Земли) равно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6" name="Object 1"/>
          <p:cNvGraphicFramePr>
            <a:graphicFrameLocks noChangeAspect="1"/>
          </p:cNvGraphicFramePr>
          <p:nvPr/>
        </p:nvGraphicFramePr>
        <p:xfrm>
          <a:off x="4275138" y="3332370"/>
          <a:ext cx="210502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44" name="Equation" r:id="rId8" imgW="952200" imgH="431640" progId="Equation.DSMT4">
                  <p:embed/>
                </p:oleObj>
              </mc:Choice>
              <mc:Fallback>
                <p:oleObj name="Equation" r:id="rId8" imgW="952200" imgH="431640" progId="Equation.DSMT4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138" y="3332370"/>
                        <a:ext cx="2105025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Объект 3"/>
          <p:cNvSpPr txBox="1">
            <a:spLocks/>
          </p:cNvSpPr>
          <p:nvPr/>
        </p:nvSpPr>
        <p:spPr>
          <a:xfrm>
            <a:off x="3692753" y="4136768"/>
            <a:ext cx="1684318" cy="6188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и тогда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146908"/>
              </p:ext>
            </p:extLst>
          </p:nvPr>
        </p:nvGraphicFramePr>
        <p:xfrm>
          <a:off x="5791200" y="4019550"/>
          <a:ext cx="1887538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45" name="Equation" r:id="rId10" imgW="850680" imgH="431640" progId="Equation.DSMT4">
                  <p:embed/>
                </p:oleObj>
              </mc:Choice>
              <mc:Fallback>
                <p:oleObj name="Equation" r:id="rId10" imgW="850680" imgH="431640" progId="Equation.DSMT4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019550"/>
                        <a:ext cx="1887538" cy="88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Объект 3"/>
          <p:cNvSpPr txBox="1">
            <a:spLocks/>
          </p:cNvSpPr>
          <p:nvPr/>
        </p:nvSpPr>
        <p:spPr>
          <a:xfrm>
            <a:off x="171852" y="4626011"/>
            <a:ext cx="8698632" cy="131720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Работа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которую нужно совершить против сил земного притяжения, равна работе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600" b="1" i="1" dirty="0">
                <a:latin typeface="Book Antiqua" pitchFamily="18" charset="0"/>
                <a:cs typeface="Times New Roman" pitchFamily="18" charset="0"/>
              </a:rPr>
              <a:t>’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,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т.е.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028478"/>
              </p:ext>
            </p:extLst>
          </p:nvPr>
        </p:nvGraphicFramePr>
        <p:xfrm>
          <a:off x="2811463" y="5781675"/>
          <a:ext cx="1693862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46" name="Equation" r:id="rId12" imgW="736560" imgH="431640" progId="Equation.DSMT4">
                  <p:embed/>
                </p:oleObj>
              </mc:Choice>
              <mc:Fallback>
                <p:oleObj name="Equation" r:id="rId12" imgW="736560" imgH="431640" progId="Equation.DSMT4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1463" y="5781675"/>
                        <a:ext cx="1693862" cy="917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5339522" y="6081240"/>
            <a:ext cx="1394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(5.16б)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169966" y="2680031"/>
            <a:ext cx="974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(5.16)</a:t>
            </a:r>
          </a:p>
        </p:txBody>
      </p:sp>
      <p:graphicFrame>
        <p:nvGraphicFramePr>
          <p:cNvPr id="109623" name="Object 55"/>
          <p:cNvGraphicFramePr>
            <a:graphicFrameLocks noChangeAspect="1"/>
          </p:cNvGraphicFramePr>
          <p:nvPr/>
        </p:nvGraphicFramePr>
        <p:xfrm>
          <a:off x="2819401" y="4189482"/>
          <a:ext cx="10668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47" name="Equation" r:id="rId14" imgW="482400" imgH="241200" progId="Equation.DSMT4">
                  <p:embed/>
                </p:oleObj>
              </mc:Choice>
              <mc:Fallback>
                <p:oleObj name="Equation" r:id="rId14" imgW="482400" imgH="241200" progId="Equation.DSMT4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1" y="4189482"/>
                        <a:ext cx="10668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Объект 3"/>
          <p:cNvSpPr txBox="1">
            <a:spLocks/>
          </p:cNvSpPr>
          <p:nvPr/>
        </p:nvSpPr>
        <p:spPr>
          <a:xfrm>
            <a:off x="672099" y="4078455"/>
            <a:ext cx="2088856" cy="632306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 а конечное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(на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бесконечности)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991061" y="4164275"/>
            <a:ext cx="11529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(5.16а)</a:t>
            </a:r>
          </a:p>
        </p:txBody>
      </p:sp>
    </p:spTree>
    <p:extLst>
      <p:ext uri="{BB962C8B-B14F-4D97-AF65-F5344CB8AC3E}">
        <p14:creationId xmlns:p14="http://schemas.microsoft.com/office/powerpoint/2010/main" val="3072643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21054" y="644669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17</a:t>
            </a:fld>
            <a:endParaRPr lang="ru-RU" altLang="ru-RU" dirty="0"/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Объект 3"/>
          <p:cNvSpPr txBox="1">
            <a:spLocks/>
          </p:cNvSpPr>
          <p:nvPr/>
        </p:nvSpPr>
        <p:spPr>
          <a:xfrm>
            <a:off x="119270" y="1391627"/>
            <a:ext cx="8776252" cy="8744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Пренебрегая различием между силой тяжести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mg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 и силой гравитационного притяжения тела к Земле, можно написать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Объект 3"/>
          <p:cNvSpPr txBox="1">
            <a:spLocks/>
          </p:cNvSpPr>
          <p:nvPr/>
        </p:nvSpPr>
        <p:spPr>
          <a:xfrm>
            <a:off x="4174836" y="2447616"/>
            <a:ext cx="1246909" cy="42487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отсюда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Объект 3"/>
          <p:cNvSpPr txBox="1">
            <a:spLocks/>
          </p:cNvSpPr>
          <p:nvPr/>
        </p:nvSpPr>
        <p:spPr>
          <a:xfrm>
            <a:off x="168965" y="3057207"/>
            <a:ext cx="8468139" cy="618837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Следовательно, работу </a:t>
            </a:r>
            <a:r>
              <a:rPr lang="ru-RU" sz="2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(5.13 а)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можно представить в виде: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6" name="Object 1"/>
          <p:cNvGraphicFramePr>
            <a:graphicFrameLocks noChangeAspect="1"/>
          </p:cNvGraphicFramePr>
          <p:nvPr/>
        </p:nvGraphicFramePr>
        <p:xfrm>
          <a:off x="832861" y="5376972"/>
          <a:ext cx="1885950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64" name="Equation" r:id="rId4" imgW="850531" imgH="418918" progId="Equation.DSMT4">
                  <p:embed/>
                </p:oleObj>
              </mc:Choice>
              <mc:Fallback>
                <p:oleObj name="Equation" r:id="rId4" imgW="850531" imgH="418918" progId="Equation.DSMT4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861" y="5376972"/>
                        <a:ext cx="1885950" cy="858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/>
        </p:nvGraphicFramePr>
        <p:xfrm>
          <a:off x="3198813" y="3605494"/>
          <a:ext cx="138112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65" name="Equation" r:id="rId6" imgW="622030" imgH="228501" progId="Equation.DSMT4">
                  <p:embed/>
                </p:oleObj>
              </mc:Choice>
              <mc:Fallback>
                <p:oleObj name="Equation" r:id="rId6" imgW="622030" imgH="228501" progId="Equation.DSMT4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813" y="3605494"/>
                        <a:ext cx="1381125" cy="468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Объект 3"/>
          <p:cNvSpPr txBox="1">
            <a:spLocks/>
          </p:cNvSpPr>
          <p:nvPr/>
        </p:nvSpPr>
        <p:spPr>
          <a:xfrm>
            <a:off x="139148" y="4128620"/>
            <a:ext cx="8875643" cy="125614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 fontAlgn="auto">
              <a:spcBef>
                <a:spcPct val="20000"/>
              </a:spcBef>
              <a:spcAft>
                <a:spcPts val="0"/>
              </a:spcAft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Работа совершается за счет запаса кинетической энергии. Т.е.тело должно быть запущено со скоростью </a:t>
            </a:r>
            <a:r>
              <a:rPr lang="ru-RU" sz="2400" b="1" dirty="0">
                <a:latin typeface="Arial" pitchFamily="34" charset="0"/>
                <a:cs typeface="Arial" pitchFamily="34" charset="0"/>
                <a:sym typeface="Symbol"/>
              </a:rPr>
              <a:t></a:t>
            </a:r>
            <a:r>
              <a:rPr lang="ru-RU" sz="2200" b="1" dirty="0">
                <a:latin typeface="Arial" pitchFamily="34" charset="0"/>
                <a:cs typeface="Arial" pitchFamily="34" charset="0"/>
                <a:sym typeface="Symbol"/>
              </a:rPr>
              <a:t> - не меньшей, чем скорость </a:t>
            </a:r>
            <a:r>
              <a:rPr lang="ru-RU" sz="2800" b="1" dirty="0">
                <a:latin typeface="Arial" pitchFamily="34" charset="0"/>
                <a:cs typeface="Arial" pitchFamily="34" charset="0"/>
                <a:sym typeface="Symbol"/>
              </a:rPr>
              <a:t>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ru-RU" sz="2400" b="1" dirty="0">
                <a:latin typeface="Arial" pitchFamily="34" charset="0"/>
                <a:cs typeface="Arial" pitchFamily="34" charset="0"/>
                <a:sym typeface="Symbol"/>
              </a:rPr>
              <a:t>, определяемой условием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2" name="Object 1"/>
          <p:cNvGraphicFramePr>
            <a:graphicFrameLocks noChangeAspect="1"/>
          </p:cNvGraphicFramePr>
          <p:nvPr/>
        </p:nvGraphicFramePr>
        <p:xfrm>
          <a:off x="1270000" y="2222784"/>
          <a:ext cx="191452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66" name="Equation" r:id="rId8" imgW="863225" imgH="431613" progId="Equation.DSMT4">
                  <p:embed/>
                </p:oleObj>
              </mc:Choice>
              <mc:Fallback>
                <p:oleObj name="Equation" r:id="rId8" imgW="863225" imgH="431613" progId="Equation.DSMT4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0" y="2222784"/>
                        <a:ext cx="1914525" cy="88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6899563" y="5597202"/>
            <a:ext cx="1163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(5.18)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Object 1"/>
          <p:cNvGraphicFramePr>
            <a:graphicFrameLocks noChangeAspect="1"/>
          </p:cNvGraphicFramePr>
          <p:nvPr/>
        </p:nvGraphicFramePr>
        <p:xfrm>
          <a:off x="6270913" y="2241827"/>
          <a:ext cx="2166938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67" name="Equation" r:id="rId10" imgW="977476" imgH="431613" progId="Equation.DSMT4">
                  <p:embed/>
                </p:oleObj>
              </mc:Choice>
              <mc:Fallback>
                <p:oleObj name="Equation" r:id="rId10" imgW="977476" imgH="431613" progId="Equation.DSMT4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913" y="2241827"/>
                        <a:ext cx="2166938" cy="88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Объект 3"/>
          <p:cNvSpPr txBox="1">
            <a:spLocks/>
          </p:cNvSpPr>
          <p:nvPr/>
        </p:nvSpPr>
        <p:spPr>
          <a:xfrm>
            <a:off x="3170096" y="5615684"/>
            <a:ext cx="1281832" cy="4895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отсюда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066717"/>
              </p:ext>
            </p:extLst>
          </p:nvPr>
        </p:nvGraphicFramePr>
        <p:xfrm>
          <a:off x="4883872" y="5560112"/>
          <a:ext cx="1744662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68" name="Equation" r:id="rId12" imgW="787058" imgH="266584" progId="Equation.DSMT4">
                  <p:embed/>
                </p:oleObj>
              </mc:Choice>
              <mc:Fallback>
                <p:oleObj name="Equation" r:id="rId12" imgW="787058" imgH="266584" progId="Equation.DSMT4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872" y="5560112"/>
                        <a:ext cx="1744662" cy="547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"/>
          <p:cNvSpPr txBox="1">
            <a:spLocks noRot="1" noChangeArrowheads="1"/>
          </p:cNvSpPr>
          <p:nvPr/>
        </p:nvSpPr>
        <p:spPr>
          <a:xfrm>
            <a:off x="0" y="1"/>
            <a:ext cx="9144000" cy="1348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Пример 2. Расчет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2-ой космической скорости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36655" y="3565210"/>
            <a:ext cx="1394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(5.17)</a:t>
            </a:r>
          </a:p>
        </p:txBody>
      </p:sp>
    </p:spTree>
    <p:extLst>
      <p:ext uri="{BB962C8B-B14F-4D97-AF65-F5344CB8AC3E}">
        <p14:creationId xmlns:p14="http://schemas.microsoft.com/office/powerpoint/2010/main" val="30726439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7394</TotalTime>
  <Words>922</Words>
  <Application>Microsoft Office PowerPoint</Application>
  <PresentationFormat>Экран (4:3)</PresentationFormat>
  <Paragraphs>133</Paragraphs>
  <Slides>17</Slides>
  <Notes>15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Тема Office</vt:lpstr>
      <vt:lpstr>Equation</vt:lpstr>
      <vt:lpstr>MathType 6.0 Equation</vt:lpstr>
      <vt:lpstr>Лекция 5   РАБОТА И ЭНЕРГИЯ  </vt:lpstr>
      <vt:lpstr>Презентация PowerPoint</vt:lpstr>
      <vt:lpstr>Работа</vt:lpstr>
      <vt:lpstr>Презентация PowerPoint</vt:lpstr>
      <vt:lpstr>Презентация PowerPoint</vt:lpstr>
      <vt:lpstr>Потенциальное поле сил. Консервативные силы</vt:lpstr>
      <vt:lpstr>Потенциальное поле сил. Консервативные силы</vt:lpstr>
      <vt:lpstr>Потенциальное поле сил. Консервативные силы</vt:lpstr>
      <vt:lpstr>Презентация PowerPoint</vt:lpstr>
      <vt:lpstr>3. Упругие силы. Работа внешних сил  по растяжению пружины</vt:lpstr>
      <vt:lpstr>Презентация PowerPoint</vt:lpstr>
      <vt:lpstr>Кинетическая энергия</vt:lpstr>
      <vt:lpstr>Кинетическая энергия общий случай</vt:lpstr>
      <vt:lpstr>Закон сохранения энергии</vt:lpstr>
      <vt:lpstr>Пример 1 Рычаг первого рода</vt:lpstr>
      <vt:lpstr>Пример 2.  Расчет 2-ой космической скорости (см Савельев. Т1) </vt:lpstr>
      <vt:lpstr>Презентация PowerPoint</vt:lpstr>
    </vt:vector>
  </TitlesOfParts>
  <Company>Andrey Filippov &amp; 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движение молекул</dc:title>
  <dc:creator>afilippov</dc:creator>
  <cp:lastModifiedBy>Альберт</cp:lastModifiedBy>
  <cp:revision>650</cp:revision>
  <dcterms:created xsi:type="dcterms:W3CDTF">2004-09-01T16:22:32Z</dcterms:created>
  <dcterms:modified xsi:type="dcterms:W3CDTF">2020-03-10T12:13:42Z</dcterms:modified>
</cp:coreProperties>
</file>