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1" r:id="rId10"/>
    <p:sldId id="270" r:id="rId11"/>
    <p:sldId id="262" r:id="rId1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381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381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381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381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381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381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DDD9C3"/>
          </a:solidFill>
        </a:fill>
      </a:tcStyle>
    </a:band2H>
    <a:firstCol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DD9C3"/>
          </a:solidFill>
        </a:fill>
      </a:tcStyle>
    </a:lastRow>
    <a:fir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381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381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41" autoAdjust="0"/>
  </p:normalViewPr>
  <p:slideViewPr>
    <p:cSldViewPr snapToGrid="0">
      <p:cViewPr varScale="1">
        <p:scale>
          <a:sx n="51" d="100"/>
          <a:sy n="51" d="100"/>
        </p:scale>
        <p:origin x="15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828079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Показывает за какое количество колебаний амплитуда уменьшается в е раз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F9E2F5D-6619-42A7-8A1C-98D826059CE4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634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798641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4286255"/>
            <a:ext cx="6400800" cy="1352545"/>
          </a:xfrm>
          <a:prstGeom prst="rect">
            <a:avLst/>
          </a:prstGeom>
        </p:spPr>
        <p:txBody>
          <a:bodyPr anchor="t"/>
          <a:lstStyle>
            <a:lvl1pPr algn="ctr">
              <a:spcBef>
                <a:spcPts val="700"/>
              </a:spcBef>
              <a:defRPr sz="3200"/>
            </a:lvl1pPr>
            <a:lvl2pPr algn="ctr">
              <a:spcBef>
                <a:spcPts val="700"/>
              </a:spcBef>
              <a:defRPr sz="3200"/>
            </a:lvl2pPr>
            <a:lvl3pPr algn="ctr">
              <a:spcBef>
                <a:spcPts val="700"/>
              </a:spcBef>
              <a:defRPr sz="3200"/>
            </a:lvl3pPr>
            <a:lvl4pPr algn="ctr">
              <a:spcBef>
                <a:spcPts val="700"/>
              </a:spcBef>
              <a:defRPr sz="3200"/>
            </a:lvl4pPr>
            <a:lvl5pPr algn="ctr">
              <a:spcBef>
                <a:spcPts val="7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2"/>
          </a:xfrm>
          <a:prstGeom prst="rect">
            <a:avLst/>
          </a:prstGeom>
        </p:spPr>
        <p:txBody>
          <a:bodyPr anchor="ctr"/>
          <a:lstStyle>
            <a:lvl1pPr algn="r">
              <a:defRPr sz="3600" cap="none"/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357157" y="928668"/>
            <a:ext cx="8786843" cy="5429291"/>
          </a:xfrm>
          <a:prstGeom prst="rect">
            <a:avLst/>
          </a:prstGeom>
        </p:spPr>
        <p:txBody>
          <a:bodyPr anchor="t"/>
          <a:lstStyle>
            <a:lvl1pPr marL="342900" indent="-342900">
              <a:spcBef>
                <a:spcPts val="700"/>
              </a:spcBef>
              <a:buSzPct val="100000"/>
              <a:buFont typeface="Arial"/>
              <a:buChar char="•"/>
              <a:defRPr sz="3200" b="1">
                <a:solidFill>
                  <a:srgbClr val="632523"/>
                </a:solidFill>
              </a:defRPr>
            </a:lvl1pPr>
            <a:lvl2pPr marL="783771" indent="-326571">
              <a:spcBef>
                <a:spcPts val="700"/>
              </a:spcBef>
              <a:buSzPct val="100000"/>
              <a:buFont typeface="Arial"/>
              <a:buChar char="–"/>
              <a:defRPr sz="3200" b="1">
                <a:solidFill>
                  <a:srgbClr val="632523"/>
                </a:solidFill>
              </a:defRPr>
            </a:lvl2pPr>
            <a:lvl3pPr marL="1219200" indent="-304800">
              <a:spcBef>
                <a:spcPts val="700"/>
              </a:spcBef>
              <a:buSzPct val="100000"/>
              <a:buFont typeface="Arial"/>
              <a:buChar char="•"/>
              <a:defRPr sz="3200" b="1">
                <a:solidFill>
                  <a:srgbClr val="632523"/>
                </a:solidFill>
              </a:defRPr>
            </a:lvl3pPr>
            <a:lvl4pPr marL="1737360" indent="-365760">
              <a:spcBef>
                <a:spcPts val="700"/>
              </a:spcBef>
              <a:buSzPct val="100000"/>
              <a:buFont typeface="Arial"/>
              <a:buChar char="–"/>
              <a:defRPr sz="3200" b="1">
                <a:solidFill>
                  <a:srgbClr val="632523"/>
                </a:solidFill>
              </a:defRPr>
            </a:lvl4pPr>
            <a:lvl5pPr marL="2194560" indent="-365760">
              <a:spcBef>
                <a:spcPts val="700"/>
              </a:spcBef>
              <a:buSzPct val="100000"/>
              <a:buFont typeface="Arial"/>
              <a:buChar char="»"/>
              <a:defRPr sz="3200" b="1">
                <a:solidFill>
                  <a:srgbClr val="632523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2"/>
          </a:xfrm>
          <a:prstGeom prst="rect">
            <a:avLst/>
          </a:prstGeom>
        </p:spPr>
        <p:txBody>
          <a:bodyPr anchor="ctr"/>
          <a:lstStyle>
            <a:lvl1pPr algn="r">
              <a:defRPr sz="3600" cap="none"/>
            </a:lvl1pPr>
          </a:lstStyle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anchor="t"/>
          <a:lstStyle>
            <a:lvl1pPr marL="342900" indent="-342900">
              <a:spcBef>
                <a:spcPts val="600"/>
              </a:spcBef>
              <a:buSzPct val="100000"/>
              <a:buFont typeface="Arial"/>
              <a:buChar char="•"/>
              <a:defRPr sz="2800">
                <a:solidFill>
                  <a:srgbClr val="000000"/>
                </a:solidFill>
              </a:defRPr>
            </a:lvl1pPr>
            <a:lvl2pPr marL="790575" indent="-333375">
              <a:spcBef>
                <a:spcPts val="600"/>
              </a:spcBef>
              <a:buSzPct val="100000"/>
              <a:buFont typeface="Arial"/>
              <a:buChar char="–"/>
              <a:defRPr sz="2800">
                <a:solidFill>
                  <a:srgbClr val="000000"/>
                </a:solidFill>
              </a:defRPr>
            </a:lvl2pPr>
            <a:lvl3pPr marL="1234438" indent="-320038">
              <a:spcBef>
                <a:spcPts val="600"/>
              </a:spcBef>
              <a:buSzPct val="100000"/>
              <a:buFont typeface="Arial"/>
              <a:buChar char="•"/>
              <a:defRPr sz="2800">
                <a:solidFill>
                  <a:srgbClr val="000000"/>
                </a:solidFill>
              </a:defRPr>
            </a:lvl3pPr>
            <a:lvl4pPr marL="1727200" indent="-355600">
              <a:spcBef>
                <a:spcPts val="600"/>
              </a:spcBef>
              <a:buSzPct val="100000"/>
              <a:buFont typeface="Arial"/>
              <a:buChar char="–"/>
              <a:defRPr sz="2800">
                <a:solidFill>
                  <a:srgbClr val="000000"/>
                </a:solidFill>
              </a:defRPr>
            </a:lvl4pPr>
            <a:lvl5pPr marL="2184400" indent="-355600">
              <a:spcBef>
                <a:spcPts val="600"/>
              </a:spcBef>
              <a:buSzPct val="100000"/>
              <a:buFont typeface="Arial"/>
              <a:buChar char="»"/>
              <a:defRPr sz="2800"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2"/>
          </a:xfrm>
          <a:prstGeom prst="rect">
            <a:avLst/>
          </a:prstGeom>
        </p:spPr>
        <p:txBody>
          <a:bodyPr anchor="ctr"/>
          <a:lstStyle>
            <a:lvl1pPr algn="r">
              <a:defRPr sz="3600" cap="none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2400" b="1">
                <a:solidFill>
                  <a:srgbClr val="000000"/>
                </a:solidFill>
              </a:defRPr>
            </a:lvl1pPr>
            <a:lvl2pPr>
              <a:spcBef>
                <a:spcPts val="500"/>
              </a:spcBef>
              <a:defRPr sz="2400" b="1">
                <a:solidFill>
                  <a:srgbClr val="000000"/>
                </a:solidFill>
              </a:defRPr>
            </a:lvl2pPr>
            <a:lvl3pPr>
              <a:spcBef>
                <a:spcPts val="500"/>
              </a:spcBef>
              <a:defRPr sz="2400" b="1">
                <a:solidFill>
                  <a:srgbClr val="000000"/>
                </a:solidFill>
              </a:defRPr>
            </a:lvl3pPr>
            <a:lvl4pPr>
              <a:spcBef>
                <a:spcPts val="500"/>
              </a:spcBef>
              <a:defRPr sz="2400" b="1">
                <a:solidFill>
                  <a:srgbClr val="000000"/>
                </a:solidFill>
              </a:defRPr>
            </a:lvl4pPr>
            <a:lvl5pPr>
              <a:spcBef>
                <a:spcPts val="500"/>
              </a:spcBef>
              <a:defRPr sz="2400" b="1"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4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ts val="700"/>
              </a:spcBef>
              <a:buSzPct val="100000"/>
              <a:buFont typeface="Arial"/>
              <a:buChar char="•"/>
              <a:defRPr sz="3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2"/>
          </a:xfrm>
          <a:prstGeom prst="rect">
            <a:avLst/>
          </a:prstGeom>
        </p:spPr>
        <p:txBody>
          <a:bodyPr anchor="ctr"/>
          <a:lstStyle>
            <a:lvl1pPr algn="r">
              <a:defRPr sz="3600" cap="none"/>
            </a:lvl1pPr>
          </a:lstStyle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>
              <a:defRPr sz="2000" cap="none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anchor="t"/>
          <a:lstStyle>
            <a:lvl1pPr marL="342900" indent="-342900">
              <a:spcBef>
                <a:spcPts val="700"/>
              </a:spcBef>
              <a:buSzPct val="100000"/>
              <a:buFont typeface="Arial"/>
              <a:buChar char="•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SzPct val="100000"/>
              <a:buFont typeface="Arial"/>
              <a:buChar char="–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SzPct val="100000"/>
              <a:buFont typeface="Arial"/>
              <a:buChar char="•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SzPct val="100000"/>
              <a:buFont typeface="Arial"/>
              <a:buChar char="–"/>
              <a:defRPr sz="3200">
                <a:solidFill>
                  <a:srgbClr val="000000"/>
                </a:solidFill>
              </a:defRPr>
            </a:lvl4pPr>
            <a:lvl5pPr marL="2194560" indent="-365760">
              <a:spcBef>
                <a:spcPts val="700"/>
              </a:spcBef>
              <a:buSzPct val="100000"/>
              <a:buFont typeface="Arial"/>
              <a:buChar char="»"/>
              <a:defRPr sz="3200"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half" idx="21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 anchor="t"/>
          <a:lstStyle/>
          <a:p>
            <a:pPr marL="342900" indent="-342900">
              <a:spcBef>
                <a:spcPts val="700"/>
              </a:spcBef>
              <a:buSzPct val="100000"/>
              <a:buFont typeface="Arial"/>
              <a:buChar char="•"/>
              <a:defRPr sz="3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>
              <a:defRPr sz="2000" cap="none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 anchor="t"/>
          <a:lstStyle>
            <a:lvl1pPr>
              <a:spcBef>
                <a:spcPts val="300"/>
              </a:spcBef>
              <a:defRPr sz="1400">
                <a:solidFill>
                  <a:srgbClr val="000000"/>
                </a:solidFill>
              </a:defRPr>
            </a:lvl1pPr>
            <a:lvl2pPr>
              <a:spcBef>
                <a:spcPts val="300"/>
              </a:spcBef>
              <a:defRPr sz="1400">
                <a:solidFill>
                  <a:srgbClr val="000000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rgbClr val="000000"/>
                </a:solidFill>
              </a:defRPr>
            </a:lvl3pPr>
            <a:lvl4pPr>
              <a:spcBef>
                <a:spcPts val="300"/>
              </a:spcBef>
              <a:defRPr sz="1400">
                <a:solidFill>
                  <a:srgbClr val="000000"/>
                </a:solidFill>
              </a:defRPr>
            </a:lvl4pPr>
            <a:lvl5pPr>
              <a:spcBef>
                <a:spcPts val="300"/>
              </a:spcBef>
              <a:defRPr sz="1400"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bg>
      <p:bgPr>
        <a:solidFill>
          <a:srgbClr val="D1D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prstGeom prst="rect">
            <a:avLst/>
          </a:prstGeom>
        </p:spPr>
        <p:txBody>
          <a:bodyPr/>
          <a:lstStyle>
            <a:lvl1pPr algn="r">
              <a:lnSpc>
                <a:spcPct val="80000"/>
              </a:lnSpc>
              <a:defRPr sz="3600" cap="none">
                <a:solidFill>
                  <a:srgbClr val="222268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152400" y="914400"/>
            <a:ext cx="8991600" cy="5943600"/>
          </a:xfrm>
          <a:prstGeom prst="rect">
            <a:avLst/>
          </a:prstGeom>
        </p:spPr>
        <p:txBody>
          <a:bodyPr anchor="t"/>
          <a:lstStyle>
            <a:lvl1pPr marL="342900" indent="-342900">
              <a:spcBef>
                <a:spcPts val="700"/>
              </a:spcBef>
              <a:buSzPct val="100000"/>
              <a:buChar char="•"/>
              <a:defRPr sz="3200"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83771" indent="-326571">
              <a:spcBef>
                <a:spcPts val="700"/>
              </a:spcBef>
              <a:buSzPct val="100000"/>
              <a:buChar char="–"/>
              <a:defRPr sz="3200"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219200" indent="-304800">
              <a:spcBef>
                <a:spcPts val="700"/>
              </a:spcBef>
              <a:buSzPct val="100000"/>
              <a:buChar char="•"/>
              <a:defRPr sz="3200"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737360" indent="-365760">
              <a:spcBef>
                <a:spcPts val="700"/>
              </a:spcBef>
              <a:buSzPct val="100000"/>
              <a:buChar char="–"/>
              <a:defRPr sz="3200"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194560" indent="-365760">
              <a:spcBef>
                <a:spcPts val="700"/>
              </a:spcBef>
              <a:buSzPct val="100000"/>
              <a:buChar char="»"/>
              <a:defRPr sz="3200"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42094" y="6553200"/>
            <a:ext cx="301907" cy="288822"/>
          </a:xfrm>
          <a:prstGeom prst="rect">
            <a:avLst/>
          </a:prstGeom>
        </p:spPr>
        <p:txBody>
          <a:bodyPr anchor="t"/>
          <a:lstStyle>
            <a:lvl1pPr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9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8" y="641476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5pPr>
      <a:lvl6pPr marL="2514600" marR="0" indent="-2286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6pPr>
      <a:lvl7pPr marL="2971800" marR="0" indent="-2286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7pPr>
      <a:lvl8pPr marL="3428999" marR="0" indent="-228599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8pPr>
      <a:lvl9pPr marL="3886199" marR="0" indent="-228599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7" Type="http://schemas.openxmlformats.org/officeDocument/2006/relationships/image" Target="../media/image3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41.wmf"/><Relationship Id="rId1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46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5" Type="http://schemas.openxmlformats.org/officeDocument/2006/relationships/image" Target="../media/image44.png"/><Relationship Id="rId10" Type="http://schemas.openxmlformats.org/officeDocument/2006/relationships/oleObject" Target="../embeddings/oleObject8.bin"/><Relationship Id="rId19" Type="http://schemas.openxmlformats.org/officeDocument/2006/relationships/image" Target="../media/image48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39.wmf"/><Relationship Id="rId1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Заголовок 1"/>
          <p:cNvSpPr txBox="1">
            <a:spLocks noGrp="1"/>
          </p:cNvSpPr>
          <p:nvPr>
            <p:ph type="ctrTitle"/>
          </p:nvPr>
        </p:nvSpPr>
        <p:spPr>
          <a:xfrm>
            <a:off x="1211611" y="1087711"/>
            <a:ext cx="7772401" cy="1941239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dirty="0" err="1"/>
              <a:t>Механические</a:t>
            </a:r>
            <a:r>
              <a:rPr dirty="0"/>
              <a:t> </a:t>
            </a:r>
            <a:r>
              <a:rPr dirty="0" err="1"/>
              <a:t>колебания</a:t>
            </a:r>
            <a:r>
              <a:rPr dirty="0"/>
              <a:t> и </a:t>
            </a:r>
            <a:r>
              <a:rPr dirty="0" err="1"/>
              <a:t>волны</a:t>
            </a:r>
            <a:endParaRPr dirty="0"/>
          </a:p>
        </p:txBody>
      </p:sp>
      <p:sp>
        <p:nvSpPr>
          <p:cNvPr id="104" name="Подзаголовок 2"/>
          <p:cNvSpPr txBox="1"/>
          <p:nvPr/>
        </p:nvSpPr>
        <p:spPr>
          <a:xfrm>
            <a:off x="402876" y="1"/>
            <a:ext cx="840968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spcBef>
                <a:spcPts val="700"/>
              </a:spcBef>
              <a:defRPr sz="3200" b="1">
                <a:solidFill>
                  <a:srgbClr val="888888"/>
                </a:solidFill>
              </a:defRPr>
            </a:lvl1pPr>
          </a:lstStyle>
          <a:p>
            <a:r>
              <a:rPr dirty="0" err="1"/>
              <a:t>Курс</a:t>
            </a:r>
            <a:r>
              <a:rPr dirty="0"/>
              <a:t> </a:t>
            </a:r>
            <a:r>
              <a:rPr dirty="0" err="1"/>
              <a:t>лекций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физике</a:t>
            </a:r>
            <a:endParaRPr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97798-0524-3EE6-EB9C-395651CD5A1C}"/>
              </a:ext>
            </a:extLst>
          </p:cNvPr>
          <p:cNvSpPr txBox="1">
            <a:spLocks/>
          </p:cNvSpPr>
          <p:nvPr/>
        </p:nvSpPr>
        <p:spPr>
          <a:xfrm>
            <a:off x="402877" y="3429000"/>
            <a:ext cx="8409686" cy="2880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1. Механика. Молекулярная физика. - 2022. § 1-5. </a:t>
            </a: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en-US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e.lanbook.com/book/221120 </a:t>
            </a:r>
            <a:endParaRPr lang="ru-RU" sz="16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§ 1-4.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525"/>
            <a:ext cx="9144000" cy="720000"/>
          </a:xfrm>
        </p:spPr>
        <p:txBody>
          <a:bodyPr/>
          <a:lstStyle/>
          <a:p>
            <a:r>
              <a:rPr lang="ru-RU" dirty="0"/>
              <a:t>Колебания в природе и технике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95536" y="2708976"/>
            <a:ext cx="4752528" cy="54557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Физическая природа колебаний: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3092853"/>
            <a:ext cx="5363865" cy="127230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0975" indent="-180975">
              <a:buFont typeface="Wingdings" panose="05000000000000000000" pitchFamily="2" charset="2"/>
              <a:buChar char="§"/>
              <a:defRPr/>
            </a:pP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Механические 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колебания</a:t>
            </a:r>
          </a:p>
          <a:p>
            <a:pPr marL="180975" indent="-180975">
              <a:buFont typeface="Wingdings" panose="05000000000000000000" pitchFamily="2" charset="2"/>
              <a:buChar char="§"/>
              <a:defRPr/>
            </a:pP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Электромагнитные 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колебания</a:t>
            </a:r>
            <a:endParaRPr lang="ru-RU" sz="1700" b="1" dirty="0">
              <a:solidFill>
                <a:schemeClr val="accent1">
                  <a:lumMod val="50000"/>
                </a:schemeClr>
              </a:solidFill>
              <a:latin typeface="Verdana" pitchFamily="34" charset="0"/>
            </a:endParaRPr>
          </a:p>
          <a:p>
            <a:pPr marL="638175" lvl="1" indent="-180975">
              <a:buFont typeface="Wingdings" panose="05000000000000000000" pitchFamily="2" charset="2"/>
              <a:buChar char="§"/>
              <a:defRPr/>
            </a:pP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биологические </a:t>
            </a:r>
            <a:r>
              <a:rPr lang="ru-RU" sz="1700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колебания</a:t>
            </a:r>
            <a:endParaRPr lang="ru-RU" sz="1700" b="1" dirty="0">
              <a:solidFill>
                <a:schemeClr val="accent1">
                  <a:lumMod val="50000"/>
                </a:schemeClr>
              </a:solidFill>
              <a:latin typeface="Verdana" pitchFamily="34" charset="0"/>
            </a:endParaRPr>
          </a:p>
          <a:p>
            <a:pPr marL="180975" indent="-180975">
              <a:buFont typeface="Wingdings" panose="05000000000000000000" pitchFamily="2" charset="2"/>
              <a:buChar char="§"/>
              <a:defRPr/>
            </a:pP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…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6776" y="1083216"/>
            <a:ext cx="4535265" cy="16175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0975" indent="-180975">
              <a:buFont typeface="Wingdings" panose="05000000000000000000" pitchFamily="2" charset="2"/>
              <a:buChar char="§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Сердце</a:t>
            </a:r>
          </a:p>
          <a:p>
            <a:pPr marL="180975" indent="-180975">
              <a:buFont typeface="Wingdings" panose="05000000000000000000" pitchFamily="2" charset="2"/>
              <a:buChar char="§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Узлы двигателей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с вращательно-поступательными движениями</a:t>
            </a:r>
          </a:p>
          <a:p>
            <a:pPr marL="180975" indent="-180975">
              <a:buFont typeface="Wingdings" panose="05000000000000000000" pitchFamily="2" charset="2"/>
              <a:buChar char="§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Амортизационные системы</a:t>
            </a:r>
          </a:p>
          <a:p>
            <a:pPr marL="180975" indent="-180975">
              <a:buFont typeface="Wingdings" panose="05000000000000000000" pitchFamily="2" charset="2"/>
              <a:buChar char="§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Балки и перекрытия</a:t>
            </a:r>
          </a:p>
          <a:p>
            <a:pPr marL="180975" indent="-180975">
              <a:buFont typeface="Wingdings" panose="05000000000000000000" pitchFamily="2" charset="2"/>
              <a:buChar char="§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Электрические цепи</a:t>
            </a:r>
          </a:p>
          <a:p>
            <a:pPr marL="180975" indent="-180975">
              <a:buFont typeface="Wingdings" panose="05000000000000000000" pitchFamily="2" charset="2"/>
              <a:buChar char="§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…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6776" y="620688"/>
            <a:ext cx="6767512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Примеры: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39824" y="5769818"/>
            <a:ext cx="5075237" cy="971550"/>
          </a:xfrm>
          <a:prstGeom prst="rect">
            <a:avLst/>
          </a:prstGeom>
          <a:solidFill>
            <a:srgbClr val="FFFF00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7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Колебательные явления</a:t>
            </a:r>
            <a:br>
              <a:rPr lang="ru-RU" sz="17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7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различной физической природы подчиняются общим закономерностям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5867474" y="6058743"/>
            <a:ext cx="360362" cy="358775"/>
          </a:xfrm>
          <a:prstGeom prst="rightArrow">
            <a:avLst/>
          </a:prstGeom>
          <a:solidFill>
            <a:schemeClr val="bg2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443736" y="5769818"/>
            <a:ext cx="1944688" cy="971550"/>
          </a:xfrm>
          <a:prstGeom prst="rect">
            <a:avLst/>
          </a:prstGeom>
          <a:solidFill>
            <a:srgbClr val="FFFF00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описываются одинаковыми уравнениям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762781"/>
            <a:ext cx="3024335" cy="208553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7864" y="4276779"/>
            <a:ext cx="2992608" cy="1440160"/>
          </a:xfrm>
          <a:prstGeom prst="rect">
            <a:avLst/>
          </a:prstGeom>
        </p:spPr>
      </p:pic>
      <p:pic>
        <p:nvPicPr>
          <p:cNvPr id="47110" name="Picture 6" descr="http://technosci.net/pic3/8ecf92fdbe1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549" y="2324534"/>
            <a:ext cx="2137654" cy="127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1" r="15403"/>
          <a:stretch/>
        </p:blipFill>
        <p:spPr>
          <a:xfrm>
            <a:off x="2339752" y="4293256"/>
            <a:ext cx="1234524" cy="1440000"/>
          </a:xfrm>
          <a:prstGeom prst="rect">
            <a:avLst/>
          </a:prstGeom>
        </p:spPr>
      </p:pic>
      <p:pic>
        <p:nvPicPr>
          <p:cNvPr id="47104" name="Рисунок 4710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71" y="4293152"/>
            <a:ext cx="1922473" cy="144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274206"/>
            <a:ext cx="2095500" cy="1438275"/>
          </a:xfrm>
          <a:prstGeom prst="rect">
            <a:avLst/>
          </a:prstGeom>
        </p:spPr>
      </p:pic>
      <p:pic>
        <p:nvPicPr>
          <p:cNvPr id="60418" name="Picture 2" descr="http://belogem.ru/Model/Model.files/image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087" y="3156657"/>
            <a:ext cx="2370169" cy="103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6880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20000"/>
          </a:xfrm>
        </p:spPr>
        <p:txBody>
          <a:bodyPr/>
          <a:lstStyle/>
          <a:p>
            <a:r>
              <a:rPr lang="ru-RU" dirty="0"/>
              <a:t>Регистрация колебаний</a:t>
            </a:r>
          </a:p>
        </p:txBody>
      </p:sp>
      <p:pic>
        <p:nvPicPr>
          <p:cNvPr id="45066" name="Picture 10" descr="http://astro.uni-altai.ru/~aw/blog/wp-upload/2011/04/1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636911"/>
            <a:ext cx="3215391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07504" y="848054"/>
            <a:ext cx="3240000" cy="432000"/>
          </a:xfrm>
          <a:prstGeom prst="rect">
            <a:avLst/>
          </a:prstGeom>
          <a:solidFill>
            <a:schemeClr val="bg2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Самописец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9588" y="1276294"/>
            <a:ext cx="2385567" cy="35250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7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В основе: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09588" y="1648183"/>
            <a:ext cx="2385567" cy="816111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пишущий узел + колебательная система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7483" y="5234815"/>
            <a:ext cx="2978021" cy="152216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Музейные регистраторы влажности, температуры, давления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Кардиографы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4847266"/>
            <a:ext cx="3083984" cy="52595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Пример использования: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419872" y="855588"/>
            <a:ext cx="3024000" cy="432000"/>
          </a:xfrm>
          <a:prstGeom prst="rect">
            <a:avLst/>
          </a:prstGeom>
          <a:solidFill>
            <a:schemeClr val="bg2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Сейсмограф</a:t>
            </a:r>
          </a:p>
        </p:txBody>
      </p:sp>
      <p:pic>
        <p:nvPicPr>
          <p:cNvPr id="45068" name="Picture 12" descr="http://www.freeseller.ru/uploads/posts/2009-01/1231076750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636905"/>
            <a:ext cx="3000739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851920" y="1362458"/>
            <a:ext cx="2385567" cy="35250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7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В основе: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491880" y="1651878"/>
            <a:ext cx="3011898" cy="816111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Массивный груз; колеблется </a:t>
            </a:r>
            <a:b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шкала со штангой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667081" y="5661247"/>
            <a:ext cx="2529582" cy="119675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Регистрация колебаний поверхности Земли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588224" y="839013"/>
            <a:ext cx="2504914" cy="576000"/>
          </a:xfrm>
          <a:prstGeom prst="rect">
            <a:avLst/>
          </a:prstGeom>
          <a:solidFill>
            <a:schemeClr val="bg2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Электронный осциллограф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597527" y="1509320"/>
            <a:ext cx="2552823" cy="220771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Узкий пучок электронов в </a:t>
            </a:r>
            <a:r>
              <a:rPr lang="ru-RU" sz="1700" b="1" dirty="0" err="1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вакуумированной</a:t>
            </a: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 трубке, отклоняющийся вертикальной и горизонтальной пластинами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578922" y="5575798"/>
            <a:ext cx="2529582" cy="109356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Регистрация электрических колебаний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2" t="6942" r="8229" b="8634"/>
          <a:stretch/>
        </p:blipFill>
        <p:spPr>
          <a:xfrm>
            <a:off x="6660229" y="3789240"/>
            <a:ext cx="237273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758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5" grpId="0"/>
      <p:bldP spid="16" grpId="0" animBg="1"/>
      <p:bldP spid="19" grpId="0"/>
      <p:bldP spid="20" grpId="0"/>
      <p:bldP spid="22" grpId="0"/>
      <p:bldP spid="23" grpId="0" animBg="1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8334"/>
            <a:ext cx="9144000" cy="720000"/>
          </a:xfrm>
        </p:spPr>
        <p:txBody>
          <a:bodyPr/>
          <a:lstStyle/>
          <a:p>
            <a:r>
              <a:rPr lang="ru-RU" dirty="0"/>
              <a:t>Колебания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408020" y="2420888"/>
            <a:ext cx="3371892" cy="101697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закон движения тела,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совершающего колебания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084168" y="2438080"/>
            <a:ext cx="2771648" cy="918911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Некоторая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 </a:t>
            </a:r>
            <a:b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периодическая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 </a:t>
            </a:r>
            <a:br>
              <a:rPr lang="en-US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функция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времени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91927" y="6002290"/>
            <a:ext cx="2088233" cy="85571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Графическое изображение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этой функции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192215" y="6106107"/>
            <a:ext cx="5550081" cy="648072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наглядное представление о протекании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колебательного процесса во времени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00658" y="1628800"/>
            <a:ext cx="2268000" cy="720000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Периодический</a:t>
            </a:r>
          </a:p>
          <a:p>
            <a:pPr algn="ctr"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процесс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915816" y="1628800"/>
            <a:ext cx="5940000" cy="720000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процесс, повторяющийся в точности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через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определенный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промежуток времени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07858" y="819520"/>
            <a:ext cx="2268000" cy="720000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Колебание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915816" y="819520"/>
            <a:ext cx="5940000" cy="720000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процесс изменения состояний системы,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повторяющийся в той или иной степени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" t="4364" r="3654" b="4957"/>
          <a:stretch/>
        </p:blipFill>
        <p:spPr bwMode="auto">
          <a:xfrm>
            <a:off x="611560" y="3570482"/>
            <a:ext cx="806489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2915816" y="2780928"/>
          <a:ext cx="3122226" cy="648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Уравнение" r:id="rId3" imgW="977760" imgH="203040" progId="Equation.3">
                  <p:embed/>
                </p:oleObj>
              </mc:Choice>
              <mc:Fallback>
                <p:oleObj name="Уравнение" r:id="rId3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2780928"/>
                        <a:ext cx="3122226" cy="6487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Стрелка вправо 14"/>
          <p:cNvSpPr/>
          <p:nvPr/>
        </p:nvSpPr>
        <p:spPr>
          <a:xfrm>
            <a:off x="2656226" y="6250756"/>
            <a:ext cx="360362" cy="358775"/>
          </a:xfrm>
          <a:prstGeom prst="rightArrow">
            <a:avLst/>
          </a:prstGeom>
          <a:solidFill>
            <a:schemeClr val="bg2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3547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7" grpId="0" animBg="1"/>
      <p:bldP spid="31" grpId="0" animBg="1"/>
      <p:bldP spid="32" grpId="0" animBg="1"/>
      <p:bldP spid="33" grpId="0" animBg="1"/>
      <p:bldP spid="3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r>
              <a:rPr lang="ru-RU" altLang="ru-RU">
                <a:solidFill>
                  <a:srgbClr val="254061"/>
                </a:solidFill>
              </a:rPr>
              <a:t>Гармонические колебания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12750" y="765175"/>
            <a:ext cx="7993063" cy="43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Колебания, совершающиеся по закону </a:t>
            </a:r>
            <a:r>
              <a:rPr lang="en-US" sz="2000" b="1" dirty="0">
                <a:solidFill>
                  <a:srgbClr val="663300"/>
                </a:solidFill>
                <a:latin typeface="Verdana" pitchFamily="34" charset="0"/>
              </a:rPr>
              <a:t>sin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или </a:t>
            </a:r>
            <a:r>
              <a:rPr lang="en-US" sz="2000" b="1" dirty="0" err="1">
                <a:solidFill>
                  <a:srgbClr val="663300"/>
                </a:solidFill>
                <a:latin typeface="Verdana" pitchFamily="34" charset="0"/>
              </a:rPr>
              <a:t>cos</a:t>
            </a:r>
            <a:endParaRPr lang="ru-RU" sz="2000" b="1" dirty="0">
              <a:solidFill>
                <a:srgbClr val="663300"/>
              </a:solidFill>
              <a:latin typeface="Verdana" pitchFamily="34" charset="0"/>
            </a:endParaRPr>
          </a:p>
        </p:txBody>
      </p:sp>
      <p:graphicFrame>
        <p:nvGraphicFramePr>
          <p:cNvPr id="291842" name="Object 2"/>
          <p:cNvGraphicFramePr>
            <a:graphicFrameLocks noChangeAspect="1"/>
          </p:cNvGraphicFramePr>
          <p:nvPr/>
        </p:nvGraphicFramePr>
        <p:xfrm>
          <a:off x="2428875" y="1358900"/>
          <a:ext cx="4418013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Уравнение" r:id="rId2" imgW="1130040" imgH="228600" progId="Equation.3">
                  <p:embed/>
                </p:oleObj>
              </mc:Choice>
              <mc:Fallback>
                <p:oleObj name="Уравнение" r:id="rId2" imgW="1130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75" y="1358900"/>
                        <a:ext cx="4418013" cy="9001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50825" y="2565400"/>
            <a:ext cx="2763838" cy="10795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смещение тела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от положения равновесия 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в момент времени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t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3859213"/>
            <a:ext cx="3455988" cy="86518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амплитуда колебаний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(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max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смещение тела от положения равновесия)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2708275"/>
            <a:ext cx="2087562" cy="122555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циклическая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(круговая)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частота колебаний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56325" y="3284538"/>
            <a:ext cx="1295400" cy="57626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время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7137176" y="1412875"/>
                <a:ext cx="1980000" cy="828675"/>
              </a:xfrm>
              <a:prstGeom prst="rect">
                <a:avLst/>
              </a:prstGeom>
              <a:noFill/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ru-RU" b="1" dirty="0">
                    <a:solidFill>
                      <a:schemeClr val="accent1">
                        <a:lumMod val="50000"/>
                      </a:schemeClr>
                    </a:solidFill>
                    <a:latin typeface="Verdana" pitchFamily="34" charset="0"/>
                  </a:rPr>
                  <a:t>фаза колебаний </a:t>
                </a:r>
                <a14:m>
                  <m:oMath xmlns:m="http://schemas.openxmlformats.org/officeDocument/2006/math">
                    <m:r>
                      <a:rPr lang="el-GR" sz="2400" b="1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𝝋</m:t>
                    </m:r>
                    <m:r>
                      <a:rPr lang="ru-RU" sz="2400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r>
                      <a:rPr lang="el-GR" sz="2400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𝝎</m:t>
                    </m:r>
                    <m:r>
                      <a:rPr lang="en-US" sz="2400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𝒕</m:t>
                    </m:r>
                    <m:r>
                      <a:rPr lang="en-US" sz="2400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+</m:t>
                    </m:r>
                    <m:r>
                      <a:rPr lang="el-GR" sz="2400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𝝋</m:t>
                    </m:r>
                    <m:r>
                      <a:rPr lang="en-US" sz="2400" b="1" i="1" baseline="-25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ru-RU" sz="2400" b="1" baseline="-25000" dirty="0">
                  <a:solidFill>
                    <a:schemeClr val="accent1">
                      <a:lumMod val="50000"/>
                    </a:schemeClr>
                  </a:solidFill>
                  <a:latin typeface="Verdana" pitchFamily="34" charset="0"/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7176" y="1412875"/>
                <a:ext cx="1980000" cy="828675"/>
              </a:xfrm>
              <a:prstGeom prst="rect">
                <a:avLst/>
              </a:prstGeom>
              <a:blipFill rotWithShape="0">
                <a:blip r:embed="rId5"/>
                <a:stretch>
                  <a:fillRect l="-2769" t="-14706" b="-18382"/>
                </a:stretch>
              </a:blipFill>
              <a:ln w="9525">
                <a:noFill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7164388" y="2565400"/>
                <a:ext cx="1944687" cy="1151632"/>
              </a:xfrm>
              <a:prstGeom prst="rect">
                <a:avLst/>
              </a:prstGeom>
              <a:noFill/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ru-RU" b="1" dirty="0">
                    <a:solidFill>
                      <a:schemeClr val="accent1">
                        <a:lumMod val="50000"/>
                      </a:schemeClr>
                    </a:solidFill>
                    <a:latin typeface="Verdana" pitchFamily="34" charset="0"/>
                  </a:rPr>
                  <a:t>начальная </a:t>
                </a:r>
                <a:br>
                  <a:rPr lang="ru-RU" b="1" dirty="0">
                    <a:solidFill>
                      <a:schemeClr val="accent1">
                        <a:lumMod val="50000"/>
                      </a:schemeClr>
                    </a:solidFill>
                    <a:latin typeface="Verdana" pitchFamily="34" charset="0"/>
                  </a:rPr>
                </a:br>
                <a:r>
                  <a:rPr lang="ru-RU" b="1" dirty="0">
                    <a:solidFill>
                      <a:schemeClr val="accent1">
                        <a:lumMod val="50000"/>
                      </a:schemeClr>
                    </a:solidFill>
                    <a:latin typeface="Verdana" pitchFamily="34" charset="0"/>
                  </a:rPr>
                  <a:t>фаза колебаний </a:t>
                </a:r>
                <a:r>
                  <a:rPr lang="ru-RU" dirty="0">
                    <a:solidFill>
                      <a:schemeClr val="accent1">
                        <a:lumMod val="50000"/>
                      </a:schemeClr>
                    </a:solidFill>
                    <a:latin typeface="Verdana" pitchFamily="34" charset="0"/>
                  </a:rPr>
                  <a:t>(при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𝑡</m:t>
                    </m:r>
                    <m:r>
                      <a:rPr lang="ru-RU" sz="2400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=0</m:t>
                    </m:r>
                  </m:oMath>
                </a14:m>
                <a:r>
                  <a:rPr lang="ru-RU" dirty="0">
                    <a:solidFill>
                      <a:schemeClr val="accent1">
                        <a:lumMod val="50000"/>
                      </a:schemeClr>
                    </a:solidFill>
                    <a:latin typeface="Verdana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388" y="2565400"/>
                <a:ext cx="1944687" cy="1151632"/>
              </a:xfrm>
              <a:prstGeom prst="rect">
                <a:avLst/>
              </a:prstGeom>
              <a:blipFill rotWithShape="0">
                <a:blip r:embed="rId6"/>
                <a:stretch>
                  <a:fillRect l="-2508" t="-8466" b="-12169"/>
                </a:stretch>
              </a:blipFill>
              <a:ln w="9525">
                <a:noFill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Прямая со стрелкой 12"/>
          <p:cNvCxnSpPr>
            <a:stCxn id="14" idx="3"/>
            <a:endCxn id="7" idx="0"/>
          </p:cNvCxnSpPr>
          <p:nvPr/>
        </p:nvCxnSpPr>
        <p:spPr>
          <a:xfrm flipH="1">
            <a:off x="1633538" y="2089150"/>
            <a:ext cx="779462" cy="4762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2339975" y="1412875"/>
            <a:ext cx="503238" cy="792163"/>
          </a:xfrm>
          <a:prstGeom prst="ellipse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0" name="Прямая со стрелкой 19"/>
          <p:cNvCxnSpPr>
            <a:stCxn id="21" idx="4"/>
            <a:endCxn id="8" idx="0"/>
          </p:cNvCxnSpPr>
          <p:nvPr/>
        </p:nvCxnSpPr>
        <p:spPr>
          <a:xfrm flipH="1">
            <a:off x="2699544" y="2205038"/>
            <a:ext cx="934318" cy="16541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3383037" y="1412875"/>
            <a:ext cx="501650" cy="792163"/>
          </a:xfrm>
          <a:prstGeom prst="ellipse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700588" y="1268413"/>
            <a:ext cx="2051050" cy="1081087"/>
          </a:xfrm>
          <a:prstGeom prst="round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850507" y="1519238"/>
            <a:ext cx="396875" cy="647700"/>
          </a:xfrm>
          <a:prstGeom prst="round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256907" y="1522413"/>
            <a:ext cx="225425" cy="647700"/>
          </a:xfrm>
          <a:prstGeom prst="round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940152" y="1519238"/>
            <a:ext cx="612775" cy="647700"/>
          </a:xfrm>
          <a:prstGeom prst="round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2" name="Прямая со стрелкой 31"/>
          <p:cNvCxnSpPr>
            <a:stCxn id="28" idx="2"/>
          </p:cNvCxnSpPr>
          <p:nvPr/>
        </p:nvCxnSpPr>
        <p:spPr>
          <a:xfrm rot="16200000" flipH="1">
            <a:off x="4737001" y="2478882"/>
            <a:ext cx="62388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6516216" y="2132856"/>
            <a:ext cx="612775" cy="5222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7" idx="3"/>
            <a:endCxn id="11" idx="1"/>
          </p:cNvCxnSpPr>
          <p:nvPr/>
        </p:nvCxnSpPr>
        <p:spPr>
          <a:xfrm>
            <a:off x="6751638" y="1808957"/>
            <a:ext cx="385538" cy="18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29" idx="2"/>
          </p:cNvCxnSpPr>
          <p:nvPr/>
        </p:nvCxnSpPr>
        <p:spPr>
          <a:xfrm rot="16200000" flipH="1">
            <a:off x="5399782" y="2139951"/>
            <a:ext cx="1114425" cy="1174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395288" y="4797425"/>
            <a:ext cx="7921625" cy="5762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Рассмотрение гармонических колебаний важно т.к.: 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900113" y="5157788"/>
            <a:ext cx="7920037" cy="172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spcBef>
                <a:spcPts val="1200"/>
              </a:spcBef>
              <a:buFont typeface="+mj-lt"/>
              <a:buAutoNum type="arabicPeriod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колебания, встречающиеся в природе и технике,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часто имеют характер, близкий к гармоническому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различные периодические процессы можно представить как наложение гармонических колебаний</a:t>
            </a:r>
          </a:p>
        </p:txBody>
      </p:sp>
    </p:spTree>
    <p:extLst>
      <p:ext uri="{BB962C8B-B14F-4D97-AF65-F5344CB8AC3E}">
        <p14:creationId xmlns:p14="http://schemas.microsoft.com/office/powerpoint/2010/main" val="39146734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1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4" grpId="0" animBg="1"/>
      <p:bldP spid="21" grpId="0" animBg="1"/>
      <p:bldP spid="27" grpId="0" animBg="1"/>
      <p:bldP spid="28" grpId="0" animBg="1"/>
      <p:bldP spid="29" grpId="0" animBg="1"/>
      <p:bldP spid="30" grpId="0" animBg="1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725"/>
          </a:xfrm>
        </p:spPr>
        <p:txBody>
          <a:bodyPr/>
          <a:lstStyle/>
          <a:p>
            <a:r>
              <a:rPr lang="ru-RU" altLang="ru-RU" sz="2800">
                <a:solidFill>
                  <a:srgbClr val="254061"/>
                </a:solidFill>
              </a:rPr>
              <a:t>Характеристики колебательного движения 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547664" y="698823"/>
            <a:ext cx="7534164" cy="4333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смещение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 тела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от положения равновесия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63465" y="1195508"/>
            <a:ext cx="1655762" cy="576262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Амплитуда колебаний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47813" y="1935528"/>
            <a:ext cx="7127875" cy="3603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циклическая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(круговая)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частота колебаний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47664" y="2348880"/>
            <a:ext cx="3600450" cy="5762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время колебаний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16733" y="3070850"/>
            <a:ext cx="2519363" cy="50323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фаза колебаний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68431" y="3727653"/>
            <a:ext cx="4199130" cy="49343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начальная фаза колебаний </a:t>
            </a:r>
            <a:b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(при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t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=0)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82675" y="4653185"/>
            <a:ext cx="1620000" cy="936000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Период колебаний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46363" y="4581673"/>
            <a:ext cx="4825007" cy="60007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время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, в течение которого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происходит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одно полное колебание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276600" y="1196975"/>
            <a:ext cx="5762514" cy="5762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максимальное смещение тела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от положения равновесия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87610" y="6165106"/>
            <a:ext cx="1620000" cy="576262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Частота колебаний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844080" y="6165106"/>
            <a:ext cx="3240088" cy="57626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количество колебаний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в единицу времени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523162" y="5805263"/>
            <a:ext cx="1657350" cy="41231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[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Т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]=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с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647950" y="5251673"/>
            <a:ext cx="5759450" cy="39528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фаза колебания получает приращение 2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  <a:sym typeface="Symbol"/>
              </a:rPr>
              <a:t>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7494587" y="6289614"/>
            <a:ext cx="1655763" cy="57626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[</a:t>
            </a:r>
            <a:r>
              <a:rPr lang="el-GR" b="1" dirty="0">
                <a:solidFill>
                  <a:schemeClr val="bg1">
                    <a:lumMod val="50000"/>
                  </a:schemeClr>
                </a:solidFill>
              </a:rPr>
              <a:t>ν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]=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с</a:t>
            </a:r>
            <a:r>
              <a:rPr lang="ru-RU" b="1" baseline="300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-1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=Гц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499462" y="4721780"/>
                <a:ext cx="1539652" cy="43088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>
                  <a:defRPr sz="2800" b="1" i="1">
                    <a:solidFill>
                      <a:srgbClr val="25406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>
                          <a:latin typeface="Cambria Math"/>
                        </a:rPr>
                        <m:t>𝝎</m:t>
                      </m:r>
                      <m:r>
                        <a:rPr lang="en-US">
                          <a:latin typeface="Cambria Math"/>
                        </a:rPr>
                        <m:t>𝑻</m:t>
                      </m:r>
                      <m:r>
                        <a:rPr lang="en-US">
                          <a:latin typeface="Cambria Math"/>
                        </a:rPr>
                        <m:t>=</m:t>
                      </m:r>
                      <m:r>
                        <a:rPr lang="en-US">
                          <a:latin typeface="Cambria Math"/>
                        </a:rPr>
                        <m:t>𝟐</m:t>
                      </m:r>
                      <m:r>
                        <a:rPr lang="en-US">
                          <a:latin typeface="Cambria Math"/>
                        </a:rPr>
                        <m:t>𝝅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9462" y="4721780"/>
                <a:ext cx="1539652" cy="43088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5400">
                <a:solidFill>
                  <a:schemeClr val="accent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95536" y="688504"/>
                <a:ext cx="35105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688504"/>
                <a:ext cx="351058" cy="4924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81222" y="1205827"/>
                <a:ext cx="64543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222" y="1205827"/>
                <a:ext cx="645433" cy="4924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110093" y="1199537"/>
                <a:ext cx="3847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093" y="1199537"/>
                <a:ext cx="384721" cy="49244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Прямоугольник 40"/>
          <p:cNvSpPr/>
          <p:nvPr/>
        </p:nvSpPr>
        <p:spPr>
          <a:xfrm>
            <a:off x="904876" y="1356640"/>
            <a:ext cx="254173" cy="4333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,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Verdan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83050" y="1844824"/>
                <a:ext cx="44242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50" y="1844824"/>
                <a:ext cx="442429" cy="49244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33636" y="2353122"/>
                <a:ext cx="28533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36" y="2353122"/>
                <a:ext cx="285335" cy="49244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05727" y="2996952"/>
                <a:ext cx="2585706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𝝋</m:t>
                      </m:r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𝝋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27" y="2996952"/>
                <a:ext cx="2585706" cy="49244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08964" y="3727653"/>
                <a:ext cx="466505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𝝋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64" y="3727653"/>
                <a:ext cx="466505" cy="492443"/>
              </a:xfrm>
              <a:prstGeom prst="rect">
                <a:avLst/>
              </a:prstGeom>
              <a:blipFill rotWithShape="0">
                <a:blip r:embed="rId9"/>
                <a:stretch>
                  <a:fillRect r="-12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61045" y="4883691"/>
                <a:ext cx="600736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45" y="4883691"/>
                <a:ext cx="600736" cy="49244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54840" y="6167491"/>
                <a:ext cx="600736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𝝂</m:t>
                      </m:r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40" y="6167491"/>
                <a:ext cx="600736" cy="49244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73388" y="6156259"/>
                <a:ext cx="496476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88" y="6156259"/>
                <a:ext cx="496476" cy="49244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Прямоугольник 49"/>
          <p:cNvSpPr/>
          <p:nvPr/>
        </p:nvSpPr>
        <p:spPr>
          <a:xfrm>
            <a:off x="583158" y="6235674"/>
            <a:ext cx="254173" cy="4333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,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Verdan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161010" y="5933081"/>
                <a:ext cx="1363318" cy="864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>
                  <a:defRPr sz="2800" b="1" i="1">
                    <a:solidFill>
                      <a:srgbClr val="25406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/>
                        </a:rPr>
                        <m:t>𝝂</m:t>
                      </m:r>
                      <m:r>
                        <a:rPr lang="en-US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>
                              <a:latin typeface="Cambria Math"/>
                            </a:rPr>
                            <m:t>𝑻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1010" y="5933081"/>
                <a:ext cx="1363318" cy="86400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5400">
                <a:solidFill>
                  <a:schemeClr val="accent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372200" y="3426494"/>
                <a:ext cx="2635568" cy="864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𝝅𝝂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den>
                      </m:f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3426494"/>
                <a:ext cx="2635568" cy="86400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5400">
                <a:solidFill>
                  <a:schemeClr val="accent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408483" y="1679724"/>
                <a:ext cx="1772029" cy="81842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𝝋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8483" y="1679724"/>
                <a:ext cx="1772029" cy="8184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Прямоугольник 53"/>
          <p:cNvSpPr/>
          <p:nvPr/>
        </p:nvSpPr>
        <p:spPr>
          <a:xfrm>
            <a:off x="5652120" y="2439581"/>
            <a:ext cx="3386994" cy="81161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угловая скорость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при вращательном движении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5399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/>
      <p:bldP spid="10" grpId="0"/>
      <p:bldP spid="19" grpId="0" animBg="1"/>
      <p:bldP spid="20" grpId="0"/>
      <p:bldP spid="31" grpId="0"/>
      <p:bldP spid="32" grpId="0" animBg="1"/>
      <p:bldP spid="33" grpId="0"/>
      <p:bldP spid="35" grpId="0"/>
      <p:bldP spid="40" grpId="0"/>
      <p:bldP spid="43" grpId="0"/>
      <p:bldP spid="2" grpId="0" animBg="1"/>
      <p:bldP spid="3" grpId="0"/>
      <p:bldP spid="38" grpId="0"/>
      <p:bldP spid="39" grpId="0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 animBg="1"/>
      <p:bldP spid="52" grpId="0" animBg="1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725"/>
          </a:xfrm>
        </p:spPr>
        <p:txBody>
          <a:bodyPr/>
          <a:lstStyle/>
          <a:p>
            <a:r>
              <a:rPr lang="ru-RU" altLang="ru-RU" sz="3000">
                <a:solidFill>
                  <a:srgbClr val="254061"/>
                </a:solidFill>
              </a:rPr>
              <a:t>Механические колебательные системы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03225" y="737600"/>
            <a:ext cx="8224837" cy="46831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Примеры простых механических колебательных систем</a:t>
            </a:r>
          </a:p>
        </p:txBody>
      </p:sp>
      <p:pic>
        <p:nvPicPr>
          <p:cNvPr id="249857" name="Picture 1" descr="2-1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9" t="3780" r="55649" b="1721"/>
          <a:stretch>
            <a:fillRect/>
          </a:stretch>
        </p:blipFill>
        <p:spPr bwMode="auto">
          <a:xfrm>
            <a:off x="438943" y="1131332"/>
            <a:ext cx="2255667" cy="402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858" name="Picture 2" descr="2-1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47" t="3780" r="7265" b="5501"/>
          <a:stretch>
            <a:fillRect/>
          </a:stretch>
        </p:blipFill>
        <p:spPr bwMode="auto">
          <a:xfrm>
            <a:off x="2894220" y="1131332"/>
            <a:ext cx="3045932" cy="406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72555" y="5445126"/>
            <a:ext cx="2521665" cy="10795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Пружинный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маятник –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груз на пружине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60427" y="5157788"/>
            <a:ext cx="3079725" cy="136683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Математический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маятник –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груз на невесомой нерастяжимой нити</a:t>
            </a:r>
          </a:p>
        </p:txBody>
      </p:sp>
      <p:pic>
        <p:nvPicPr>
          <p:cNvPr id="290818" name="Picture 2" descr="2-2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" t="3186" r="1656" b="3735"/>
          <a:stretch>
            <a:fillRect/>
          </a:stretch>
        </p:blipFill>
        <p:spPr bwMode="auto">
          <a:xfrm>
            <a:off x="6595151" y="3796164"/>
            <a:ext cx="2039838" cy="258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997401" y="6392239"/>
            <a:ext cx="3178175" cy="49314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Крутильный маятник</a:t>
            </a:r>
          </a:p>
        </p:txBody>
      </p:sp>
      <p:pic>
        <p:nvPicPr>
          <p:cNvPr id="290819" name="Picture 3" descr="2-3-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" t="3780" r="1784" b="5501"/>
          <a:stretch>
            <a:fillRect/>
          </a:stretch>
        </p:blipFill>
        <p:spPr bwMode="auto">
          <a:xfrm>
            <a:off x="6086140" y="1131332"/>
            <a:ext cx="2972469" cy="2162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6086140" y="3284538"/>
            <a:ext cx="3057860" cy="41954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Физический маятник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20976" y="6375430"/>
            <a:ext cx="3005734" cy="44444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идеализация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26213315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9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9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0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0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3" grpId="0"/>
      <p:bldP spid="15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725"/>
          </a:xfrm>
        </p:spPr>
        <p:txBody>
          <a:bodyPr/>
          <a:lstStyle/>
          <a:p>
            <a:r>
              <a:rPr lang="ru-RU" altLang="ru-RU">
                <a:solidFill>
                  <a:srgbClr val="254061"/>
                </a:solidFill>
              </a:rPr>
              <a:t>Пружинный маятник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00050" y="722313"/>
            <a:ext cx="4716463" cy="74771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Груз массой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m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,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прикрепленный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 пружине жесткости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k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5288" y="4148559"/>
            <a:ext cx="4537075" cy="93662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При горизонтальном расположении </a:t>
            </a:r>
            <a:b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(груз скользит по поверхности)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95288" y="5126631"/>
            <a:ext cx="4608512" cy="89936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При вертикальном расположении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(груз висит на пружине)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504825" y="5085184"/>
            <a:ext cx="8459788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5946" name="Object 10"/>
          <p:cNvGraphicFramePr>
            <a:graphicFrameLocks noChangeAspect="1"/>
          </p:cNvGraphicFramePr>
          <p:nvPr/>
        </p:nvGraphicFramePr>
        <p:xfrm>
          <a:off x="3561903" y="5776609"/>
          <a:ext cx="1154113" cy="820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558558" imgH="393529" progId="Equation.3">
                  <p:embed/>
                </p:oleObj>
              </mc:Choice>
              <mc:Fallback>
                <p:oleObj name="Формула" r:id="rId2" imgW="558558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1903" y="5776609"/>
                        <a:ext cx="1154113" cy="82074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4895850" y="692150"/>
            <a:ext cx="4216400" cy="747713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Под действием какой силы происходят колебания?</a:t>
            </a:r>
          </a:p>
        </p:txBody>
      </p:sp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0"/>
          <a:stretch>
            <a:fillRect/>
          </a:stretch>
        </p:blipFill>
        <p:spPr bwMode="auto">
          <a:xfrm>
            <a:off x="471488" y="1484882"/>
            <a:ext cx="2450298" cy="273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5938" name="Picture 2" descr="2-2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" t="11340" r="7861" b="13062"/>
          <a:stretch>
            <a:fillRect/>
          </a:stretch>
        </p:blipFill>
        <p:spPr bwMode="auto">
          <a:xfrm>
            <a:off x="2945787" y="1484784"/>
            <a:ext cx="6018701" cy="2737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Прямоугольник 52"/>
          <p:cNvSpPr/>
          <p:nvPr/>
        </p:nvSpPr>
        <p:spPr>
          <a:xfrm>
            <a:off x="4937125" y="809625"/>
            <a:ext cx="4175125" cy="536576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Колебания происходят</a:t>
            </a:r>
            <a:b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под действием упругой силы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932363" y="4351759"/>
            <a:ext cx="3527425" cy="61277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F</a:t>
            </a:r>
            <a:r>
              <a:rPr lang="ru-RU" b="1" baseline="-25000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тяж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 компенсируется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силой реакции опоры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932363" y="5335934"/>
            <a:ext cx="4032250" cy="54133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F</a:t>
            </a:r>
            <a:r>
              <a:rPr lang="ru-RU" b="1" baseline="-25000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тяж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 направлена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по линии движения груза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895850" y="6127600"/>
            <a:ext cx="3671887" cy="5762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В положении равновесия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пружина растянута на х</a:t>
            </a:r>
            <a:r>
              <a:rPr lang="ru-RU" b="1" baseline="-25000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0</a:t>
            </a:r>
          </a:p>
        </p:txBody>
      </p:sp>
      <p:graphicFrame>
        <p:nvGraphicFramePr>
          <p:cNvPr id="295943" name="Object 7"/>
          <p:cNvGraphicFramePr>
            <a:graphicFrameLocks noChangeAspect="1"/>
          </p:cNvGraphicFramePr>
          <p:nvPr/>
        </p:nvGraphicFramePr>
        <p:xfrm>
          <a:off x="6343650" y="1484313"/>
          <a:ext cx="2089150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Уравнение" r:id="rId6" imgW="672840" imgH="241200" progId="Equation.3">
                  <p:embed/>
                </p:oleObj>
              </mc:Choice>
              <mc:Fallback>
                <p:oleObj name="Уравнение" r:id="rId6" imgW="672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3650" y="1484313"/>
                        <a:ext cx="2089150" cy="757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8521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5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5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  <p:bldP spid="25" grpId="0"/>
      <p:bldP spid="31" grpId="0" animBg="1"/>
      <p:bldP spid="53" grpId="0" animBg="1"/>
      <p:bldP spid="26" grpId="0"/>
      <p:bldP spid="27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00"/>
          </a:xfrm>
        </p:spPr>
        <p:txBody>
          <a:bodyPr/>
          <a:lstStyle/>
          <a:p>
            <a:r>
              <a:rPr lang="ru-RU" sz="3200" dirty="0"/>
              <a:t>Добротность колебательной системы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33916" y="1484784"/>
                <a:ext cx="9116434" cy="989438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𝑸</m:t>
                      </m:r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запасенная энергия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потери энергии за период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  <m:d>
                            <m:dPr>
                              <m:ctrlP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6" y="1484784"/>
                <a:ext cx="9116434" cy="98943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Объект 2"/>
          <p:cNvSpPr txBox="1">
            <a:spLocks/>
          </p:cNvSpPr>
          <p:nvPr/>
        </p:nvSpPr>
        <p:spPr>
          <a:xfrm>
            <a:off x="323528" y="764704"/>
            <a:ext cx="5112568" cy="659023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en-US" sz="1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характеризует потери энергии колебательной системы за период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3875571" y="5470010"/>
            <a:ext cx="5376949" cy="1343366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Добротность</a:t>
            </a: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означает</a:t>
            </a: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качественность</a:t>
            </a: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чем больше добротность системы,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тем ближе она к идеальной,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тем медленнее затухают колебания</a:t>
            </a:r>
            <a:endParaRPr lang="en-US" sz="18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9" name="Группа 22"/>
          <p:cNvGrpSpPr/>
          <p:nvPr/>
        </p:nvGrpSpPr>
        <p:grpSpPr>
          <a:xfrm>
            <a:off x="35496" y="3619852"/>
            <a:ext cx="3816424" cy="3132634"/>
            <a:chOff x="294334" y="1384271"/>
            <a:chExt cx="2726655" cy="2584620"/>
          </a:xfrm>
        </p:grpSpPr>
        <p:grpSp>
          <p:nvGrpSpPr>
            <p:cNvPr id="10" name="Группа 21"/>
            <p:cNvGrpSpPr/>
            <p:nvPr/>
          </p:nvGrpSpPr>
          <p:grpSpPr>
            <a:xfrm>
              <a:off x="627401" y="1384271"/>
              <a:ext cx="2370578" cy="2022333"/>
              <a:chOff x="627401" y="1384271"/>
              <a:chExt cx="2370578" cy="2022333"/>
            </a:xfrm>
          </p:grpSpPr>
          <p:graphicFrame>
            <p:nvGraphicFramePr>
              <p:cNvPr id="15" name="Object 3"/>
              <p:cNvGraphicFramePr>
                <a:graphicFrameLocks noChangeAspect="1"/>
              </p:cNvGraphicFramePr>
              <p:nvPr/>
            </p:nvGraphicFramePr>
            <p:xfrm>
              <a:off x="1199310" y="1591327"/>
              <a:ext cx="1656579" cy="54136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Формула" r:id="rId4" imgW="850680" imgH="241200" progId="Equation.3">
                      <p:embed/>
                    </p:oleObj>
                  </mc:Choice>
                  <mc:Fallback>
                    <p:oleObj name="Формула" r:id="rId4" imgW="850680" imgH="241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99310" y="1591327"/>
                            <a:ext cx="1656579" cy="54136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6" name="Группа 35"/>
              <p:cNvGrpSpPr/>
              <p:nvPr/>
            </p:nvGrpSpPr>
            <p:grpSpPr>
              <a:xfrm>
                <a:off x="627401" y="1384271"/>
                <a:ext cx="2370578" cy="2022333"/>
                <a:chOff x="6677541" y="2000240"/>
                <a:chExt cx="2312410" cy="1644662"/>
              </a:xfrm>
            </p:grpSpPr>
            <p:cxnSp>
              <p:nvCxnSpPr>
                <p:cNvPr id="17" name="Прямая со стрелкой 16"/>
                <p:cNvCxnSpPr/>
                <p:nvPr/>
              </p:nvCxnSpPr>
              <p:spPr>
                <a:xfrm rot="5400000" flipH="1" flipV="1">
                  <a:off x="5894000" y="2821380"/>
                  <a:ext cx="1643074" cy="79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 стрелкой 17"/>
                <p:cNvCxnSpPr/>
                <p:nvPr/>
              </p:nvCxnSpPr>
              <p:spPr>
                <a:xfrm>
                  <a:off x="6703935" y="3643314"/>
                  <a:ext cx="2286016" cy="15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Полилиния 18"/>
                <p:cNvSpPr/>
                <p:nvPr/>
              </p:nvSpPr>
              <p:spPr>
                <a:xfrm>
                  <a:off x="6711193" y="2466363"/>
                  <a:ext cx="2075649" cy="1105513"/>
                </a:xfrm>
                <a:custGeom>
                  <a:avLst/>
                  <a:gdLst>
                    <a:gd name="connsiteX0" fmla="*/ 0 w 1585519"/>
                    <a:gd name="connsiteY0" fmla="*/ 0 h 1023457"/>
                    <a:gd name="connsiteX1" fmla="*/ 184557 w 1585519"/>
                    <a:gd name="connsiteY1" fmla="*/ 260059 h 1023457"/>
                    <a:gd name="connsiteX2" fmla="*/ 612396 w 1585519"/>
                    <a:gd name="connsiteY2" fmla="*/ 629175 h 1023457"/>
                    <a:gd name="connsiteX3" fmla="*/ 1149291 w 1585519"/>
                    <a:gd name="connsiteY3" fmla="*/ 906011 h 1023457"/>
                    <a:gd name="connsiteX4" fmla="*/ 1585519 w 1585519"/>
                    <a:gd name="connsiteY4" fmla="*/ 1023457 h 1023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85519" h="1023457">
                      <a:moveTo>
                        <a:pt x="0" y="0"/>
                      </a:moveTo>
                      <a:cubicBezTo>
                        <a:pt x="41245" y="77598"/>
                        <a:pt x="82491" y="155196"/>
                        <a:pt x="184557" y="260059"/>
                      </a:cubicBezTo>
                      <a:cubicBezTo>
                        <a:pt x="286623" y="364922"/>
                        <a:pt x="451607" y="521516"/>
                        <a:pt x="612396" y="629175"/>
                      </a:cubicBezTo>
                      <a:cubicBezTo>
                        <a:pt x="773185" y="736834"/>
                        <a:pt x="987104" y="840297"/>
                        <a:pt x="1149291" y="906011"/>
                      </a:cubicBezTo>
                      <a:cubicBezTo>
                        <a:pt x="1311478" y="971725"/>
                        <a:pt x="1424730" y="989901"/>
                        <a:pt x="1585519" y="1023457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>
                  <a:off x="6677541" y="3186893"/>
                  <a:ext cx="924935" cy="1642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Прямая соединительная линия 20"/>
                <p:cNvCxnSpPr/>
                <p:nvPr/>
              </p:nvCxnSpPr>
              <p:spPr>
                <a:xfrm rot="5400000">
                  <a:off x="7418676" y="3444556"/>
                  <a:ext cx="369313" cy="1713"/>
                </a:xfrm>
                <a:prstGeom prst="line">
                  <a:avLst/>
                </a:prstGeom>
                <a:ln w="19050">
                  <a:prstDash val="dash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aphicFrame>
          <p:nvGraphicFramePr>
            <p:cNvPr id="11" name="Object 5"/>
            <p:cNvGraphicFramePr>
              <a:graphicFrameLocks noChangeAspect="1"/>
            </p:cNvGraphicFramePr>
            <p:nvPr/>
          </p:nvGraphicFramePr>
          <p:xfrm>
            <a:off x="294334" y="1748121"/>
            <a:ext cx="308679" cy="3725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Формула" r:id="rId6" imgW="190440" imgH="228600" progId="Equation.3">
                    <p:embed/>
                  </p:oleObj>
                </mc:Choice>
                <mc:Fallback>
                  <p:oleObj name="Формула" r:id="rId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334" y="1748121"/>
                          <a:ext cx="308679" cy="3725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6"/>
            <p:cNvGraphicFramePr>
              <a:graphicFrameLocks noChangeAspect="1"/>
            </p:cNvGraphicFramePr>
            <p:nvPr/>
          </p:nvGraphicFramePr>
          <p:xfrm>
            <a:off x="1432590" y="3316922"/>
            <a:ext cx="248229" cy="6519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Формула" r:id="rId8" imgW="152334" imgH="393529" progId="Equation.3">
                    <p:embed/>
                  </p:oleObj>
                </mc:Choice>
                <mc:Fallback>
                  <p:oleObj name="Формула" r:id="rId8" imgW="152334" imgH="39352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2590" y="3316922"/>
                          <a:ext cx="248229" cy="6519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7"/>
            <p:cNvGraphicFramePr>
              <a:graphicFrameLocks noChangeAspect="1"/>
            </p:cNvGraphicFramePr>
            <p:nvPr/>
          </p:nvGraphicFramePr>
          <p:xfrm>
            <a:off x="2855889" y="3502026"/>
            <a:ext cx="165100" cy="293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Формула" r:id="rId10" imgW="101468" imgH="177569" progId="Equation.3">
                    <p:embed/>
                  </p:oleObj>
                </mc:Choice>
                <mc:Fallback>
                  <p:oleObj name="Формула" r:id="rId10" imgW="101468" imgH="17756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5889" y="3502026"/>
                          <a:ext cx="165100" cy="293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8"/>
            <p:cNvGraphicFramePr>
              <a:graphicFrameLocks noChangeAspect="1"/>
            </p:cNvGraphicFramePr>
            <p:nvPr/>
          </p:nvGraphicFramePr>
          <p:xfrm>
            <a:off x="346075" y="3178175"/>
            <a:ext cx="282521" cy="3968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Формула" r:id="rId12" imgW="126725" imgH="177415" progId="Equation.3">
                    <p:embed/>
                  </p:oleObj>
                </mc:Choice>
                <mc:Fallback>
                  <p:oleObj name="Формула" r:id="rId12" imgW="126725" imgH="17741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075" y="3178175"/>
                          <a:ext cx="282521" cy="3968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5072344" y="4419515"/>
                <a:ext cx="2311680" cy="909673"/>
              </a:xfrm>
              <a:prstGeom prst="rect">
                <a:avLst/>
              </a:prstGeom>
              <a:ln w="22225"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𝑸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den>
                      </m:f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344" y="4419515"/>
                <a:ext cx="2311680" cy="90967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2225"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Стрелка влево 30">
            <a:hlinkClick r:id="" action="ppaction://noaction"/>
          </p:cNvPr>
          <p:cNvSpPr/>
          <p:nvPr/>
        </p:nvSpPr>
        <p:spPr>
          <a:xfrm>
            <a:off x="107857" y="566150"/>
            <a:ext cx="252000" cy="252000"/>
          </a:xfrm>
          <a:prstGeom prst="leftArrow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Прямоугольник 32"/>
              <p:cNvSpPr/>
              <p:nvPr/>
            </p:nvSpPr>
            <p:spPr>
              <a:xfrm>
                <a:off x="84665" y="2722787"/>
                <a:ext cx="2644163" cy="539315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</m:t>
                      </m:r>
                      <m:d>
                        <m:d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p>
                        <m:sSup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3" name="Прямоугольник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5" y="2722787"/>
                <a:ext cx="2644163" cy="5393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Прямоугольник 33"/>
              <p:cNvSpPr/>
              <p:nvPr/>
            </p:nvSpPr>
            <p:spPr>
              <a:xfrm>
                <a:off x="3512013" y="2745669"/>
                <a:ext cx="2644163" cy="539315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d>
                        <m:d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p>
                        <m:sSup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013" y="2745669"/>
                <a:ext cx="2644163" cy="53931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Стрелка вправо 34"/>
          <p:cNvSpPr/>
          <p:nvPr/>
        </p:nvSpPr>
        <p:spPr>
          <a:xfrm>
            <a:off x="2992476" y="2813830"/>
            <a:ext cx="360000" cy="360000"/>
          </a:xfrm>
          <a:prstGeom prst="rightArrow">
            <a:avLst/>
          </a:prstGeom>
          <a:solidFill>
            <a:schemeClr val="bg2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Прямоугольник 36"/>
              <p:cNvSpPr/>
              <p:nvPr/>
            </p:nvSpPr>
            <p:spPr>
              <a:xfrm>
                <a:off x="7827218" y="4737768"/>
                <a:ext cx="1259632" cy="722314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ru-RU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0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0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7" name="Прямоугольник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218" y="4737768"/>
                <a:ext cx="1259632" cy="72231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Прямоугольник 37"/>
              <p:cNvSpPr/>
              <p:nvPr/>
            </p:nvSpPr>
            <p:spPr>
              <a:xfrm>
                <a:off x="7819998" y="4314540"/>
                <a:ext cx="1274901" cy="400110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ru-RU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  <m:r>
                        <a:rPr lang="en-US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ru-RU" sz="20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9998" y="4314540"/>
                <a:ext cx="1274901" cy="400110"/>
              </a:xfrm>
              <a:prstGeom prst="rect">
                <a:avLst/>
              </a:prstGeom>
              <a:blipFill rotWithShape="0">
                <a:blip r:embed="rId18"/>
                <a:stretch>
                  <a:fillRect b="-15385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Прямоугольник 38"/>
              <p:cNvSpPr/>
              <p:nvPr/>
            </p:nvSpPr>
            <p:spPr>
              <a:xfrm>
                <a:off x="6497592" y="3108556"/>
                <a:ext cx="2635719" cy="989438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𝑸</m:t>
                      </m:r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𝚫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  <m:d>
                            <m:dPr>
                              <m:ctrlP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9" name="Прямоугольник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592" y="3108556"/>
                <a:ext cx="2635719" cy="989438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Стрелка вправо 39"/>
          <p:cNvSpPr/>
          <p:nvPr/>
        </p:nvSpPr>
        <p:spPr>
          <a:xfrm>
            <a:off x="6078201" y="3546816"/>
            <a:ext cx="360000" cy="360000"/>
          </a:xfrm>
          <a:prstGeom prst="rightArrow">
            <a:avLst/>
          </a:prstGeom>
          <a:solidFill>
            <a:schemeClr val="bg2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7257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28" grpId="0" animBg="1"/>
      <p:bldP spid="31" grpId="0" animBg="1"/>
      <p:bldP spid="33" grpId="0"/>
      <p:bldP spid="34" grpId="0"/>
      <p:bldP spid="35" grpId="0" animBg="1"/>
      <p:bldP spid="37" grpId="0"/>
      <p:bldP spid="38" grpId="0"/>
      <p:bldP spid="39" grpId="0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00"/>
          </a:xfrm>
        </p:spPr>
        <p:txBody>
          <a:bodyPr/>
          <a:lstStyle/>
          <a:p>
            <a:r>
              <a:rPr lang="ru-RU" sz="3000" dirty="0"/>
              <a:t>Логарифмический декремент </a:t>
            </a:r>
            <a:r>
              <a:rPr lang="ru-RU" sz="3000" b="0" dirty="0"/>
              <a:t>затухания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Объект 2"/>
          <p:cNvSpPr txBox="1">
            <a:spLocks/>
          </p:cNvSpPr>
          <p:nvPr/>
        </p:nvSpPr>
        <p:spPr>
          <a:xfrm>
            <a:off x="3995936" y="809105"/>
            <a:ext cx="5040560" cy="822642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натуральный логарифм двух последовательных амплитуд</a:t>
            </a:r>
            <a:endParaRPr lang="en-US" sz="20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908004" y="3186927"/>
            <a:ext cx="6200500" cy="962153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Характеризует степень затухания –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показывает за какое количество колебаний амплитуда уменьшается в 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раз</a:t>
            </a:r>
            <a:endParaRPr lang="en-US" sz="1800" i="1" dirty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2296" indent="0">
              <a:buNone/>
            </a:pPr>
            <a:endParaRPr lang="en-US" sz="1800" b="0" i="1" dirty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91143" y="764704"/>
            <a:ext cx="3507286" cy="702658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Логарифмический декремент затухания</a:t>
            </a:r>
            <a:endParaRPr lang="en-US" sz="2000" b="0" i="1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18509" y="4334622"/>
            <a:ext cx="1345179" cy="513396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Пусть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1331640" y="4259214"/>
                <a:ext cx="1368152" cy="461665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ru-RU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ru-RU" sz="24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4259214"/>
                <a:ext cx="1368152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3442238" y="4026105"/>
                <a:ext cx="2664296" cy="861326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ru-RU" sz="24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238" y="4026105"/>
                <a:ext cx="2664296" cy="86132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Объект 2"/>
          <p:cNvSpPr txBox="1">
            <a:spLocks/>
          </p:cNvSpPr>
          <p:nvPr/>
        </p:nvSpPr>
        <p:spPr>
          <a:xfrm>
            <a:off x="2555776" y="4334622"/>
            <a:ext cx="956602" cy="513396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тогда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6012160" y="4147152"/>
            <a:ext cx="3096344" cy="794016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т.е. за одно колебание </a:t>
            </a:r>
            <a:b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амплитуда уменьшится </a:t>
            </a:r>
            <a:b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en-US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раз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378240" y="5221849"/>
            <a:ext cx="1345179" cy="513396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Пусть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1187624" y="5146441"/>
                <a:ext cx="1368152" cy="461665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ru-RU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ru-RU" sz="24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146441"/>
                <a:ext cx="1368152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2987824" y="4913332"/>
                <a:ext cx="3384376" cy="861326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ru-RU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sz="24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4913332"/>
                <a:ext cx="3384376" cy="86132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Объект 2"/>
          <p:cNvSpPr txBox="1">
            <a:spLocks/>
          </p:cNvSpPr>
          <p:nvPr/>
        </p:nvSpPr>
        <p:spPr>
          <a:xfrm>
            <a:off x="2483768" y="5221849"/>
            <a:ext cx="956602" cy="513396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8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тогда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Объект 2"/>
              <p:cNvSpPr txBox="1">
                <a:spLocks/>
              </p:cNvSpPr>
              <p:nvPr/>
            </p:nvSpPr>
            <p:spPr>
              <a:xfrm>
                <a:off x="6012160" y="5131694"/>
                <a:ext cx="3096344" cy="1033610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>
                <a:no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32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8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4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0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82296" indent="0">
                  <a:buNone/>
                </a:pPr>
                <a: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т.е. за одно колебание </a:t>
                </a:r>
                <a:b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амплитуда уменьшится </a:t>
                </a:r>
                <a:b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в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ru-RU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ru-RU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sup>
                    </m:sSup>
                  </m:oMath>
                </a14:m>
                <a: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раз</a:t>
                </a:r>
                <a:endParaRPr lang="en-US" sz="1600" b="0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24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5131694"/>
                <a:ext cx="3096344" cy="1033610"/>
              </a:xfrm>
              <a:prstGeom prst="rect">
                <a:avLst/>
              </a:prstGeom>
              <a:blipFill rotWithShape="0">
                <a:blip r:embed="rId7"/>
                <a:stretch>
                  <a:fillRect t="-1775" b="-27811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Объект 2"/>
          <p:cNvSpPr txBox="1">
            <a:spLocks/>
          </p:cNvSpPr>
          <p:nvPr/>
        </p:nvSpPr>
        <p:spPr>
          <a:xfrm>
            <a:off x="5990873" y="6073524"/>
            <a:ext cx="3096344" cy="667844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амплитуда уменьшится </a:t>
            </a:r>
            <a:b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раз за 3 колебания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5033482" y="6093296"/>
            <a:ext cx="957391" cy="340565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или: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Объект 2"/>
          <p:cNvSpPr txBox="1">
            <a:spLocks/>
          </p:cNvSpPr>
          <p:nvPr/>
        </p:nvSpPr>
        <p:spPr>
          <a:xfrm>
            <a:off x="318902" y="6021288"/>
            <a:ext cx="4675528" cy="683357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Величина, постоянная для данной колебательной системы</a:t>
            </a:r>
            <a:endParaRPr lang="en-US" sz="1800" i="1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Прямоугольник 29"/>
              <p:cNvSpPr/>
              <p:nvPr/>
            </p:nvSpPr>
            <p:spPr>
              <a:xfrm>
                <a:off x="683568" y="1556792"/>
                <a:ext cx="7875870" cy="1054071"/>
              </a:xfrm>
              <a:prstGeom prst="rect">
                <a:avLst/>
              </a:prstGeom>
              <a:solidFill>
                <a:schemeClr val="bg1"/>
              </a:solidFill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0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𝐥𝐧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0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𝐥𝐧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0" name="Прямоугольник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556792"/>
                <a:ext cx="7875870" cy="105407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Стрелка влево 31">
            <a:hlinkClick r:id="" action="ppaction://noaction"/>
          </p:cNvPr>
          <p:cNvSpPr/>
          <p:nvPr/>
        </p:nvSpPr>
        <p:spPr>
          <a:xfrm>
            <a:off x="107857" y="566150"/>
            <a:ext cx="252000" cy="252000"/>
          </a:xfrm>
          <a:prstGeom prst="leftArrow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1640900"/>
            <a:ext cx="4892223" cy="1032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 стрелкой 28"/>
          <p:cNvCxnSpPr/>
          <p:nvPr/>
        </p:nvCxnSpPr>
        <p:spPr>
          <a:xfrm flipH="1">
            <a:off x="7470322" y="2424380"/>
            <a:ext cx="396044" cy="209109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6247266" y="1679247"/>
            <a:ext cx="2446112" cy="1032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236296" y="1601230"/>
            <a:ext cx="1577361" cy="1032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Объект 2"/>
              <p:cNvSpPr txBox="1">
                <a:spLocks/>
              </p:cNvSpPr>
              <p:nvPr/>
            </p:nvSpPr>
            <p:spPr>
              <a:xfrm>
                <a:off x="971600" y="3173337"/>
                <a:ext cx="2081047" cy="867870"/>
              </a:xfrm>
              <a:prstGeom prst="rect">
                <a:avLst/>
              </a:prstGeom>
              <a:noFill/>
              <a:effectLst/>
            </p:spPr>
            <p:txBody>
              <a:bodyPr>
                <a:no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32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8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4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0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82296" indent="0">
                  <a:buNone/>
                </a:pPr>
                <a:r>
                  <a:rPr lang="ru-RU" sz="1800" dirty="0">
                    <a:solidFill>
                      <a:schemeClr val="bg1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Физический смысл </a:t>
                </a:r>
                <a14:m>
                  <m:oMath xmlns:m="http://schemas.openxmlformats.org/officeDocument/2006/math">
                    <m:r>
                      <a:rPr lang="ru-RU" sz="180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Verdana" panose="020B0604030504040204" pitchFamily="34" charset="0"/>
                      </a:rPr>
                      <m:t>𝝀</m:t>
                    </m:r>
                  </m:oMath>
                </a14:m>
                <a:endParaRPr lang="en-US" sz="1800" b="0" i="1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34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173337"/>
                <a:ext cx="2081047" cy="867870"/>
              </a:xfrm>
              <a:prstGeom prst="rect">
                <a:avLst/>
              </a:prstGeom>
              <a:blipFill rotWithShape="0">
                <a:blip r:embed="rId9"/>
                <a:stretch>
                  <a:fillRect t="-4225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Стрелка вправо 34"/>
          <p:cNvSpPr/>
          <p:nvPr/>
        </p:nvSpPr>
        <p:spPr>
          <a:xfrm>
            <a:off x="509588" y="3269586"/>
            <a:ext cx="360000" cy="360000"/>
          </a:xfrm>
          <a:prstGeom prst="rightArrow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бъект 2"/>
          <p:cNvSpPr txBox="1">
            <a:spLocks/>
          </p:cNvSpPr>
          <p:nvPr/>
        </p:nvSpPr>
        <p:spPr>
          <a:xfrm>
            <a:off x="4740654" y="2673159"/>
            <a:ext cx="4375964" cy="634572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en-US" sz="1600" b="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</a:t>
            </a:r>
            <a:r>
              <a:rPr lang="en-US" sz="1600" b="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количество колебаний за время уменьшения амплитуды в </a:t>
            </a:r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раз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884368" y="1578604"/>
            <a:ext cx="788681" cy="1032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815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2" grpId="0" animBg="1"/>
      <p:bldP spid="13" grpId="0"/>
      <p:bldP spid="14" grpId="0"/>
      <p:bldP spid="15" grpId="0" animBg="1"/>
      <p:bldP spid="17" grpId="0" animBg="1"/>
      <p:bldP spid="19" grpId="0" animBg="1"/>
      <p:bldP spid="20" grpId="0"/>
      <p:bldP spid="21" grpId="0"/>
      <p:bldP spid="22" grpId="0" animBg="1"/>
      <p:bldP spid="24" grpId="0" animBg="1"/>
      <p:bldP spid="26" grpId="0"/>
      <p:bldP spid="27" grpId="0"/>
      <p:bldP spid="25" grpId="0"/>
      <p:bldP spid="30" grpId="0" animBg="1"/>
      <p:bldP spid="32" grpId="0" animBg="1"/>
      <p:bldP spid="3" grpId="0" animBg="1"/>
      <p:bldP spid="28" grpId="0" animBg="1"/>
      <p:bldP spid="33" grpId="0" animBg="1"/>
      <p:bldP spid="34" grpId="0"/>
      <p:bldP spid="35" grpId="0" animBg="1"/>
      <p:bldP spid="36" grpId="0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26"/>
            <a:ext cx="9144032" cy="620716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96111">
              <a:defRPr sz="3500"/>
            </a:lvl1pPr>
          </a:lstStyle>
          <a:p>
            <a:r>
              <a:t>Волновое число k</a:t>
            </a:r>
          </a:p>
        </p:txBody>
      </p:sp>
      <p:sp>
        <p:nvSpPr>
          <p:cNvPr id="145" name="Прямая соединительная линия 3"/>
          <p:cNvSpPr/>
          <p:nvPr/>
        </p:nvSpPr>
        <p:spPr>
          <a:xfrm>
            <a:off x="428596" y="691108"/>
            <a:ext cx="8715404" cy="1588"/>
          </a:xfrm>
          <a:prstGeom prst="line">
            <a:avLst/>
          </a:prstGeom>
          <a:ln w="38100">
            <a:solidFill>
              <a:schemeClr val="accent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47" name="Длина волны λ - расстояние, на которое распространяется волна за время, равное одному периоду колебаний частиц среды:"/>
          <p:cNvSpPr txBox="1"/>
          <p:nvPr/>
        </p:nvSpPr>
        <p:spPr>
          <a:xfrm>
            <a:off x="66448" y="2253331"/>
            <a:ext cx="8747761" cy="147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marL="438150" indent="-319087">
              <a:buClr>
                <a:srgbClr val="F0AD00"/>
              </a:buClr>
              <a:buSzPct val="80000"/>
              <a:buChar char="◼"/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Длина</a:t>
            </a:r>
            <a:r>
              <a:rPr dirty="0"/>
              <a:t> </a:t>
            </a:r>
            <a:r>
              <a:rPr dirty="0" err="1"/>
              <a:t>волны</a:t>
            </a:r>
            <a:r>
              <a:rPr dirty="0"/>
              <a:t> </a:t>
            </a:r>
            <a:r>
              <a:rPr b="0" dirty="0"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="0" dirty="0"/>
              <a:t> - </a:t>
            </a:r>
            <a:r>
              <a:rPr b="0" dirty="0" err="1"/>
              <a:t>расстояние</a:t>
            </a:r>
            <a:r>
              <a:rPr b="0" dirty="0"/>
              <a:t>, </a:t>
            </a:r>
            <a:r>
              <a:rPr b="0" dirty="0" err="1"/>
              <a:t>на</a:t>
            </a:r>
            <a:r>
              <a:rPr b="0" dirty="0"/>
              <a:t> </a:t>
            </a:r>
            <a:r>
              <a:rPr b="0" dirty="0" err="1"/>
              <a:t>которое</a:t>
            </a:r>
            <a:r>
              <a:rPr b="0" dirty="0"/>
              <a:t> </a:t>
            </a:r>
            <a:r>
              <a:rPr b="0" dirty="0" err="1"/>
              <a:t>распространяется</a:t>
            </a:r>
            <a:r>
              <a:rPr b="0" dirty="0"/>
              <a:t> </a:t>
            </a:r>
            <a:r>
              <a:rPr b="0" dirty="0" err="1"/>
              <a:t>волна</a:t>
            </a:r>
            <a:r>
              <a:rPr b="0" dirty="0"/>
              <a:t> </a:t>
            </a:r>
            <a:r>
              <a:rPr b="0" dirty="0" err="1"/>
              <a:t>за</a:t>
            </a:r>
            <a:r>
              <a:rPr b="0" dirty="0"/>
              <a:t> </a:t>
            </a:r>
            <a:r>
              <a:rPr b="0" dirty="0" err="1"/>
              <a:t>время</a:t>
            </a:r>
            <a:r>
              <a:rPr b="0" dirty="0"/>
              <a:t>, </a:t>
            </a:r>
            <a:r>
              <a:rPr b="0" dirty="0" err="1"/>
              <a:t>равное</a:t>
            </a:r>
            <a:r>
              <a:rPr b="0" dirty="0"/>
              <a:t> </a:t>
            </a:r>
            <a:r>
              <a:rPr b="0" dirty="0" err="1"/>
              <a:t>одному</a:t>
            </a:r>
            <a:r>
              <a:rPr b="0" dirty="0"/>
              <a:t> </a:t>
            </a:r>
            <a:r>
              <a:rPr b="0" dirty="0" err="1"/>
              <a:t>периоду</a:t>
            </a:r>
            <a:r>
              <a:rPr b="0" dirty="0"/>
              <a:t> </a:t>
            </a:r>
            <a:r>
              <a:rPr b="0" dirty="0" err="1"/>
              <a:t>колебаний</a:t>
            </a:r>
            <a:r>
              <a:rPr b="0" dirty="0"/>
              <a:t> </a:t>
            </a:r>
            <a:r>
              <a:rPr b="0" dirty="0" err="1"/>
              <a:t>частиц</a:t>
            </a:r>
            <a:r>
              <a:rPr b="0" dirty="0"/>
              <a:t> </a:t>
            </a:r>
            <a:r>
              <a:rPr b="0" dirty="0" err="1"/>
              <a:t>среды</a:t>
            </a:r>
            <a:r>
              <a:rPr b="0" dirty="0"/>
              <a:t>:</a:t>
            </a:r>
          </a:p>
        </p:txBody>
      </p:sp>
      <p:grpSp>
        <p:nvGrpSpPr>
          <p:cNvPr id="150" name="Group"/>
          <p:cNvGrpSpPr/>
          <p:nvPr/>
        </p:nvGrpSpPr>
        <p:grpSpPr>
          <a:xfrm>
            <a:off x="1505018" y="3433568"/>
            <a:ext cx="1143001" cy="442913"/>
            <a:chOff x="0" y="0"/>
            <a:chExt cx="1143000" cy="442912"/>
          </a:xfrm>
        </p:grpSpPr>
        <p:sp>
          <p:nvSpPr>
            <p:cNvPr id="148" name="Rectangle"/>
            <p:cNvSpPr/>
            <p:nvPr/>
          </p:nvSpPr>
          <p:spPr>
            <a:xfrm>
              <a:off x="0" y="0"/>
              <a:ext cx="1143000" cy="442913"/>
            </a:xfrm>
            <a:prstGeom prst="rect">
              <a:avLst/>
            </a:prstGeom>
            <a:solidFill>
              <a:srgbClr val="FFFF9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Corbel"/>
                  <a:ea typeface="Corbel"/>
                  <a:cs typeface="Corbel"/>
                  <a:sym typeface="Corbel"/>
                </a:defRPr>
              </a:pPr>
              <a:endParaRPr/>
            </a:p>
          </p:txBody>
        </p:sp>
        <p:pic>
          <p:nvPicPr>
            <p:cNvPr id="149" name="image.pdf" descr="image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143000" cy="4429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1" name="Волновое число k – величина, равная отношению циклической частоты ω к скорости волны v:…"/>
          <p:cNvSpPr txBox="1">
            <a:spLocks noGrp="1"/>
          </p:cNvSpPr>
          <p:nvPr>
            <p:ph type="body" idx="1"/>
          </p:nvPr>
        </p:nvSpPr>
        <p:spPr>
          <a:xfrm>
            <a:off x="66448" y="4163699"/>
            <a:ext cx="8915401" cy="4800601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438150" indent="-319087">
              <a:lnSpc>
                <a:spcPct val="90000"/>
              </a:lnSpc>
              <a:spcBef>
                <a:spcPts val="0"/>
              </a:spcBef>
              <a:buClr>
                <a:srgbClr val="F0AD00"/>
              </a:buClr>
              <a:buSzPct val="80000"/>
              <a:buFontTx/>
              <a:buChar char="◼"/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Волновое</a:t>
            </a:r>
            <a:r>
              <a:rPr dirty="0"/>
              <a:t> </a:t>
            </a:r>
            <a:r>
              <a:rPr dirty="0" err="1"/>
              <a:t>число</a:t>
            </a:r>
            <a:r>
              <a:rPr b="0" dirty="0"/>
              <a:t> </a:t>
            </a:r>
            <a:r>
              <a:rPr b="0" i="1" dirty="0"/>
              <a:t>k</a:t>
            </a:r>
            <a:r>
              <a:rPr b="0" dirty="0"/>
              <a:t> </a:t>
            </a:r>
            <a:r>
              <a:rPr b="0" dirty="0">
                <a:latin typeface="Corbel"/>
                <a:ea typeface="Corbel"/>
                <a:cs typeface="Corbel"/>
                <a:sym typeface="Corbel"/>
              </a:rPr>
              <a:t>–</a:t>
            </a:r>
            <a:r>
              <a:rPr b="0" dirty="0"/>
              <a:t> </a:t>
            </a:r>
            <a:r>
              <a:rPr b="0" dirty="0" err="1"/>
              <a:t>величина</a:t>
            </a:r>
            <a:r>
              <a:rPr b="0" dirty="0"/>
              <a:t>, </a:t>
            </a:r>
            <a:r>
              <a:rPr b="0" dirty="0" err="1"/>
              <a:t>равная</a:t>
            </a:r>
            <a:r>
              <a:rPr b="0" dirty="0"/>
              <a:t> </a:t>
            </a:r>
            <a:r>
              <a:rPr b="0" dirty="0" err="1"/>
              <a:t>отношению</a:t>
            </a:r>
            <a:r>
              <a:rPr b="0" dirty="0"/>
              <a:t> </a:t>
            </a:r>
            <a:r>
              <a:rPr b="0" dirty="0" err="1"/>
              <a:t>циклической</a:t>
            </a:r>
            <a:r>
              <a:rPr b="0" dirty="0"/>
              <a:t> </a:t>
            </a:r>
            <a:r>
              <a:rPr b="0" dirty="0" err="1"/>
              <a:t>частоты</a:t>
            </a:r>
            <a:r>
              <a:rPr b="0" dirty="0"/>
              <a:t> </a:t>
            </a:r>
            <a:r>
              <a:rPr b="0" dirty="0">
                <a:latin typeface="Symbol"/>
                <a:ea typeface="Symbol"/>
                <a:cs typeface="Symbol"/>
                <a:sym typeface="Symbol"/>
              </a:rPr>
              <a:t>w </a:t>
            </a:r>
            <a:r>
              <a:rPr b="0" dirty="0"/>
              <a:t>к </a:t>
            </a:r>
            <a:r>
              <a:rPr b="0" dirty="0" err="1"/>
              <a:t>скорости</a:t>
            </a:r>
            <a:r>
              <a:rPr b="0" dirty="0"/>
              <a:t> </a:t>
            </a:r>
            <a:r>
              <a:rPr b="0" dirty="0" err="1"/>
              <a:t>волны</a:t>
            </a:r>
            <a:r>
              <a:rPr b="0" dirty="0"/>
              <a:t> </a:t>
            </a:r>
            <a:r>
              <a:rPr b="0" i="1" dirty="0"/>
              <a:t>v</a:t>
            </a:r>
            <a:r>
              <a:rPr b="0" dirty="0"/>
              <a:t>: </a:t>
            </a:r>
          </a:p>
          <a:p>
            <a:pPr marL="438150" indent="-319087">
              <a:lnSpc>
                <a:spcPct val="90000"/>
              </a:lnSpc>
              <a:spcBef>
                <a:spcPts val="0"/>
              </a:spcBef>
              <a:buClr>
                <a:srgbClr val="F0AD00"/>
              </a:buClr>
              <a:buSzPct val="80000"/>
              <a:buFontTx/>
              <a:buChar char="◼"/>
              <a:defRPr sz="2400" b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ru-RU" b="0" dirty="0"/>
          </a:p>
          <a:p>
            <a:pPr marL="438150" indent="-319087">
              <a:lnSpc>
                <a:spcPct val="90000"/>
              </a:lnSpc>
              <a:spcBef>
                <a:spcPts val="0"/>
              </a:spcBef>
              <a:buClr>
                <a:srgbClr val="F0AD00"/>
              </a:buClr>
              <a:buSzPct val="80000"/>
              <a:buFontTx/>
              <a:buChar char="◼"/>
              <a:defRPr sz="2400" b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b="0" dirty="0"/>
          </a:p>
          <a:p>
            <a:pPr marL="438150" indent="-319087">
              <a:lnSpc>
                <a:spcPct val="90000"/>
              </a:lnSpc>
              <a:spcBef>
                <a:spcPts val="0"/>
              </a:spcBef>
              <a:buClr>
                <a:srgbClr val="F0AD00"/>
              </a:buClr>
              <a:buSzPct val="80000"/>
              <a:buFontTx/>
              <a:buChar char="◼"/>
              <a:defRPr sz="2400" b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Другое</a:t>
            </a:r>
            <a:r>
              <a:rPr dirty="0"/>
              <a:t> </a:t>
            </a:r>
            <a:r>
              <a:rPr dirty="0" err="1"/>
              <a:t>выражения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волнового</a:t>
            </a:r>
            <a:r>
              <a:rPr dirty="0"/>
              <a:t> </a:t>
            </a:r>
            <a:r>
              <a:rPr dirty="0" err="1"/>
              <a:t>числа</a:t>
            </a:r>
            <a:r>
              <a:rPr dirty="0"/>
              <a:t>: </a:t>
            </a:r>
          </a:p>
        </p:txBody>
      </p:sp>
      <p:grpSp>
        <p:nvGrpSpPr>
          <p:cNvPr id="154" name="Group"/>
          <p:cNvGrpSpPr/>
          <p:nvPr/>
        </p:nvGrpSpPr>
        <p:grpSpPr>
          <a:xfrm>
            <a:off x="4663313" y="4606612"/>
            <a:ext cx="914401" cy="885826"/>
            <a:chOff x="0" y="0"/>
            <a:chExt cx="914400" cy="885825"/>
          </a:xfrm>
        </p:grpSpPr>
        <p:sp>
          <p:nvSpPr>
            <p:cNvPr id="152" name="Rectangle"/>
            <p:cNvSpPr/>
            <p:nvPr/>
          </p:nvSpPr>
          <p:spPr>
            <a:xfrm>
              <a:off x="0" y="0"/>
              <a:ext cx="914400" cy="885825"/>
            </a:xfrm>
            <a:prstGeom prst="rect">
              <a:avLst/>
            </a:prstGeom>
            <a:solidFill>
              <a:srgbClr val="FFFF9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Corbel"/>
                  <a:ea typeface="Corbel"/>
                  <a:cs typeface="Corbel"/>
                  <a:sym typeface="Corbel"/>
                </a:defRPr>
              </a:pPr>
              <a:endParaRPr/>
            </a:p>
          </p:txBody>
        </p:sp>
        <p:pic>
          <p:nvPicPr>
            <p:cNvPr id="153" name="image.pdf" descr="imag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" cy="885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55" name="image.pdf" descr="image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888" y="5455180"/>
            <a:ext cx="2133601" cy="74295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897030" y="1607127"/>
            <a:ext cx="9239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843267"/>
            <a:ext cx="8469434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400" dirty="0"/>
              <a:t>Волна </a:t>
            </a:r>
            <a:r>
              <a:rPr lang="ru-RU" sz="2400" dirty="0">
                <a:latin typeface="Corbel"/>
                <a:ea typeface="Corbel"/>
                <a:cs typeface="Corbel"/>
                <a:sym typeface="Corbel"/>
              </a:rPr>
              <a:t>–</a:t>
            </a:r>
            <a:r>
              <a:rPr lang="ru-RU" sz="2400" dirty="0"/>
              <a:t> это процесс распространения в пространстве колебаний частиц упругой среды, при котором сами частицы совершают малые колебания около положений их равновесия и не перемещаются по всему заполненному упругой средой объему.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DDD9C3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DD9C3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DD9C3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800</Words>
  <Application>Microsoft Office PowerPoint</Application>
  <PresentationFormat>Экран (4:3)</PresentationFormat>
  <Paragraphs>144</Paragraphs>
  <Slides>11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Calibri</vt:lpstr>
      <vt:lpstr>Cambria Math</vt:lpstr>
      <vt:lpstr>Corbel</vt:lpstr>
      <vt:lpstr>Helvetica</vt:lpstr>
      <vt:lpstr>Symbol</vt:lpstr>
      <vt:lpstr>Times New Roman</vt:lpstr>
      <vt:lpstr>Verdana</vt:lpstr>
      <vt:lpstr>Wingdings</vt:lpstr>
      <vt:lpstr>Тема Office</vt:lpstr>
      <vt:lpstr>Уравнение</vt:lpstr>
      <vt:lpstr>Формула</vt:lpstr>
      <vt:lpstr>Механические колебания и волны</vt:lpstr>
      <vt:lpstr>Колебания в природе и технике</vt:lpstr>
      <vt:lpstr>Регистрация колебаний</vt:lpstr>
      <vt:lpstr>Колебания</vt:lpstr>
      <vt:lpstr>Гармонические колебания</vt:lpstr>
      <vt:lpstr>Характеристики колебательного движения </vt:lpstr>
      <vt:lpstr>Механические колебательные системы</vt:lpstr>
      <vt:lpstr>Пружинный маятник</vt:lpstr>
      <vt:lpstr>Добротность колебательной системы</vt:lpstr>
      <vt:lpstr>Логарифмический декремент затухания</vt:lpstr>
      <vt:lpstr>Волновое число 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Механические колебания и волны</dc:title>
  <cp:lastModifiedBy>Admin</cp:lastModifiedBy>
  <cp:revision>7</cp:revision>
  <dcterms:modified xsi:type="dcterms:W3CDTF">2023-10-12T11:30:37Z</dcterms:modified>
</cp:coreProperties>
</file>