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2" r:id="rId3"/>
    <p:sldId id="294" r:id="rId4"/>
    <p:sldId id="295" r:id="rId5"/>
    <p:sldId id="297" r:id="rId6"/>
    <p:sldId id="303" r:id="rId7"/>
    <p:sldId id="304" r:id="rId8"/>
    <p:sldId id="298" r:id="rId9"/>
    <p:sldId id="299" r:id="rId10"/>
    <p:sldId id="300" r:id="rId11"/>
    <p:sldId id="302" r:id="rId12"/>
    <p:sldId id="301" r:id="rId13"/>
    <p:sldId id="30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1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9" autoAdjust="0"/>
    <p:restoredTop sz="95667" autoAdjust="0"/>
  </p:normalViewPr>
  <p:slideViewPr>
    <p:cSldViewPr>
      <p:cViewPr varScale="1">
        <p:scale>
          <a:sx n="51" d="100"/>
          <a:sy n="51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C15E2-2E23-4DB1-9F06-8CF50C5DB0E8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140AE-336D-4CEC-8F63-614136B1F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Впервые публичная демонстрация была осуществлена Фуко в 1851 г. в Парижском Пантеоне: под куполом Пантеона он подвесил металлический шар массой 28 кг с закреплённым на нём остриём на стальной проволоке длиной 67 м, крепление маятника позволяло ему свободно колебаться во всех направлениях, под точкой крепления было сделано круговое ограждение диаметром 6 метров, по краю ограждения была насыпана песчаная дорожка таким образом, чтобы маятник в своём движении мог при её пересечении прочерчивать на песке отметки. Чтобы избежать бокового толчка при пуске маятника, его отвели в сторону и привязали верёвкой, после чего верёвку пережгли.[1]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Маятник Фуко в Парижском Пантеоне</a:t>
            </a:r>
          </a:p>
          <a:p>
            <a:endParaRPr lang="ru-RU" dirty="0"/>
          </a:p>
          <a:p>
            <a:r>
              <a:rPr lang="ru-RU" dirty="0"/>
              <a:t>Период колебания маятника при такой длине подвеса составлял 16,4 секунд, при каждом колебании отклонение от предыдущего пересечения песчаной дорожки составляло ~3 мм, за час плоскость колебаний маятника повернулась более чем на 11° по часовой стрелке, то есть примерно за 32 часа совершила полный оборот и вернулась в прежнее положение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9864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1352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786842" cy="54292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b="1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b="1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b="1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b="1"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600" b="1" kern="1200">
          <a:solidFill>
            <a:schemeClr val="accent2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8.wmf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1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11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19.pn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3.wmf"/><Relationship Id="rId9" Type="http://schemas.openxmlformats.org/officeDocument/2006/relationships/image" Target="../media/image16.wmf"/><Relationship Id="rId14" Type="http://schemas.openxmlformats.org/officeDocument/2006/relationships/hyperlink" Target="1-02-01.sw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7.png"/><Relationship Id="rId26" Type="http://schemas.openxmlformats.org/officeDocument/2006/relationships/image" Target="../media/image31.wmf"/><Relationship Id="rId3" Type="http://schemas.openxmlformats.org/officeDocument/2006/relationships/oleObject" Target="../embeddings/oleObject15.bin"/><Relationship Id="rId21" Type="http://schemas.openxmlformats.org/officeDocument/2006/relationships/hyperlink" Target="1-02-04.swf" TargetMode="Externa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4.wmf"/><Relationship Id="rId17" Type="http://schemas.openxmlformats.org/officeDocument/2006/relationships/hyperlink" Target="1-02-02.swf" TargetMode="External"/><Relationship Id="rId25" Type="http://schemas.openxmlformats.org/officeDocument/2006/relationships/oleObject" Target="../embeddings/oleObject23.bin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6.wmf"/><Relationship Id="rId20" Type="http://schemas.openxmlformats.org/officeDocument/2006/relationships/image" Target="../media/image28.png"/><Relationship Id="rId29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9.bin"/><Relationship Id="rId24" Type="http://schemas.openxmlformats.org/officeDocument/2006/relationships/image" Target="../media/image30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22.bin"/><Relationship Id="rId28" Type="http://schemas.openxmlformats.org/officeDocument/2006/relationships/image" Target="../media/image32.wmf"/><Relationship Id="rId10" Type="http://schemas.openxmlformats.org/officeDocument/2006/relationships/image" Target="../media/image23.wmf"/><Relationship Id="rId19" Type="http://schemas.openxmlformats.org/officeDocument/2006/relationships/hyperlink" Target="1-02-03.swf" TargetMode="External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5.wmf"/><Relationship Id="rId22" Type="http://schemas.openxmlformats.org/officeDocument/2006/relationships/image" Target="../media/image29.png"/><Relationship Id="rId27" Type="http://schemas.openxmlformats.org/officeDocument/2006/relationships/oleObject" Target="../embeddings/oleObject24.bin"/><Relationship Id="rId30" Type="http://schemas.openxmlformats.org/officeDocument/2006/relationships/image" Target="../media/image3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44.wmf"/><Relationship Id="rId3" Type="http://schemas.openxmlformats.org/officeDocument/2006/relationships/oleObject" Target="../embeddings/oleObject27.bin"/><Relationship Id="rId21" Type="http://schemas.openxmlformats.org/officeDocument/2006/relationships/oleObject" Target="../embeddings/oleObject36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41.wmf"/><Relationship Id="rId17" Type="http://schemas.openxmlformats.org/officeDocument/2006/relationships/oleObject" Target="../embeddings/oleObject34.bin"/><Relationship Id="rId25" Type="http://schemas.openxmlformats.org/officeDocument/2006/relationships/image" Target="../media/image47.wm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3.wmf"/><Relationship Id="rId20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1.bin"/><Relationship Id="rId24" Type="http://schemas.openxmlformats.org/officeDocument/2006/relationships/oleObject" Target="../embeddings/oleObject37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23" Type="http://schemas.openxmlformats.org/officeDocument/2006/relationships/image" Target="../media/image15.png"/><Relationship Id="rId10" Type="http://schemas.openxmlformats.org/officeDocument/2006/relationships/image" Target="../media/image40.wmf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42.wmf"/><Relationship Id="rId22" Type="http://schemas.openxmlformats.org/officeDocument/2006/relationships/image" Target="../media/image4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49.wmf"/><Relationship Id="rId12" Type="http://schemas.openxmlformats.org/officeDocument/2006/relationships/hyperlink" Target="1-02-09_&#1054;&#1087;&#1099;&#1090;%20&#1046;&#1086;&#1083;&#1083;&#1080;.sw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1.wmf"/><Relationship Id="rId5" Type="http://schemas.openxmlformats.org/officeDocument/2006/relationships/image" Target="../media/image46.wmf"/><Relationship Id="rId15" Type="http://schemas.openxmlformats.org/officeDocument/2006/relationships/image" Target="../media/image53.png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0.wmf"/><Relationship Id="rId14" Type="http://schemas.openxmlformats.org/officeDocument/2006/relationships/hyperlink" Target="1-02-10_&#1054;&#1087;&#1099;&#1090;%20&#1050;&#1072;&#1074;&#1077;&#1085;&#1076;&#1080;&#1096;&#1072;1.swf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0.png"/><Relationship Id="rId3" Type="http://schemas.openxmlformats.org/officeDocument/2006/relationships/image" Target="../media/image54.png"/><Relationship Id="rId7" Type="http://schemas.openxmlformats.org/officeDocument/2006/relationships/image" Target="../media/image56.wmf"/><Relationship Id="rId12" Type="http://schemas.openxmlformats.org/officeDocument/2006/relationships/hyperlink" Target="1-02-06_&#1057;&#1080;&#1083;&#1072;%20&#1088;&#1077;&#1072;&#1082;&#1094;&#1080;&#1080;%20&#1086;&#1087;&#1086;&#1088;&#1099;.sw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59.png"/><Relationship Id="rId5" Type="http://schemas.openxmlformats.org/officeDocument/2006/relationships/image" Target="../media/image55.wmf"/><Relationship Id="rId10" Type="http://schemas.openxmlformats.org/officeDocument/2006/relationships/hyperlink" Target="1-02-05_&#1042;&#1077;&#1089;%20&#1090;&#1077;&#1083;&#1072;.swf" TargetMode="External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hyperlink" Target="1-02-07_&#1057;&#1080;&#1083;&#1072;%20&#1090;&#1088;&#1077;&#1085;&#1080;&#1103;.swf" TargetMode="External"/><Relationship Id="rId3" Type="http://schemas.openxmlformats.org/officeDocument/2006/relationships/image" Target="../media/image61.png"/><Relationship Id="rId7" Type="http://schemas.openxmlformats.org/officeDocument/2006/relationships/image" Target="../media/image63.wmf"/><Relationship Id="rId12" Type="http://schemas.openxmlformats.org/officeDocument/2006/relationships/image" Target="../media/image66.wmf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47.bin"/><Relationship Id="rId5" Type="http://schemas.openxmlformats.org/officeDocument/2006/relationships/image" Target="../media/image62.wmf"/><Relationship Id="rId15" Type="http://schemas.openxmlformats.org/officeDocument/2006/relationships/hyperlink" Target="1-02-08_&#1057;&#1080;&#1083;&#1099;%20&#1090;&#1088;&#1077;&#1085;&#1080;&#1103;.swf" TargetMode="External"/><Relationship Id="rId10" Type="http://schemas.openxmlformats.org/officeDocument/2006/relationships/image" Target="../media/image65.png"/><Relationship Id="rId4" Type="http://schemas.openxmlformats.org/officeDocument/2006/relationships/oleObject" Target="../embeddings/oleObject44.bin"/><Relationship Id="rId9" Type="http://schemas.openxmlformats.org/officeDocument/2006/relationships/image" Target="../media/image64.wmf"/><Relationship Id="rId1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75.wmf"/><Relationship Id="rId3" Type="http://schemas.openxmlformats.org/officeDocument/2006/relationships/image" Target="../media/image69.png"/><Relationship Id="rId7" Type="http://schemas.openxmlformats.org/officeDocument/2006/relationships/image" Target="../media/image72.wmf"/><Relationship Id="rId12" Type="http://schemas.openxmlformats.org/officeDocument/2006/relationships/oleObject" Target="../embeddings/oleObject51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74.wmf"/><Relationship Id="rId5" Type="http://schemas.openxmlformats.org/officeDocument/2006/relationships/image" Target="../media/image71.png"/><Relationship Id="rId15" Type="http://schemas.openxmlformats.org/officeDocument/2006/relationships/image" Target="../media/image76.wmf"/><Relationship Id="rId10" Type="http://schemas.openxmlformats.org/officeDocument/2006/relationships/oleObject" Target="../embeddings/oleObject50.bin"/><Relationship Id="rId4" Type="http://schemas.openxmlformats.org/officeDocument/2006/relationships/image" Target="../media/image70.png"/><Relationship Id="rId9" Type="http://schemas.openxmlformats.org/officeDocument/2006/relationships/image" Target="../media/image73.wmf"/><Relationship Id="rId14" Type="http://schemas.openxmlformats.org/officeDocument/2006/relationships/oleObject" Target="../embeddings/oleObject5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1917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Динамика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645042"/>
            <a:ext cx="8318728" cy="1736708"/>
          </a:xfrm>
        </p:spPr>
        <p:txBody>
          <a:bodyPr/>
          <a:lstStyle/>
          <a:p>
            <a:r>
              <a:rPr lang="ru-RU" sz="1600" b="1" dirty="0"/>
              <a:t>2</a:t>
            </a: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</a:t>
            </a:r>
            <a:r>
              <a:rPr lang="ru-RU" sz="16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6-17.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5-10. </a:t>
            </a:r>
          </a:p>
          <a:p>
            <a:endParaRPr lang="ru-RU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7158" y="0"/>
            <a:ext cx="8501122" cy="13525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Курс лекций по физике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Часть </a:t>
            </a:r>
            <a:r>
              <a:rPr lang="en-US" sz="3200" b="1" dirty="0">
                <a:solidFill>
                  <a:schemeClr val="tx1">
                    <a:tint val="75000"/>
                  </a:schemeClr>
                </a:solidFill>
              </a:rPr>
              <a:t>I.</a:t>
            </a: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 Физические основы механики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7019925" y="6381750"/>
            <a:ext cx="2160588" cy="5032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9A60DD7B-E84F-6756-9846-A63741EB4277}"/>
              </a:ext>
            </a:extLst>
          </p:cNvPr>
          <p:cNvSpPr txBox="1">
            <a:spLocks/>
          </p:cNvSpPr>
          <p:nvPr/>
        </p:nvSpPr>
        <p:spPr>
          <a:xfrm>
            <a:off x="1371600" y="3764460"/>
            <a:ext cx="6400800" cy="5217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/>
              <a:t>Лекция </a:t>
            </a:r>
            <a:r>
              <a:rPr lang="en-US" b="1"/>
              <a:t>2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Динамика как раздел механики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826" y="785794"/>
            <a:ext cx="3106604" cy="114300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движении тела </a:t>
            </a:r>
            <a:br>
              <a:rPr lang="en-US" sz="17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7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его </a:t>
            </a: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скорость может изменяться по модулю </a:t>
            </a:r>
            <a:br>
              <a:rPr lang="en-US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направлению</a:t>
            </a:r>
          </a:p>
        </p:txBody>
      </p:sp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3111552" y="785794"/>
          <a:ext cx="1407793" cy="410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1" name="Формула" r:id="rId3" imgW="622080" imgH="177480" progId="Equation.3">
                  <p:embed/>
                </p:oleObj>
              </mc:Choice>
              <mc:Fallback>
                <p:oleObj name="Формула" r:id="rId3" imgW="6220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52" y="785794"/>
                        <a:ext cx="1407793" cy="41095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Стрелка вправо 9"/>
          <p:cNvSpPr/>
          <p:nvPr/>
        </p:nvSpPr>
        <p:spPr>
          <a:xfrm>
            <a:off x="4497752" y="121442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221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980728"/>
            <a:ext cx="1944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движение </a:t>
            </a:r>
            <a:b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 ускорением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41550" y="922488"/>
            <a:ext cx="1602416" cy="792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чем причины ускорения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5542" y="2178761"/>
            <a:ext cx="1941880" cy="54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Кинематика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15542" y="2790889"/>
            <a:ext cx="1941880" cy="108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Динамика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27206" y="2178761"/>
            <a:ext cx="621676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рассматривает причины, </a:t>
            </a:r>
            <a:b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вызывающие ускорение движения тела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27206" y="2807783"/>
            <a:ext cx="621676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рассматривает действие</a:t>
            </a:r>
            <a:r>
              <a:rPr lang="ru-RU" sz="17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одних тел на другие как </a:t>
            </a: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причину</a:t>
            </a:r>
            <a:r>
              <a:rPr lang="ru-RU" sz="17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определяющую характер </a:t>
            </a: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движения</a:t>
            </a:r>
            <a:r>
              <a:rPr lang="ru-RU" sz="17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тел</a:t>
            </a:r>
            <a:endParaRPr lang="ru-RU" sz="1700" b="1" dirty="0">
              <a:solidFill>
                <a:srgbClr val="4221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6581412" y="782984"/>
          <a:ext cx="7052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4" name="Формула" r:id="rId5" imgW="355320" imgH="177480" progId="Equation.3">
                  <p:embed/>
                </p:oleObj>
              </mc:Choice>
              <mc:Fallback>
                <p:oleObj name="Формула" r:id="rId5" imgW="35532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1412" y="782984"/>
                        <a:ext cx="705232" cy="36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840372" y="4293168"/>
            <a:ext cx="2588620" cy="648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Взаимодействие тел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71868" y="4293168"/>
            <a:ext cx="5072098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взаимное влияние тел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движение каждого из них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427206" y="3349939"/>
            <a:ext cx="621676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раздел механики</a:t>
            </a:r>
            <a:r>
              <a:rPr lang="ru-RU" sz="1700" b="1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изучающий законы движения и взаимодействия </a:t>
            </a:r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тел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87550" y="5286388"/>
            <a:ext cx="552461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законы Ньютона (1687 г.)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rot="5400000">
            <a:off x="19498" y="4607380"/>
            <a:ext cx="1368152" cy="1588"/>
          </a:xfrm>
          <a:prstGeom prst="straightConnector1">
            <a:avLst/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rot="16200000">
            <a:off x="-109126" y="4382061"/>
            <a:ext cx="1286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22100"/>
                </a:solidFill>
              </a:rPr>
              <a:t>в основе</a:t>
            </a:r>
            <a:endParaRPr lang="ru-RU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063613" y="6174829"/>
            <a:ext cx="4948547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лежат в основе классической механики</a:t>
            </a:r>
            <a:endParaRPr lang="ru-RU" sz="1700" b="1" dirty="0">
              <a:solidFill>
                <a:srgbClr val="4221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63613" y="5813510"/>
            <a:ext cx="4948547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обобщение опытных фактов</a:t>
            </a:r>
            <a:endParaRPr lang="ru-RU" sz="1700" b="1" dirty="0">
              <a:solidFill>
                <a:srgbClr val="4221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89097" name="Object 8"/>
          <p:cNvGraphicFramePr>
            <a:graphicFrameLocks noChangeAspect="1"/>
          </p:cNvGraphicFramePr>
          <p:nvPr/>
        </p:nvGraphicFramePr>
        <p:xfrm>
          <a:off x="6396056" y="6176984"/>
          <a:ext cx="81915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7" name="Формула" r:id="rId7" imgW="431640" imgH="139680" progId="Equation.3">
                  <p:embed/>
                </p:oleObj>
              </mc:Choice>
              <mc:Fallback>
                <p:oleObj name="Формула" r:id="rId7" imgW="431640" imgH="1396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6056" y="6176984"/>
                        <a:ext cx="81915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0C0C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33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Соединительная линия уступом 47"/>
          <p:cNvCxnSpPr>
            <a:endCxn id="43" idx="1"/>
          </p:cNvCxnSpPr>
          <p:nvPr/>
        </p:nvCxnSpPr>
        <p:spPr>
          <a:xfrm rot="16200000" flipH="1">
            <a:off x="498418" y="5789634"/>
            <a:ext cx="684056" cy="446334"/>
          </a:xfrm>
          <a:prstGeom prst="bentConnector2">
            <a:avLst/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>
            <a:endCxn id="44" idx="1"/>
          </p:cNvCxnSpPr>
          <p:nvPr/>
        </p:nvCxnSpPr>
        <p:spPr>
          <a:xfrm>
            <a:off x="631566" y="5669494"/>
            <a:ext cx="432047" cy="324016"/>
          </a:xfrm>
          <a:prstGeom prst="bentConnector3">
            <a:avLst>
              <a:gd name="adj1" fmla="val 50000"/>
            </a:avLst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8532440" y="980728"/>
            <a:ext cx="576064" cy="792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422100"/>
                </a:solidFill>
              </a:rPr>
              <a:t>?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8" grpId="0" animBg="1"/>
      <p:bldP spid="32" grpId="0" animBg="1"/>
      <p:bldP spid="41" grpId="0"/>
      <p:bldP spid="43" grpId="0" animBg="1"/>
      <p:bldP spid="44" grpId="0" animBg="1"/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6334492" y="774131"/>
            <a:ext cx="2699792" cy="864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068040" y="774131"/>
            <a:ext cx="864000" cy="864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en-US" dirty="0"/>
              <a:t>I</a:t>
            </a:r>
            <a:r>
              <a:rPr lang="ru-RU" dirty="0"/>
              <a:t> закон Ньютона</a:t>
            </a:r>
          </a:p>
        </p:txBody>
      </p:sp>
      <p:graphicFrame>
        <p:nvGraphicFramePr>
          <p:cNvPr id="108545" name="Object 1"/>
          <p:cNvGraphicFramePr>
            <a:graphicFrameLocks noChangeAspect="1"/>
          </p:cNvGraphicFramePr>
          <p:nvPr/>
        </p:nvGraphicFramePr>
        <p:xfrm>
          <a:off x="6400395" y="836712"/>
          <a:ext cx="99536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5" name="Формула" r:id="rId3" imgW="583920" imgH="431640" progId="Equation.3">
                  <p:embed/>
                </p:oleObj>
              </mc:Choice>
              <mc:Fallback>
                <p:oleObj name="Формула" r:id="rId3" imgW="58392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395" y="836712"/>
                        <a:ext cx="995363" cy="752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764704"/>
            <a:ext cx="1907704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Простейшая механическая система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764704"/>
            <a:ext cx="2052000" cy="864096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Изолированное</a:t>
            </a: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 тело</a:t>
            </a:r>
          </a:p>
        </p:txBody>
      </p:sp>
      <p:sp>
        <p:nvSpPr>
          <p:cNvPr id="5" name="Овал 4"/>
          <p:cNvSpPr/>
          <p:nvPr/>
        </p:nvSpPr>
        <p:spPr>
          <a:xfrm>
            <a:off x="4422098" y="1143900"/>
            <a:ext cx="150000" cy="150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19494" y="764704"/>
            <a:ext cx="1280698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НЕ действуют никакие силы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5229199"/>
            <a:ext cx="2268000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Движение и покой относительны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60208" y="5229199"/>
            <a:ext cx="3384000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движение различно в различных системах отсчета</a:t>
            </a:r>
          </a:p>
        </p:txBody>
      </p:sp>
      <p:graphicFrame>
        <p:nvGraphicFramePr>
          <p:cNvPr id="108546" name="Object 2"/>
          <p:cNvGraphicFramePr>
            <a:graphicFrameLocks noChangeAspect="1"/>
          </p:cNvGraphicFramePr>
          <p:nvPr/>
        </p:nvGraphicFramePr>
        <p:xfrm>
          <a:off x="6989290" y="5085184"/>
          <a:ext cx="106045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6" name="Формула" r:id="rId5" imgW="622080" imgH="177480" progId="Equation.3">
                  <p:embed/>
                </p:oleObj>
              </mc:Choice>
              <mc:Fallback>
                <p:oleObj name="Формула" r:id="rId5" imgW="6220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9290" y="5085184"/>
                        <a:ext cx="1060450" cy="309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6989290" y="5517232"/>
          <a:ext cx="106045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7" name="Формула" r:id="rId7" imgW="622080" imgH="177480" progId="Equation.3">
                  <p:embed/>
                </p:oleObj>
              </mc:Choice>
              <mc:Fallback>
                <p:oleObj name="Формула" r:id="rId7" imgW="62208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9290" y="5517232"/>
                        <a:ext cx="1060450" cy="309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48" name="Object 3"/>
          <p:cNvGraphicFramePr>
            <a:graphicFrameLocks noChangeAspect="1"/>
          </p:cNvGraphicFramePr>
          <p:nvPr/>
        </p:nvGraphicFramePr>
        <p:xfrm>
          <a:off x="8287642" y="5085482"/>
          <a:ext cx="60483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8" name="Формула" r:id="rId9" imgW="355320" imgH="177480" progId="Equation.3">
                  <p:embed/>
                </p:oleObj>
              </mc:Choice>
              <mc:Fallback>
                <p:oleObj name="Формула" r:id="rId9" imgW="35532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7642" y="5085482"/>
                        <a:ext cx="604838" cy="307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3"/>
          <p:cNvGraphicFramePr>
            <a:graphicFrameLocks noChangeAspect="1"/>
          </p:cNvGraphicFramePr>
          <p:nvPr/>
        </p:nvGraphicFramePr>
        <p:xfrm>
          <a:off x="8285434" y="5517232"/>
          <a:ext cx="6064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9" name="Формула" r:id="rId11" imgW="355320" imgH="177480" progId="Equation.3">
                  <p:embed/>
                </p:oleObj>
              </mc:Choice>
              <mc:Fallback>
                <p:oleObj name="Формула" r:id="rId11" imgW="35532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5434" y="5517232"/>
                        <a:ext cx="606425" cy="307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Прямая со стрелкой 28"/>
          <p:cNvCxnSpPr/>
          <p:nvPr/>
        </p:nvCxnSpPr>
        <p:spPr>
          <a:xfrm flipV="1">
            <a:off x="6413226" y="5229200"/>
            <a:ext cx="576064" cy="33622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413226" y="5565426"/>
            <a:ext cx="576064" cy="9582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232496" y="1883869"/>
            <a:ext cx="6804000" cy="11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Если на тело не действуют никакие силы или действие сил скомпенсировано, то тело движется прямолинейно и равномерно или сохраняет состояние покоя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600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(для инерциальных СО)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23528" y="1873399"/>
            <a:ext cx="1872000" cy="57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Verdana" pitchFamily="34" charset="0"/>
              </a:rPr>
              <a:t>I</a:t>
            </a: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 закон Ньютона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3528" y="2492896"/>
            <a:ext cx="1872000" cy="57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Закон инерции</a:t>
            </a:r>
          </a:p>
        </p:txBody>
      </p:sp>
      <p:sp>
        <p:nvSpPr>
          <p:cNvPr id="43" name="Стрелка вправо 42"/>
          <p:cNvSpPr/>
          <p:nvPr/>
        </p:nvSpPr>
        <p:spPr>
          <a:xfrm>
            <a:off x="7452320" y="980728"/>
            <a:ext cx="360000" cy="3571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7903222" y="1018436"/>
          <a:ext cx="106045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0" name="Формула" r:id="rId13" imgW="622080" imgH="177480" progId="Equation.3">
                  <p:embed/>
                </p:oleObj>
              </mc:Choice>
              <mc:Fallback>
                <p:oleObj name="Формула" r:id="rId13" imgW="62208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3222" y="1018436"/>
                        <a:ext cx="1060450" cy="309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0" y="3285024"/>
            <a:ext cx="1691464" cy="86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700" b="1" dirty="0">
                <a:solidFill>
                  <a:srgbClr val="422100"/>
                </a:solidFill>
              </a:rPr>
              <a:t>Границы применимости закона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655856" y="3212976"/>
            <a:ext cx="1980040" cy="1008112"/>
          </a:xfrm>
          <a:prstGeom prst="rect">
            <a:avLst/>
          </a:prstGeom>
          <a:solidFill>
            <a:srgbClr val="422100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Инерциальные системы отсчета (ИСО)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708304" y="3212976"/>
            <a:ext cx="5328192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относительно которых изолированные поступательно движущиеся тела сохраняют свою скорость неизменной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 модулю и направлению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655856" y="4293096"/>
            <a:ext cx="1620000" cy="648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bg2"/>
                </a:solidFill>
                <a:latin typeface="Verdana" pitchFamily="34" charset="0"/>
              </a:rPr>
              <a:t>Инерция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319288" y="4293096"/>
            <a:ext cx="5717208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ЯВЛЕНИЕ сохранения скорости тела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 отсутствии действия на него других тел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83568" y="5949280"/>
            <a:ext cx="8136904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Г.Галилей (1632 г.) впервые сформулировал закон инерции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И.Ньютон обобщил выводы Галилея и включил их в число основных законов движения</a:t>
            </a:r>
            <a:endParaRPr lang="ru-RU" sz="20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Стрелка вправо 11"/>
          <p:cNvSpPr/>
          <p:nvPr/>
        </p:nvSpPr>
        <p:spPr>
          <a:xfrm>
            <a:off x="2565301" y="5328438"/>
            <a:ext cx="360000" cy="3571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8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7" grpId="0" animBg="1"/>
      <p:bldP spid="9" grpId="0" animBg="1"/>
      <p:bldP spid="5" grpId="0" animBg="1"/>
      <p:bldP spid="10" grpId="0"/>
      <p:bldP spid="11" grpId="0" animBg="1"/>
      <p:bldP spid="13" grpId="0" animBg="1"/>
      <p:bldP spid="35" grpId="0" animBg="1"/>
      <p:bldP spid="38" grpId="0" animBg="1"/>
      <p:bldP spid="39" grpId="0" animBg="1"/>
      <p:bldP spid="43" grpId="0" animBg="1"/>
      <p:bldP spid="47" grpId="0"/>
      <p:bldP spid="48" grpId="0" animBg="1"/>
      <p:bldP spid="49" grpId="0" animBg="1"/>
      <p:bldP spid="50" grpId="0" animBg="1"/>
      <p:bldP spid="51" grpId="0" animBg="1"/>
      <p:bldP spid="54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Инерциальные системы отсчета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24228"/>
            <a:ext cx="5760640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механике Ньютона законы взаимодействия тел формулируются для класса ИСО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530" y="1206858"/>
            <a:ext cx="2010206" cy="75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Инерциальная система отсчета (ИСО)</a:t>
            </a:r>
            <a:endParaRPr lang="ru-RU" sz="1700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1206858"/>
            <a:ext cx="3816016" cy="75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система отсчета, связанная с Землей – при описании движения тел вблизи поверхности Земли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101362"/>
            <a:ext cx="4248472" cy="679565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НО</a:t>
            </a:r>
            <a:r>
              <a:rPr lang="ru-RU" sz="1400" dirty="0">
                <a:solidFill>
                  <a:srgbClr val="422100"/>
                </a:solidFill>
              </a:rPr>
              <a:t> при повышении точности экспериментов, обнаруживаются </a:t>
            </a:r>
            <a:r>
              <a:rPr lang="ru-RU" sz="1400" b="1" dirty="0">
                <a:solidFill>
                  <a:srgbClr val="422100"/>
                </a:solidFill>
              </a:rPr>
              <a:t>отклонения от </a:t>
            </a:r>
            <a:r>
              <a:rPr lang="ru-RU" sz="1400" b="1" dirty="0" err="1">
                <a:solidFill>
                  <a:srgbClr val="422100"/>
                </a:solidFill>
              </a:rPr>
              <a:t>инерциальности</a:t>
            </a:r>
            <a:r>
              <a:rPr lang="ru-RU" sz="1400" b="1" dirty="0">
                <a:solidFill>
                  <a:srgbClr val="422100"/>
                </a:solidFill>
              </a:rPr>
              <a:t> СО, связанной с Землей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74379" y="1374116"/>
            <a:ext cx="755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Calibri"/>
              </a:rPr>
              <a:t>≈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77805" y="2151906"/>
            <a:ext cx="1680567" cy="576063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вращение Земли вокруг своей оси</a:t>
            </a:r>
            <a:endParaRPr lang="ru-RU" sz="1600" b="1" dirty="0">
              <a:solidFill>
                <a:srgbClr val="422100"/>
              </a:solidFill>
            </a:endParaRPr>
          </a:p>
        </p:txBody>
      </p:sp>
      <p:cxnSp>
        <p:nvCxnSpPr>
          <p:cNvPr id="16" name="Прямая со стрелкой 15"/>
          <p:cNvCxnSpPr>
            <a:stCxn id="15" idx="1"/>
            <a:endCxn id="7" idx="3"/>
          </p:cNvCxnSpPr>
          <p:nvPr/>
        </p:nvCxnSpPr>
        <p:spPr>
          <a:xfrm rot="10800000" flipV="1">
            <a:off x="4427985" y="2439937"/>
            <a:ext cx="949821" cy="1207"/>
          </a:xfrm>
          <a:prstGeom prst="straightConnector1">
            <a:avLst/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467225" y="2090564"/>
            <a:ext cx="864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422100"/>
                </a:solidFill>
              </a:rPr>
              <a:t>причина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7503" y="2982174"/>
            <a:ext cx="6005240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Пример проявления </a:t>
            </a:r>
            <a:r>
              <a:rPr lang="ru-RU" sz="1600" b="1" dirty="0" err="1">
                <a:solidFill>
                  <a:srgbClr val="422100"/>
                </a:solidFill>
              </a:rPr>
              <a:t>неинерциальности</a:t>
            </a:r>
            <a:r>
              <a:rPr lang="ru-RU" sz="1600" b="1" dirty="0">
                <a:solidFill>
                  <a:srgbClr val="422100"/>
                </a:solidFill>
              </a:rPr>
              <a:t> системы,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связанной с Землей: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79512" y="3501088"/>
            <a:ext cx="2088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Если бы система, связанная с Землей, была инерциальной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2339752" y="3719874"/>
            <a:ext cx="360000" cy="3571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771800" y="3501088"/>
            <a:ext cx="324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плоскость качаний маятника Фуко оставалась бы неизменной относительно Земли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5908" y="4653136"/>
            <a:ext cx="432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ИСО с высокой степенью точности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5576" y="5589296"/>
            <a:ext cx="385204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начало помещено в центр Солнца,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а оси направлены на далекие звезды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6810" y="6093296"/>
            <a:ext cx="385204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использовал Ньютон при открытии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закона всемирного тяготения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51520" y="5013176"/>
            <a:ext cx="3960440" cy="57606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Гелиоцентрическая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система отсчета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или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система Коперника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004048" y="5007843"/>
            <a:ext cx="3931865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Инерциальных систем существует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  <a:cs typeface="Arial"/>
              </a:rPr>
              <a:t>∞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множество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004048" y="5517232"/>
            <a:ext cx="3852432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Все ИСО образуют класс систем, движущихся друг относительно друга равномерно и прямолинейно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004048" y="6242645"/>
            <a:ext cx="3852432" cy="504056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Ускорения какого-либо тела в разных инерциальных системах одинаковы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0959" y="2852936"/>
            <a:ext cx="2825891" cy="211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3240" y="710699"/>
            <a:ext cx="1926214" cy="256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Прямоугольник 54"/>
          <p:cNvSpPr/>
          <p:nvPr/>
        </p:nvSpPr>
        <p:spPr>
          <a:xfrm>
            <a:off x="8172400" y="692696"/>
            <a:ext cx="97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Жан Бернар</a:t>
            </a:r>
          </a:p>
          <a:p>
            <a:pPr algn="r"/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Леон Фуко</a:t>
            </a:r>
          </a:p>
          <a:p>
            <a:pPr algn="r"/>
            <a:endParaRPr lang="ru-RU" sz="1400" dirty="0">
              <a:solidFill>
                <a:srgbClr val="422100"/>
              </a:solidFill>
              <a:latin typeface="Verdana" pitchFamily="34" charset="0"/>
            </a:endParaRPr>
          </a:p>
          <a:p>
            <a:pPr algn="r"/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1851 г.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228184" y="2852936"/>
            <a:ext cx="1152128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bg2"/>
                </a:solidFill>
              </a:rPr>
              <a:t>маятник Фуко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191672" y="4005064"/>
            <a:ext cx="2952328" cy="10081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массивный шар,  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подвешенный на длинной нити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и совершающий малые колебания 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около положения равновесия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50530" name="Picture 2" descr="1-7-1"/>
          <p:cNvPicPr>
            <a:picLocks noChangeAspect="1" noChangeArrowheads="1"/>
          </p:cNvPicPr>
          <p:nvPr/>
        </p:nvPicPr>
        <p:blipFill>
          <a:blip r:embed="rId5" cstate="print"/>
          <a:srcRect l="5263" r="10526" b="6254"/>
          <a:stretch>
            <a:fillRect/>
          </a:stretch>
        </p:blipFill>
        <p:spPr bwMode="auto">
          <a:xfrm>
            <a:off x="6228184" y="710698"/>
            <a:ext cx="1152128" cy="135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5" grpId="0" animBg="1"/>
      <p:bldP spid="17" grpId="0"/>
      <p:bldP spid="22" grpId="0"/>
      <p:bldP spid="26" grpId="0" animBg="1"/>
      <p:bldP spid="28" grpId="0" animBg="1"/>
      <p:bldP spid="29" grpId="0" animBg="1"/>
      <p:bldP spid="32" grpId="0" animBg="1"/>
      <p:bldP spid="33" grpId="0" animBg="1"/>
      <p:bldP spid="37" grpId="0" animBg="1"/>
      <p:bldP spid="41" grpId="0"/>
      <p:bldP spid="46" grpId="0"/>
      <p:bldP spid="48" grpId="0" animBg="1"/>
      <p:bldP spid="49" grpId="0" animBg="1"/>
      <p:bldP spid="55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Прямоугольник 106"/>
          <p:cNvSpPr/>
          <p:nvPr/>
        </p:nvSpPr>
        <p:spPr>
          <a:xfrm>
            <a:off x="251864" y="3717032"/>
            <a:ext cx="3168008" cy="30243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991425" y="5013232"/>
            <a:ext cx="2124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rgbClr val="422100"/>
                </a:solidFill>
              </a:rPr>
              <a:t>оба тела приобретают </a:t>
            </a:r>
            <a:r>
              <a:rPr lang="ru-RU" sz="1600" b="1" dirty="0">
                <a:solidFill>
                  <a:srgbClr val="422100"/>
                </a:solidFill>
              </a:rPr>
              <a:t>ускорения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6991425" y="4509120"/>
            <a:ext cx="2124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rgbClr val="422100"/>
                </a:solidFill>
              </a:rPr>
              <a:t>изменяется </a:t>
            </a:r>
            <a:r>
              <a:rPr lang="ru-RU" sz="1600" b="1" dirty="0">
                <a:solidFill>
                  <a:srgbClr val="422100"/>
                </a:solidFill>
              </a:rPr>
              <a:t>скорость</a:t>
            </a:r>
            <a:r>
              <a:rPr lang="ru-RU" sz="1600" dirty="0">
                <a:solidFill>
                  <a:srgbClr val="422100"/>
                </a:solidFill>
              </a:rPr>
              <a:t> обоих тел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635896" y="1881088"/>
            <a:ext cx="5400600" cy="21959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Масса тела. Сила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953616"/>
            <a:ext cx="2304256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изменения скорости движения тел в ИСО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64121"/>
            <a:ext cx="2160240" cy="54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Взаимодействие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тел</a:t>
            </a:r>
          </a:p>
        </p:txBody>
      </p:sp>
      <p:sp>
        <p:nvSpPr>
          <p:cNvPr id="9" name="Овал 8"/>
          <p:cNvSpPr/>
          <p:nvPr/>
        </p:nvSpPr>
        <p:spPr>
          <a:xfrm>
            <a:off x="5796136" y="835124"/>
            <a:ext cx="396000" cy="3600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1554" name="Object 2"/>
          <p:cNvGraphicFramePr>
            <a:graphicFrameLocks noChangeAspect="1"/>
          </p:cNvGraphicFramePr>
          <p:nvPr/>
        </p:nvGraphicFramePr>
        <p:xfrm>
          <a:off x="8083550" y="699452"/>
          <a:ext cx="106045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78" name="Формула" r:id="rId3" imgW="622080" imgH="177480" progId="Equation.3">
                  <p:embed/>
                </p:oleObj>
              </mc:Choice>
              <mc:Fallback>
                <p:oleObj name="Формула" r:id="rId3" imgW="6220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3550" y="699452"/>
                        <a:ext cx="1060450" cy="30956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6156176" y="1627212"/>
            <a:ext cx="2736304" cy="1588"/>
          </a:xfrm>
          <a:prstGeom prst="straightConnector1">
            <a:avLst/>
          </a:prstGeom>
          <a:ln w="28575">
            <a:solidFill>
              <a:srgbClr val="4221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1555" name="Object 3"/>
          <p:cNvGraphicFramePr>
            <a:graphicFrameLocks noChangeAspect="1"/>
          </p:cNvGraphicFramePr>
          <p:nvPr/>
        </p:nvGraphicFramePr>
        <p:xfrm>
          <a:off x="8083550" y="692696"/>
          <a:ext cx="106045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79" name="Формула" r:id="rId5" imgW="622080" imgH="177480" progId="Equation.3">
                  <p:embed/>
                </p:oleObj>
              </mc:Choice>
              <mc:Fallback>
                <p:oleObj name="Формула" r:id="rId5" imgW="6220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3550" y="692696"/>
                        <a:ext cx="1060450" cy="30956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Стрелка вправо 26"/>
          <p:cNvSpPr/>
          <p:nvPr/>
        </p:nvSpPr>
        <p:spPr>
          <a:xfrm>
            <a:off x="2267872" y="957888"/>
            <a:ext cx="1152000" cy="54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причина</a:t>
            </a:r>
          </a:p>
        </p:txBody>
      </p:sp>
      <p:sp>
        <p:nvSpPr>
          <p:cNvPr id="7" name="Овал 6"/>
          <p:cNvSpPr/>
          <p:nvPr/>
        </p:nvSpPr>
        <p:spPr>
          <a:xfrm>
            <a:off x="7236296" y="979140"/>
            <a:ext cx="648072" cy="64807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51520" y="1916832"/>
            <a:ext cx="3060000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Для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количественного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описания движения тела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под воздействием других тел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97796" y="2996952"/>
            <a:ext cx="1512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Инертная масса тела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51520" y="2636912"/>
            <a:ext cx="3060000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физические величины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52661" y="2996952"/>
            <a:ext cx="1548000" cy="504056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1844824"/>
            <a:ext cx="5256584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Свойство тела, характеризующее его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инертность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732240" y="2971484"/>
            <a:ext cx="2196000" cy="504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обладает б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льшей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инертностью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70834" y="2852992"/>
            <a:ext cx="2016224" cy="504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rgbClr val="422100"/>
                </a:solidFill>
              </a:rPr>
              <a:t>тело №1 изменяет скорость БЫСТРО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370834" y="3429056"/>
            <a:ext cx="2016224" cy="504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rgbClr val="422100"/>
                </a:solidFill>
              </a:rPr>
              <a:t>тело №2 изменяет скорость МЕДЛЕННО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732240" y="3547548"/>
            <a:ext cx="2196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б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льшей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массой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944060" y="2706396"/>
            <a:ext cx="436299" cy="432000"/>
          </a:xfrm>
          <a:prstGeom prst="bentConnector3">
            <a:avLst>
              <a:gd name="adj1" fmla="val 88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endCxn id="37" idx="1"/>
          </p:cNvCxnSpPr>
          <p:nvPr/>
        </p:nvCxnSpPr>
        <p:spPr>
          <a:xfrm rot="16200000" flipH="1">
            <a:off x="3668770" y="2978992"/>
            <a:ext cx="972080" cy="432048"/>
          </a:xfrm>
          <a:prstGeom prst="bentConnector2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трелка вправо 33"/>
          <p:cNvSpPr/>
          <p:nvPr/>
        </p:nvSpPr>
        <p:spPr>
          <a:xfrm>
            <a:off x="3203848" y="3140968"/>
            <a:ext cx="504056" cy="288032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75" name="Прямая со стрелкой 48"/>
          <p:cNvCxnSpPr>
            <a:stCxn id="37" idx="3"/>
            <a:endCxn id="35" idx="1"/>
          </p:cNvCxnSpPr>
          <p:nvPr/>
        </p:nvCxnSpPr>
        <p:spPr>
          <a:xfrm flipV="1">
            <a:off x="6387058" y="3223484"/>
            <a:ext cx="345182" cy="45757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48"/>
          <p:cNvCxnSpPr>
            <a:stCxn id="37" idx="3"/>
            <a:endCxn id="38" idx="1"/>
          </p:cNvCxnSpPr>
          <p:nvPr/>
        </p:nvCxnSpPr>
        <p:spPr>
          <a:xfrm>
            <a:off x="6387058" y="3681056"/>
            <a:ext cx="345182" cy="4649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581" name="Picture 5" descr="1-7-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149080"/>
            <a:ext cx="3384376" cy="1803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Прямоугольник 83"/>
          <p:cNvSpPr/>
          <p:nvPr/>
        </p:nvSpPr>
        <p:spPr>
          <a:xfrm>
            <a:off x="3635896" y="4077072"/>
            <a:ext cx="3528392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Два тела взаимодействуют друг с другом: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85" name="Стрелка вправо 84"/>
          <p:cNvSpPr/>
          <p:nvPr/>
        </p:nvSpPr>
        <p:spPr>
          <a:xfrm>
            <a:off x="6703433" y="4552593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6578699" y="5733256"/>
            <a:ext cx="2484000" cy="10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rgbClr val="422100"/>
                </a:solidFill>
              </a:rPr>
              <a:t>Отношение ускорений </a:t>
            </a:r>
            <a:br>
              <a:rPr lang="ru-RU" sz="1600" dirty="0">
                <a:solidFill>
                  <a:srgbClr val="422100"/>
                </a:solidFill>
              </a:rPr>
            </a:br>
            <a:r>
              <a:rPr lang="ru-RU" sz="1600" dirty="0">
                <a:solidFill>
                  <a:srgbClr val="422100"/>
                </a:solidFill>
              </a:rPr>
              <a:t>двух данных тел оказывается постоянным при любых воздействиях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88" name="Стрелка вправо 87"/>
          <p:cNvSpPr/>
          <p:nvPr/>
        </p:nvSpPr>
        <p:spPr>
          <a:xfrm>
            <a:off x="6703433" y="505965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graphicFrame>
        <p:nvGraphicFramePr>
          <p:cNvPr id="152580" name="Object 4"/>
          <p:cNvGraphicFramePr>
            <a:graphicFrameLocks noChangeAspect="1"/>
          </p:cNvGraphicFramePr>
          <p:nvPr/>
        </p:nvGraphicFramePr>
        <p:xfrm>
          <a:off x="5364088" y="5996905"/>
          <a:ext cx="95091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80" name="Формула" r:id="rId8" imgW="558720" imgH="431640" progId="Equation.3">
                  <p:embed/>
                </p:oleObj>
              </mc:Choice>
              <mc:Fallback>
                <p:oleObj name="Формула" r:id="rId8" imgW="55872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5996905"/>
                        <a:ext cx="950912" cy="752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Прямоугольник 94"/>
          <p:cNvSpPr/>
          <p:nvPr/>
        </p:nvSpPr>
        <p:spPr>
          <a:xfrm>
            <a:off x="3635896" y="6309320"/>
            <a:ext cx="1080120" cy="504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422100"/>
                </a:solidFill>
              </a:rPr>
              <a:t>[m]</a:t>
            </a:r>
            <a:r>
              <a:rPr lang="ru-RU" sz="2000" b="1" dirty="0">
                <a:solidFill>
                  <a:srgbClr val="422100"/>
                </a:solidFill>
              </a:rPr>
              <a:t> = кг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3635896" y="6021288"/>
            <a:ext cx="129614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</a:rPr>
              <a:t>Скаляр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3635896" y="5589240"/>
            <a:ext cx="158417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422100"/>
                </a:solidFill>
              </a:rPr>
              <a:t>аддитивность</a:t>
            </a:r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076056" y="5589240"/>
            <a:ext cx="136815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22100"/>
                </a:solidFill>
              </a:rPr>
              <a:t>m=m</a:t>
            </a:r>
            <a:r>
              <a:rPr lang="en-US" b="1" baseline="-25000" dirty="0">
                <a:solidFill>
                  <a:srgbClr val="422100"/>
                </a:solidFill>
              </a:rPr>
              <a:t>1</a:t>
            </a:r>
            <a:r>
              <a:rPr lang="en-US" b="1" dirty="0">
                <a:solidFill>
                  <a:srgbClr val="422100"/>
                </a:solidFill>
              </a:rPr>
              <a:t>+m</a:t>
            </a:r>
            <a:r>
              <a:rPr lang="en-US" b="1" baseline="-25000" dirty="0">
                <a:solidFill>
                  <a:srgbClr val="422100"/>
                </a:solidFill>
              </a:rPr>
              <a:t>2</a:t>
            </a:r>
            <a:endParaRPr lang="ru-RU" b="1" baseline="-25000" dirty="0">
              <a:solidFill>
                <a:srgbClr val="4221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684662" y="2300170"/>
            <a:ext cx="529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700" b="1" dirty="0">
                <a:solidFill>
                  <a:srgbClr val="422100"/>
                </a:solidFill>
              </a:rPr>
              <a:t>одинаковое воздействие со стороны окружающих тел</a:t>
            </a:r>
          </a:p>
        </p:txBody>
      </p:sp>
      <p:cxnSp>
        <p:nvCxnSpPr>
          <p:cNvPr id="100" name="Прямая соединительная линия 99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1" name="Прямоугольник 100"/>
          <p:cNvSpPr/>
          <p:nvPr/>
        </p:nvSpPr>
        <p:spPr>
          <a:xfrm>
            <a:off x="96391" y="3717032"/>
            <a:ext cx="3347864" cy="39598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Причина </a:t>
            </a:r>
            <a:r>
              <a:rPr lang="ru-RU" sz="1600" dirty="0">
                <a:solidFill>
                  <a:srgbClr val="422100"/>
                </a:solidFill>
              </a:rPr>
              <a:t>изменения скорости тела</a:t>
            </a:r>
            <a:endParaRPr lang="ru-RU" sz="1700" dirty="0">
              <a:solidFill>
                <a:srgbClr val="4221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24110" y="4691236"/>
            <a:ext cx="2851746" cy="54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rgbClr val="422100"/>
                </a:solidFill>
              </a:rPr>
              <a:t>Силы могут иметь различную физическую причину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10594" y="6007571"/>
            <a:ext cx="1152128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</a:rPr>
              <a:t>Вектор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424110" y="5284314"/>
            <a:ext cx="2851746" cy="54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rgbClr val="422100"/>
                </a:solidFill>
              </a:rPr>
              <a:t>Векторная сумма всех сил, действующих на тело</a:t>
            </a:r>
            <a:endParaRPr lang="ru-RU" sz="1700" b="1" dirty="0">
              <a:solidFill>
                <a:srgbClr val="42210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195736" y="6175125"/>
            <a:ext cx="1008112" cy="54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422100"/>
                </a:solidFill>
              </a:rPr>
              <a:t>[</a:t>
            </a:r>
            <a:r>
              <a:rPr lang="en-US" sz="2000" b="1" i="1" dirty="0">
                <a:solidFill>
                  <a:srgbClr val="422100"/>
                </a:solidFill>
              </a:rPr>
              <a:t>F</a:t>
            </a:r>
            <a:r>
              <a:rPr lang="en-US" sz="2000" b="1" dirty="0">
                <a:solidFill>
                  <a:srgbClr val="422100"/>
                </a:solidFill>
              </a:rPr>
              <a:t>] = </a:t>
            </a:r>
            <a:r>
              <a:rPr lang="ru-RU" sz="2000" b="1" dirty="0">
                <a:solidFill>
                  <a:srgbClr val="422100"/>
                </a:solidFill>
              </a:rPr>
              <a:t>Н</a:t>
            </a:r>
          </a:p>
        </p:txBody>
      </p:sp>
      <p:graphicFrame>
        <p:nvGraphicFramePr>
          <p:cNvPr id="106" name="Object 3"/>
          <p:cNvGraphicFramePr>
            <a:graphicFrameLocks noChangeAspect="1"/>
          </p:cNvGraphicFramePr>
          <p:nvPr/>
        </p:nvGraphicFramePr>
        <p:xfrm>
          <a:off x="424111" y="5886797"/>
          <a:ext cx="10604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82" name="Формула" r:id="rId10" imgW="622080" imgH="431640" progId="Equation.3">
                  <p:embed/>
                </p:oleObj>
              </mc:Choice>
              <mc:Fallback>
                <p:oleObj name="Формула" r:id="rId10" imgW="62208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111" y="5886797"/>
                        <a:ext cx="1060450" cy="752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Стрелка вправо 107"/>
          <p:cNvSpPr/>
          <p:nvPr/>
        </p:nvSpPr>
        <p:spPr>
          <a:xfrm rot="5400000">
            <a:off x="359532" y="3392996"/>
            <a:ext cx="504056" cy="288032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24110" y="4096122"/>
            <a:ext cx="2851746" cy="54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rgbClr val="422100"/>
                </a:solidFill>
              </a:rPr>
              <a:t>Количественная мера взаимодействия тел</a:t>
            </a:r>
            <a:endParaRPr lang="ru-RU" sz="1700" b="1" dirty="0">
              <a:solidFill>
                <a:srgbClr val="422100"/>
              </a:solidFill>
            </a:endParaRPr>
          </a:p>
        </p:txBody>
      </p:sp>
      <p:graphicFrame>
        <p:nvGraphicFramePr>
          <p:cNvPr id="152583" name="Object 7"/>
          <p:cNvGraphicFramePr>
            <a:graphicFrameLocks noChangeAspect="1"/>
          </p:cNvGraphicFramePr>
          <p:nvPr/>
        </p:nvGraphicFramePr>
        <p:xfrm>
          <a:off x="1187624" y="948333"/>
          <a:ext cx="99536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83" name="Формула" r:id="rId12" imgW="583920" imgH="431640" progId="Equation.3">
                  <p:embed/>
                </p:oleObj>
              </mc:Choice>
              <mc:Fallback>
                <p:oleObj name="Формула" r:id="rId12" imgW="583920" imgH="431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948333"/>
                        <a:ext cx="995363" cy="752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0" name="Picture 5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72255" y="4119700"/>
            <a:ext cx="554252" cy="4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C -1.66667E-6 0.00023 0.05886 0.01527 0.11806 0.0314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69 L 0.11424 -0.000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0" y="-1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animBg="1"/>
      <p:bldP spid="87" grpId="0" animBg="1"/>
      <p:bldP spid="82" grpId="0" animBg="1"/>
      <p:bldP spid="69" grpId="0" animBg="1"/>
      <p:bldP spid="4" grpId="0" animBg="1"/>
      <p:bldP spid="9" grpId="0" animBg="1"/>
      <p:bldP spid="9" grpId="1" animBg="1"/>
      <p:bldP spid="27" grpId="0" animBg="1"/>
      <p:bldP spid="7" grpId="0" animBg="1"/>
      <p:bldP spid="28" grpId="0" animBg="1"/>
      <p:bldP spid="29" grpId="0" animBg="1"/>
      <p:bldP spid="30" grpId="0" animBg="1"/>
      <p:bldP spid="31" grpId="0" animBg="1"/>
      <p:bldP spid="33" grpId="0"/>
      <p:bldP spid="35" grpId="0" animBg="1"/>
      <p:bldP spid="36" grpId="0" animBg="1"/>
      <p:bldP spid="37" grpId="0" animBg="1"/>
      <p:bldP spid="38" grpId="0" animBg="1"/>
      <p:bldP spid="34" grpId="0" animBg="1"/>
      <p:bldP spid="84" grpId="0"/>
      <p:bldP spid="85" grpId="0" animBg="1"/>
      <p:bldP spid="86" grpId="0" animBg="1"/>
      <p:bldP spid="88" grpId="0" animBg="1"/>
      <p:bldP spid="95" grpId="0"/>
      <p:bldP spid="96" grpId="0"/>
      <p:bldP spid="97" grpId="0"/>
      <p:bldP spid="98" grpId="0"/>
      <p:bldP spid="32" grpId="0" animBg="1"/>
      <p:bldP spid="101" grpId="0"/>
      <p:bldP spid="102" grpId="0" animBg="1"/>
      <p:bldP spid="103" grpId="0"/>
      <p:bldP spid="104" grpId="0" animBg="1"/>
      <p:bldP spid="105" grpId="0"/>
      <p:bldP spid="108" grpId="0" animBg="1"/>
      <p:bldP spid="1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528" y="1412776"/>
            <a:ext cx="38884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Если на тела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разной массы </a:t>
            </a:r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подействовать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 одинаковой силой, то ускорения, </a:t>
            </a:r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приобретаемые телами, оказываются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обратно пропорциональны массам</a:t>
            </a:r>
          </a:p>
          <a:p>
            <a:endParaRPr lang="ru-RU" sz="1500" b="1" dirty="0">
              <a:solidFill>
                <a:srgbClr val="422100"/>
              </a:solidFill>
              <a:latin typeface="Verdana" pitchFamily="34" charset="0"/>
            </a:endParaRPr>
          </a:p>
          <a:p>
            <a:endParaRPr lang="ru-RU" sz="1500" b="1" dirty="0">
              <a:solidFill>
                <a:srgbClr val="422100"/>
              </a:solidFill>
              <a:latin typeface="Verdana" pitchFamily="34" charset="0"/>
            </a:endParaRPr>
          </a:p>
          <a:p>
            <a:endParaRPr lang="ru-RU" sz="15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548704"/>
          </a:xfrm>
        </p:spPr>
        <p:txBody>
          <a:bodyPr>
            <a:noAutofit/>
          </a:bodyPr>
          <a:lstStyle/>
          <a:p>
            <a:r>
              <a:rPr lang="en-US" dirty="0"/>
              <a:t>II </a:t>
            </a:r>
            <a:r>
              <a:rPr lang="ru-RU" dirty="0"/>
              <a:t>закон Ньютона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23528" y="620688"/>
            <a:ext cx="4391348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Основной закон динамики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004048" y="722412"/>
            <a:ext cx="2736304" cy="4023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700" b="1" dirty="0">
                <a:solidFill>
                  <a:srgbClr val="422100"/>
                </a:solidFill>
              </a:rPr>
              <a:t>Границы применимости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40352" y="645071"/>
            <a:ext cx="720080" cy="5337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</a:rPr>
              <a:t>ИСО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8686" y="980728"/>
            <a:ext cx="3888432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Является обобщением опытных фактов:</a:t>
            </a:r>
            <a:endParaRPr lang="ru-RU" sz="1700" b="1" dirty="0">
              <a:solidFill>
                <a:srgbClr val="422100"/>
              </a:solidFill>
            </a:endParaRPr>
          </a:p>
        </p:txBody>
      </p:sp>
      <p:graphicFrame>
        <p:nvGraphicFramePr>
          <p:cNvPr id="158724" name="Object 4"/>
          <p:cNvGraphicFramePr>
            <a:graphicFrameLocks noChangeAspect="1"/>
          </p:cNvGraphicFramePr>
          <p:nvPr/>
        </p:nvGraphicFramePr>
        <p:xfrm>
          <a:off x="611560" y="2852936"/>
          <a:ext cx="1103312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4" name="Формула" r:id="rId3" imgW="647640" imgH="215640" progId="Equation.3">
                  <p:embed/>
                </p:oleObj>
              </mc:Choice>
              <mc:Fallback>
                <p:oleObj name="Формула" r:id="rId3" imgW="64764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852936"/>
                        <a:ext cx="1103312" cy="376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трелка вправо 20"/>
          <p:cNvSpPr/>
          <p:nvPr/>
        </p:nvSpPr>
        <p:spPr>
          <a:xfrm>
            <a:off x="1979712" y="285293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graphicFrame>
        <p:nvGraphicFramePr>
          <p:cNvPr id="158725" name="Object 5"/>
          <p:cNvGraphicFramePr>
            <a:graphicFrameLocks noChangeAspect="1"/>
          </p:cNvGraphicFramePr>
          <p:nvPr/>
        </p:nvGraphicFramePr>
        <p:xfrm>
          <a:off x="2709789" y="2708920"/>
          <a:ext cx="779032" cy="747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5" name="Формула" r:id="rId5" imgW="419040" imgH="393480" progId="Equation.3">
                  <p:embed/>
                </p:oleObj>
              </mc:Choice>
              <mc:Fallback>
                <p:oleObj name="Формула" r:id="rId5" imgW="41904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789" y="2708920"/>
                        <a:ext cx="779032" cy="74787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2965863" y="2996944"/>
            <a:ext cx="216024" cy="28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tx1"/>
                </a:solidFill>
              </a:rPr>
              <a:t>~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3527" y="3645024"/>
            <a:ext cx="3888000" cy="201626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Если силами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разной величины </a:t>
            </a:r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подействовать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на одно и то же тело</a:t>
            </a:r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, то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ускорения</a:t>
            </a:r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 тела оказываются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прямо пропорциональными </a:t>
            </a:r>
            <a:r>
              <a:rPr lang="ru-RU" sz="1500" dirty="0">
                <a:solidFill>
                  <a:srgbClr val="422100"/>
                </a:solidFill>
                <a:latin typeface="Verdana" pitchFamily="34" charset="0"/>
              </a:rPr>
              <a:t>приложенным 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силам</a:t>
            </a:r>
          </a:p>
          <a:p>
            <a:endParaRPr lang="ru-RU" sz="1500" b="1" dirty="0">
              <a:solidFill>
                <a:srgbClr val="422100"/>
              </a:solidFill>
              <a:latin typeface="Verdana" pitchFamily="34" charset="0"/>
            </a:endParaRPr>
          </a:p>
          <a:p>
            <a:endParaRPr lang="ru-RU" sz="15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827584" y="5211267"/>
          <a:ext cx="108108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6" name="Формула" r:id="rId7" imgW="634680" imgH="152280" progId="Equation.3">
                  <p:embed/>
                </p:oleObj>
              </mc:Choice>
              <mc:Fallback>
                <p:oleObj name="Формула" r:id="rId7" imgW="634680" imgH="1522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211267"/>
                        <a:ext cx="1081088" cy="266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Стрелка вправо 27"/>
          <p:cNvSpPr/>
          <p:nvPr/>
        </p:nvSpPr>
        <p:spPr>
          <a:xfrm>
            <a:off x="2040856" y="515719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graphicFrame>
        <p:nvGraphicFramePr>
          <p:cNvPr id="29" name="Object 5"/>
          <p:cNvGraphicFramePr>
            <a:graphicFrameLocks noChangeAspect="1"/>
          </p:cNvGraphicFramePr>
          <p:nvPr/>
        </p:nvGraphicFramePr>
        <p:xfrm>
          <a:off x="2637334" y="5166817"/>
          <a:ext cx="671513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7" name="Формула" r:id="rId9" imgW="393480" imgH="215640" progId="Equation.3">
                  <p:embed/>
                </p:oleObj>
              </mc:Choice>
              <mc:Fallback>
                <p:oleObj name="Формула" r:id="rId9" imgW="39348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334" y="5166817"/>
                        <a:ext cx="671513" cy="376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2833350" y="5327030"/>
            <a:ext cx="216024" cy="144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tx1"/>
                </a:solidFill>
              </a:rPr>
              <a:t>~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5400000">
            <a:off x="2177968" y="3543599"/>
            <a:ext cx="4212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4644008" y="2996952"/>
            <a:ext cx="3960440" cy="11520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</a:rPr>
              <a:t>Сила, действующая на тело,</a:t>
            </a:r>
            <a:br>
              <a:rPr lang="ru-RU" sz="17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rgbClr val="422100"/>
                </a:solidFill>
                <a:latin typeface="Verdana" pitchFamily="34" charset="0"/>
              </a:rPr>
              <a:t> равна произведению массы тела на сообщаемое этой силой ускорение</a:t>
            </a:r>
          </a:p>
        </p:txBody>
      </p:sp>
      <p:graphicFrame>
        <p:nvGraphicFramePr>
          <p:cNvPr id="37" name="Object 4"/>
          <p:cNvGraphicFramePr>
            <a:graphicFrameLocks noChangeAspect="1"/>
          </p:cNvGraphicFramePr>
          <p:nvPr/>
        </p:nvGraphicFramePr>
        <p:xfrm>
          <a:off x="7596336" y="3933056"/>
          <a:ext cx="132470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8" name="Формула" r:id="rId11" imgW="507960" imgH="215640" progId="Equation.3">
                  <p:embed/>
                </p:oleObj>
              </mc:Choice>
              <mc:Fallback>
                <p:oleObj name="Формула" r:id="rId11" imgW="50796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3933056"/>
                        <a:ext cx="1324703" cy="576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/>
          <p:cNvSpPr/>
          <p:nvPr/>
        </p:nvSpPr>
        <p:spPr>
          <a:xfrm>
            <a:off x="4644008" y="1455068"/>
            <a:ext cx="4176464" cy="12961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Ускорение,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приобретаемое телом,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прямо пропорционально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действующей на него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силе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 обратно пропорционально массе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39" name="Object 4"/>
          <p:cNvGraphicFramePr>
            <a:graphicFrameLocks noChangeAspect="1"/>
          </p:cNvGraphicFramePr>
          <p:nvPr/>
        </p:nvGraphicFramePr>
        <p:xfrm>
          <a:off x="8172400" y="1916832"/>
          <a:ext cx="913532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9" name="Формула" r:id="rId13" imgW="419040" imgH="419040" progId="Equation.3">
                  <p:embed/>
                </p:oleObj>
              </mc:Choice>
              <mc:Fallback>
                <p:oleObj name="Формула" r:id="rId13" imgW="419040" imgH="419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1916832"/>
                        <a:ext cx="913532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Стрелка вправо 41"/>
          <p:cNvSpPr/>
          <p:nvPr/>
        </p:nvSpPr>
        <p:spPr>
          <a:xfrm>
            <a:off x="4370834" y="191683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graphicFrame>
        <p:nvGraphicFramePr>
          <p:cNvPr id="158730" name="Object 4"/>
          <p:cNvGraphicFramePr>
            <a:graphicFrameLocks noChangeAspect="1"/>
          </p:cNvGraphicFramePr>
          <p:nvPr/>
        </p:nvGraphicFramePr>
        <p:xfrm>
          <a:off x="3131840" y="6021288"/>
          <a:ext cx="106755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0" name="Формула" r:id="rId15" imgW="799920" imgH="393480" progId="Equation.3">
                  <p:embed/>
                </p:oleObj>
              </mc:Choice>
              <mc:Fallback>
                <p:oleObj name="Формула" r:id="rId15" imgW="799920" imgH="393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6021288"/>
                        <a:ext cx="1067558" cy="54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20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23528" y="6021288"/>
            <a:ext cx="792087" cy="6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4">
            <a:hlinkClick r:id="rId19" action="ppaction://hlinkfile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259631" y="6021288"/>
            <a:ext cx="792087" cy="6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5">
            <a:hlinkClick r:id="rId21" action="ppaction://hlinkfile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195735" y="6021288"/>
            <a:ext cx="792087" cy="6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8731" name="Object 11"/>
          <p:cNvGraphicFramePr>
            <a:graphicFrameLocks noChangeAspect="1"/>
          </p:cNvGraphicFramePr>
          <p:nvPr/>
        </p:nvGraphicFramePr>
        <p:xfrm>
          <a:off x="4572000" y="5013176"/>
          <a:ext cx="2980586" cy="623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1" name="Формула" r:id="rId23" imgW="1917360" imgH="393480" progId="Equation.3">
                  <p:embed/>
                </p:oleObj>
              </mc:Choice>
              <mc:Fallback>
                <p:oleObj name="Формула" r:id="rId23" imgW="1917360" imgH="393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013176"/>
                        <a:ext cx="2980586" cy="62395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"/>
          <p:cNvGraphicFramePr>
            <a:graphicFrameLocks noChangeAspect="1"/>
          </p:cNvGraphicFramePr>
          <p:nvPr/>
        </p:nvGraphicFramePr>
        <p:xfrm>
          <a:off x="5983106" y="5824378"/>
          <a:ext cx="145016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2" name="Формула" r:id="rId25" imgW="520560" imgH="203040" progId="Equation.3">
                  <p:embed/>
                </p:oleObj>
              </mc:Choice>
              <mc:Fallback>
                <p:oleObj name="Формула" r:id="rId25" imgW="52056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3106" y="5824378"/>
                        <a:ext cx="1450164" cy="576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34" name="Object 14"/>
          <p:cNvGraphicFramePr>
            <a:graphicFrameLocks noChangeAspect="1"/>
          </p:cNvGraphicFramePr>
          <p:nvPr/>
        </p:nvGraphicFramePr>
        <p:xfrm>
          <a:off x="7812360" y="5517232"/>
          <a:ext cx="11112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4" name="Формула" r:id="rId27" imgW="495000" imgH="393480" progId="Equation.3">
                  <p:embed/>
                </p:oleObj>
              </mc:Choice>
              <mc:Fallback>
                <p:oleObj name="Формула" r:id="rId27" imgW="495000" imgH="393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5517232"/>
                        <a:ext cx="1111250" cy="9001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 rot="10800000" flipV="1">
            <a:off x="4572000" y="5828570"/>
            <a:ext cx="1368152" cy="576000"/>
          </a:xfrm>
          <a:prstGeom prst="rect">
            <a:avLst/>
          </a:prstGeom>
          <a:solidFill>
            <a:srgbClr val="422100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Импульс тела</a:t>
            </a:r>
          </a:p>
        </p:txBody>
      </p:sp>
      <p:cxnSp>
        <p:nvCxnSpPr>
          <p:cNvPr id="54" name="Прямая со стрелкой 48"/>
          <p:cNvCxnSpPr/>
          <p:nvPr/>
        </p:nvCxnSpPr>
        <p:spPr>
          <a:xfrm rot="10800000" flipV="1">
            <a:off x="6084168" y="4509120"/>
            <a:ext cx="2592288" cy="5401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8735" name="Object 15"/>
          <p:cNvGraphicFramePr>
            <a:graphicFrameLocks noChangeAspect="1"/>
          </p:cNvGraphicFramePr>
          <p:nvPr/>
        </p:nvGraphicFramePr>
        <p:xfrm>
          <a:off x="5436096" y="4352205"/>
          <a:ext cx="725488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5" name="Формула" r:id="rId29" imgW="495000" imgH="393480" progId="Equation.3">
                  <p:embed/>
                </p:oleObj>
              </mc:Choice>
              <mc:Fallback>
                <p:oleObj name="Формула" r:id="rId29" imgW="495000" imgH="39348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4352205"/>
                        <a:ext cx="725488" cy="588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8" name="Прямая со стрелкой 48"/>
          <p:cNvCxnSpPr/>
          <p:nvPr/>
        </p:nvCxnSpPr>
        <p:spPr>
          <a:xfrm flipV="1">
            <a:off x="6156176" y="4437112"/>
            <a:ext cx="1512168" cy="7200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48"/>
          <p:cNvCxnSpPr/>
          <p:nvPr/>
        </p:nvCxnSpPr>
        <p:spPr>
          <a:xfrm>
            <a:off x="7452320" y="5301208"/>
            <a:ext cx="576064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48"/>
          <p:cNvCxnSpPr/>
          <p:nvPr/>
        </p:nvCxnSpPr>
        <p:spPr>
          <a:xfrm rot="5400000">
            <a:off x="6048200" y="5624414"/>
            <a:ext cx="648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 rot="10800000" flipV="1">
            <a:off x="4572001" y="6453336"/>
            <a:ext cx="2844000" cy="360000"/>
          </a:xfrm>
          <a:prstGeom prst="rect">
            <a:avLst/>
          </a:prstGeom>
          <a:solidFill>
            <a:srgbClr val="422100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Количество движения</a:t>
            </a:r>
          </a:p>
        </p:txBody>
      </p:sp>
      <p:sp>
        <p:nvSpPr>
          <p:cNvPr id="52" name="Стрелка вправо 51"/>
          <p:cNvSpPr/>
          <p:nvPr/>
        </p:nvSpPr>
        <p:spPr>
          <a:xfrm>
            <a:off x="4355976" y="371703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5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5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5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21" grpId="0" animBg="1"/>
      <p:bldP spid="23" grpId="0" animBg="1"/>
      <p:bldP spid="26" grpId="0" animBg="1"/>
      <p:bldP spid="28" grpId="0" animBg="1"/>
      <p:bldP spid="30" grpId="0" animBg="1"/>
      <p:bldP spid="36" grpId="0" animBg="1"/>
      <p:bldP spid="40" grpId="0" animBg="1"/>
      <p:bldP spid="42" grpId="0" animBg="1"/>
      <p:bldP spid="53" grpId="0" animBg="1"/>
      <p:bldP spid="79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en-US" dirty="0"/>
              <a:t>III </a:t>
            </a:r>
            <a:r>
              <a:rPr lang="ru-RU" dirty="0"/>
              <a:t>закон Ньютона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59746" name="Picture 2" descr="1-9-1"/>
          <p:cNvPicPr>
            <a:picLocks noChangeAspect="1" noChangeArrowheads="1"/>
          </p:cNvPicPr>
          <p:nvPr/>
        </p:nvPicPr>
        <p:blipFill>
          <a:blip r:embed="rId3" cstate="print"/>
          <a:srcRect l="5608" t="8790" r="10269" b="17540"/>
          <a:stretch>
            <a:fillRect/>
          </a:stretch>
        </p:blipFill>
        <p:spPr bwMode="auto">
          <a:xfrm>
            <a:off x="5292080" y="3006913"/>
            <a:ext cx="3744000" cy="174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51520" y="4005064"/>
            <a:ext cx="4284000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Силы, возникающие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 взаимодействии тел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980728"/>
            <a:ext cx="4284000" cy="93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Два тела действуют друг на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друга с силами, равными по величине и </a:t>
            </a:r>
            <a:r>
              <a:rPr lang="ru-RU" sz="1600" b="1" dirty="0" err="1">
                <a:solidFill>
                  <a:srgbClr val="422100"/>
                </a:solidFill>
                <a:latin typeface="Calibri"/>
              </a:rPr>
              <a:t>↑↓</a:t>
            </a:r>
            <a:r>
              <a:rPr lang="ru-RU" sz="1600" b="1" dirty="0">
                <a:solidFill>
                  <a:srgbClr val="422100"/>
                </a:solidFill>
                <a:latin typeface="Calibri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 направлению</a:t>
            </a:r>
          </a:p>
        </p:txBody>
      </p:sp>
      <p:graphicFrame>
        <p:nvGraphicFramePr>
          <p:cNvPr id="159747" name="Object 3"/>
          <p:cNvGraphicFramePr>
            <a:graphicFrameLocks noChangeAspect="1"/>
          </p:cNvGraphicFramePr>
          <p:nvPr/>
        </p:nvGraphicFramePr>
        <p:xfrm>
          <a:off x="3821643" y="836712"/>
          <a:ext cx="147043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47" name="Формула" r:id="rId4" imgW="558720" imgH="241200" progId="Equation.3">
                  <p:embed/>
                </p:oleObj>
              </mc:Choice>
              <mc:Fallback>
                <p:oleObj name="Формула" r:id="rId4" imgW="55872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1643" y="836712"/>
                        <a:ext cx="1470437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1520" y="2792118"/>
            <a:ext cx="1260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Знак «минус»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47663" y="2792118"/>
            <a:ext cx="3002367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ускорения взаимодействующих </a:t>
            </a:r>
          </a:p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тел всегда направлены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 </a:t>
            </a:r>
            <a:r>
              <a:rPr lang="ru-RU" sz="1600" b="1" dirty="0" err="1">
                <a:solidFill>
                  <a:srgbClr val="422100"/>
                </a:solidFill>
              </a:rPr>
              <a:t>↑↓</a:t>
            </a:r>
            <a:r>
              <a:rPr lang="ru-RU" sz="1600" b="1" dirty="0">
                <a:solidFill>
                  <a:srgbClr val="422100"/>
                </a:solidFill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стороны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5301208"/>
            <a:ext cx="2808312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приложены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к разным телам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5696" y="5952281"/>
            <a:ext cx="2232248" cy="6926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 могут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уравновешивать друг друга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1187624" y="6168305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pic>
        <p:nvPicPr>
          <p:cNvPr id="159748" name="Picture 4" descr="1-9-2"/>
          <p:cNvPicPr>
            <a:picLocks noChangeAspect="1" noChangeArrowheads="1"/>
          </p:cNvPicPr>
          <p:nvPr/>
        </p:nvPicPr>
        <p:blipFill>
          <a:blip r:embed="rId6" cstate="print"/>
          <a:srcRect l="3083" t="15132" r="752" b="15933"/>
          <a:stretch>
            <a:fillRect/>
          </a:stretch>
        </p:blipFill>
        <p:spPr bwMode="auto">
          <a:xfrm>
            <a:off x="5292080" y="4951129"/>
            <a:ext cx="3744000" cy="143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51520" y="2060848"/>
            <a:ext cx="4320480" cy="5860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Сила действия равна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силе противодействия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43608" y="4653136"/>
            <a:ext cx="2808312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всегда имеют одинаковую природу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2" name="Соединительная линия уступом 47"/>
          <p:cNvCxnSpPr/>
          <p:nvPr/>
        </p:nvCxnSpPr>
        <p:spPr>
          <a:xfrm rot="16200000" flipH="1">
            <a:off x="289906" y="4864113"/>
            <a:ext cx="1061070" cy="446334"/>
          </a:xfrm>
          <a:prstGeom prst="bentConnector2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16200000" flipH="1">
            <a:off x="611560" y="4556745"/>
            <a:ext cx="432048" cy="432048"/>
          </a:xfrm>
          <a:prstGeom prst="bentConnector2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13" descr="1-7-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846673"/>
            <a:ext cx="3744000" cy="199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3923928" y="5877272"/>
            <a:ext cx="357190" cy="792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7" grpId="0"/>
      <p:bldP spid="18" grpId="0" animBg="1"/>
      <p:bldP spid="20" grpId="0" animBg="1"/>
      <p:bldP spid="21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Законы Ньютона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785841"/>
            <a:ext cx="1512008" cy="84296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1 закон Ньютона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4859872" y="764705"/>
            <a:ext cx="374441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для инерциальных систем отсчета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(т.е. движущихся без ускорения)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3791049"/>
            <a:ext cx="1512008" cy="855661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2 закон Ньютона</a:t>
            </a:r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1691520" y="764705"/>
          <a:ext cx="11604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2" name="Формула" r:id="rId3" imgW="583920" imgH="431640" progId="Equation.3">
                  <p:embed/>
                </p:oleObj>
              </mc:Choice>
              <mc:Fallback>
                <p:oleObj name="Формула" r:id="rId3" imgW="5839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520" y="764705"/>
                        <a:ext cx="1160463" cy="876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 rot="10800000" flipV="1">
            <a:off x="179514" y="1772816"/>
            <a:ext cx="1728192" cy="576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Инерция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1907704" y="1772816"/>
            <a:ext cx="6984775" cy="576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ЯВЛЕНИЕ сохранения скорости тела при отсутствии действия на него сил</a:t>
            </a:r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3407186" y="1021210"/>
          <a:ext cx="12366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3" name="Формула" r:id="rId5" imgW="622080" imgH="177480" progId="Equation.3">
                  <p:embed/>
                </p:oleObj>
              </mc:Choice>
              <mc:Fallback>
                <p:oleObj name="Формула" r:id="rId5" imgW="6220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7186" y="1021210"/>
                        <a:ext cx="1236662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2915656" y="980729"/>
            <a:ext cx="360000" cy="357190"/>
          </a:xfrm>
          <a:prstGeom prst="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691520" y="764705"/>
            <a:ext cx="2952328" cy="864096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1691520" y="3782615"/>
          <a:ext cx="11604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4" name="Формула" r:id="rId7" imgW="583920" imgH="431640" progId="Equation.3">
                  <p:embed/>
                </p:oleObj>
              </mc:Choice>
              <mc:Fallback>
                <p:oleObj name="Формула" r:id="rId7" imgW="58392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520" y="3782615"/>
                        <a:ext cx="1160463" cy="876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3419872" y="3782615"/>
          <a:ext cx="12366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5" name="Формула" r:id="rId9" imgW="622080" imgH="177480" progId="Equation.3">
                  <p:embed/>
                </p:oleObj>
              </mc:Choice>
              <mc:Fallback>
                <p:oleObj name="Формула" r:id="rId9" imgW="62208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782615"/>
                        <a:ext cx="1236662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трелка вправо 15"/>
          <p:cNvSpPr/>
          <p:nvPr/>
        </p:nvSpPr>
        <p:spPr>
          <a:xfrm>
            <a:off x="2928182" y="4030166"/>
            <a:ext cx="360000" cy="357190"/>
          </a:xfrm>
          <a:prstGeom prst="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3491720" y="4208561"/>
          <a:ext cx="10096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6" name="Формула" r:id="rId11" imgW="507960" imgH="215640" progId="Equation.3">
                  <p:embed/>
                </p:oleObj>
              </mc:Choice>
              <mc:Fallback>
                <p:oleObj name="Формула" r:id="rId11" imgW="50796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720" y="4208561"/>
                        <a:ext cx="1009650" cy="438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Object 3"/>
          <p:cNvGraphicFramePr>
            <a:graphicFrameLocks noChangeAspect="1"/>
          </p:cNvGraphicFramePr>
          <p:nvPr/>
        </p:nvGraphicFramePr>
        <p:xfrm>
          <a:off x="4723235" y="3782615"/>
          <a:ext cx="984250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7" name="Формула" r:id="rId13" imgW="495000" imgH="393480" progId="Equation.3">
                  <p:embed/>
                </p:oleObj>
              </mc:Choice>
              <mc:Fallback>
                <p:oleObj name="Формула" r:id="rId13" imgW="49500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3235" y="3782615"/>
                        <a:ext cx="984250" cy="7985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6" name="Object 3"/>
          <p:cNvGraphicFramePr>
            <a:graphicFrameLocks noChangeAspect="1"/>
          </p:cNvGraphicFramePr>
          <p:nvPr/>
        </p:nvGraphicFramePr>
        <p:xfrm>
          <a:off x="5860925" y="3782615"/>
          <a:ext cx="3103563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8" name="Формула" r:id="rId15" imgW="1562040" imgH="393480" progId="Equation.3">
                  <p:embed/>
                </p:oleObj>
              </mc:Choice>
              <mc:Fallback>
                <p:oleObj name="Формула" r:id="rId15" imgW="156204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0925" y="3782615"/>
                        <a:ext cx="3103563" cy="7985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 rot="10800000" flipV="1">
            <a:off x="1691520" y="3782614"/>
            <a:ext cx="2952328" cy="864096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8617" name="Object 9"/>
          <p:cNvGraphicFramePr>
            <a:graphicFrameLocks noChangeAspect="1"/>
          </p:cNvGraphicFramePr>
          <p:nvPr/>
        </p:nvGraphicFramePr>
        <p:xfrm>
          <a:off x="3505201" y="4718719"/>
          <a:ext cx="98425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9" name="Формула" r:id="rId17" imgW="495000" imgH="393480" progId="Equation.3">
                  <p:embed/>
                </p:oleObj>
              </mc:Choice>
              <mc:Fallback>
                <p:oleObj name="Формула" r:id="rId17" imgW="49500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1" y="4718719"/>
                        <a:ext cx="984250" cy="798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 rot="10800000" flipV="1">
            <a:off x="3491881" y="4718719"/>
            <a:ext cx="1008112" cy="792088"/>
          </a:xfrm>
          <a:prstGeom prst="rect">
            <a:avLst/>
          </a:prstGeom>
          <a:noFill/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8618" name="Object 10"/>
          <p:cNvGraphicFramePr>
            <a:graphicFrameLocks noChangeAspect="1"/>
          </p:cNvGraphicFramePr>
          <p:nvPr/>
        </p:nvGraphicFramePr>
        <p:xfrm>
          <a:off x="2267744" y="4890045"/>
          <a:ext cx="10350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0" name="Формула" r:id="rId19" imgW="520560" imgH="203040" progId="Equation.3">
                  <p:embed/>
                </p:oleObj>
              </mc:Choice>
              <mc:Fallback>
                <p:oleObj name="Формула" r:id="rId19" imgW="52056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890045"/>
                        <a:ext cx="1035050" cy="411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Прямоугольник 23"/>
          <p:cNvSpPr/>
          <p:nvPr/>
        </p:nvSpPr>
        <p:spPr>
          <a:xfrm rot="10800000" flipV="1">
            <a:off x="179512" y="4725144"/>
            <a:ext cx="3240360" cy="79208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Импульс тела (количество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движения)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22362" y="5597675"/>
            <a:ext cx="1512008" cy="855661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3 закон Ньютона</a:t>
            </a:r>
          </a:p>
        </p:txBody>
      </p:sp>
      <p:graphicFrame>
        <p:nvGraphicFramePr>
          <p:cNvPr id="27" name="Object 2"/>
          <p:cNvGraphicFramePr>
            <a:graphicFrameLocks noChangeAspect="1"/>
          </p:cNvGraphicFramePr>
          <p:nvPr/>
        </p:nvGraphicFramePr>
        <p:xfrm>
          <a:off x="1950170" y="5782620"/>
          <a:ext cx="11096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1" name="Формула" r:id="rId21" imgW="558720" imgH="241200" progId="Equation.3">
                  <p:embed/>
                </p:oleObj>
              </mc:Choice>
              <mc:Fallback>
                <p:oleObj name="Формула" r:id="rId21" imgW="55872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0170" y="5782620"/>
                        <a:ext cx="1109662" cy="488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 rot="10800000" flipV="1">
            <a:off x="179513" y="2924944"/>
            <a:ext cx="1728192" cy="360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Масса</a:t>
            </a:r>
          </a:p>
        </p:txBody>
      </p:sp>
      <p:sp>
        <p:nvSpPr>
          <p:cNvPr id="29" name="Прямоугольник 28"/>
          <p:cNvSpPr/>
          <p:nvPr/>
        </p:nvSpPr>
        <p:spPr>
          <a:xfrm rot="10800000" flipV="1">
            <a:off x="1907704" y="2924944"/>
            <a:ext cx="2808312" cy="360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мера инертности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179513" y="2348880"/>
            <a:ext cx="1728192" cy="576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Инертность</a:t>
            </a:r>
          </a:p>
        </p:txBody>
      </p:sp>
      <p:sp>
        <p:nvSpPr>
          <p:cNvPr id="31" name="Прямоугольник 30"/>
          <p:cNvSpPr/>
          <p:nvPr/>
        </p:nvSpPr>
        <p:spPr>
          <a:xfrm rot="10800000" flipV="1">
            <a:off x="1907704" y="2348880"/>
            <a:ext cx="6984776" cy="576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СВОЙСТВО тел – для изменения скорости необходимо определённое воздействие на тело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4788024" y="2996991"/>
            <a:ext cx="576064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m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 rot="10800000" flipV="1">
            <a:off x="5292080" y="2996992"/>
            <a:ext cx="115212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[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] =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кг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179513" y="3284984"/>
            <a:ext cx="1728192" cy="360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</a:t>
            </a:r>
          </a:p>
        </p:txBody>
      </p:sp>
      <p:sp>
        <p:nvSpPr>
          <p:cNvPr id="37" name="Прямоугольник 36"/>
          <p:cNvSpPr/>
          <p:nvPr/>
        </p:nvSpPr>
        <p:spPr>
          <a:xfrm rot="10800000" flipV="1">
            <a:off x="1907704" y="3284984"/>
            <a:ext cx="2808312" cy="3600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мера воздействия</a:t>
            </a:r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4788024" y="3357031"/>
            <a:ext cx="576064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5292080" y="3357032"/>
            <a:ext cx="2088232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[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] =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кг м/с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= Н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8621" name="Picture 13" descr="1-7-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716016" y="4581128"/>
            <a:ext cx="4269135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8623" name="Object 15"/>
          <p:cNvGraphicFramePr>
            <a:graphicFrameLocks noChangeAspect="1"/>
          </p:cNvGraphicFramePr>
          <p:nvPr/>
        </p:nvGraphicFramePr>
        <p:xfrm>
          <a:off x="3332733" y="5981700"/>
          <a:ext cx="13112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2" name="Формула" r:id="rId24" imgW="660240" imgH="431640" progId="Equation.3">
                  <p:embed/>
                </p:oleObj>
              </mc:Choice>
              <mc:Fallback>
                <p:oleObj name="Формула" r:id="rId24" imgW="660240" imgH="431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733" y="5981700"/>
                        <a:ext cx="1311275" cy="876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 rot="10800000" flipV="1">
            <a:off x="1331640" y="6412260"/>
            <a:ext cx="2736304" cy="617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результирующая сила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1-10-1"/>
          <p:cNvPicPr>
            <a:picLocks noChangeAspect="1" noChangeArrowheads="1"/>
          </p:cNvPicPr>
          <p:nvPr/>
        </p:nvPicPr>
        <p:blipFill>
          <a:blip r:embed="rId3" cstate="print"/>
          <a:srcRect l="6675" t="4545" r="9688" b="4545"/>
          <a:stretch>
            <a:fillRect/>
          </a:stretch>
        </p:blipFill>
        <p:spPr bwMode="auto">
          <a:xfrm>
            <a:off x="4067944" y="836712"/>
            <a:ext cx="49685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Закон всемирного тяготения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29856"/>
            <a:ext cx="1800000" cy="9000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Закон всемирного тяготения</a:t>
            </a:r>
            <a:endParaRPr lang="ru-RU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3995936" y="836713"/>
            <a:ext cx="4046096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Гравитационные силы притяжения</a:t>
            </a:r>
          </a:p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между телами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221088"/>
            <a:ext cx="1872208" cy="79208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Сила тяжести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755576" y="2132856"/>
            <a:ext cx="2664296" cy="50399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G = 6,67·10</a:t>
            </a:r>
            <a:r>
              <a:rPr lang="ru-RU" sz="2000" b="1" baseline="30000" dirty="0">
                <a:solidFill>
                  <a:schemeClr val="accent2">
                    <a:lumMod val="50000"/>
                  </a:schemeClr>
                </a:solidFill>
              </a:rPr>
              <a:t>–11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 Н·м</a:t>
            </a:r>
            <a:r>
              <a:rPr lang="ru-RU" sz="20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/кг</a:t>
            </a:r>
            <a:r>
              <a:rPr lang="ru-RU" sz="20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5292080" y="2636912"/>
          <a:ext cx="11096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6" name="Формула" r:id="rId4" imgW="558720" imgH="241200" progId="Equation.3">
                  <p:embed/>
                </p:oleObj>
              </mc:Choice>
              <mc:Fallback>
                <p:oleObj name="Формула" r:id="rId4" imgW="5587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636912"/>
                        <a:ext cx="11096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2195736" y="4221088"/>
          <a:ext cx="23002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7" name="Формула" r:id="rId6" imgW="1117440" imgH="393480" progId="Equation.3">
                  <p:embed/>
                </p:oleObj>
              </mc:Choice>
              <mc:Fallback>
                <p:oleObj name="Формула" r:id="rId6" imgW="11174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221088"/>
                        <a:ext cx="2300288" cy="828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 rot="10800000" flipV="1">
            <a:off x="755576" y="2636912"/>
            <a:ext cx="2592288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Гравитационная постоянная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2051720" y="944140"/>
          <a:ext cx="1760346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8" name="Формула" r:id="rId8" imgW="787320" imgH="393480" progId="Equation.3">
                  <p:embed/>
                </p:oleObj>
              </mc:Choice>
              <mc:Fallback>
                <p:oleObj name="Формула" r:id="rId8" imgW="78732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944140"/>
                        <a:ext cx="1760346" cy="90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 rot="10800000" flipV="1">
            <a:off x="4982388" y="4364533"/>
            <a:ext cx="1589876" cy="42178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≈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9,8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 м/с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6624322" y="4286256"/>
            <a:ext cx="244827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свободного падения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181222" y="5929330"/>
            <a:ext cx="2304256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Масса Земли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1922463" y="5929313"/>
          <a:ext cx="2566987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9" name="Формула" r:id="rId10" imgW="1498320" imgH="419040" progId="Equation.3">
                  <p:embed/>
                </p:oleObj>
              </mc:Choice>
              <mc:Fallback>
                <p:oleObj name="Формула" r:id="rId10" imgW="14983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5929313"/>
                        <a:ext cx="2566987" cy="7334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 rot="10800000" flipV="1">
            <a:off x="214282" y="5013175"/>
            <a:ext cx="4285710" cy="432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направлена к центру Земли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28596" y="641330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 rot="10800000" flipV="1">
            <a:off x="4788025" y="5155482"/>
            <a:ext cx="1643074" cy="56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≈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9,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 м/с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0800000" flipV="1">
            <a:off x="7643836" y="5213144"/>
            <a:ext cx="1571635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R</a:t>
            </a:r>
            <a:r>
              <a:rPr lang="ru-RU" sz="1600" baseline="-250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э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=6378 км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4788025" y="5507541"/>
            <a:ext cx="1714511" cy="56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≈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9,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832 м/с</a:t>
            </a:r>
            <a:r>
              <a:rPr lang="ru-RU" b="1" baseline="3000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0800000" flipV="1">
            <a:off x="6281143" y="5572139"/>
            <a:ext cx="1571635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sz="14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 полюсах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6281144" y="5214950"/>
            <a:ext cx="1571635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 экваторе</a:t>
            </a:r>
          </a:p>
        </p:txBody>
      </p:sp>
      <p:sp>
        <p:nvSpPr>
          <p:cNvPr id="27" name="Прямоугольник 26"/>
          <p:cNvSpPr/>
          <p:nvPr/>
        </p:nvSpPr>
        <p:spPr>
          <a:xfrm rot="10800000" flipV="1">
            <a:off x="7643836" y="5565204"/>
            <a:ext cx="1571635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R</a:t>
            </a:r>
            <a:r>
              <a:rPr lang="ru-RU" sz="1600" baseline="-250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=6357 км</a:t>
            </a:r>
          </a:p>
        </p:txBody>
      </p:sp>
      <p:sp>
        <p:nvSpPr>
          <p:cNvPr id="26" name="Овал 25"/>
          <p:cNvSpPr/>
          <p:nvPr/>
        </p:nvSpPr>
        <p:spPr>
          <a:xfrm>
            <a:off x="2714612" y="4000504"/>
            <a:ext cx="785818" cy="1143008"/>
          </a:xfrm>
          <a:prstGeom prst="ellipse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Соединительная линия уступом 47"/>
          <p:cNvCxnSpPr>
            <a:stCxn id="26" idx="0"/>
          </p:cNvCxnSpPr>
          <p:nvPr/>
        </p:nvCxnSpPr>
        <p:spPr>
          <a:xfrm rot="16200000" flipH="1">
            <a:off x="3477439" y="3630585"/>
            <a:ext cx="508617" cy="1248454"/>
          </a:xfrm>
          <a:prstGeom prst="bentConnector4">
            <a:avLst>
              <a:gd name="adj1" fmla="val 0"/>
              <a:gd name="adj2" fmla="val 100069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47"/>
          <p:cNvCxnSpPr/>
          <p:nvPr/>
        </p:nvCxnSpPr>
        <p:spPr>
          <a:xfrm rot="5400000">
            <a:off x="-792596" y="3032956"/>
            <a:ext cx="223224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4630" name="Picture 6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331640" y="3212976"/>
            <a:ext cx="661818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1" name="Picture 7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051720" y="3212976"/>
            <a:ext cx="661818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 animBg="1"/>
      <p:bldP spid="10" grpId="0"/>
      <p:bldP spid="13" grpId="0" animBg="1"/>
      <p:bldP spid="14" grpId="0"/>
      <p:bldP spid="16" grpId="0"/>
      <p:bldP spid="18" grpId="0" animBg="1"/>
      <p:bldP spid="20" grpId="0"/>
      <p:bldP spid="22" grpId="0"/>
      <p:bldP spid="23" grpId="0"/>
      <p:bldP spid="24" grpId="0"/>
      <p:bldP spid="25" grpId="0"/>
      <p:bldP spid="27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42942"/>
          </a:xfrm>
        </p:spPr>
        <p:txBody>
          <a:bodyPr/>
          <a:lstStyle/>
          <a:p>
            <a:r>
              <a:rPr lang="ru-RU" dirty="0"/>
              <a:t>Вес тела. Невесомость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9336" y="764704"/>
            <a:ext cx="3312000" cy="42862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Вес тела</a:t>
            </a:r>
            <a:endParaRPr lang="ru-RU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5" name="Picture 9" descr="1-11-1"/>
          <p:cNvPicPr>
            <a:picLocks noChangeAspect="1" noChangeArrowheads="1"/>
          </p:cNvPicPr>
          <p:nvPr/>
        </p:nvPicPr>
        <p:blipFill>
          <a:blip r:embed="rId3" cstate="print"/>
          <a:srcRect l="5060" r="5075"/>
          <a:stretch>
            <a:fillRect/>
          </a:stretch>
        </p:blipFill>
        <p:spPr bwMode="auto">
          <a:xfrm>
            <a:off x="4355976" y="785794"/>
            <a:ext cx="4464496" cy="26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 rot="10800000" flipV="1">
            <a:off x="6643702" y="2961842"/>
            <a:ext cx="1512168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Вес тела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4774381" y="2524839"/>
            <a:ext cx="1512168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Сила тяжести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6858016" y="1000108"/>
            <a:ext cx="180020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Сила реакции опоры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7308304" y="5585296"/>
          <a:ext cx="16986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0" name="Формула" r:id="rId4" imgW="825480" imgH="241200" progId="Equation.3">
                  <p:embed/>
                </p:oleObj>
              </mc:Choice>
              <mc:Fallback>
                <p:oleObj name="Формула" r:id="rId4" imgW="82548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5585296"/>
                        <a:ext cx="1698625" cy="5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7380312" y="3933056"/>
          <a:ext cx="15684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1" name="Формула" r:id="rId6" imgW="761760" imgH="241200" progId="Equation.3">
                  <p:embed/>
                </p:oleObj>
              </mc:Choice>
              <mc:Fallback>
                <p:oleObj name="Формула" r:id="rId6" imgW="7617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3933056"/>
                        <a:ext cx="1568450" cy="5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 rot="10800000" flipV="1">
            <a:off x="7199784" y="3501008"/>
            <a:ext cx="19442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 общем случае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7199784" y="4865216"/>
            <a:ext cx="194421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 ускоренном движении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по вертикали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pic>
        <p:nvPicPr>
          <p:cNvPr id="70660" name="Picture 4" descr="1-11-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2" y="3880097"/>
            <a:ext cx="5184000" cy="2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79512" y="2852936"/>
            <a:ext cx="417646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Вес тела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ускоренно движущемся лифте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7504" y="6167044"/>
            <a:ext cx="1728000" cy="576000"/>
          </a:xfrm>
          <a:prstGeom prst="rect">
            <a:avLst/>
          </a:prstGeom>
          <a:ln>
            <a:solidFill>
              <a:srgbClr val="4221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 &lt; g, P &lt; mg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7" name="Picture 5" descr="1-11-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78945" y="3933056"/>
            <a:ext cx="17280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07195" y="3514725"/>
            <a:ext cx="5175360" cy="338554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 вниз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88471" y="3525391"/>
            <a:ext cx="1728192" cy="338554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вверх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 rot="10800000" flipV="1">
            <a:off x="439337" y="1196752"/>
            <a:ext cx="3312000" cy="114300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Сила, с которой тело действует на опору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или растягивает вертикальный подвес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838666" y="6167045"/>
            <a:ext cx="1728000" cy="576000"/>
          </a:xfrm>
          <a:prstGeom prst="rect">
            <a:avLst/>
          </a:prstGeom>
          <a:ln>
            <a:solidFill>
              <a:srgbClr val="4221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 = g, P = 0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невесомость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63113" y="6165304"/>
            <a:ext cx="1728000" cy="576000"/>
          </a:xfrm>
          <a:prstGeom prst="rect">
            <a:avLst/>
          </a:prstGeom>
          <a:ln>
            <a:solidFill>
              <a:srgbClr val="4221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 &gt; g, P &lt; 0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5652" name="Picture 4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 cstate="print"/>
          <a:srcRect l="6025" t="13010" r="6961" b="18789"/>
          <a:stretch>
            <a:fillRect/>
          </a:stretch>
        </p:blipFill>
        <p:spPr bwMode="auto">
          <a:xfrm>
            <a:off x="2064628" y="2420888"/>
            <a:ext cx="851188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7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 cstate="print"/>
          <a:srcRect l="6025" t="11854" r="20060" b="21101"/>
          <a:stretch>
            <a:fillRect/>
          </a:stretch>
        </p:blipFill>
        <p:spPr bwMode="auto">
          <a:xfrm>
            <a:off x="2987824" y="2420888"/>
            <a:ext cx="735510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4" grpId="0"/>
      <p:bldP spid="15" grpId="0" animBg="1"/>
      <p:bldP spid="18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4294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Сила трения</a:t>
            </a:r>
          </a:p>
        </p:txBody>
      </p:sp>
      <p:pic>
        <p:nvPicPr>
          <p:cNvPr id="72706" name="Picture 2" descr="1-13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3431" y="785224"/>
            <a:ext cx="513057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 rot="10800000" flipV="1">
            <a:off x="3995936" y="3305504"/>
            <a:ext cx="5148064" cy="360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 трения покоя (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υ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 = 0)</a:t>
            </a:r>
          </a:p>
        </p:txBody>
      </p:sp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4860032" y="2513416"/>
          <a:ext cx="15160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98" name="Формула" r:id="rId4" imgW="736560" imgH="266400" progId="Equation.3">
                  <p:embed/>
                </p:oleObj>
              </mc:Choice>
              <mc:Fallback>
                <p:oleObj name="Формула" r:id="rId4" imgW="73656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2513416"/>
                        <a:ext cx="1516063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 rot="10800000" flipV="1">
            <a:off x="323528" y="692696"/>
            <a:ext cx="3672408" cy="86409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 трения покоя НЕ может превышать некоторого </a:t>
            </a:r>
            <a:b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max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значения (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тр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)</a:t>
            </a:r>
            <a:r>
              <a:rPr lang="ru-RU" sz="1600" b="1" baseline="-25000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max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2339752" y="1604417"/>
            <a:ext cx="201622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возникает относительное проскальзывание</a:t>
            </a: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755576" y="1748433"/>
          <a:ext cx="159385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99" name="Формула" r:id="rId6" imgW="774360" imgH="253800" progId="Equation.3">
                  <p:embed/>
                </p:oleObj>
              </mc:Choice>
              <mc:Fallback>
                <p:oleObj name="Формула" r:id="rId6" imgW="77436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748433"/>
                        <a:ext cx="1593850" cy="534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 rot="10800000" flipV="1">
            <a:off x="107504" y="1748433"/>
            <a:ext cx="7200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179512" y="2636912"/>
            <a:ext cx="360000" cy="3571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575720" y="2492896"/>
            <a:ext cx="1476000" cy="72008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 трения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покоя</a:t>
            </a: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2267744" y="2492896"/>
            <a:ext cx="1656184" cy="72008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 трения скольжения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979712" y="2851348"/>
            <a:ext cx="396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899592" y="3284984"/>
          <a:ext cx="25606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0" name="Формула" r:id="rId8" imgW="1244520" imgH="279360" progId="Equation.3">
                  <p:embed/>
                </p:oleObj>
              </mc:Choice>
              <mc:Fallback>
                <p:oleObj name="Формула" r:id="rId8" imgW="124452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284984"/>
                        <a:ext cx="2560638" cy="588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710" name="Picture 6" descr="1-13-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95937" y="4005064"/>
            <a:ext cx="5148064" cy="2745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 rot="10800000" flipV="1">
            <a:off x="3995936" y="6497960"/>
            <a:ext cx="5148064" cy="360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Силы трения при скольжении (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υ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 ≠ 0)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6876256" y="4077072"/>
            <a:ext cx="21957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Сила реакции опоры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10800000" flipV="1">
            <a:off x="3995937" y="5877271"/>
            <a:ext cx="21957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r"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Сила тяжести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 rot="10800000" flipV="1">
            <a:off x="6948264" y="6237312"/>
            <a:ext cx="21957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Вес тела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10800000" flipV="1">
            <a:off x="3995937" y="4869160"/>
            <a:ext cx="15476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r">
              <a:lnSpc>
                <a:spcPct val="80000"/>
              </a:lnSpc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Сила трения скольжения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10800000" flipV="1">
            <a:off x="467545" y="4293096"/>
            <a:ext cx="1368000" cy="864096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</a:t>
            </a:r>
          </a:p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сухого трения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467544" y="3880098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Движение в жидкости или газе</a:t>
            </a:r>
          </a:p>
        </p:txBody>
      </p:sp>
      <p:sp>
        <p:nvSpPr>
          <p:cNvPr id="31" name="Прямоугольник 30"/>
          <p:cNvSpPr/>
          <p:nvPr/>
        </p:nvSpPr>
        <p:spPr>
          <a:xfrm rot="10800000" flipV="1">
            <a:off x="2339753" y="4293192"/>
            <a:ext cx="1368000" cy="8640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Сила</a:t>
            </a:r>
          </a:p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вязкого трения</a:t>
            </a: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1763689" y="4437112"/>
            <a:ext cx="64807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&gt;&gt;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10800000" flipV="1">
            <a:off x="2483767" y="5229200"/>
            <a:ext cx="122413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малые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sym typeface="Symbol"/>
              </a:rPr>
              <a:t>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2711" name="Object 7"/>
          <p:cNvGraphicFramePr>
            <a:graphicFrameLocks noChangeAspect="1"/>
          </p:cNvGraphicFramePr>
          <p:nvPr/>
        </p:nvGraphicFramePr>
        <p:xfrm>
          <a:off x="467543" y="5325591"/>
          <a:ext cx="133191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1" name="Формула" r:id="rId11" imgW="647640" imgH="253800" progId="Equation.3">
                  <p:embed/>
                </p:oleObj>
              </mc:Choice>
              <mc:Fallback>
                <p:oleObj name="Формула" r:id="rId11" imgW="64764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3" y="5325591"/>
                        <a:ext cx="1331912" cy="536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 rot="10800000" flipV="1">
            <a:off x="1619671" y="5229200"/>
            <a:ext cx="1008112" cy="4320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</a:rPr>
              <a:t>F ~</a:t>
            </a:r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  <a:sym typeface="Symbol"/>
              </a:rPr>
              <a:t>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2411759" y="5556474"/>
            <a:ext cx="136815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большие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sym typeface="Symbol"/>
              </a:rPr>
              <a:t>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1619671" y="5556473"/>
            <a:ext cx="1008112" cy="4320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</a:rPr>
              <a:t>F ~</a:t>
            </a:r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  <a:sym typeface="Symbol"/>
              </a:rPr>
              <a:t></a:t>
            </a:r>
            <a:r>
              <a:rPr lang="ru-RU" sz="2000" b="1" baseline="30000" dirty="0">
                <a:solidFill>
                  <a:schemeClr val="accent2">
                    <a:lumMod val="50000"/>
                  </a:schemeClr>
                </a:solidFill>
                <a:sym typeface="Symbol"/>
              </a:rPr>
              <a:t>2</a:t>
            </a:r>
            <a:endParaRPr lang="ru-RU" sz="20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 rot="10800000" flipV="1">
            <a:off x="486594" y="5949280"/>
            <a:ext cx="2592288" cy="36004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Сил трения качения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57702" name="Picture 6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14" cstate="print"/>
          <a:srcRect l="4678" t="12715" r="13922" b="29487"/>
          <a:stretch>
            <a:fillRect/>
          </a:stretch>
        </p:blipFill>
        <p:spPr bwMode="auto">
          <a:xfrm>
            <a:off x="539552" y="6381328"/>
            <a:ext cx="814320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704" name="Picture 8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488972" y="6390497"/>
            <a:ext cx="562748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7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 animBg="1"/>
      <p:bldP spid="17" grpId="0" animBg="1"/>
      <p:bldP spid="18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  <p:bldP spid="33" grpId="0"/>
      <p:bldP spid="37" grpId="0"/>
      <p:bldP spid="38" grpId="0"/>
      <p:bldP spid="39" grpId="0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571504"/>
          </a:xfrm>
        </p:spPr>
        <p:txBody>
          <a:bodyPr>
            <a:normAutofit fontScale="90000"/>
          </a:bodyPr>
          <a:lstStyle/>
          <a:p>
            <a:r>
              <a:rPr lang="ru-RU" dirty="0"/>
              <a:t>Сила упругости. Закон Гука</a:t>
            </a:r>
          </a:p>
        </p:txBody>
      </p:sp>
      <p:pic>
        <p:nvPicPr>
          <p:cNvPr id="71682" name="Picture 2" descr="1-12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052736"/>
            <a:ext cx="345638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 descr="1-12-2"/>
          <p:cNvPicPr>
            <a:picLocks noChangeAspect="1" noChangeArrowheads="1"/>
          </p:cNvPicPr>
          <p:nvPr/>
        </p:nvPicPr>
        <p:blipFill>
          <a:blip r:embed="rId4" cstate="print"/>
          <a:srcRect l="17675" r="16992"/>
          <a:stretch>
            <a:fillRect/>
          </a:stretch>
        </p:blipFill>
        <p:spPr bwMode="auto">
          <a:xfrm>
            <a:off x="3635896" y="1052736"/>
            <a:ext cx="352839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Picture 6" descr="1-12-3"/>
          <p:cNvPicPr>
            <a:picLocks noChangeAspect="1" noChangeArrowheads="1"/>
          </p:cNvPicPr>
          <p:nvPr/>
        </p:nvPicPr>
        <p:blipFill>
          <a:blip r:embed="rId5" cstate="print"/>
          <a:srcRect l="16156" r="9930"/>
          <a:stretch>
            <a:fillRect/>
          </a:stretch>
        </p:blipFill>
        <p:spPr bwMode="auto">
          <a:xfrm>
            <a:off x="7271792" y="1052736"/>
            <a:ext cx="187220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687" name="Object 7"/>
          <p:cNvGraphicFramePr>
            <a:graphicFrameLocks noChangeAspect="1"/>
          </p:cNvGraphicFramePr>
          <p:nvPr/>
        </p:nvGraphicFramePr>
        <p:xfrm>
          <a:off x="1101724" y="4770437"/>
          <a:ext cx="1512000" cy="65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4" name="Формула" r:id="rId6" imgW="634680" imgH="266400" progId="Equation.3">
                  <p:embed/>
                </p:oleObj>
              </mc:Choice>
              <mc:Fallback>
                <p:oleObj name="Формула" r:id="rId6" imgW="63468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4" y="4770437"/>
                        <a:ext cx="1512000" cy="65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 rot="10800000" flipV="1">
            <a:off x="3635896" y="3933056"/>
            <a:ext cx="3528392" cy="612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Деформация изгиба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7253238" y="3933056"/>
            <a:ext cx="1908000" cy="612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Деформация растяжения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107504" y="3933056"/>
            <a:ext cx="3456384" cy="612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Деформация растяжения</a:t>
            </a:r>
          </a:p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сжатия</a:t>
            </a:r>
          </a:p>
        </p:txBody>
      </p: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4499992" y="4724400"/>
          <a:ext cx="1512000" cy="57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5" name="Формула" r:id="rId8" imgW="723600" imgH="266400" progId="Equation.3">
                  <p:embed/>
                </p:oleObj>
              </mc:Choice>
              <mc:Fallback>
                <p:oleObj name="Формула" r:id="rId8" imgW="723600" imgH="266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4724400"/>
                        <a:ext cx="1512000" cy="5706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4518596" y="5373216"/>
          <a:ext cx="1512000" cy="61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6" name="Формула" r:id="rId10" imgW="672840" imgH="266400" progId="Equation.3">
                  <p:embed/>
                </p:oleObj>
              </mc:Choice>
              <mc:Fallback>
                <p:oleObj name="Формула" r:id="rId10" imgW="672840" imgH="26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596" y="5373216"/>
                        <a:ext cx="1512000" cy="6131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7"/>
          <p:cNvGraphicFramePr>
            <a:graphicFrameLocks noChangeAspect="1"/>
          </p:cNvGraphicFramePr>
          <p:nvPr/>
        </p:nvGraphicFramePr>
        <p:xfrm>
          <a:off x="7361708" y="4724400"/>
          <a:ext cx="1512000" cy="57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7" name="Формула" r:id="rId12" imgW="723600" imgH="266400" progId="Equation.3">
                  <p:embed/>
                </p:oleObj>
              </mc:Choice>
              <mc:Fallback>
                <p:oleObj name="Формула" r:id="rId12" imgW="723600" imgH="26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1708" y="4724400"/>
                        <a:ext cx="1512000" cy="5706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7380312" y="5373216"/>
          <a:ext cx="1512000" cy="61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8" name="Формула" r:id="rId14" imgW="672840" imgH="266400" progId="Equation.3">
                  <p:embed/>
                </p:oleObj>
              </mc:Choice>
              <mc:Fallback>
                <p:oleObj name="Формула" r:id="rId14" imgW="672840" imgH="266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5373216"/>
                        <a:ext cx="1512000" cy="6131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Прямая соединительная линия 18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42942"/>
          </a:xfrm>
        </p:spPr>
        <p:txBody>
          <a:bodyPr/>
          <a:lstStyle/>
          <a:p>
            <a:r>
              <a:rPr lang="ru-RU"/>
              <a:t>Диаграмма напряжений</a:t>
            </a:r>
          </a:p>
        </p:txBody>
      </p:sp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3" cstate="print"/>
          <a:srcRect l="10468" t="15831" r="62200" b="10587"/>
          <a:stretch>
            <a:fillRect/>
          </a:stretch>
        </p:blipFill>
        <p:spPr bwMode="auto">
          <a:xfrm>
            <a:off x="0" y="1500174"/>
            <a:ext cx="435771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 rot="10800000" flipV="1">
            <a:off x="4429092" y="692696"/>
            <a:ext cx="4714908" cy="616530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447675" indent="-447675" defTabSz="447675">
              <a:spcBef>
                <a:spcPts val="600"/>
              </a:spcBef>
            </a:pPr>
            <a:r>
              <a:rPr lang="ru-RU" sz="1600" b="1" i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ОА	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– зависимость линейная, </a:t>
            </a:r>
            <a:b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</a:b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остаточной деформации нет</a:t>
            </a:r>
          </a:p>
          <a:p>
            <a:pPr>
              <a:spcBef>
                <a:spcPts val="600"/>
              </a:spcBef>
              <a:tabLst>
                <a:tab pos="447675" algn="l"/>
              </a:tabLst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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п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	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–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предел  пропорциональности</a:t>
            </a:r>
          </a:p>
          <a:p>
            <a:pPr marL="447675" indent="-447675">
              <a:spcBef>
                <a:spcPts val="600"/>
              </a:spcBef>
            </a:pPr>
            <a:r>
              <a:rPr lang="ru-RU" sz="1600" b="1" i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АВ	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– деформация еще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упругая, хотя зависимость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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(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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) уже нелинейная</a:t>
            </a:r>
          </a:p>
          <a:p>
            <a:pPr defTabSz="447675">
              <a:spcBef>
                <a:spcPts val="600"/>
              </a:spcBef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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у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	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–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предел упругости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  <a:p>
            <a:pPr>
              <a:spcBef>
                <a:spcPts val="600"/>
              </a:spcBef>
              <a:tabLst>
                <a:tab pos="447675" algn="l"/>
              </a:tabLst>
            </a:pPr>
            <a:r>
              <a:rPr lang="ru-RU" sz="1600" b="1" i="1" dirty="0">
                <a:solidFill>
                  <a:srgbClr val="422100"/>
                </a:solidFill>
                <a:latin typeface="Verdana" pitchFamily="34" charset="0"/>
              </a:rPr>
              <a:t>ВС	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– возникают остаточные деформации </a:t>
            </a:r>
          </a:p>
          <a:p>
            <a:pPr marL="447675" indent="-447675">
              <a:spcBef>
                <a:spcPts val="600"/>
              </a:spcBef>
              <a:tabLst>
                <a:tab pos="447675" algn="l"/>
              </a:tabLst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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т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	– предел текучести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– напряжение, при котором появляется заметная остаточная деформация (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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0,2%) </a:t>
            </a:r>
          </a:p>
          <a:p>
            <a:pPr marL="447675" indent="-447675">
              <a:spcBef>
                <a:spcPts val="600"/>
              </a:spcBef>
            </a:pP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CD</a:t>
            </a:r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– деформация возрастает без увеличения напряжения – </a:t>
            </a:r>
            <a:br>
              <a:rPr lang="en-US" sz="16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область  текучести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(или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область пластических деформаций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Вязкие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материалы – </a:t>
            </a:r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CD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значительная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Хрупкие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материалы – </a:t>
            </a:r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CD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мала</a:t>
            </a:r>
          </a:p>
          <a:p>
            <a:pPr>
              <a:spcBef>
                <a:spcPts val="600"/>
              </a:spcBef>
              <a:tabLst>
                <a:tab pos="447675" algn="l"/>
              </a:tabLst>
            </a:pP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ru-RU" sz="1600" b="1" i="1" dirty="0">
                <a:solidFill>
                  <a:srgbClr val="422100"/>
                </a:solidFill>
                <a:latin typeface="Verdana" pitchFamily="34" charset="0"/>
              </a:rPr>
              <a:t>Е	–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происходит разрушение тела</a:t>
            </a:r>
          </a:p>
          <a:p>
            <a:pPr marL="447675" indent="-447675" defTabSz="361950">
              <a:spcBef>
                <a:spcPts val="600"/>
              </a:spcBef>
            </a:pPr>
            <a:r>
              <a:rPr lang="ru-RU" sz="16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</a:t>
            </a:r>
            <a:r>
              <a:rPr lang="ru-RU" sz="1600" baseline="-25000" dirty="0" err="1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	–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предел прочности – </a:t>
            </a:r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max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напряжение, возникающее в теле </a:t>
            </a:r>
            <a:br>
              <a:rPr lang="ru-RU" sz="16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до разрушения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28596" y="62068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7560</TotalTime>
  <Words>1353</Words>
  <Application>Microsoft Office PowerPoint</Application>
  <PresentationFormat>Экран (4:3)</PresentationFormat>
  <Paragraphs>229</Paragraphs>
  <Slides>13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Тема Office</vt:lpstr>
      <vt:lpstr>Формула</vt:lpstr>
      <vt:lpstr>Динамика</vt:lpstr>
      <vt:lpstr>Динамика как раздел механики</vt:lpstr>
      <vt:lpstr>I закон Ньютона</vt:lpstr>
      <vt:lpstr>Инерциальные системы отсчета</vt:lpstr>
      <vt:lpstr>Масса тела. Сила</vt:lpstr>
      <vt:lpstr>II закон Ньютона</vt:lpstr>
      <vt:lpstr>III закон Ньютона</vt:lpstr>
      <vt:lpstr>Законы Ньютона</vt:lpstr>
      <vt:lpstr>Закон всемирного тяготения</vt:lpstr>
      <vt:lpstr>Вес тела. Невесомость</vt:lpstr>
      <vt:lpstr>Сила трения</vt:lpstr>
      <vt:lpstr>Сила упругости. Закон Гука</vt:lpstr>
      <vt:lpstr>Диаграмма напряжений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Статика</dc:title>
  <dc:creator>bakh</dc:creator>
  <cp:lastModifiedBy>Admin</cp:lastModifiedBy>
  <cp:revision>409</cp:revision>
  <dcterms:created xsi:type="dcterms:W3CDTF">2010-05-04T13:24:54Z</dcterms:created>
  <dcterms:modified xsi:type="dcterms:W3CDTF">2023-10-12T10:50:08Z</dcterms:modified>
</cp:coreProperties>
</file>