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266" r:id="rId3"/>
    <p:sldId id="278" r:id="rId4"/>
    <p:sldId id="280" r:id="rId5"/>
    <p:sldId id="292" r:id="rId6"/>
    <p:sldId id="289" r:id="rId7"/>
    <p:sldId id="287" r:id="rId8"/>
    <p:sldId id="284" r:id="rId9"/>
    <p:sldId id="271" r:id="rId10"/>
    <p:sldId id="293" r:id="rId11"/>
    <p:sldId id="277" r:id="rId12"/>
    <p:sldId id="298" r:id="rId13"/>
    <p:sldId id="285" r:id="rId14"/>
    <p:sldId id="286" r:id="rId15"/>
    <p:sldId id="290" r:id="rId16"/>
    <p:sldId id="296" r:id="rId17"/>
    <p:sldId id="295" r:id="rId18"/>
    <p:sldId id="297" r:id="rId19"/>
    <p:sldId id="270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29" autoAdjust="0"/>
  </p:normalViewPr>
  <p:slideViewPr>
    <p:cSldViewPr>
      <p:cViewPr varScale="1">
        <p:scale>
          <a:sx n="81" d="100"/>
          <a:sy n="81" d="100"/>
        </p:scale>
        <p:origin x="86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Бакалавриат</c:v>
                </c:pt>
                <c:pt idx="1">
                  <c:v>Специалитет</c:v>
                </c:pt>
                <c:pt idx="2">
                  <c:v>Магистратура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1319</c:v>
                </c:pt>
                <c:pt idx="1">
                  <c:v>500</c:v>
                </c:pt>
                <c:pt idx="2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9-4F07-83F9-94366773B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  <c:pt idx="3">
                  <c:v>2024-2025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69.900000000000006</c:v>
                </c:pt>
                <c:pt idx="1">
                  <c:v>67.400000000000006</c:v>
                </c:pt>
                <c:pt idx="2">
                  <c:v>63.2</c:v>
                </c:pt>
                <c:pt idx="3">
                  <c:v>63.6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9-41F0-89C4-32C40E38A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914880"/>
        <c:axId val="81916672"/>
      </c:lineChart>
      <c:catAx>
        <c:axId val="81914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916672"/>
        <c:crosses val="autoZero"/>
        <c:auto val="1"/>
        <c:lblAlgn val="ctr"/>
        <c:lblOffset val="100"/>
        <c:noMultiLvlLbl val="0"/>
      </c:catAx>
      <c:valAx>
        <c:axId val="81916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914880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4C-4FE0-B9F1-40EECE879C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4C-4FE0-B9F1-40EECE879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855616"/>
        <c:axId val="81857152"/>
      </c:barChart>
      <c:catAx>
        <c:axId val="818556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81857152"/>
        <c:crosses val="autoZero"/>
        <c:auto val="1"/>
        <c:lblAlgn val="ctr"/>
        <c:lblOffset val="100"/>
        <c:noMultiLvlLbl val="0"/>
      </c:catAx>
      <c:valAx>
        <c:axId val="81857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8556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2022-2023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  <c:pt idx="3">
                  <c:v>2024-2025</c:v>
                </c:pt>
                <c:pt idx="4">
                  <c:v>2025-2026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540</c:v>
                </c:pt>
                <c:pt idx="1">
                  <c:v>813</c:v>
                </c:pt>
                <c:pt idx="2">
                  <c:v>644</c:v>
                </c:pt>
                <c:pt idx="3">
                  <c:v>471</c:v>
                </c:pt>
                <c:pt idx="4">
                  <c:v>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A9-4B1B-8A03-EB3E958CE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611008"/>
        <c:axId val="81616896"/>
      </c:lineChart>
      <c:catAx>
        <c:axId val="81611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616896"/>
        <c:crosses val="autoZero"/>
        <c:auto val="1"/>
        <c:lblAlgn val="ctr"/>
        <c:lblOffset val="100"/>
        <c:noMultiLvlLbl val="0"/>
      </c:catAx>
      <c:valAx>
        <c:axId val="8161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611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9535588015720313E-3"/>
                  <c:y val="-7.721950229000745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100" b="1"/>
                      <a:t>5,4</a:t>
                    </a:r>
                    <a:endParaRPr lang="en-US" sz="1100" b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7FC-44BC-ADFF-B7338C8C75DD}"/>
                </c:ext>
              </c:extLst>
            </c:dLbl>
            <c:dLbl>
              <c:idx val="1"/>
              <c:layout>
                <c:manualLayout>
                  <c:x val="1.1574074074074035E-2"/>
                  <c:y val="-3.57142857142857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100" b="1"/>
                      <a:t>9,3</a:t>
                    </a:r>
                    <a:endParaRPr lang="en-US" sz="1100" b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7FC-44BC-ADFF-B7338C8C75DD}"/>
                </c:ext>
              </c:extLst>
            </c:dLbl>
            <c:dLbl>
              <c:idx val="2"/>
              <c:layout>
                <c:manualLayout>
                  <c:x val="0"/>
                  <c:y val="-2.38095238095238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100" b="1"/>
                      <a:t>8,7</a:t>
                    </a:r>
                    <a:endParaRPr lang="en-US" sz="1100" b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7FC-44BC-ADFF-B7338C8C75D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100" b="1"/>
                      <a:t>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7FC-44BC-ADFF-B7338C8C75D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1100" b="1"/>
                      <a:t>7</a:t>
                    </a:r>
                    <a:endParaRPr lang="en-US" sz="11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7FC-44BC-ADFF-B7338C8C75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2020-2021 уч.год</c:v>
                </c:pt>
                <c:pt idx="1">
                  <c:v>2021-2022 уч.год</c:v>
                </c:pt>
                <c:pt idx="2">
                  <c:v>2022-2023 уч.год</c:v>
                </c:pt>
                <c:pt idx="3">
                  <c:v>2023-2024 уч. год</c:v>
                </c:pt>
                <c:pt idx="4">
                  <c:v>2024-2025 уч.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5.4</c:v>
                </c:pt>
                <c:pt idx="1">
                  <c:v>9.3000000000000007</c:v>
                </c:pt>
                <c:pt idx="2">
                  <c:v>8.7000000000000011</c:v>
                </c:pt>
                <c:pt idx="3">
                  <c:v>8.6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FC-44BC-ADFF-B7338C8C75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2020-2021 уч.год</c:v>
                </c:pt>
                <c:pt idx="1">
                  <c:v>2021-2022 уч.год</c:v>
                </c:pt>
                <c:pt idx="2">
                  <c:v>2022-2023 уч.год</c:v>
                </c:pt>
                <c:pt idx="3">
                  <c:v>2023-2024 уч. год</c:v>
                </c:pt>
                <c:pt idx="4">
                  <c:v>2024-2025 уч.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C7FC-44BC-ADFF-B7338C8C75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2020-2021 уч.год</c:v>
                </c:pt>
                <c:pt idx="1">
                  <c:v>2021-2022 уч.год</c:v>
                </c:pt>
                <c:pt idx="2">
                  <c:v>2022-2023 уч.год</c:v>
                </c:pt>
                <c:pt idx="3">
                  <c:v>2023-2024 уч. год</c:v>
                </c:pt>
                <c:pt idx="4">
                  <c:v>2024-2025 уч. год</c:v>
                </c:pt>
              </c:strCache>
            </c:strRef>
          </c:cat>
          <c:val>
            <c:numRef>
              <c:f>Лист1!$D$2:$D$6</c:f>
            </c:numRef>
          </c:val>
          <c:extLst>
            <c:ext xmlns:c16="http://schemas.microsoft.com/office/drawing/2014/chart" uri="{C3380CC4-5D6E-409C-BE32-E72D297353CC}">
              <c16:uniqueId val="{00000007-C7FC-44BC-ADFF-B7338C8C7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2879104"/>
        <c:axId val="92897280"/>
        <c:axId val="0"/>
      </c:bar3DChart>
      <c:catAx>
        <c:axId val="928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897280"/>
        <c:crosses val="autoZero"/>
        <c:auto val="1"/>
        <c:lblAlgn val="ctr"/>
        <c:lblOffset val="100"/>
        <c:noMultiLvlLbl val="0"/>
      </c:catAx>
      <c:valAx>
        <c:axId val="9289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879104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6299B3-E23F-4BC3-9D50-F4654ECB5123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3789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2102AA-E7AF-4C7F-BF4D-A41FE77FC2CF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3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506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ADDA85-C3B0-4EF8-AE46-BA957952820C}" type="slidenum">
              <a:rPr lang="ru-RU" altLang="ru-RU" smtClean="0">
                <a:solidFill>
                  <a:srgbClr val="000000"/>
                </a:solidFill>
              </a:rPr>
              <a:pPr/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813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0B725A-DA66-49C8-9BC7-942D0E72049B}" type="slidenum">
              <a:rPr lang="ru-RU" altLang="ru-RU" smtClean="0">
                <a:solidFill>
                  <a:srgbClr val="000000"/>
                </a:solidFill>
              </a:rPr>
              <a:pPr/>
              <a:t>11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C8A269-A514-4882-9BCE-AB3E709B2427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915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CD3226-2971-4BF5-9545-18404C4356C7}" type="slidenum">
              <a:rPr lang="ru-RU" altLang="ru-RU" smtClean="0">
                <a:solidFill>
                  <a:srgbClr val="000000"/>
                </a:solidFill>
              </a:rPr>
              <a:pPr/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501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8E366C-274A-442D-A154-ACF3D9F7C33A}" type="slidenum">
              <a:rPr lang="ru-RU" altLang="ru-RU" smtClean="0">
                <a:solidFill>
                  <a:srgbClr val="000000"/>
                </a:solidFill>
              </a:rPr>
              <a:pPr/>
              <a:t>15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501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8E366C-274A-442D-A154-ACF3D9F7C33A}" type="slidenum">
              <a:rPr lang="ru-RU" altLang="ru-RU" smtClean="0">
                <a:solidFill>
                  <a:srgbClr val="000000"/>
                </a:solidFill>
              </a:rPr>
              <a:pPr/>
              <a:t>16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5120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21C89F-3F58-4885-866E-8720EEB352BD}" type="slidenum">
              <a:rPr lang="ru-RU" altLang="ru-RU" smtClean="0">
                <a:solidFill>
                  <a:srgbClr val="000000"/>
                </a:solidFill>
              </a:rPr>
              <a:pPr/>
              <a:t>17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5222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FD6718-4720-4394-9A23-5590A0E38426}" type="slidenum">
              <a:rPr lang="ru-RU" altLang="ru-RU" smtClean="0">
                <a:solidFill>
                  <a:srgbClr val="000000"/>
                </a:solidFill>
              </a:rPr>
              <a:pPr/>
              <a:t>18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chart" Target="../charts/chart4.xml"/><Relationship Id="rId4" Type="http://schemas.openxmlformats.org/officeDocument/2006/relationships/image" Target="../media/image5.png"/><Relationship Id="rId9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0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5.png"/><Relationship Id="rId10" Type="http://schemas.openxmlformats.org/officeDocument/2006/relationships/image" Target="../media/image33.jpeg"/><Relationship Id="rId4" Type="http://schemas.openxmlformats.org/officeDocument/2006/relationships/image" Target="../media/image11.pn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28992" y="1071552"/>
            <a:ext cx="5256584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 О РАБОТЕ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2023/2024 учебный год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стратегия развития на 2024/2025 год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ОТЧЕТ О РАБОТЕ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ВЫСШЕЙ ШКОЛЫ ЭКОНОМИКИ И ПРАВА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ЗА 2024-2025 УЧ.ГОД 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 ПЛАН РАЗВИТИЯ НА 2025-2026 УЧ.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0430" y="3643320"/>
            <a:ext cx="53344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49F"/>
                </a:solidFill>
                <a:latin typeface="PT Sans" panose="020B0503020203020204" pitchFamily="34" charset="-52"/>
              </a:rPr>
              <a:t>Бессонова Татьяна Викторовна</a:t>
            </a: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Директор Высшей школы экономики и права</a:t>
            </a:r>
          </a:p>
          <a:p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9582"/>
            <a:ext cx="1728192" cy="3304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A39671-8D5C-4FE5-AD70-BBC56ADC4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244" y="0"/>
            <a:ext cx="680080" cy="12144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4" y="428610"/>
            <a:ext cx="1164829" cy="59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                 </a:t>
            </a:r>
            <a:r>
              <a:rPr lang="ru-RU" sz="2400" dirty="0"/>
              <a:t>ОБЩИЕ ДАННЫЕ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8596" y="1071552"/>
            <a:ext cx="47863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dirty="0">
                <a:cs typeface="Times New Roman" panose="02020603050405020304" pitchFamily="18" charset="0"/>
              </a:rPr>
              <a:t>9 кафедр</a:t>
            </a:r>
          </a:p>
          <a:p>
            <a:pPr algn="just">
              <a:defRPr/>
            </a:pPr>
            <a:endParaRPr lang="ru-RU" sz="16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b="1" dirty="0">
                <a:cs typeface="Times New Roman" panose="02020603050405020304" pitchFamily="18" charset="0"/>
              </a:rPr>
              <a:t>24 образовательные программы </a:t>
            </a:r>
          </a:p>
          <a:p>
            <a:pPr algn="just">
              <a:defRPr/>
            </a:pPr>
            <a:r>
              <a:rPr lang="ru-RU" sz="1600" dirty="0">
                <a:cs typeface="Times New Roman" panose="02020603050405020304" pitchFamily="18" charset="0"/>
              </a:rPr>
              <a:t>всех уровней подготовки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Бакалавриат - 10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600" dirty="0">
                <a:cs typeface="Times New Roman" panose="02020603050405020304" pitchFamily="18" charset="0"/>
              </a:rPr>
              <a:t> Специалитет - 2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600" dirty="0">
                <a:cs typeface="Times New Roman" panose="02020603050405020304" pitchFamily="18" charset="0"/>
              </a:rPr>
              <a:t> Магистратура – 10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600" dirty="0">
                <a:cs typeface="Times New Roman" panose="02020603050405020304" pitchFamily="18" charset="0"/>
              </a:rPr>
              <a:t> Аспирантура –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0562" y="857238"/>
            <a:ext cx="3857625" cy="41857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400" b="1" dirty="0">
                <a:latin typeface="+mn-lt"/>
              </a:rPr>
              <a:t>Численность НПР </a:t>
            </a:r>
            <a:r>
              <a:rPr lang="ru-RU" altLang="ru-RU" sz="1400" dirty="0">
                <a:latin typeface="+mn-lt"/>
              </a:rPr>
              <a:t>– 129 человек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400" b="1" dirty="0">
                <a:latin typeface="+mn-lt"/>
              </a:rPr>
              <a:t>Количество ставок </a:t>
            </a:r>
            <a:r>
              <a:rPr lang="ru-RU" altLang="ru-RU" sz="1400" dirty="0">
                <a:latin typeface="+mn-lt"/>
              </a:rPr>
              <a:t>– 95,55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400" b="1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>
                <a:latin typeface="+mn-lt"/>
              </a:rPr>
              <a:t>Средний возраст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/>
              <a:t>2022-2023 -</a:t>
            </a:r>
            <a:r>
              <a:rPr lang="ru-RU" sz="1400" dirty="0">
                <a:latin typeface="+mn-lt"/>
              </a:rPr>
              <a:t>48,4 года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/>
              <a:t>2023-2024 – 48,0 лет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>
                <a:latin typeface="+mn-lt"/>
              </a:rPr>
              <a:t>2024-2025 – 48,1 года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altLang="ru-RU" sz="14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400" b="1" dirty="0">
                <a:latin typeface="+mn-lt"/>
              </a:rPr>
              <a:t>Доля НПР, имеющих  ученые степени </a:t>
            </a:r>
            <a:r>
              <a:rPr lang="ru-RU" altLang="ru-RU" sz="1400" dirty="0">
                <a:latin typeface="+mn-lt"/>
              </a:rPr>
              <a:t>– 75,9%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>
                <a:latin typeface="+mn-lt"/>
              </a:rPr>
              <a:t>к</a:t>
            </a:r>
            <a:r>
              <a:rPr lang="ru-RU" sz="1400" dirty="0">
                <a:latin typeface="+mn-lt"/>
              </a:rPr>
              <a:t>андидатов наук – 65,8 %  </a:t>
            </a:r>
          </a:p>
          <a:p>
            <a:pPr>
              <a:defRPr/>
            </a:pPr>
            <a:r>
              <a:rPr lang="ru-RU" sz="1400" dirty="0">
                <a:latin typeface="+mn-lt"/>
              </a:rPr>
              <a:t>докторов наук –  10,0%</a:t>
            </a:r>
            <a:r>
              <a:rPr lang="ru-RU" altLang="ru-RU" sz="1400" b="1" dirty="0"/>
              <a:t> </a:t>
            </a:r>
          </a:p>
          <a:p>
            <a:pPr>
              <a:defRPr/>
            </a:pPr>
            <a:endParaRPr lang="ru-RU" altLang="ru-RU" sz="1400" b="1" dirty="0"/>
          </a:p>
          <a:p>
            <a:pPr>
              <a:defRPr/>
            </a:pPr>
            <a:r>
              <a:rPr lang="ru-RU" altLang="ru-RU" sz="1400" b="1" dirty="0"/>
              <a:t>Средняя зарплата НПР –</a:t>
            </a:r>
          </a:p>
          <a:p>
            <a:pPr>
              <a:defRPr/>
            </a:pPr>
            <a:r>
              <a:rPr lang="ru-RU" sz="1400" dirty="0"/>
              <a:t>- 2024-2025 г. – 118 004 руб.</a:t>
            </a:r>
          </a:p>
          <a:p>
            <a:pPr>
              <a:defRPr/>
            </a:pPr>
            <a:r>
              <a:rPr lang="ru-RU" sz="1400" dirty="0"/>
              <a:t>– 2023-2024 г. - 106 403 руб. </a:t>
            </a:r>
          </a:p>
          <a:p>
            <a:pPr>
              <a:defRPr/>
            </a:pPr>
            <a:r>
              <a:rPr lang="ru-RU" altLang="ru-RU" sz="1400" dirty="0"/>
              <a:t>- 2022-2023 г. - 100 660 руб</a:t>
            </a:r>
            <a:endParaRPr lang="ru-RU" sz="14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altLang="ru-RU" sz="1400" b="1" dirty="0">
              <a:solidFill>
                <a:srgbClr val="00B05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>
                <a:solidFill>
                  <a:srgbClr val="00B050"/>
                </a:solidFill>
              </a:rPr>
              <a:t>.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16200000" flipV="1">
            <a:off x="6715934" y="3928278"/>
            <a:ext cx="428628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85720" y="3286130"/>
            <a:ext cx="3857652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/>
              <a:t>Доходы от образовательной деятельности по программам высшего образования </a:t>
            </a:r>
          </a:p>
          <a:p>
            <a:pPr algn="ctr">
              <a:defRPr/>
            </a:pPr>
            <a:r>
              <a:rPr lang="ru-RU" altLang="ru-RU" sz="1600" b="1" dirty="0">
                <a:latin typeface="Calibri" pitchFamily="34" charset="0"/>
              </a:rPr>
              <a:t>2024-2025 – </a:t>
            </a:r>
            <a:r>
              <a:rPr lang="ru-RU" sz="1600" b="1" dirty="0">
                <a:solidFill>
                  <a:srgbClr val="C00000"/>
                </a:solidFill>
              </a:rPr>
              <a:t>269 679 314 руб.</a:t>
            </a:r>
            <a:endParaRPr lang="ru-RU" altLang="ru-RU" sz="1600" b="1" dirty="0">
              <a:latin typeface="Calibri" pitchFamily="34" charset="0"/>
            </a:endParaRPr>
          </a:p>
          <a:p>
            <a:pPr algn="ctr">
              <a:defRPr/>
            </a:pPr>
            <a:r>
              <a:rPr lang="ru-RU" altLang="ru-RU" sz="1600" b="1" dirty="0">
                <a:latin typeface="Calibri" pitchFamily="34" charset="0"/>
              </a:rPr>
              <a:t>2023-2024 -</a:t>
            </a:r>
            <a:r>
              <a:rPr lang="ru-RU" altLang="ru-RU" sz="16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250 580 437 руб.</a:t>
            </a:r>
            <a:endParaRPr lang="ru-RU" altLang="ru-RU" sz="1600" b="1" dirty="0">
              <a:solidFill>
                <a:srgbClr val="C0000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ru-RU" sz="1600" b="1" dirty="0"/>
              <a:t>2022-2023 -</a:t>
            </a:r>
            <a:r>
              <a:rPr lang="ru-RU" altLang="ru-RU" sz="16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1600" b="1" dirty="0">
                <a:solidFill>
                  <a:srgbClr val="C00000"/>
                </a:solidFill>
                <a:latin typeface="Calibri" pitchFamily="34" charset="0"/>
              </a:rPr>
              <a:t>227 042 296 руб.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16200000" flipV="1">
            <a:off x="3358348" y="4356906"/>
            <a:ext cx="428628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                  </a:t>
            </a:r>
            <a:r>
              <a:rPr lang="ru-RU" sz="2400" dirty="0"/>
              <a:t>СТУДЕНТЫ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5720" y="1071552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400" b="1" dirty="0">
                <a:latin typeface="Calibri" pitchFamily="34" charset="0"/>
              </a:rPr>
              <a:t>Количество студентов</a:t>
            </a:r>
          </a:p>
          <a:p>
            <a:pPr>
              <a:defRPr/>
            </a:pPr>
            <a:r>
              <a:rPr lang="ru-RU" altLang="ru-RU" sz="1400" dirty="0">
                <a:latin typeface="Calibri" pitchFamily="34" charset="0"/>
              </a:rPr>
              <a:t>2021</a:t>
            </a:r>
            <a:r>
              <a:rPr lang="en-US" altLang="ru-RU" sz="1400" dirty="0">
                <a:latin typeface="Calibri" pitchFamily="34" charset="0"/>
              </a:rPr>
              <a:t>-2022</a:t>
            </a:r>
            <a:r>
              <a:rPr lang="ru-RU" altLang="ru-RU" sz="1400" dirty="0">
                <a:latin typeface="Calibri" pitchFamily="34" charset="0"/>
              </a:rPr>
              <a:t>гг. - 2382</a:t>
            </a:r>
          </a:p>
          <a:p>
            <a:pPr>
              <a:defRPr/>
            </a:pPr>
            <a:r>
              <a:rPr lang="ru-RU" altLang="ru-RU" sz="1400" dirty="0">
                <a:latin typeface="Calibri" pitchFamily="34" charset="0"/>
              </a:rPr>
              <a:t>2022-2023гг. - 2476 </a:t>
            </a:r>
          </a:p>
          <a:p>
            <a:pPr>
              <a:defRPr/>
            </a:pPr>
            <a:r>
              <a:rPr lang="ru-RU" sz="1400" dirty="0">
                <a:latin typeface="Calibri" pitchFamily="34" charset="0"/>
              </a:rPr>
              <a:t>2023-2024 – 2167</a:t>
            </a:r>
          </a:p>
          <a:p>
            <a:pPr>
              <a:defRPr/>
            </a:pPr>
            <a:r>
              <a:rPr lang="ru-RU" sz="1400" dirty="0">
                <a:latin typeface="Calibri" pitchFamily="34" charset="0"/>
              </a:rPr>
              <a:t>2024-2025 - 2147</a:t>
            </a:r>
            <a:endParaRPr lang="ru-RU" sz="1400" dirty="0"/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2571736" y="928676"/>
          <a:ext cx="3429024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57158" y="2643188"/>
            <a:ext cx="2584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Численность студентов 1 курса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2108183" y="1677981"/>
            <a:ext cx="357190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14282" y="1785932"/>
            <a:ext cx="192882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429388" y="2786064"/>
            <a:ext cx="22735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Численность магистрантов</a:t>
            </a:r>
          </a:p>
          <a:p>
            <a:r>
              <a:rPr lang="ru-RU" sz="1400" dirty="0"/>
              <a:t>2024-2025 – 16,2%</a:t>
            </a:r>
          </a:p>
          <a:p>
            <a:r>
              <a:rPr lang="ru-RU" sz="1400" dirty="0"/>
              <a:t>2023-2024 – 13,0%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 rot="5400000" flipH="1" flipV="1">
            <a:off x="7858942" y="3286130"/>
            <a:ext cx="427834" cy="79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2357436"/>
            <a:ext cx="4076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Отчислено за академические долги 133 чел. (5,3%)</a:t>
            </a:r>
          </a:p>
        </p:txBody>
      </p:sp>
      <p:graphicFrame>
        <p:nvGraphicFramePr>
          <p:cNvPr id="26" name="Диаграмма 25"/>
          <p:cNvGraphicFramePr/>
          <p:nvPr/>
        </p:nvGraphicFramePr>
        <p:xfrm>
          <a:off x="4786314" y="4043348"/>
          <a:ext cx="3000396" cy="1100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643570" y="3714758"/>
            <a:ext cx="1564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Средний балл ЕГЭ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86116" y="2786064"/>
            <a:ext cx="3049040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>
                <a:latin typeface="+mn-lt"/>
              </a:rPr>
              <a:t>Численность иностранных студентов</a:t>
            </a:r>
          </a:p>
          <a:p>
            <a:pPr>
              <a:defRPr/>
            </a:pPr>
            <a:r>
              <a:rPr lang="ru-RU" sz="1400" dirty="0">
                <a:latin typeface="+mn-lt"/>
              </a:rPr>
              <a:t>2022-2023 – 986 (39%)</a:t>
            </a:r>
          </a:p>
          <a:p>
            <a:pPr>
              <a:defRPr/>
            </a:pPr>
            <a:r>
              <a:rPr lang="ru-RU" sz="1400" dirty="0"/>
              <a:t>2023-2024 – 867 (35%)</a:t>
            </a:r>
          </a:p>
          <a:p>
            <a:pPr>
              <a:defRPr/>
            </a:pPr>
            <a:r>
              <a:rPr lang="ru-RU" sz="1400" dirty="0">
                <a:latin typeface="+mn-lt"/>
              </a:rPr>
              <a:t>2024-2025 – 936 (43,5%)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>
            <a:off x="5037141" y="3178179"/>
            <a:ext cx="214314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7158" y="4214824"/>
            <a:ext cx="34845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Выпуск 2025 г. </a:t>
            </a:r>
            <a:r>
              <a:rPr lang="ru-RU" sz="1400" dirty="0"/>
              <a:t>– 370 чел.</a:t>
            </a:r>
          </a:p>
          <a:p>
            <a:r>
              <a:rPr lang="ru-RU" sz="1400" dirty="0"/>
              <a:t>Диплом с отличием – 111 чел. (30%)</a:t>
            </a:r>
          </a:p>
          <a:p>
            <a:r>
              <a:rPr lang="ru-RU" sz="1400" dirty="0"/>
              <a:t>В том числе иностранные студенты – 1 чел.</a:t>
            </a:r>
          </a:p>
        </p:txBody>
      </p:sp>
      <p:graphicFrame>
        <p:nvGraphicFramePr>
          <p:cNvPr id="24" name="Диаграмма 23"/>
          <p:cNvGraphicFramePr/>
          <p:nvPr/>
        </p:nvGraphicFramePr>
        <p:xfrm>
          <a:off x="6643702" y="1000114"/>
          <a:ext cx="2071702" cy="1528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0" name="Диаграмма 29"/>
          <p:cNvGraphicFramePr/>
          <p:nvPr/>
        </p:nvGraphicFramePr>
        <p:xfrm>
          <a:off x="0" y="2928940"/>
          <a:ext cx="3286148" cy="1428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32" name="Прямая со стрелкой 31"/>
          <p:cNvCxnSpPr/>
          <p:nvPr/>
        </p:nvCxnSpPr>
        <p:spPr>
          <a:xfrm rot="16140000">
            <a:off x="5180017" y="3535369"/>
            <a:ext cx="214314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                 </a:t>
            </a:r>
            <a:r>
              <a:rPr lang="ru-RU" sz="2400" dirty="0"/>
              <a:t>ОБРАЗОВАНИЕ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2844" y="857238"/>
            <a:ext cx="7025578" cy="4862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AutoNum type="arabicPeriod"/>
              <a:defRPr/>
            </a:pPr>
            <a:r>
              <a:rPr lang="ru-RU" sz="1600" b="1" dirty="0"/>
              <a:t>Открыты новые профили и специализации:</a:t>
            </a:r>
          </a:p>
          <a:p>
            <a:pPr marL="285750" indent="-285750">
              <a:defRPr/>
            </a:pPr>
            <a:r>
              <a:rPr lang="ru-RU" sz="1600" dirty="0"/>
              <a:t>- 38.03.02 Менеджмент (Логистика)</a:t>
            </a:r>
          </a:p>
          <a:p>
            <a:pPr marL="285750" indent="-285750">
              <a:defRPr/>
            </a:pPr>
            <a:r>
              <a:rPr lang="ru-RU" sz="1600" dirty="0"/>
              <a:t>- 38.05.02 Таможенное дело (Таможенное дело и правоохранительная </a:t>
            </a:r>
          </a:p>
          <a:p>
            <a:pPr marL="285750" indent="-285750">
              <a:defRPr/>
            </a:pPr>
            <a:r>
              <a:rPr lang="ru-RU" sz="1600" dirty="0"/>
              <a:t>деятельность)</a:t>
            </a:r>
          </a:p>
          <a:p>
            <a:pPr marL="285750" indent="-285750">
              <a:defRPr/>
            </a:pPr>
            <a:r>
              <a:rPr lang="ru-RU" sz="1600" dirty="0"/>
              <a:t> 2</a:t>
            </a:r>
            <a:r>
              <a:rPr lang="ru-RU" sz="1600" b="1" dirty="0"/>
              <a:t>. Открыта новая программа по магистратуре</a:t>
            </a:r>
          </a:p>
          <a:p>
            <a:pPr marL="285750" indent="-285750">
              <a:defRPr/>
            </a:pPr>
            <a:r>
              <a:rPr lang="ru-RU" sz="1600" dirty="0"/>
              <a:t>38.04.02 Менеджмент (Логистика и управление цепями поставок)</a:t>
            </a:r>
          </a:p>
          <a:p>
            <a:endParaRPr lang="ru-RU" sz="1600" dirty="0"/>
          </a:p>
          <a:p>
            <a:r>
              <a:rPr lang="ru-RU" sz="1600" dirty="0"/>
              <a:t>3. </a:t>
            </a:r>
            <a:r>
              <a:rPr lang="ru-RU" sz="1600" b="1" dirty="0"/>
              <a:t>Разработка цифровых образовательных ресурсов (ЦОР и онлайн-курсы)</a:t>
            </a:r>
          </a:p>
          <a:p>
            <a:r>
              <a:rPr lang="ru-RU" sz="1600" dirty="0"/>
              <a:t>Всего по ВШЭиП – 191, из них 23 онлайн-курсов</a:t>
            </a:r>
          </a:p>
          <a:p>
            <a:r>
              <a:rPr lang="ru-RU" sz="1600" dirty="0"/>
              <a:t>2024-2025 г. – 40 ЦОР, 9 онлайн-курсов </a:t>
            </a:r>
          </a:p>
          <a:p>
            <a:endParaRPr lang="ru-RU" sz="1600" dirty="0"/>
          </a:p>
          <a:p>
            <a:r>
              <a:rPr lang="ru-RU" sz="1600" dirty="0"/>
              <a:t>4. </a:t>
            </a:r>
            <a:r>
              <a:rPr lang="ru-RU" sz="1600" b="1" dirty="0"/>
              <a:t>Академическая мобильность студентов</a:t>
            </a:r>
          </a:p>
          <a:p>
            <a:pPr>
              <a:buFontTx/>
              <a:buChar char="-"/>
            </a:pPr>
            <a:r>
              <a:rPr lang="ru-RU" sz="1600" dirty="0"/>
              <a:t> летняя стажировка в Северо-западном университете г. Сиань (Китай) – 6 чел.</a:t>
            </a:r>
          </a:p>
          <a:p>
            <a:pPr>
              <a:buFontTx/>
              <a:buChar char="-"/>
            </a:pPr>
            <a:r>
              <a:rPr lang="ru-RU" sz="1600" dirty="0"/>
              <a:t> обучение в течение 1 семестра в </a:t>
            </a:r>
            <a:r>
              <a:rPr lang="en-US" sz="1600" dirty="0"/>
              <a:t>University of Pécs (</a:t>
            </a:r>
            <a:r>
              <a:rPr lang="ru-RU" sz="1600" dirty="0"/>
              <a:t>Венгрия) – 2 чел.</a:t>
            </a:r>
          </a:p>
          <a:p>
            <a:pPr>
              <a:buFontTx/>
              <a:buChar char="-"/>
            </a:pPr>
            <a:r>
              <a:rPr lang="ru-RU" sz="1600" dirty="0"/>
              <a:t> выигран конкурс на обучение в течение 1 семестра на 2025-2026 уч.г.</a:t>
            </a:r>
          </a:p>
          <a:p>
            <a:r>
              <a:rPr lang="ru-RU" sz="1600"/>
              <a:t>в университете </a:t>
            </a:r>
            <a:r>
              <a:rPr lang="ru-RU" sz="1600" dirty="0"/>
              <a:t>г. Дебрецен </a:t>
            </a:r>
            <a:r>
              <a:rPr lang="en-US" sz="1600" dirty="0"/>
              <a:t>(</a:t>
            </a:r>
            <a:r>
              <a:rPr lang="ru-RU" sz="1600" dirty="0"/>
              <a:t>Венгрия) – 1 чел.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2769" name="Picture 1" descr="C:\Users\admin\Desktop\Мои документы\2024-2025\Отчет ВШЭП за 2024-2025\PHOTO-2025-06-30-11-13-34.jpg"/>
          <p:cNvPicPr>
            <a:picLocks noChangeAspect="1" noChangeArrowheads="1"/>
          </p:cNvPicPr>
          <p:nvPr/>
        </p:nvPicPr>
        <p:blipFill>
          <a:blip r:embed="rId7" cstate="print"/>
          <a:srcRect t="16667"/>
          <a:stretch>
            <a:fillRect/>
          </a:stretch>
        </p:blipFill>
        <p:spPr bwMode="auto">
          <a:xfrm>
            <a:off x="6486510" y="1000114"/>
            <a:ext cx="2514622" cy="1571636"/>
          </a:xfrm>
          <a:prstGeom prst="rect">
            <a:avLst/>
          </a:prstGeom>
          <a:noFill/>
        </p:spPr>
      </p:pic>
      <p:pic>
        <p:nvPicPr>
          <p:cNvPr id="32770" name="Picture 2" descr="C:\Users\admin\Desktop\Мои документы\2024-2025\Отчет ВШЭП за 2024-2025\PHOTO-2025-06-30-11-07-39.jpg"/>
          <p:cNvPicPr>
            <a:picLocks noChangeAspect="1" noChangeArrowheads="1"/>
          </p:cNvPicPr>
          <p:nvPr/>
        </p:nvPicPr>
        <p:blipFill>
          <a:blip r:embed="rId8" cstate="print"/>
          <a:srcRect t="13159" b="5262"/>
          <a:stretch>
            <a:fillRect/>
          </a:stretch>
        </p:blipFill>
        <p:spPr bwMode="auto">
          <a:xfrm>
            <a:off x="7000892" y="2714626"/>
            <a:ext cx="2035983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2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714348" y="214296"/>
            <a:ext cx="7343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 dirty="0">
                <a:solidFill>
                  <a:schemeClr val="bg1"/>
                </a:solidFill>
              </a:rPr>
              <a:t>  ДОПОЛНИТЕЛЬНОЕ ОБРАЗОВАНИЕ</a:t>
            </a:r>
          </a:p>
        </p:txBody>
      </p:sp>
      <p:pic>
        <p:nvPicPr>
          <p:cNvPr id="205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3570" y="785800"/>
            <a:ext cx="3132137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FF0000"/>
                </a:solidFill>
                <a:latin typeface="+mn-lt"/>
              </a:rPr>
              <a:t>Доходы по программам 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FF0000"/>
                </a:solidFill>
                <a:latin typeface="+mn-lt"/>
              </a:rPr>
              <a:t>дополнительного образования – 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FF0000"/>
                </a:solidFill>
                <a:latin typeface="+mn-lt"/>
              </a:rPr>
              <a:t>7 041 196 руб. </a:t>
            </a:r>
          </a:p>
        </p:txBody>
      </p:sp>
      <p:sp>
        <p:nvSpPr>
          <p:cNvPr id="2125" name="TextBox 11"/>
          <p:cNvSpPr txBox="1">
            <a:spLocks noChangeArrowheads="1"/>
          </p:cNvSpPr>
          <p:nvPr/>
        </p:nvSpPr>
        <p:spPr bwMode="auto">
          <a:xfrm>
            <a:off x="5214942" y="3857634"/>
            <a:ext cx="38674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dirty="0"/>
              <a:t>Наибольший доход:</a:t>
            </a:r>
          </a:p>
          <a:p>
            <a:r>
              <a:rPr lang="ru-RU" sz="1200" dirty="0"/>
              <a:t>Кафедра иностранных языков – 2 620 000 руб.</a:t>
            </a:r>
          </a:p>
          <a:p>
            <a:r>
              <a:rPr lang="ru-RU" sz="1200" dirty="0"/>
              <a:t>Кафедра социально-гуманитарных наук – 2 030 000 руб.</a:t>
            </a:r>
          </a:p>
          <a:p>
            <a:r>
              <a:rPr lang="ru-RU" sz="1200" dirty="0"/>
              <a:t>Кафедра филологии  -1 902 196 руб.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28596" y="928676"/>
          <a:ext cx="4241800" cy="3984371"/>
        </p:xfrm>
        <a:graphic>
          <a:graphicData uri="http://schemas.openxmlformats.org/drawingml/2006/table">
            <a:tbl>
              <a:tblPr/>
              <a:tblGrid>
                <a:gridCol w="27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программы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Сумма, руб.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Кафедра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Переводчик в сфере профессиональной коммуникации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(2,5 года)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1 967 000,00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ИЯ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9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Лингвистика: Теория и методика преподавания иностранных языков и культур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1 782 196,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Филология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Практическая психология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850 000,00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СГН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Практический курс английского языка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653 000,00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ИЯ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Логопедия. Дефектология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СГН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ts val="108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Современные аспекты нейропсихологической диагностики и коррекции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r>
                        <a:rPr lang="en-US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СГН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Бухгалтерский учет, анализ и аудит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279 000,00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ЭПиО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Методы повышения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эффективности транспортной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логистики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120 000,00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ПМ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Языковая репрезентация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феномена национальной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идентичности в дискурсе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современных казахстанских 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американских медиа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120 000,00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Филология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Секретарь судебного заседания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ЮД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Теория и практика логопедического массажа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90 000,00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СГН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5072066" y="1571618"/>
          <a:ext cx="3549650" cy="221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/>
              <a:t>                  </a:t>
            </a:r>
            <a:r>
              <a:rPr lang="ru-RU" sz="2400" dirty="0"/>
              <a:t>НАУКА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357160" y="1000114"/>
          <a:ext cx="8358245" cy="3788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 (на 31.08)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Число публикаций в </a:t>
                      </a:r>
                      <a:r>
                        <a:rPr kumimoji="0" lang="en-US" altLang="ru-RU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Scopus</a:t>
                      </a: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и </a:t>
                      </a:r>
                      <a:r>
                        <a:rPr kumimoji="0" lang="en-US" altLang="ru-RU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Web of Science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Из них </a:t>
                      </a:r>
                      <a:r>
                        <a:rPr lang="en-US" sz="1400" dirty="0"/>
                        <a:t>Q1-Q2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Число</a:t>
                      </a:r>
                      <a:r>
                        <a:rPr lang="ru-RU" sz="1400" baseline="0" dirty="0"/>
                        <a:t> публикаций ВАК (К1-К2)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 патентов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 поданных заявок на гранты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57158" y="1000114"/>
          <a:ext cx="8358245" cy="394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2025 (на 31.08)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Число публикаций в журналах, входящих в ядро РИНЦ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Из них </a:t>
                      </a:r>
                      <a:r>
                        <a:rPr lang="en-US" sz="1400" dirty="0"/>
                        <a:t>Q1-Q2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Число</a:t>
                      </a:r>
                      <a:r>
                        <a:rPr lang="ru-RU" sz="1400" baseline="0" dirty="0"/>
                        <a:t> публикаций ВАК (К1-К2)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 патентов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039">
                <a:tc>
                  <a:txBody>
                    <a:bodyPr/>
                    <a:lstStyle/>
                    <a:p>
                      <a:r>
                        <a:rPr lang="ru-RU" sz="1400" dirty="0"/>
                        <a:t>Количество поданных заявок на гранты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6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846138" y="44450"/>
            <a:ext cx="73453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>
                <a:solidFill>
                  <a:schemeClr val="bg1"/>
                </a:solidFill>
                <a:latin typeface="PT Sans"/>
              </a:rPr>
              <a:t>НАУКА</a:t>
            </a:r>
            <a:endParaRPr lang="ru-RU" altLang="ru-RU" sz="2000" b="1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1126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11273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Прямоугольник 1"/>
          <p:cNvSpPr>
            <a:spLocks noChangeArrowheads="1"/>
          </p:cNvSpPr>
          <p:nvPr/>
        </p:nvSpPr>
        <p:spPr bwMode="auto">
          <a:xfrm>
            <a:off x="2928938" y="928689"/>
            <a:ext cx="6000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/>
              <a:t>IV</a:t>
            </a:r>
            <a:r>
              <a:rPr lang="ru-RU" sz="1400" b="1" dirty="0"/>
              <a:t> Международная научно-практическая конференция</a:t>
            </a:r>
            <a:endParaRPr lang="ru-RU" sz="1400" dirty="0"/>
          </a:p>
          <a:p>
            <a:r>
              <a:rPr lang="ru-RU" sz="1400" b="1" dirty="0"/>
              <a:t>Ермаковские чтения в Набережных Челнах. </a:t>
            </a:r>
            <a:endParaRPr lang="ru-RU" sz="1400" dirty="0"/>
          </a:p>
          <a:p>
            <a:r>
              <a:rPr lang="ru-RU" sz="1400" b="1" dirty="0"/>
              <a:t>Культурно-историческая и социально-экономическая динамика регионов.</a:t>
            </a:r>
            <a:endParaRPr lang="ru-RU" sz="1400" dirty="0"/>
          </a:p>
          <a:p>
            <a:pPr algn="just">
              <a:defRPr/>
            </a:pPr>
            <a:r>
              <a:rPr lang="ru-RU" sz="1200" dirty="0">
                <a:latin typeface="+mn-lt"/>
              </a:rPr>
              <a:t>220 участников (РФ, </a:t>
            </a:r>
            <a:r>
              <a:rPr lang="ru-RU" sz="1200" dirty="0"/>
              <a:t>Беларусь, </a:t>
            </a:r>
            <a:r>
              <a:rPr lang="ru-RU" sz="1200" dirty="0">
                <a:latin typeface="+mn-lt"/>
              </a:rPr>
              <a:t>Казахстан, Узбекистан, Туркменистан).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4688" y="2636838"/>
            <a:ext cx="592931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8926" y="2000246"/>
            <a:ext cx="5857916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Международный научный онлайн-семинар «Качество жизни как приоритет социально-экономической политики государства»  </a:t>
            </a:r>
            <a:r>
              <a:rPr lang="ru-RU" sz="1200" dirty="0"/>
              <a:t>(Россия, Узбекистан)</a:t>
            </a:r>
          </a:p>
          <a:p>
            <a:r>
              <a:rPr lang="ru-RU" sz="1200" b="1" dirty="0"/>
              <a:t>Партнеры: </a:t>
            </a:r>
            <a:r>
              <a:rPr lang="ru-RU" sz="1200" dirty="0"/>
              <a:t>Научно-исследовательский центр развития государственной пенсионной системы и актуарно-статистического анализа РФ, г. Москва; Российский экономический университет им. Г.В. Плеханова; Крымский федеральный университет им. В.И. Вернадского; Казанский государственный медицинский университет.</a:t>
            </a:r>
          </a:p>
          <a:p>
            <a:endParaRPr lang="ru-RU" sz="12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8926" y="3481507"/>
            <a:ext cx="600079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dirty="0"/>
              <a:t>Цикл Всероссийских семинаров благотворительного проекта «Школа хорошего поведения» - программа комплексной помощи детям с ОВЗ» (9 семинаров)</a:t>
            </a:r>
          </a:p>
          <a:p>
            <a:pPr>
              <a:defRPr/>
            </a:pPr>
            <a:r>
              <a:rPr lang="ru-RU" sz="1200" dirty="0"/>
              <a:t>540 участников</a:t>
            </a:r>
          </a:p>
          <a:p>
            <a:pPr>
              <a:defRPr/>
            </a:pPr>
            <a:r>
              <a:rPr lang="ru-RU" sz="1200" b="1" dirty="0"/>
              <a:t>Партнеры:</a:t>
            </a:r>
          </a:p>
          <a:p>
            <a:pPr>
              <a:defRPr/>
            </a:pPr>
            <a:r>
              <a:rPr lang="ru-RU" sz="1200" dirty="0"/>
              <a:t>АНО «Центр поддержки детей-инвалидов и их семей «Планета Добра» при поддержке Фонда президентских грвнтов.</a:t>
            </a:r>
          </a:p>
          <a:p>
            <a:endParaRPr lang="ru-RU" sz="1200" dirty="0"/>
          </a:p>
        </p:txBody>
      </p:sp>
      <p:pic>
        <p:nvPicPr>
          <p:cNvPr id="24577" name="Picture 1" descr="C:\Users\admin\Desktop\Мои документы\2024-2025\Отчет ВШЭП за 2024-2025\Семинар февраль 20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3643320"/>
            <a:ext cx="1785950" cy="1339463"/>
          </a:xfrm>
          <a:prstGeom prst="rect">
            <a:avLst/>
          </a:prstGeom>
          <a:noFill/>
        </p:spPr>
      </p:pic>
      <p:pic>
        <p:nvPicPr>
          <p:cNvPr id="24579" name="Picture 3" descr="C:\Users\admin\Desktop\Мои документы\2024-2025\Отчет ВШЭП за 2024-2025\PHOTO-2025-06-30-12-50-07.jpg"/>
          <p:cNvPicPr>
            <a:picLocks noChangeAspect="1" noChangeArrowheads="1"/>
          </p:cNvPicPr>
          <p:nvPr/>
        </p:nvPicPr>
        <p:blipFill>
          <a:blip r:embed="rId8" cstate="print"/>
          <a:srcRect t="14815"/>
          <a:stretch>
            <a:fillRect/>
          </a:stretch>
        </p:blipFill>
        <p:spPr bwMode="auto">
          <a:xfrm>
            <a:off x="428596" y="2214560"/>
            <a:ext cx="1928802" cy="1232288"/>
          </a:xfrm>
          <a:prstGeom prst="rect">
            <a:avLst/>
          </a:prstGeom>
          <a:noFill/>
        </p:spPr>
      </p:pic>
      <p:pic>
        <p:nvPicPr>
          <p:cNvPr id="24580" name="Picture 4" descr="C:\Users\admin\Desktop\Мои документы\2024-2025\Отчет ВШЭП за 2024-2025\attachment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857238"/>
            <a:ext cx="1922817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                    </a:t>
            </a:r>
            <a:r>
              <a:rPr lang="ru-RU" sz="2400" dirty="0"/>
              <a:t>НАУКА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857620" y="1000114"/>
            <a:ext cx="50006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Соорганизатор </a:t>
            </a:r>
            <a:r>
              <a:rPr lang="en-US" sz="1400" b="1" dirty="0"/>
              <a:t>XVI</a:t>
            </a:r>
            <a:r>
              <a:rPr lang="ru-RU" sz="1400" b="1" dirty="0"/>
              <a:t> Международной научной конференции  </a:t>
            </a:r>
          </a:p>
          <a:p>
            <a:r>
              <a:rPr lang="ru-RU" sz="1400" b="1" dirty="0"/>
              <a:t>«</a:t>
            </a:r>
            <a:r>
              <a:rPr lang="en-US" sz="1400" b="1" dirty="0"/>
              <a:t>DeSE 202</a:t>
            </a:r>
            <a:r>
              <a:rPr lang="ru-RU" sz="1400" b="1" dirty="0"/>
              <a:t>4</a:t>
            </a:r>
            <a:r>
              <a:rPr lang="en-US" sz="1400" b="1" dirty="0"/>
              <a:t>  — </a:t>
            </a:r>
            <a:r>
              <a:rPr lang="ru-RU" sz="1400" b="1" dirty="0"/>
              <a:t>Развитие и инжиниринг электронных систем» </a:t>
            </a:r>
            <a:r>
              <a:rPr lang="ru-RU" sz="1400" dirty="0"/>
              <a:t>(проф. Д.Н. Мустафина)</a:t>
            </a:r>
          </a:p>
          <a:p>
            <a:r>
              <a:rPr lang="ru-RU" sz="1400" dirty="0"/>
              <a:t> </a:t>
            </a:r>
          </a:p>
          <a:p>
            <a:endParaRPr lang="ru-RU" altLang="ru-RU" sz="1400" b="1" u="sng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400" dirty="0"/>
          </a:p>
        </p:txBody>
      </p:sp>
      <p:pic>
        <p:nvPicPr>
          <p:cNvPr id="1028" name="Picture 4" descr="C:\Users\admin\Desktop\Мои документы\2024-2025\Отчет ВШиЭП за 2023-24\Screenshot 2024-09-12 at 18.55.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928676"/>
            <a:ext cx="2499876" cy="147548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929058" y="3571882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/>
              <a:t>V</a:t>
            </a:r>
            <a:r>
              <a:rPr lang="ru-RU" sz="1400" b="1" dirty="0"/>
              <a:t> место в конкурсе для педагогов и наставников "Активное </a:t>
            </a:r>
            <a:r>
              <a:rPr lang="en-US" sz="1400" b="1" dirty="0"/>
              <a:t>IT-</a:t>
            </a:r>
            <a:r>
              <a:rPr lang="ru-RU" sz="1400" b="1" dirty="0"/>
              <a:t>образование 2024". в партнерстве с российским разработчиком программного обеспечения СберТех</a:t>
            </a:r>
            <a:r>
              <a:rPr lang="en-US" sz="1400" b="1" dirty="0"/>
              <a:t> </a:t>
            </a:r>
            <a:r>
              <a:rPr lang="en-US" sz="1400" dirty="0"/>
              <a:t>(</a:t>
            </a:r>
            <a:r>
              <a:rPr lang="ru-RU" sz="1400" dirty="0"/>
              <a:t>Файзуллина А.Г., старший преподаватель кафедры БИММЭ</a:t>
            </a:r>
            <a:r>
              <a:rPr lang="en-US" sz="1400" dirty="0"/>
              <a:t>)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29058" y="228599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/>
              <a:t>Организация семинара с университетом Синьхуа, КНР </a:t>
            </a:r>
            <a:r>
              <a:rPr lang="ru-RU" sz="1400" dirty="0"/>
              <a:t>— июль 2025 (проф. Д.Н. Мустафина). </a:t>
            </a:r>
          </a:p>
        </p:txBody>
      </p:sp>
      <p:pic>
        <p:nvPicPr>
          <p:cNvPr id="23554" name="Picture 2" descr="https://avatars.mds.yandex.net/get-entity_search/5396454/583082787/S600xU_2x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2143122"/>
            <a:ext cx="1084263" cy="1084264"/>
          </a:xfrm>
          <a:prstGeom prst="rect">
            <a:avLst/>
          </a:prstGeom>
          <a:noFill/>
        </p:spPr>
      </p:pic>
      <p:pic>
        <p:nvPicPr>
          <p:cNvPr id="23556" name="Picture 4" descr="https://avatars.mds.yandex.net/i?id=027ce80550d283b208e5c3ec4f40a93f6d031faa-5235144-images-thumbs&amp;n=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3429006"/>
            <a:ext cx="2143140" cy="1334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                      </a:t>
            </a:r>
            <a:r>
              <a:rPr lang="ru-RU" sz="2400" dirty="0"/>
              <a:t>НАУКА - СТУДЕНТЫ</a:t>
            </a:r>
          </a:p>
        </p:txBody>
      </p:sp>
      <p:pic>
        <p:nvPicPr>
          <p:cNvPr id="8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94" y="36756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87" y="114719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432" y="374979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lvl="0"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9432" y="7144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>
              <a:defRPr/>
            </a:pP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996"/>
            <a:ext cx="989269" cy="4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248038"/>
            <a:ext cx="845840" cy="346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28926" y="928676"/>
            <a:ext cx="6000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9 студенческих научных кружков</a:t>
            </a:r>
          </a:p>
          <a:p>
            <a:r>
              <a:rPr lang="ru-RU" sz="1400" b="1" dirty="0"/>
              <a:t>Звание «Лучший преподаватель-наставник студенческого научного кружка КФУ» </a:t>
            </a:r>
            <a:r>
              <a:rPr lang="ru-RU" sz="1400" dirty="0"/>
              <a:t>- Базарова Л.В., к.филол.н, доцент, руководитель студенческого научного кружка кафедры филологии «Лингвистика и лингводиактика» (кафедра филологии). </a:t>
            </a:r>
          </a:p>
          <a:p>
            <a:endParaRPr lang="ru-RU" sz="1400" dirty="0"/>
          </a:p>
          <a:p>
            <a:r>
              <a:rPr lang="ru-RU" sz="1400" b="1" u="sng" dirty="0"/>
              <a:t>18 заявок на стартапы</a:t>
            </a:r>
            <a:r>
              <a:rPr lang="ru-RU" sz="1400" b="1" dirty="0"/>
              <a:t>, 5 заявок прошли в финал, 1 заявка поддержана (</a:t>
            </a:r>
            <a:r>
              <a:rPr lang="ru-RU" sz="1400" dirty="0"/>
              <a:t>кафедра филологии)</a:t>
            </a:r>
          </a:p>
          <a:p>
            <a:endParaRPr lang="ru-RU" sz="1400" u="sng" dirty="0"/>
          </a:p>
          <a:p>
            <a:r>
              <a:rPr lang="ru-RU" sz="1400" b="1" dirty="0"/>
              <a:t>Грант Президента РФ </a:t>
            </a:r>
            <a:r>
              <a:rPr lang="ru-RU" sz="1400" dirty="0"/>
              <a:t>– магистрант кафедры БИММЭ Кривоногова А. </a:t>
            </a:r>
          </a:p>
          <a:p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b="1" dirty="0"/>
              <a:t>Конкурс проектов студенческих научных кружков КФУ «Шаг в науку» </a:t>
            </a:r>
            <a:r>
              <a:rPr lang="ru-RU" sz="1400" dirty="0"/>
              <a:t>- 2 проекта под руководством Хановой А.Ф. вышли в финал (кафедра ЮД и ИЯ).</a:t>
            </a:r>
          </a:p>
          <a:p>
            <a:endParaRPr lang="ru-RU" sz="1400" dirty="0"/>
          </a:p>
          <a:p>
            <a:endParaRPr lang="ru-RU" sz="1400" dirty="0"/>
          </a:p>
        </p:txBody>
      </p:sp>
      <p:pic>
        <p:nvPicPr>
          <p:cNvPr id="20481" name="Picture 1" descr="C:\Users\admin\Desktop\Мои документы\2024-2025\Отчет ВШЭП за 2024-2025\Лучший педагог-наставник СНК\PHOTO-2024-12-24-19-03-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857238"/>
            <a:ext cx="2667018" cy="2000264"/>
          </a:xfrm>
          <a:prstGeom prst="rect">
            <a:avLst/>
          </a:prstGeom>
          <a:noFill/>
        </p:spPr>
      </p:pic>
      <p:pic>
        <p:nvPicPr>
          <p:cNvPr id="20482" name="Picture 2" descr="C:\Users\admin\Desktop\Мои документы\2024-2025\Отчет ВШЭП за 2024-2025\Международная олимпиада психологи\Грамота Ментальные маги номинация_page-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143122"/>
            <a:ext cx="1675666" cy="236969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00364" y="3500444"/>
            <a:ext cx="57864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u="sng" dirty="0"/>
          </a:p>
          <a:p>
            <a:r>
              <a:rPr lang="ru-RU" sz="1400" b="1" dirty="0"/>
              <a:t>1 место в Международной олимпиаде по психологии </a:t>
            </a:r>
            <a:r>
              <a:rPr lang="ru-RU" sz="1400" dirty="0"/>
              <a:t>(Ярославский государственный университет, кафедра СГН).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0364" y="4071948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u="sng" dirty="0"/>
          </a:p>
          <a:p>
            <a:r>
              <a:rPr lang="ru-RU" sz="1400" b="1" dirty="0"/>
              <a:t>Победитель конкурса на лучшую студенческую научную работу КФУ </a:t>
            </a:r>
            <a:r>
              <a:rPr lang="ru-RU" sz="1400" dirty="0"/>
              <a:t>в номинации «Экспериментальное исследование социально значимых проблем» Ткачева Д. (Психология, кафедра СГН).</a:t>
            </a:r>
          </a:p>
        </p:txBody>
      </p:sp>
      <p:pic>
        <p:nvPicPr>
          <p:cNvPr id="20484" name="Picture 4" descr="https://sun9-79.userapi.com/s/v1/ig2/d1tX33-8ir758r14DuqwmHtVuK2zTP2tAhCj6MeK6a2twQdnQSZhNI2M9qjJyFfzD9fD5kXx3IBc0HxpXYQCAsSt.jpg?quality=95&amp;as=32x43,48x64,72x96,108x144,160x213,240x320,360x480,480x640,540x720,640x853,720x960,1080x1440,1200x1600&amp;from=bu&amp;cs=1200x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4414" y="2928940"/>
            <a:ext cx="1540592" cy="2056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331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843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1844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Box 34"/>
          <p:cNvSpPr txBox="1">
            <a:spLocks noChangeArrowheads="1"/>
          </p:cNvSpPr>
          <p:nvPr/>
        </p:nvSpPr>
        <p:spPr bwMode="auto">
          <a:xfrm>
            <a:off x="142844" y="1285866"/>
            <a:ext cx="4429156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ru-RU" altLang="ru-RU" sz="11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ru-RU" sz="1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endParaRPr lang="ru-RU" sz="1400" dirty="0"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altLang="ru-RU" sz="11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442" name="TextBox 6"/>
          <p:cNvSpPr txBox="1">
            <a:spLocks noChangeArrowheads="1"/>
          </p:cNvSpPr>
          <p:nvPr/>
        </p:nvSpPr>
        <p:spPr bwMode="auto">
          <a:xfrm>
            <a:off x="612775" y="82550"/>
            <a:ext cx="734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>
                <a:solidFill>
                  <a:srgbClr val="FFFFFF"/>
                </a:solidFill>
                <a:latin typeface="PT Sans"/>
              </a:rPr>
              <a:t>   КОНКУРСЫ, ОЛИМПИАДЫ, ГРАНТЫ</a:t>
            </a:r>
          </a:p>
        </p:txBody>
      </p:sp>
      <p:pic>
        <p:nvPicPr>
          <p:cNvPr id="18443" name="Рисунок 13"/>
          <p:cNvPicPr>
            <a:picLocks noChangeAspect="1" noChangeArrowheads="1"/>
          </p:cNvPicPr>
          <p:nvPr/>
        </p:nvPicPr>
        <p:blipFill>
          <a:blip r:embed="rId7"/>
          <a:srcRect l="19936" t="45724" r="22340" b="13654"/>
          <a:stretch>
            <a:fillRect/>
          </a:stretch>
        </p:blipFill>
        <p:spPr bwMode="auto">
          <a:xfrm>
            <a:off x="6929454" y="1071552"/>
            <a:ext cx="19843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8" name="AutoShape 25" descr="https://logowik.com/content/uploads/images/bielefeld-university8699.jpg"/>
          <p:cNvSpPr>
            <a:spLocks noChangeAspect="1" noChangeArrowheads="1"/>
          </p:cNvSpPr>
          <p:nvPr/>
        </p:nvSpPr>
        <p:spPr bwMode="auto">
          <a:xfrm>
            <a:off x="155575" y="-2605088"/>
            <a:ext cx="7229475" cy="542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3857634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Студентка направления «Психология» Набережночелнинского института КФУ Виктория Андриянова стала победителем первого модуля </a:t>
            </a:r>
            <a:r>
              <a:rPr lang="ru-RU" sz="1200" b="1" dirty="0"/>
              <a:t>Всероссийского конкурса «Твой ход, староста!»</a:t>
            </a:r>
            <a:r>
              <a:rPr lang="ru-RU" sz="1200" dirty="0"/>
              <a:t> и получателем стипендии (кафедра СГН)</a:t>
            </a:r>
          </a:p>
        </p:txBody>
      </p:sp>
      <p:pic>
        <p:nvPicPr>
          <p:cNvPr id="18434" name="Picture 2" descr="https://kpfu.ru/portal/docs/F1769450092/fwoS9MUwBg7Vw6W9F2aLaWuN9YI_Npfjy_DnO6_PErm_dcZlqzAPD25ep1VxM8yDcB50B86VwF6EIpx0nBv5cCmq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2786064"/>
            <a:ext cx="3174352" cy="211871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57158" y="10715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Победители регионального этапа </a:t>
            </a:r>
            <a:r>
              <a:rPr lang="ru-RU" sz="1200" b="1" dirty="0"/>
              <a:t>Всероссийского конкурса студенческих работ по избирательному праву «Атмосфера» </a:t>
            </a:r>
            <a:r>
              <a:rPr lang="ru-RU" sz="1200" dirty="0"/>
              <a:t>(кафедра КАиМП)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596" y="1857370"/>
            <a:ext cx="364333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II</a:t>
            </a:r>
            <a:r>
              <a:rPr lang="ru-RU" sz="1200" dirty="0"/>
              <a:t> место в общем зачете на </a:t>
            </a:r>
            <a:r>
              <a:rPr lang="ru-RU" sz="1200" b="1" dirty="0"/>
              <a:t>Региональном этапе Всероссийской олимпиады по таможенному делу, г. Самара </a:t>
            </a:r>
            <a:r>
              <a:rPr lang="ru-RU" sz="1200" dirty="0"/>
              <a:t>(кафедра КАиМП)</a:t>
            </a:r>
          </a:p>
          <a:p>
            <a:endParaRPr lang="ru-RU" sz="1400" dirty="0"/>
          </a:p>
          <a:p>
            <a:r>
              <a:rPr lang="en-US" sz="1200" dirty="0"/>
              <a:t>II</a:t>
            </a:r>
            <a:r>
              <a:rPr lang="ru-RU" sz="1200" dirty="0"/>
              <a:t> место в финале </a:t>
            </a:r>
            <a:r>
              <a:rPr lang="ru-RU" sz="1200" b="1" dirty="0"/>
              <a:t>Всероссийской олимпиады по таможенному делу, г. Москва </a:t>
            </a:r>
            <a:r>
              <a:rPr lang="ru-RU" sz="1200" dirty="0"/>
              <a:t>(кафедра КАиМП)</a:t>
            </a:r>
          </a:p>
        </p:txBody>
      </p:sp>
      <p:pic>
        <p:nvPicPr>
          <p:cNvPr id="19458" name="Picture 2" descr="https://kpfu.ru/portal/docs/F_434297836/nkWQ_3yxqT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7686" y="1714494"/>
            <a:ext cx="2571768" cy="171451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428596" y="314325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/>
              <a:t>Победа в конкурсе «Орбита профессионалов СОЛЛЕРС», </a:t>
            </a:r>
          </a:p>
          <a:p>
            <a:r>
              <a:rPr lang="ru-RU" sz="1200" dirty="0"/>
              <a:t>студент 3 курса Хаков А. (кафедра БИММЭ)</a:t>
            </a:r>
            <a:r>
              <a:rPr lang="ru-RU" sz="1200" b="1" dirty="0"/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900113" y="49213"/>
            <a:ext cx="734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>
                <a:solidFill>
                  <a:srgbClr val="FFFFFF"/>
                </a:solidFill>
                <a:latin typeface="PT Sans"/>
              </a:rPr>
              <a:t>ПАРТНЕРСТВО С РАБОТОДАТЕЛЯМИ</a:t>
            </a:r>
          </a:p>
        </p:txBody>
      </p:sp>
      <p:pic>
        <p:nvPicPr>
          <p:cNvPr id="21509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1513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extBox 22"/>
          <p:cNvSpPr txBox="1">
            <a:spLocks noChangeArrowheads="1"/>
          </p:cNvSpPr>
          <p:nvPr/>
        </p:nvSpPr>
        <p:spPr bwMode="auto">
          <a:xfrm>
            <a:off x="214312" y="1357313"/>
            <a:ext cx="5786447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u="sng" dirty="0">
                <a:latin typeface="+mn-lt"/>
              </a:rPr>
              <a:t>Гостевые лекции </a:t>
            </a:r>
          </a:p>
          <a:p>
            <a:pPr>
              <a:buFontTx/>
              <a:buChar char="-"/>
              <a:defRPr/>
            </a:pPr>
            <a:r>
              <a:rPr lang="ru-RU" sz="1400" dirty="0"/>
              <a:t>руководитель службы корпоративного управления ПАО «КАМАЗ» Т.С. Дементьева</a:t>
            </a:r>
          </a:p>
          <a:p>
            <a:pPr>
              <a:buFontTx/>
              <a:buChar char="-"/>
              <a:defRPr/>
            </a:pPr>
            <a:r>
              <a:rPr lang="ru-RU" altLang="ru-RU" sz="1400" dirty="0">
                <a:latin typeface="+mn-lt"/>
              </a:rPr>
              <a:t>Руководитель регионального отделения Альфа-банка </a:t>
            </a:r>
            <a:r>
              <a:rPr lang="ru-RU" altLang="ru-RU" sz="1400" dirty="0"/>
              <a:t>Д.Х.</a:t>
            </a:r>
            <a:r>
              <a:rPr lang="ru-RU" altLang="ru-RU" sz="1400" dirty="0">
                <a:latin typeface="+mn-lt"/>
              </a:rPr>
              <a:t>Дрокова</a:t>
            </a:r>
          </a:p>
          <a:p>
            <a:pPr>
              <a:defRPr/>
            </a:pPr>
            <a:endParaRPr lang="ru-RU" altLang="ru-RU" sz="1400" b="1" u="sng" dirty="0">
              <a:latin typeface="+mn-lt"/>
            </a:endParaRPr>
          </a:p>
          <a:p>
            <a:pPr>
              <a:defRPr/>
            </a:pPr>
            <a:r>
              <a:rPr lang="ru-RU" altLang="ru-RU" sz="1400" b="1" u="sng" dirty="0">
                <a:latin typeface="+mn-lt"/>
              </a:rPr>
              <a:t>Встречи:</a:t>
            </a:r>
          </a:p>
          <a:p>
            <a:pPr>
              <a:buFontTx/>
              <a:buChar char="-"/>
              <a:defRPr/>
            </a:pPr>
            <a:r>
              <a:rPr lang="ru-RU" sz="1400" dirty="0"/>
              <a:t>компания Haier</a:t>
            </a:r>
          </a:p>
          <a:p>
            <a:pPr>
              <a:buFontTx/>
              <a:buChar char="-"/>
              <a:defRPr/>
            </a:pPr>
            <a:r>
              <a:rPr lang="ru-RU" sz="1400" dirty="0"/>
              <a:t>Альфа-банк</a:t>
            </a:r>
          </a:p>
          <a:p>
            <a:pPr>
              <a:defRPr/>
            </a:pPr>
            <a:endParaRPr lang="ru-RU" altLang="ru-RU" sz="1400" b="1" dirty="0">
              <a:latin typeface="+mn-lt"/>
            </a:endParaRPr>
          </a:p>
          <a:p>
            <a:pPr>
              <a:defRPr/>
            </a:pPr>
            <a:r>
              <a:rPr lang="ru-RU" altLang="ru-RU" sz="1400" b="1" u="sng" dirty="0">
                <a:latin typeface="+mn-lt"/>
              </a:rPr>
              <a:t>Экскурсии:</a:t>
            </a:r>
          </a:p>
          <a:p>
            <a:pPr>
              <a:defRPr/>
            </a:pPr>
            <a:r>
              <a:rPr lang="ru-RU" altLang="ru-RU" sz="1400" dirty="0">
                <a:latin typeface="+mn-lt"/>
              </a:rPr>
              <a:t>КАМАЗ (автомобильный завод, завод двигателей, ПРЗ, Центр обслуживания бизнеса, Центр информационных технологий)</a:t>
            </a:r>
          </a:p>
          <a:p>
            <a:pPr>
              <a:defRPr/>
            </a:pPr>
            <a:r>
              <a:rPr lang="ru-RU" altLang="ru-RU" sz="1400" dirty="0">
                <a:latin typeface="+mn-lt"/>
              </a:rPr>
              <a:t>ЦФ Кама</a:t>
            </a:r>
          </a:p>
          <a:p>
            <a:pPr>
              <a:defRPr/>
            </a:pPr>
            <a:endParaRPr lang="ru-RU" altLang="ru-RU" sz="1400" b="1" dirty="0">
              <a:latin typeface="+mn-lt"/>
            </a:endParaRPr>
          </a:p>
          <a:p>
            <a:pPr>
              <a:defRPr/>
            </a:pPr>
            <a:r>
              <a:rPr lang="ru-RU" altLang="ru-RU" sz="1400" b="1" u="sng" dirty="0">
                <a:latin typeface="+mn-lt"/>
              </a:rPr>
              <a:t>Круглый стол </a:t>
            </a:r>
          </a:p>
          <a:p>
            <a:pPr>
              <a:defRPr/>
            </a:pPr>
            <a:r>
              <a:rPr lang="ru-RU" sz="1400" dirty="0">
                <a:ea typeface="Times New Roman" pitchFamily="18" charset="0"/>
                <a:cs typeface="Arial" pitchFamily="34" charset="0"/>
              </a:rPr>
              <a:t>«Правовые аспекты функционирования автоматизированных </a:t>
            </a:r>
          </a:p>
          <a:p>
            <a:pPr>
              <a:defRPr/>
            </a:pPr>
            <a:r>
              <a:rPr lang="ru-RU" sz="1400" dirty="0">
                <a:ea typeface="Times New Roman" pitchFamily="18" charset="0"/>
                <a:cs typeface="Arial" pitchFamily="34" charset="0"/>
              </a:rPr>
              <a:t>транспортных средств»</a:t>
            </a:r>
            <a:endParaRPr lang="ru-RU" altLang="ru-RU" sz="1400" u="sng" dirty="0"/>
          </a:p>
          <a:p>
            <a:pPr>
              <a:defRPr/>
            </a:pPr>
            <a:endParaRPr lang="ru-RU" altLang="ru-RU" sz="1200" u="sng" dirty="0"/>
          </a:p>
          <a:p>
            <a:pPr>
              <a:defRPr/>
            </a:pPr>
            <a:endParaRPr lang="ru-RU" altLang="ru-RU" sz="11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928688"/>
            <a:ext cx="202723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Внеучебный формат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A070EB8-D2AB-456D-B935-4749A127C4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96"/>
            <a:ext cx="845840" cy="346104"/>
          </a:xfrm>
          <a:prstGeom prst="rect">
            <a:avLst/>
          </a:prstGeom>
        </p:spPr>
      </p:pic>
      <p:pic>
        <p:nvPicPr>
          <p:cNvPr id="16385" name="Picture 1" descr="C:\Users\admin\Desktop\Мои документы\2024-2025\Отчет ВШЭП за 2024-2025\Экскурсия на Камаз БИММЭ\attachment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3357568"/>
            <a:ext cx="2024052" cy="1518039"/>
          </a:xfrm>
          <a:prstGeom prst="rect">
            <a:avLst/>
          </a:prstGeom>
          <a:noFill/>
        </p:spPr>
      </p:pic>
      <p:pic>
        <p:nvPicPr>
          <p:cNvPr id="16386" name="Picture 2" descr="C:\Users\admin\Desktop\Мои документы\2024-2025\Отчет ВШЭП за 2024-2025\Гостевая лекция корпортаивное управление\3CeqySyo0n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16" y="857238"/>
            <a:ext cx="2000237" cy="1333491"/>
          </a:xfrm>
          <a:prstGeom prst="rect">
            <a:avLst/>
          </a:prstGeom>
          <a:noFill/>
        </p:spPr>
      </p:pic>
      <p:pic>
        <p:nvPicPr>
          <p:cNvPr id="16387" name="Picture 3" descr="C:\Users\admin\Desktop\Мои документы\2024-2025\Отчет ВШЭП за 2024-2025\Экскурсия в ЦИТ И ЦОБ\IMG_564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26" y="2357436"/>
            <a:ext cx="2357454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admin\Desktop\Мои документы\2024-2025\Отчет ВШЭП за 2024-2025\Хакатон в ИТ-парке БИММЭ\attachment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35"/>
            <a:ext cx="3286148" cy="15352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86182" y="357172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Образовательный хакатон в </a:t>
            </a:r>
            <a:r>
              <a:rPr lang="en-US" sz="1600" b="1" dirty="0"/>
              <a:t>IT</a:t>
            </a:r>
            <a:r>
              <a:rPr lang="ru-RU" sz="1600" b="1" dirty="0"/>
              <a:t>-парке </a:t>
            </a:r>
            <a:r>
              <a:rPr lang="ru-RU" sz="1600" dirty="0"/>
              <a:t>(кафедра БИММЭ)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23574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026" name="Picture 2" descr="C:\Users\admin\Desktop\Мои документы\2024-2025\Отчет ВШЭП за 2024-2025\attachment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000246"/>
            <a:ext cx="3073314" cy="20480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4071948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Победители конкурса КФУ </a:t>
            </a:r>
            <a:r>
              <a:rPr lang="ru-RU" sz="1600" dirty="0"/>
              <a:t>«Вдохновленные Россией» для иностранных студентов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2" y="1142990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Спортивные мероприятия для студентов и сотрудников </a:t>
            </a:r>
          </a:p>
          <a:p>
            <a:pPr algn="ctr"/>
            <a:r>
              <a:rPr lang="ru-RU" sz="1600" dirty="0"/>
              <a:t>(кафедра ФВиС)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4810" y="2214560"/>
            <a:ext cx="45005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a typeface="Times New Roman"/>
                <a:cs typeface="Times New Roman"/>
              </a:rPr>
              <a:t>- «Зимние забавы» для студентов 1 курса</a:t>
            </a:r>
          </a:p>
          <a:p>
            <a:r>
              <a:rPr lang="ru-RU" sz="1600" dirty="0">
                <a:ea typeface="Times New Roman"/>
                <a:cs typeface="Times New Roman"/>
              </a:rPr>
              <a:t>- «Масленица» </a:t>
            </a:r>
          </a:p>
          <a:p>
            <a:r>
              <a:rPr lang="ru-RU" sz="1600" dirty="0">
                <a:ea typeface="Times New Roman"/>
                <a:cs typeface="Times New Roman"/>
              </a:rPr>
              <a:t>- «Папа, мама, я - спортивная семья» </a:t>
            </a:r>
          </a:p>
          <a:p>
            <a:r>
              <a:rPr lang="ru-RU" sz="1600" dirty="0">
                <a:ea typeface="Times New Roman"/>
                <a:cs typeface="Times New Roman"/>
              </a:rPr>
              <a:t>- Турнир по волейболу, посвященный 45-летию НЧИ КФУ</a:t>
            </a:r>
          </a:p>
          <a:p>
            <a:r>
              <a:rPr lang="ru-RU" sz="1600" dirty="0">
                <a:ea typeface="Times New Roman"/>
                <a:cs typeface="Times New Roman"/>
              </a:rPr>
              <a:t>- Турнир по бадминтону для новичков, посвященный 45- летию НЧИ КФУ</a:t>
            </a:r>
          </a:p>
          <a:p>
            <a:r>
              <a:rPr lang="ru-RU" sz="1600" dirty="0">
                <a:ea typeface="Times New Roman"/>
                <a:cs typeface="Times New Roman"/>
              </a:rPr>
              <a:t>- «Сабантуй»</a:t>
            </a:r>
          </a:p>
          <a:p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1400" dirty="0">
              <a:ea typeface="Times New Roman"/>
              <a:cs typeface="Times New Roman"/>
            </a:endParaRPr>
          </a:p>
          <a:p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</a:p>
          <a:p>
            <a:endParaRPr lang="ru-RU" sz="14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833438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048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14313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900113" y="49213"/>
            <a:ext cx="734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000">
                <a:solidFill>
                  <a:schemeClr val="bg1"/>
                </a:solidFill>
                <a:latin typeface="PT Sans"/>
              </a:rPr>
              <a:t>ПРОФОРИЕНТАЦИЯ</a:t>
            </a:r>
          </a:p>
        </p:txBody>
      </p:sp>
      <p:pic>
        <p:nvPicPr>
          <p:cNvPr id="20485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347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601-800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2777" name="Прямоугольник 16"/>
          <p:cNvSpPr>
            <a:spLocks noChangeArrowheads="1"/>
          </p:cNvSpPr>
          <p:nvPr/>
        </p:nvSpPr>
        <p:spPr bwMode="auto">
          <a:xfrm>
            <a:off x="4786313" y="1000125"/>
            <a:ext cx="4357687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ctr" eaLnBrk="1" hangingPunct="1">
              <a:defRPr/>
            </a:pPr>
            <a:r>
              <a:rPr lang="ru-RU" altLang="ru-RU" sz="1100" dirty="0">
                <a:latin typeface="+mn-lt"/>
              </a:rPr>
              <a:t>СОТРУДНИЧЕСТВО СО ШКОЛАМИ И КОЛЛЕДЖАМИ</a:t>
            </a:r>
          </a:p>
          <a:p>
            <a:pPr marL="228600" indent="-228600" algn="just" eaLnBrk="1" hangingPunct="1">
              <a:buFont typeface="Calibri" pitchFamily="34" charset="0"/>
              <a:buAutoNum type="arabicPeriod"/>
              <a:defRPr/>
            </a:pPr>
            <a:r>
              <a:rPr lang="ru-RU" altLang="ru-RU" sz="1100" dirty="0">
                <a:latin typeface="+mn-lt"/>
              </a:rPr>
              <a:t>Ведение учебных занятий в профильном </a:t>
            </a:r>
            <a:r>
              <a:rPr lang="en-US" altLang="ru-RU" sz="1100" dirty="0">
                <a:latin typeface="+mn-lt"/>
              </a:rPr>
              <a:t>IT</a:t>
            </a:r>
            <a:r>
              <a:rPr lang="ru-RU" altLang="ru-RU" sz="1100" dirty="0">
                <a:latin typeface="+mn-lt"/>
              </a:rPr>
              <a:t>-классе (СОШ №51).</a:t>
            </a:r>
          </a:p>
          <a:p>
            <a:pPr marL="228600" indent="-228600" algn="just">
              <a:buFont typeface="Calibri" pitchFamily="34" charset="0"/>
              <a:buAutoNum type="arabicPeriod"/>
              <a:defRPr/>
            </a:pPr>
            <a:r>
              <a:rPr lang="ru-RU" altLang="ru-RU" sz="1100" dirty="0"/>
              <a:t>Ведение учебных занятий в профильном экономическом классе (СОШ №35).</a:t>
            </a:r>
            <a:r>
              <a:rPr lang="ru-RU" sz="1100" dirty="0"/>
              <a:t> </a:t>
            </a:r>
          </a:p>
          <a:p>
            <a:pPr marL="228600" indent="-228600" algn="just">
              <a:buFont typeface="Calibri" pitchFamily="34" charset="0"/>
              <a:buAutoNum type="arabicPeriod"/>
              <a:defRPr/>
            </a:pPr>
            <a:r>
              <a:rPr lang="ru-RU" sz="1100" dirty="0"/>
              <a:t>Организация всероссийской научно-практической конференции «Новый интеллект» в СОШ 41</a:t>
            </a:r>
          </a:p>
          <a:p>
            <a:pPr marL="228600" indent="-228600" algn="just">
              <a:buFont typeface="Calibri" pitchFamily="34" charset="0"/>
              <a:buAutoNum type="arabicPeriod"/>
              <a:defRPr/>
            </a:pPr>
            <a:r>
              <a:rPr lang="ru-RU" sz="1100" dirty="0"/>
              <a:t>Посещение школ и коллеждей</a:t>
            </a:r>
          </a:p>
          <a:p>
            <a:pPr marL="228600" indent="-228600" algn="just">
              <a:defRPr/>
            </a:pPr>
            <a:r>
              <a:rPr lang="ru-RU" sz="1100" dirty="0"/>
              <a:t>города, проведение презентаций </a:t>
            </a:r>
          </a:p>
          <a:p>
            <a:pPr marL="228600" indent="-228600" algn="just">
              <a:defRPr/>
            </a:pPr>
            <a:r>
              <a:rPr lang="ru-RU" sz="1100" dirty="0"/>
              <a:t>и мастер-классов</a:t>
            </a:r>
          </a:p>
          <a:p>
            <a:pPr marL="228600" indent="-228600" algn="just">
              <a:buFont typeface="Calibri" pitchFamily="34" charset="0"/>
              <a:buAutoNum type="arabicPeriod"/>
              <a:defRPr/>
            </a:pPr>
            <a:endParaRPr lang="ru-RU" sz="1100" dirty="0"/>
          </a:p>
          <a:p>
            <a:pPr marL="228600" indent="-228600" algn="just" eaLnBrk="1" hangingPunct="1">
              <a:buFont typeface="Calibri" pitchFamily="34" charset="0"/>
              <a:buAutoNum type="arabicPeriod"/>
              <a:defRPr/>
            </a:pPr>
            <a:endParaRPr lang="ru-RU" altLang="ru-RU" sz="1100" dirty="0">
              <a:solidFill>
                <a:schemeClr val="tx2">
                  <a:lumMod val="75000"/>
                </a:schemeClr>
              </a:solidFill>
            </a:endParaRPr>
          </a:p>
          <a:p>
            <a:pPr marL="228600" indent="-228600" algn="just" eaLnBrk="1" hangingPunct="1">
              <a:buFont typeface="Calibri" pitchFamily="34" charset="0"/>
              <a:buAutoNum type="arabicPeriod"/>
              <a:defRPr/>
            </a:pPr>
            <a:endParaRPr lang="ru-RU" altLang="ru-RU" sz="11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228600" indent="-228600" algn="just" eaLnBrk="1" hangingPunct="1">
              <a:buFont typeface="Calibri" pitchFamily="34" charset="0"/>
              <a:buAutoNum type="arabicPeriod"/>
              <a:defRPr/>
            </a:pPr>
            <a:endParaRPr lang="ru-RU" altLang="ru-RU" sz="11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2799" name="Прямоугольник 17"/>
          <p:cNvSpPr>
            <a:spLocks noChangeArrowheads="1"/>
          </p:cNvSpPr>
          <p:nvPr/>
        </p:nvSpPr>
        <p:spPr bwMode="auto">
          <a:xfrm>
            <a:off x="0" y="857238"/>
            <a:ext cx="4572031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ru-RU" altLang="ru-RU" sz="1100" dirty="0">
                <a:latin typeface="+mn-lt"/>
              </a:rPr>
              <a:t>СОТРУДНИЧЕСТВО С КОЛЛЕДЖЕМ НЧИ</a:t>
            </a:r>
            <a:endParaRPr lang="ru-RU" altLang="ru-RU" sz="1100" dirty="0"/>
          </a:p>
          <a:p>
            <a:pPr marL="228600" indent="-228600" algn="just" eaLnBrk="1" hangingPunct="1">
              <a:buFont typeface="+mj-lt"/>
              <a:buAutoNum type="arabicPeriod"/>
              <a:defRPr/>
            </a:pPr>
            <a:r>
              <a:rPr lang="ru-RU" altLang="ru-RU" sz="1100" dirty="0">
                <a:latin typeface="+mn-lt"/>
              </a:rPr>
              <a:t>Ведение учебных занятий</a:t>
            </a:r>
          </a:p>
          <a:p>
            <a:pPr marL="228600" indent="-228600" algn="just" eaLnBrk="1" hangingPunct="1">
              <a:buFont typeface="+mj-lt"/>
              <a:buAutoNum type="arabicPeriod"/>
              <a:defRPr/>
            </a:pPr>
            <a:r>
              <a:rPr lang="ru-RU" altLang="ru-RU" sz="1100" dirty="0">
                <a:latin typeface="+mn-lt"/>
              </a:rPr>
              <a:t>Встречи заведующих кафедрами с выпускными курсами</a:t>
            </a:r>
          </a:p>
          <a:p>
            <a:pPr marL="228600" indent="-228600" algn="just">
              <a:buFont typeface="+mj-lt"/>
              <a:buAutoNum type="arabicPeriod"/>
              <a:defRPr/>
            </a:pPr>
            <a:r>
              <a:rPr lang="ru-RU" altLang="ru-RU" sz="1100" dirty="0"/>
              <a:t>Цикл мастер-классов «Марафон успеха»</a:t>
            </a:r>
            <a:r>
              <a:rPr lang="ru-RU" sz="1100" dirty="0"/>
              <a:t> </a:t>
            </a:r>
          </a:p>
          <a:p>
            <a:pPr marL="228600" indent="-228600" algn="just">
              <a:buFont typeface="+mj-lt"/>
              <a:buAutoNum type="arabicPeriod"/>
              <a:defRPr/>
            </a:pPr>
            <a:r>
              <a:rPr lang="ru-RU" sz="1100" dirty="0"/>
              <a:t>Мастер класс. Своя игра. «Организационные отношения в системе менеджмента».</a:t>
            </a:r>
          </a:p>
          <a:p>
            <a:pPr marL="228600" indent="-228600" algn="just">
              <a:buFont typeface="+mj-lt"/>
              <a:buAutoNum type="arabicPeriod"/>
              <a:defRPr/>
            </a:pPr>
            <a:r>
              <a:rPr lang="ru-RU" sz="1100" dirty="0"/>
              <a:t>Мастер-класс по деловому английскому языку</a:t>
            </a:r>
          </a:p>
          <a:p>
            <a:pPr algn="just">
              <a:defRPr/>
            </a:pPr>
            <a:r>
              <a:rPr lang="ru-RU" sz="900" dirty="0"/>
              <a:t> </a:t>
            </a:r>
            <a:endParaRPr lang="ru-RU" altLang="ru-RU" sz="900" dirty="0"/>
          </a:p>
          <a:p>
            <a:pPr algn="just" eaLnBrk="1" hangingPunct="1">
              <a:buFont typeface="Arial" pitchFamily="34" charset="0"/>
              <a:buNone/>
              <a:defRPr/>
            </a:pPr>
            <a:endParaRPr lang="ru-RU" altLang="ru-RU" sz="900" dirty="0"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00232" y="2285998"/>
            <a:ext cx="25717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 algn="just" eaLnBrk="1" hangingPunct="1">
              <a:defRPr/>
            </a:pPr>
            <a:r>
              <a:rPr lang="ru-RU" altLang="ru-RU" sz="1200" b="1" dirty="0">
                <a:latin typeface="+mn-lt"/>
              </a:rPr>
              <a:t>Закамский региональный конкурс</a:t>
            </a:r>
          </a:p>
          <a:p>
            <a:pPr marL="228600" indent="-228600" algn="just" eaLnBrk="1" hangingPunct="1">
              <a:defRPr/>
            </a:pPr>
            <a:r>
              <a:rPr lang="ru-RU" altLang="ru-RU" sz="1200" b="1" dirty="0">
                <a:latin typeface="+mn-lt"/>
              </a:rPr>
              <a:t>«IT-разработка 2023» </a:t>
            </a:r>
            <a:r>
              <a:rPr lang="ru-RU" altLang="ru-RU" sz="1200" dirty="0">
                <a:latin typeface="+mn-lt"/>
              </a:rPr>
              <a:t>(кафедра БИММЭ)</a:t>
            </a:r>
          </a:p>
        </p:txBody>
      </p:sp>
      <p:pic>
        <p:nvPicPr>
          <p:cNvPr id="20506" name="Рисунок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285998"/>
            <a:ext cx="1712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7" name="AutoShape 44" descr="https://kpfu.ru/portal/docs/F_1121229292/4gBc9tUjG64.jpg"/>
          <p:cNvSpPr>
            <a:spLocks noChangeAspect="1" noChangeArrowheads="1"/>
          </p:cNvSpPr>
          <p:nvPr/>
        </p:nvSpPr>
        <p:spPr bwMode="auto">
          <a:xfrm>
            <a:off x="155575" y="-2605088"/>
            <a:ext cx="8143875" cy="542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571736" y="3000378"/>
            <a:ext cx="24288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</a:rPr>
              <a:t>Городской Брейн-ринг по биологии </a:t>
            </a:r>
            <a:r>
              <a:rPr lang="ru-RU" sz="1200" dirty="0">
                <a:latin typeface="+mn-lt"/>
              </a:rPr>
              <a:t>(кафедра СГН)</a:t>
            </a:r>
          </a:p>
        </p:txBody>
      </p:sp>
      <p:pic>
        <p:nvPicPr>
          <p:cNvPr id="17" name="Рисунок 16" descr="https://kpfu.ru/portal/docs/F108290581/WhatsApp.Image.2024_02_20.at.18.09.5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39"/>
          <a:stretch>
            <a:fillRect/>
          </a:stretch>
        </p:blipFill>
        <p:spPr bwMode="auto">
          <a:xfrm>
            <a:off x="5357818" y="2643188"/>
            <a:ext cx="1392232" cy="15001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5143504" y="4357700"/>
            <a:ext cx="1899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Городская олимпиада по английскому языку </a:t>
            </a:r>
            <a:r>
              <a:rPr lang="ru-RU" sz="1200" dirty="0"/>
              <a:t>(кафедра филологии)</a:t>
            </a:r>
          </a:p>
        </p:txBody>
      </p:sp>
      <p:pic>
        <p:nvPicPr>
          <p:cNvPr id="14337" name="Picture 1" descr="C:\Users\admin\Desktop\Мои документы\2024-2025\Отчет ВШЭП за 2024-2025\Брейн-ринг по биологии\attachment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3524218"/>
            <a:ext cx="2108300" cy="1404985"/>
          </a:xfrm>
          <a:prstGeom prst="rect">
            <a:avLst/>
          </a:prstGeom>
          <a:noFill/>
        </p:spPr>
      </p:pic>
      <p:pic>
        <p:nvPicPr>
          <p:cNvPr id="14338" name="Picture 2" descr="C:\Users\admin\Desktop\Мои документы\2024-2025\Отчет ВШЭП за 2024-2025\Брейн-ринг по биологии\PHOTO-2025-02-20-16-20-3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86050" y="3500444"/>
            <a:ext cx="2000264" cy="1500198"/>
          </a:xfrm>
          <a:prstGeom prst="rect">
            <a:avLst/>
          </a:prstGeom>
          <a:noFill/>
        </p:spPr>
      </p:pic>
      <p:pic>
        <p:nvPicPr>
          <p:cNvPr id="14339" name="Picture 3" descr="C:\Users\admin\Desktop\Мои документы\2024-2025\Отчет ВШЭП за 2024-2025\Фестиваль юридического образования\attachment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3768" y="2000246"/>
            <a:ext cx="1785918" cy="115108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7143768" y="3143254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Фестиваль юридического образования </a:t>
            </a:r>
            <a:r>
              <a:rPr lang="ru-RU" sz="1200" dirty="0"/>
              <a:t>(кафедра ЮД)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72330" y="3929072"/>
            <a:ext cx="171451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50000"/>
                  </a:schemeClr>
                </a:solidFill>
              </a:rPr>
              <a:t>Работа в летнем лагере Школы будущего автомобильного инженера»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</a:rPr>
              <a:t>(кафедра БИММЭ)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2253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2536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Box 6"/>
          <p:cNvSpPr txBox="1">
            <a:spLocks noChangeArrowheads="1"/>
          </p:cNvSpPr>
          <p:nvPr/>
        </p:nvSpPr>
        <p:spPr bwMode="auto">
          <a:xfrm>
            <a:off x="785813" y="147638"/>
            <a:ext cx="741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>
                <a:solidFill>
                  <a:srgbClr val="FFFFFF"/>
                </a:solidFill>
                <a:latin typeface="PT Sans"/>
              </a:rPr>
              <a:t>СТУДЕНЧЕСКИЕ ПРОЕКТЫ</a:t>
            </a:r>
          </a:p>
        </p:txBody>
      </p:sp>
      <p:sp>
        <p:nvSpPr>
          <p:cNvPr id="25612" name="TextBox 14"/>
          <p:cNvSpPr txBox="1">
            <a:spLocks noChangeArrowheads="1"/>
          </p:cNvSpPr>
          <p:nvPr/>
        </p:nvSpPr>
        <p:spPr bwMode="auto">
          <a:xfrm>
            <a:off x="4643438" y="1000114"/>
            <a:ext cx="385762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Кафедра филологии</a:t>
            </a:r>
          </a:p>
          <a:p>
            <a:pPr>
              <a:defRPr/>
            </a:pPr>
            <a:r>
              <a:rPr lang="ru-RU" altLang="ru-RU" sz="1400" b="1" dirty="0">
                <a:latin typeface="+mn-lt"/>
              </a:rPr>
              <a:t>Праздники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1400" dirty="0">
                <a:latin typeface="+mn-lt"/>
              </a:rPr>
              <a:t>«</a:t>
            </a:r>
            <a:r>
              <a:rPr lang="ru-RU" altLang="ru-RU" sz="1200" dirty="0">
                <a:latin typeface="+mn-lt"/>
              </a:rPr>
              <a:t>Атлас языков мира»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1200" dirty="0">
                <a:latin typeface="+mn-lt"/>
              </a:rPr>
              <a:t>«Вокруг света в канун Рождества»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1200" dirty="0"/>
              <a:t>Музыкальный фестиваль «Помнит сердце, не забудет никогда»</a:t>
            </a:r>
          </a:p>
          <a:p>
            <a:pPr>
              <a:defRPr/>
            </a:pPr>
            <a:endParaRPr lang="ru-RU" alt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altLang="ru-RU" sz="1400" b="1" dirty="0">
                <a:solidFill>
                  <a:schemeClr val="accent2">
                    <a:lumMod val="75000"/>
                  </a:schemeClr>
                </a:solidFill>
              </a:rPr>
              <a:t>Кафедра юридических дисциплин</a:t>
            </a:r>
          </a:p>
          <a:p>
            <a:pPr>
              <a:defRPr/>
            </a:pPr>
            <a:r>
              <a:rPr lang="ru-RU" altLang="ru-RU" sz="1400" b="1" dirty="0"/>
              <a:t>Ежегодная «Неделя юриста»</a:t>
            </a:r>
          </a:p>
          <a:p>
            <a:pPr>
              <a:buFontTx/>
              <a:buChar char="-"/>
              <a:defRPr/>
            </a:pPr>
            <a:r>
              <a:rPr lang="ru-RU" sz="1200" dirty="0">
                <a:latin typeface="+mj-lt"/>
                <a:ea typeface="Times New Roman" pitchFamily="18" charset="0"/>
                <a:cs typeface="Arial" pitchFamily="34" charset="0"/>
              </a:rPr>
              <a:t>Лекция о правах несовершеннолетних</a:t>
            </a:r>
          </a:p>
          <a:p>
            <a:pPr>
              <a:buFontTx/>
              <a:buChar char="-"/>
              <a:defRPr/>
            </a:pPr>
            <a:r>
              <a:rPr lang="ru-RU" sz="1200" dirty="0">
                <a:latin typeface="+mj-lt"/>
                <a:ea typeface="Times New Roman" pitchFamily="18" charset="0"/>
                <a:cs typeface="Arial" pitchFamily="34" charset="0"/>
              </a:rPr>
              <a:t>практические занятия по криминалистике</a:t>
            </a:r>
          </a:p>
          <a:p>
            <a:pPr>
              <a:buFontTx/>
              <a:buChar char="-"/>
              <a:defRPr/>
            </a:pPr>
            <a:r>
              <a:rPr lang="ru-RU" sz="1200" dirty="0">
                <a:latin typeface="+mj-lt"/>
                <a:ea typeface="Times New Roman" pitchFamily="18" charset="0"/>
                <a:cs typeface="Arial" pitchFamily="34" charset="0"/>
              </a:rPr>
              <a:t>Модельный судебный процесс</a:t>
            </a:r>
          </a:p>
          <a:p>
            <a:pPr>
              <a:buFontTx/>
              <a:buChar char="-"/>
              <a:defRPr/>
            </a:pPr>
            <a:r>
              <a:rPr lang="ru-RU" sz="1200" dirty="0">
                <a:latin typeface="+mj-lt"/>
                <a:ea typeface="Times New Roman" pitchFamily="18" charset="0"/>
                <a:cs typeface="Arial" pitchFamily="34" charset="0"/>
              </a:rPr>
              <a:t>интеллектуальная игра для студентов 3 курса по защите прав потребителей</a:t>
            </a:r>
          </a:p>
          <a:p>
            <a:pPr>
              <a:buFontTx/>
              <a:buChar char="-"/>
              <a:defRPr/>
            </a:pPr>
            <a:r>
              <a:rPr lang="ru-RU" sz="1200" dirty="0">
                <a:latin typeface="+mj-lt"/>
                <a:ea typeface="Times New Roman" pitchFamily="18" charset="0"/>
                <a:cs typeface="Arial" pitchFamily="34" charset="0"/>
              </a:rPr>
              <a:t>Круглый стол» на тему: «Актуальные вопросы истории государства и права» для 1 курса</a:t>
            </a:r>
            <a:r>
              <a:rPr lang="ru-RU" sz="1200" dirty="0">
                <a:latin typeface="+mj-lt"/>
              </a:rPr>
              <a:t> </a:t>
            </a:r>
          </a:p>
          <a:p>
            <a:pPr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Кафедра БИММЭ</a:t>
            </a:r>
          </a:p>
          <a:p>
            <a:pPr>
              <a:defRPr/>
            </a:pPr>
            <a:r>
              <a:rPr lang="ru-RU" sz="1200" dirty="0">
                <a:latin typeface="+mj-lt"/>
              </a:rPr>
              <a:t>-День </a:t>
            </a:r>
            <a:r>
              <a:rPr lang="en-US" sz="1200" dirty="0">
                <a:latin typeface="+mj-lt"/>
              </a:rPr>
              <a:t>IT</a:t>
            </a:r>
            <a:r>
              <a:rPr lang="ru-RU" sz="1200" dirty="0">
                <a:latin typeface="+mj-lt"/>
              </a:rPr>
              <a:t>-специалиста и хакактон «Мобильная разработка»</a:t>
            </a:r>
          </a:p>
        </p:txBody>
      </p:sp>
      <p:pic>
        <p:nvPicPr>
          <p:cNvPr id="15" name="Рисунок 14" descr="https://kpfu.ru/portal/docs/F_437715910/F7BF2B9B_5944_4778_AF4E_62E60B5E0FCF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9" y="1142990"/>
            <a:ext cx="2571768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C:\Users\admin\Desktop\Мои документы\2023-2024\Отчет ВШЭП\DSC0447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2857502"/>
            <a:ext cx="2893239" cy="1928826"/>
          </a:xfrm>
          <a:prstGeom prst="rect">
            <a:avLst/>
          </a:prstGeom>
          <a:noFill/>
        </p:spPr>
      </p:pic>
      <p:pic>
        <p:nvPicPr>
          <p:cNvPr id="34818" name="Picture 2" descr="https://kpfu.ru/portal/docs/F_1227229688/g5SiFy4gaP4.jpg"/>
          <p:cNvPicPr>
            <a:picLocks noChangeAspect="1" noChangeArrowheads="1"/>
          </p:cNvPicPr>
          <p:nvPr/>
        </p:nvPicPr>
        <p:blipFill>
          <a:blip r:embed="rId9" cstate="print"/>
          <a:srcRect l="17716" r="27046" b="7144"/>
          <a:stretch>
            <a:fillRect/>
          </a:stretch>
        </p:blipFill>
        <p:spPr bwMode="auto">
          <a:xfrm>
            <a:off x="2928926" y="2428874"/>
            <a:ext cx="1657374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dirty="0">
                <a:solidFill>
                  <a:srgbClr val="FFFFFF"/>
                </a:solidFill>
                <a:latin typeface="PT Sans"/>
              </a:rPr>
              <a:t>              ПЛАН РАЗВИТИЯ НА 2025-2026  УЧ. ГОД</a:t>
            </a:r>
          </a:p>
        </p:txBody>
      </p:sp>
      <p:pic>
        <p:nvPicPr>
          <p:cNvPr id="2355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714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356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28625" y="989013"/>
            <a:ext cx="8501063" cy="3077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+mn-lt"/>
              </a:rPr>
              <a:t>Основные задачи</a:t>
            </a:r>
          </a:p>
          <a:p>
            <a:pPr algn="ctr">
              <a:defRPr/>
            </a:pPr>
            <a:endParaRPr lang="ru-RU" sz="1400" b="1" dirty="0">
              <a:latin typeface="+mn-lt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400" dirty="0">
                <a:latin typeface="+mn-lt"/>
              </a:rPr>
              <a:t>Повышение качества образования.</a:t>
            </a:r>
          </a:p>
          <a:p>
            <a:pPr marL="342900" indent="-342900">
              <a:defRPr/>
            </a:pPr>
            <a:r>
              <a:rPr lang="ru-RU" sz="1400" dirty="0">
                <a:latin typeface="+mn-lt"/>
              </a:rPr>
              <a:t>1.1. Система контроля посещаемости студентов</a:t>
            </a:r>
          </a:p>
          <a:p>
            <a:pPr marL="342900" indent="-342900">
              <a:defRPr/>
            </a:pPr>
            <a:r>
              <a:rPr lang="ru-RU" sz="1400" dirty="0">
                <a:latin typeface="+mn-lt"/>
              </a:rPr>
              <a:t>- регулярный сбор достоверной информации</a:t>
            </a:r>
          </a:p>
          <a:p>
            <a:pPr marL="342900" indent="-342900">
              <a:defRPr/>
            </a:pPr>
            <a:r>
              <a:rPr lang="ru-RU" sz="1400" dirty="0"/>
              <a:t>- </a:t>
            </a:r>
            <a:r>
              <a:rPr lang="ru-RU" sz="1400" dirty="0">
                <a:latin typeface="+mn-lt"/>
              </a:rPr>
              <a:t>индивидуальная работа с систематическими прогульщиками</a:t>
            </a:r>
          </a:p>
          <a:p>
            <a:pPr marL="342900" indent="-342900">
              <a:defRPr/>
            </a:pPr>
            <a:r>
              <a:rPr lang="ru-RU" sz="1400" dirty="0"/>
              <a:t>- равные требования ко всем студентам, включая иностранных</a:t>
            </a:r>
          </a:p>
          <a:p>
            <a:pPr marL="342900" indent="-342900">
              <a:defRPr/>
            </a:pPr>
            <a:r>
              <a:rPr lang="ru-RU" sz="1400" dirty="0">
                <a:latin typeface="+mn-lt"/>
              </a:rPr>
              <a:t>- использование механизма дисциплинарной комиссии</a:t>
            </a:r>
          </a:p>
          <a:p>
            <a:pPr marL="342900" indent="-342900">
              <a:defRPr/>
            </a:pPr>
            <a:endParaRPr lang="ru-RU" sz="1400" dirty="0"/>
          </a:p>
          <a:p>
            <a:pPr marL="342900" indent="-342900">
              <a:defRPr/>
            </a:pPr>
            <a:r>
              <a:rPr lang="ru-RU" sz="1400" dirty="0">
                <a:latin typeface="+mn-lt"/>
              </a:rPr>
              <a:t>1.2</a:t>
            </a:r>
            <a:r>
              <a:rPr lang="ru-RU" sz="1400" dirty="0"/>
              <a:t>. </a:t>
            </a:r>
            <a:r>
              <a:rPr lang="ru-RU" sz="1400" dirty="0">
                <a:latin typeface="+mn-lt"/>
              </a:rPr>
              <a:t>Контроль за ликвидацией академических задолженностей. Информирование всех кафедр, участвующих в учебном процессе о должниках (пофамильные списки). Тесная связь с кафедрой физвоспитания.</a:t>
            </a:r>
          </a:p>
          <a:p>
            <a:pPr marL="228600" indent="-228600">
              <a:defRPr/>
            </a:pPr>
            <a:endParaRPr lang="ru-RU" sz="1400" dirty="0"/>
          </a:p>
          <a:p>
            <a:pPr marL="228600" indent="-228600">
              <a:defRPr/>
            </a:pPr>
            <a:r>
              <a:rPr lang="ru-RU" sz="1400" dirty="0"/>
              <a:t>1.3. Особое внимание 1 курсу. Дисциплина. Индивидуальная работа.</a:t>
            </a:r>
            <a:endParaRPr lang="ru-RU" sz="1400" dirty="0">
              <a:latin typeface="+mn-lt"/>
            </a:endParaRPr>
          </a:p>
          <a:p>
            <a:pPr>
              <a:defRPr/>
            </a:pPr>
            <a:endParaRPr lang="ru-RU" sz="1200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dirty="0">
                <a:solidFill>
                  <a:srgbClr val="FFFFFF"/>
                </a:solidFill>
                <a:latin typeface="PT Sans"/>
              </a:rPr>
              <a:t>              ПЛАН РАЗВИТИЯ НА 2024-2025  УЧ. ГОД</a:t>
            </a:r>
          </a:p>
        </p:txBody>
      </p:sp>
      <p:pic>
        <p:nvPicPr>
          <p:cNvPr id="2355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714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3560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28625" y="989013"/>
            <a:ext cx="8501063" cy="44627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228600" indent="-228600">
              <a:defRPr/>
            </a:pPr>
            <a:r>
              <a:rPr lang="ru-RU" sz="1200" dirty="0">
                <a:latin typeface="+mn-lt"/>
              </a:rPr>
              <a:t>2. </a:t>
            </a:r>
            <a:r>
              <a:rPr lang="ru-RU" sz="1400" dirty="0">
                <a:latin typeface="+mn-lt"/>
              </a:rPr>
              <a:t>Сохранение активной профориентационной деятельности в школах города. Разработан план профориентационной работы каждой кафедры.</a:t>
            </a:r>
          </a:p>
          <a:p>
            <a:pPr marL="228600" indent="-228600">
              <a:defRPr/>
            </a:pPr>
            <a:r>
              <a:rPr lang="ru-RU" sz="1400" dirty="0">
                <a:latin typeface="+mn-lt"/>
              </a:rPr>
              <a:t>2.1. Привлечение школьников региона к крупным профориентационным мерпритяиям </a:t>
            </a:r>
          </a:p>
          <a:p>
            <a:pPr marL="228600" indent="-228600">
              <a:defRPr/>
            </a:pPr>
            <a:r>
              <a:rPr lang="ru-RU" sz="1400" dirty="0"/>
              <a:t>- </a:t>
            </a:r>
            <a:r>
              <a:rPr lang="ru-RU" sz="1400" dirty="0">
                <a:latin typeface="+mn-lt"/>
              </a:rPr>
              <a:t>конкурс на лучшую </a:t>
            </a:r>
            <a:r>
              <a:rPr lang="en-US" sz="1400" dirty="0">
                <a:latin typeface="+mn-lt"/>
              </a:rPr>
              <a:t>IT-</a:t>
            </a:r>
            <a:r>
              <a:rPr lang="ru-RU" sz="1400" dirty="0">
                <a:latin typeface="+mn-lt"/>
              </a:rPr>
              <a:t>разработку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>
                <a:latin typeface="+mn-lt"/>
              </a:rPr>
              <a:t>интеллектуальая игра по биологии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>
                <a:latin typeface="+mn-lt"/>
              </a:rPr>
              <a:t> олимпиада по английскому языку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/>
              <a:t>кейс-чемпионат по экономике/менеджменту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/>
              <a:t>цикл мероприятий «День экономиста»</a:t>
            </a:r>
          </a:p>
          <a:p>
            <a:pPr marL="228600" indent="-228600">
              <a:buFontTx/>
              <a:buChar char="-"/>
              <a:defRPr/>
            </a:pPr>
            <a:endParaRPr lang="ru-RU" sz="1400" dirty="0">
              <a:latin typeface="+mn-lt"/>
            </a:endParaRPr>
          </a:p>
          <a:p>
            <a:pPr marL="228600" indent="-228600">
              <a:defRPr/>
            </a:pPr>
            <a:r>
              <a:rPr lang="ru-RU" sz="1400" dirty="0"/>
              <a:t>2.2. Работа с колледжем Набережночелнинского института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/>
              <a:t>все возможные направления подготовки в ВШЭиП имеют соотвествующие напарвления в колледже. Последнее лицензирование – юристы.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/>
              <a:t>формирование учебных планов для интеграции в образовательный процесс ВШЭиП</a:t>
            </a:r>
          </a:p>
          <a:p>
            <a:pPr marL="228600" indent="-228600">
              <a:buFontTx/>
              <a:buChar char="-"/>
              <a:defRPr/>
            </a:pPr>
            <a:r>
              <a:rPr lang="ru-RU" sz="1400" dirty="0"/>
              <a:t>ведение занятий преподавателями ВШЭиП в коледже, вовлечение студентов в наши мероприятия.</a:t>
            </a:r>
          </a:p>
          <a:p>
            <a:pPr marL="228600" indent="-228600">
              <a:defRPr/>
            </a:pPr>
            <a:r>
              <a:rPr lang="ru-RU" sz="1400" dirty="0"/>
              <a:t>2.3. Усиление работы с коледжами города и региона. Разработан план работы с колледжами (кафедра ЭПиО, кафедра СГН, кафедра ПМ).</a:t>
            </a:r>
          </a:p>
          <a:p>
            <a:pPr>
              <a:defRPr/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defRPr/>
            </a:pPr>
            <a:endParaRPr lang="ru-RU" sz="1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228600" indent="-228600"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  <a:p>
            <a:pPr marL="228600" indent="-228600">
              <a:defRPr/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2457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4584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Box 6"/>
          <p:cNvSpPr txBox="1">
            <a:spLocks noChangeArrowheads="1"/>
          </p:cNvSpPr>
          <p:nvPr/>
        </p:nvSpPr>
        <p:spPr bwMode="auto">
          <a:xfrm>
            <a:off x="785813" y="147638"/>
            <a:ext cx="741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>
                <a:solidFill>
                  <a:srgbClr val="FFFFFF"/>
                </a:solidFill>
                <a:latin typeface="PT Sans"/>
              </a:rPr>
              <a:t>ПЛАН РАЗВИТИЯ НА 2025-2026 гг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625" y="857250"/>
            <a:ext cx="8358188" cy="31085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+mn-lt"/>
              </a:rPr>
              <a:t>Образовательная деятельность</a:t>
            </a:r>
          </a:p>
          <a:p>
            <a:pPr algn="ctr">
              <a:defRPr/>
            </a:pPr>
            <a:endParaRPr lang="ru-RU" sz="1400" dirty="0">
              <a:latin typeface="+mn-lt"/>
            </a:endParaRPr>
          </a:p>
          <a:p>
            <a:pPr marL="285750" indent="-285750" eaLnBrk="1" hangingPunct="1">
              <a:defRPr/>
            </a:pPr>
            <a:endParaRPr lang="ru-RU" sz="1400" dirty="0">
              <a:latin typeface="+mn-lt"/>
            </a:endParaRPr>
          </a:p>
          <a:p>
            <a:pPr>
              <a:defRPr/>
            </a:pPr>
            <a:r>
              <a:rPr lang="ru-RU" sz="1400" dirty="0">
                <a:latin typeface="+mn-lt"/>
              </a:rPr>
              <a:t>1. Подготовка документов для открытия новых профилей и программ:</a:t>
            </a:r>
          </a:p>
          <a:p>
            <a:pPr>
              <a:defRPr/>
            </a:pPr>
            <a:r>
              <a:rPr lang="ru-RU" sz="1400" dirty="0">
                <a:latin typeface="+mn-lt"/>
              </a:rPr>
              <a:t>        </a:t>
            </a:r>
            <a:r>
              <a:rPr lang="ru-RU" sz="1400" dirty="0"/>
              <a:t>- </a:t>
            </a:r>
            <a:r>
              <a:rPr lang="ru-RU" sz="1400" dirty="0">
                <a:latin typeface="+mn-lt"/>
              </a:rPr>
              <a:t>38.03.05 «Бизнес-информатика» (профиль «Искусственный интеллект в управлении капиталом»)</a:t>
            </a:r>
          </a:p>
          <a:p>
            <a:pPr>
              <a:defRPr/>
            </a:pPr>
            <a:r>
              <a:rPr lang="ru-RU" sz="1400" dirty="0">
                <a:latin typeface="+mn-lt"/>
              </a:rPr>
              <a:t>        - 09.04.03 «Прикладная информатика» («Интеллектуальный анализ данных и цифровая экономика»)</a:t>
            </a:r>
          </a:p>
          <a:p>
            <a:pPr marL="285750" indent="-285750">
              <a:defRPr/>
            </a:pPr>
            <a:endParaRPr lang="ru-RU" sz="1400" dirty="0">
              <a:latin typeface="+mn-lt"/>
            </a:endParaRPr>
          </a:p>
          <a:p>
            <a:pPr marL="285750" indent="-285750">
              <a:defRPr/>
            </a:pPr>
            <a:r>
              <a:rPr lang="ru-RU" sz="1400" dirty="0">
                <a:latin typeface="+mn-lt"/>
              </a:rPr>
              <a:t>2. Открытие </a:t>
            </a:r>
            <a:r>
              <a:rPr lang="ru-RU" sz="1400" dirty="0"/>
              <a:t>программы бакалавриата 44.03.04 «Профессиональное обучение (по отраслям)». Профиль «Технология и организация специального (дефектологического) образования».</a:t>
            </a:r>
          </a:p>
          <a:p>
            <a:pPr marL="285750" indent="-285750" eaLnBrk="1" hangingPunct="1">
              <a:defRPr/>
            </a:pPr>
            <a:endParaRPr lang="ru-RU" sz="1400" dirty="0">
              <a:latin typeface="+mn-lt"/>
            </a:endParaRPr>
          </a:p>
          <a:p>
            <a:pPr marL="285750" indent="-285750" eaLnBrk="1" hangingPunct="1">
              <a:defRPr/>
            </a:pPr>
            <a:r>
              <a:rPr lang="ru-RU" sz="1400" dirty="0">
                <a:latin typeface="+mn-lt"/>
              </a:rPr>
              <a:t>3. Расширение практики проведения совместных занятий с представителями предприятий реального сектора экономики (ПАО «КАМАЗ», резиденты ТОР «Набережные Челны», ОЭЗ «Алабуга», «Альфа-банк» и др.) </a:t>
            </a:r>
          </a:p>
          <a:p>
            <a:pPr marL="285750" indent="-285750" eaLnBrk="1" hangingPunct="1"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588"/>
            <a:ext cx="9144000" cy="83343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2560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47638"/>
            <a:ext cx="554038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8763" y="36830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9563" y="114300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278813" y="374650"/>
            <a:ext cx="6604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347</a:t>
            </a:r>
          </a:p>
          <a:p>
            <a:pPr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8813" y="71438"/>
            <a:ext cx="6604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15-18</a:t>
            </a:r>
          </a:p>
        </p:txBody>
      </p:sp>
      <p:pic>
        <p:nvPicPr>
          <p:cNvPr id="25608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2588" y="185738"/>
            <a:ext cx="9890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Box 6"/>
          <p:cNvSpPr txBox="1">
            <a:spLocks noChangeArrowheads="1"/>
          </p:cNvSpPr>
          <p:nvPr/>
        </p:nvSpPr>
        <p:spPr bwMode="auto">
          <a:xfrm>
            <a:off x="785813" y="147638"/>
            <a:ext cx="741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dirty="0">
                <a:solidFill>
                  <a:srgbClr val="FFFFFF"/>
                </a:solidFill>
                <a:latin typeface="PT Sans"/>
              </a:rPr>
              <a:t>ПЛАН РАЗВИТИЯ НА 2025-2026  УЧ.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750" y="1785938"/>
            <a:ext cx="85010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1</a:t>
            </a:r>
            <a:r>
              <a:rPr lang="ru-RU" sz="1400" dirty="0"/>
              <a:t>.</a:t>
            </a:r>
            <a:r>
              <a:rPr lang="en-US" sz="1400" dirty="0"/>
              <a:t> </a:t>
            </a:r>
            <a:r>
              <a:rPr lang="ru-RU" sz="1400" b="1" dirty="0"/>
              <a:t>III Международная научная конференция</a:t>
            </a:r>
          </a:p>
          <a:p>
            <a:r>
              <a:rPr lang="ru-RU" sz="1400" dirty="0"/>
              <a:t>«Качество жизни населения промышленных территорий: устойчивое развитие, экология, технологии»</a:t>
            </a:r>
            <a:endParaRPr lang="en-US" sz="1400" dirty="0"/>
          </a:p>
          <a:p>
            <a:r>
              <a:rPr lang="en-US" sz="1400" dirty="0">
                <a:latin typeface="+mn-lt"/>
              </a:rPr>
              <a:t>(</a:t>
            </a:r>
            <a:r>
              <a:rPr lang="ru-RU" sz="1400" dirty="0">
                <a:latin typeface="+mn-lt"/>
              </a:rPr>
              <a:t>апрель 2026 г., кафедра экономики предприятий и организаций).</a:t>
            </a:r>
            <a:endParaRPr lang="en-US" sz="1400" dirty="0">
              <a:latin typeface="+mn-lt"/>
            </a:endParaRPr>
          </a:p>
          <a:p>
            <a:endParaRPr lang="ru-RU" sz="1400" dirty="0">
              <a:latin typeface="+mn-lt"/>
            </a:endParaRPr>
          </a:p>
          <a:p>
            <a:endParaRPr lang="ru-RU" sz="1400" dirty="0"/>
          </a:p>
          <a:p>
            <a:r>
              <a:rPr lang="ru-RU" sz="1400" dirty="0">
                <a:latin typeface="+mn-lt"/>
              </a:rPr>
              <a:t>2. </a:t>
            </a:r>
            <a:r>
              <a:rPr lang="ru-RU" sz="1400" b="1" dirty="0"/>
              <a:t>Всероссийский семинар-практикум </a:t>
            </a:r>
            <a:r>
              <a:rPr lang="ru-RU" sz="1400" dirty="0"/>
              <a:t>“Психолого-педагогическое сопровождение детей с ОВЗ”</a:t>
            </a:r>
          </a:p>
          <a:p>
            <a:pPr marL="285750" indent="-285750" algn="just">
              <a:defRPr/>
            </a:pPr>
            <a:r>
              <a:rPr lang="ru-RU" sz="1400" dirty="0"/>
              <a:t>(ноябрь 2025 г., кафедра социально-гуманитарных наук)</a:t>
            </a:r>
          </a:p>
          <a:p>
            <a:pPr marL="285750" indent="-285750" algn="just" eaLnBrk="1" hangingPunct="1">
              <a:defRPr/>
            </a:pPr>
            <a:endParaRPr lang="ru-RU" sz="1400" dirty="0"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8688" y="928688"/>
            <a:ext cx="7786687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 eaLnBrk="1" hangingPunct="1">
              <a:defRPr/>
            </a:pPr>
            <a:r>
              <a:rPr lang="ru-RU" sz="1400" b="1" dirty="0">
                <a:latin typeface="+mn-lt"/>
              </a:rPr>
              <a:t>Научно-исследовательская деятельность</a:t>
            </a:r>
          </a:p>
          <a:p>
            <a:pPr marL="285750" indent="-285750" algn="just" eaLnBrk="1" hangingPunct="1">
              <a:defRPr/>
            </a:pPr>
            <a:endParaRPr lang="ru-RU" sz="1400" b="1" dirty="0"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5409</TotalTime>
  <Words>2050</Words>
  <Application>Microsoft Office PowerPoint</Application>
  <PresentationFormat>Экран (16:9)</PresentationFormat>
  <Paragraphs>449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551</cp:revision>
  <dcterms:created xsi:type="dcterms:W3CDTF">2020-07-15T10:53:07Z</dcterms:created>
  <dcterms:modified xsi:type="dcterms:W3CDTF">2025-09-26T18:28:04Z</dcterms:modified>
</cp:coreProperties>
</file>