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75" r:id="rId5"/>
    <p:sldId id="289" r:id="rId6"/>
    <p:sldId id="294" r:id="rId7"/>
    <p:sldId id="290" r:id="rId8"/>
    <p:sldId id="291" r:id="rId9"/>
    <p:sldId id="293" r:id="rId10"/>
    <p:sldId id="301" r:id="rId11"/>
    <p:sldId id="302" r:id="rId12"/>
    <p:sldId id="295" r:id="rId13"/>
    <p:sldId id="300" r:id="rId14"/>
    <p:sldId id="296" r:id="rId15"/>
    <p:sldId id="299" r:id="rId16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-78" y="-12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ППС 2025-2026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40-47A1-978B-18251475840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40-47A1-978B-18251475840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140-47A1-978B-18251475840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140-47A1-978B-182514758403}"/>
              </c:ext>
            </c:extLst>
          </c:dPt>
          <c:cat>
            <c:strRef>
              <c:f>Лист1!$A$2:$A$5</c:f>
              <c:strCache>
                <c:ptCount val="4"/>
                <c:pt idx="0">
                  <c:v>профессор</c:v>
                </c:pt>
                <c:pt idx="1">
                  <c:v>доцент</c:v>
                </c:pt>
                <c:pt idx="2">
                  <c:v>старший преподаватель</c:v>
                </c:pt>
                <c:pt idx="3">
                  <c:v>преподаватель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9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140-47A1-978B-182514758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708721265858205"/>
          <c:y val="0.72091756909355154"/>
          <c:w val="0.81636067679675461"/>
          <c:h val="0.22660184483664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err="1"/>
              <a:t>Остепенённость</a:t>
            </a:r>
            <a:r>
              <a:rPr lang="ru-RU" sz="1400" dirty="0"/>
              <a:t> </a:t>
            </a:r>
            <a:r>
              <a:rPr lang="ru-RU" sz="1400" dirty="0" smtClean="0"/>
              <a:t>кафедры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smtClean="0"/>
              <a:t>2025-2026</a:t>
            </a:r>
            <a:endParaRPr lang="ru-RU" sz="14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Остепенённость кафедры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06-45C6-BB47-2A9BA5F5659C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306-45C6-BB47-2A9BA5F5659C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4E26139E-1D1D-461A-8961-A36225F2F6F1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306-45C6-BB47-2A9BA5F5659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12060415-EE59-442C-B525-BC404FD61815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306-45C6-BB47-2A9BA5F565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степень</c:v>
                </c:pt>
                <c:pt idx="1">
                  <c:v>б/степени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</c:v>
                </c:pt>
                <c:pt idx="1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306-45C6-BB47-2A9BA5F5659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B890C0-4807-4B0A-BCF5-145DA3C8E6A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8C3FC9-B5C9-446B-8875-3160E54D7669}">
      <dgm:prSet phldrT="[Текст]"/>
      <dgm:spPr/>
      <dgm:t>
        <a:bodyPr/>
        <a:lstStyle/>
        <a:p>
          <a:r>
            <a:rPr lang="ru-RU" dirty="0" smtClean="0"/>
            <a:t>Образовательные учреждения</a:t>
          </a:r>
          <a:endParaRPr lang="ru-RU" dirty="0"/>
        </a:p>
      </dgm:t>
    </dgm:pt>
    <dgm:pt modelId="{B6365F7E-8123-4CCF-B165-72200BEF5AB4}" type="parTrans" cxnId="{5AE8CC56-6C4C-4573-AA13-95C2F4914189}">
      <dgm:prSet/>
      <dgm:spPr/>
      <dgm:t>
        <a:bodyPr/>
        <a:lstStyle/>
        <a:p>
          <a:endParaRPr lang="ru-RU"/>
        </a:p>
      </dgm:t>
    </dgm:pt>
    <dgm:pt modelId="{9F03FF20-6F5A-4438-84BC-C1F7C7BE6D4E}" type="sibTrans" cxnId="{5AE8CC56-6C4C-4573-AA13-95C2F4914189}">
      <dgm:prSet/>
      <dgm:spPr/>
      <dgm:t>
        <a:bodyPr/>
        <a:lstStyle/>
        <a:p>
          <a:endParaRPr lang="ru-RU"/>
        </a:p>
      </dgm:t>
    </dgm:pt>
    <dgm:pt modelId="{8697D3FB-B13D-4D43-B504-D80ABA27763E}">
      <dgm:prSet phldrT="[Текст]"/>
      <dgm:spPr/>
      <dgm:t>
        <a:bodyPr/>
        <a:lstStyle/>
        <a:p>
          <a:r>
            <a:rPr lang="ru-RU" dirty="0" smtClean="0"/>
            <a:t>Профильные предприятия</a:t>
          </a:r>
          <a:endParaRPr lang="ru-RU" dirty="0"/>
        </a:p>
      </dgm:t>
    </dgm:pt>
    <dgm:pt modelId="{3C76D2C8-4E50-487E-A97C-6AFC02325EDC}" type="parTrans" cxnId="{B728D1BE-05B0-45C2-98D3-F3EACA6571F0}">
      <dgm:prSet/>
      <dgm:spPr/>
      <dgm:t>
        <a:bodyPr/>
        <a:lstStyle/>
        <a:p>
          <a:endParaRPr lang="ru-RU"/>
        </a:p>
      </dgm:t>
    </dgm:pt>
    <dgm:pt modelId="{FA4CA564-52D7-4333-8296-5A259658EFAC}" type="sibTrans" cxnId="{B728D1BE-05B0-45C2-98D3-F3EACA6571F0}">
      <dgm:prSet/>
      <dgm:spPr/>
      <dgm:t>
        <a:bodyPr/>
        <a:lstStyle/>
        <a:p>
          <a:endParaRPr lang="ru-RU"/>
        </a:p>
      </dgm:t>
    </dgm:pt>
    <dgm:pt modelId="{3134427A-6EA1-4FB8-80B9-AD894A193C18}" type="pres">
      <dgm:prSet presAssocID="{57B890C0-4807-4B0A-BCF5-145DA3C8E6A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72B49F-7527-4C21-96E1-13B4ACF6162C}" type="pres">
      <dgm:prSet presAssocID="{858C3FC9-B5C9-446B-8875-3160E54D766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3A6B7B-3863-4265-9D09-764098371E55}" type="pres">
      <dgm:prSet presAssocID="{9F03FF20-6F5A-4438-84BC-C1F7C7BE6D4E}" presName="sibTrans" presStyleCnt="0"/>
      <dgm:spPr/>
    </dgm:pt>
    <dgm:pt modelId="{063028AD-DD5C-4941-85E8-E5034CB8C6D8}" type="pres">
      <dgm:prSet presAssocID="{8697D3FB-B13D-4D43-B504-D80ABA27763E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E8CC56-6C4C-4573-AA13-95C2F4914189}" srcId="{57B890C0-4807-4B0A-BCF5-145DA3C8E6AC}" destId="{858C3FC9-B5C9-446B-8875-3160E54D7669}" srcOrd="0" destOrd="0" parTransId="{B6365F7E-8123-4CCF-B165-72200BEF5AB4}" sibTransId="{9F03FF20-6F5A-4438-84BC-C1F7C7BE6D4E}"/>
    <dgm:cxn modelId="{B728D1BE-05B0-45C2-98D3-F3EACA6571F0}" srcId="{57B890C0-4807-4B0A-BCF5-145DA3C8E6AC}" destId="{8697D3FB-B13D-4D43-B504-D80ABA27763E}" srcOrd="1" destOrd="0" parTransId="{3C76D2C8-4E50-487E-A97C-6AFC02325EDC}" sibTransId="{FA4CA564-52D7-4333-8296-5A259658EFAC}"/>
    <dgm:cxn modelId="{243DAFC1-7BB5-4D02-99D6-05016D8E3BA5}" type="presOf" srcId="{858C3FC9-B5C9-446B-8875-3160E54D7669}" destId="{7172B49F-7527-4C21-96E1-13B4ACF6162C}" srcOrd="0" destOrd="0" presId="urn:microsoft.com/office/officeart/2005/8/layout/default"/>
    <dgm:cxn modelId="{12EFA262-EB8F-4033-88AE-B1FE59E8A5EE}" type="presOf" srcId="{57B890C0-4807-4B0A-BCF5-145DA3C8E6AC}" destId="{3134427A-6EA1-4FB8-80B9-AD894A193C18}" srcOrd="0" destOrd="0" presId="urn:microsoft.com/office/officeart/2005/8/layout/default"/>
    <dgm:cxn modelId="{607602E7-A766-44EF-A87C-C94AC7D5AB57}" type="presOf" srcId="{8697D3FB-B13D-4D43-B504-D80ABA27763E}" destId="{063028AD-DD5C-4941-85E8-E5034CB8C6D8}" srcOrd="0" destOrd="0" presId="urn:microsoft.com/office/officeart/2005/8/layout/default"/>
    <dgm:cxn modelId="{D10DA7BF-C271-4CB3-80E5-62E729571769}" type="presParOf" srcId="{3134427A-6EA1-4FB8-80B9-AD894A193C18}" destId="{7172B49F-7527-4C21-96E1-13B4ACF6162C}" srcOrd="0" destOrd="0" presId="urn:microsoft.com/office/officeart/2005/8/layout/default"/>
    <dgm:cxn modelId="{FDDD6BD2-F85C-4DFB-9A2B-1454BE4C2DB8}" type="presParOf" srcId="{3134427A-6EA1-4FB8-80B9-AD894A193C18}" destId="{423A6B7B-3863-4265-9D09-764098371E55}" srcOrd="1" destOrd="0" presId="urn:microsoft.com/office/officeart/2005/8/layout/default"/>
    <dgm:cxn modelId="{552922E9-1449-4033-9CE7-61E4B3DD9231}" type="presParOf" srcId="{3134427A-6EA1-4FB8-80B9-AD894A193C18}" destId="{063028AD-DD5C-4941-85E8-E5034CB8C6D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2B49F-7527-4C21-96E1-13B4ACF6162C}">
      <dsp:nvSpPr>
        <dsp:cNvPr id="0" name=""/>
        <dsp:cNvSpPr/>
      </dsp:nvSpPr>
      <dsp:spPr>
        <a:xfrm>
          <a:off x="507" y="317896"/>
          <a:ext cx="1978042" cy="11868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Образовательные учреждения</a:t>
          </a:r>
          <a:endParaRPr lang="ru-RU" sz="1800" kern="1200" dirty="0"/>
        </a:p>
      </dsp:txBody>
      <dsp:txXfrm>
        <a:off x="507" y="317896"/>
        <a:ext cx="1978042" cy="1186825"/>
      </dsp:txXfrm>
    </dsp:sp>
    <dsp:sp modelId="{063028AD-DD5C-4941-85E8-E5034CB8C6D8}">
      <dsp:nvSpPr>
        <dsp:cNvPr id="0" name=""/>
        <dsp:cNvSpPr/>
      </dsp:nvSpPr>
      <dsp:spPr>
        <a:xfrm>
          <a:off x="2176354" y="317896"/>
          <a:ext cx="1978042" cy="11868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Профильные предприятия</a:t>
          </a:r>
          <a:endParaRPr lang="ru-RU" sz="1800" kern="1200" dirty="0"/>
        </a:p>
      </dsp:txBody>
      <dsp:txXfrm>
        <a:off x="2176354" y="317896"/>
        <a:ext cx="1978042" cy="1186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5"/>
            <a:ext cx="5408930" cy="3891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6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6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19.01.2026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19.01.2026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19.01.2026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19.01.2026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19.01.2026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19.01.2026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03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141549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E30285AC-8872-49ED-95E1-D54211E82C31}"/>
              </a:ext>
            </a:extLst>
          </p:cNvPr>
          <p:cNvSpPr txBox="1"/>
          <p:nvPr/>
        </p:nvSpPr>
        <p:spPr>
          <a:xfrm>
            <a:off x="6464968" y="5246442"/>
            <a:ext cx="5195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Муртазина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Светлана Альбертовна, кандидат педагогических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наук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xmlns="" id="{632420C4-73ED-498E-BFC5-E85E911AF1DB}"/>
              </a:ext>
            </a:extLst>
          </p:cNvPr>
          <p:cNvSpPr txBox="1"/>
          <p:nvPr/>
        </p:nvSpPr>
        <p:spPr>
          <a:xfrm>
            <a:off x="3697778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2026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C2F1468-0DA9-B24A-D526-2862314B816C}"/>
              </a:ext>
            </a:extLst>
          </p:cNvPr>
          <p:cNvSpPr txBox="1"/>
          <p:nvPr/>
        </p:nvSpPr>
        <p:spPr>
          <a:xfrm>
            <a:off x="717315" y="2363617"/>
            <a:ext cx="10757370" cy="27392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«Дорожная карта» </a:t>
            </a:r>
          </a:p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Jost" pitchFamily="2" charset="-52"/>
              </a:rPr>
              <a:t>кафедры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a typeface="Jost" pitchFamily="2" charset="-52"/>
              </a:rPr>
              <a:t>дизайна и национальных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Jost" pitchFamily="2" charset="-52"/>
              </a:rPr>
              <a:t>искусств</a:t>
            </a:r>
          </a:p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Jost" pitchFamily="2" charset="-52"/>
              </a:rPr>
              <a:t>Института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a typeface="Jost" pitchFamily="2" charset="-52"/>
              </a:rPr>
              <a:t>дизайна и пространственных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Jost" pitchFamily="2" charset="-52"/>
              </a:rPr>
              <a:t>искусств КФУ</a:t>
            </a:r>
          </a:p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Jost" pitchFamily="2" charset="-52"/>
              </a:rPr>
              <a:t>2026-2030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Jost" pitchFamily="2" charset="-52"/>
              </a:rPr>
              <a:t>гг.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ea typeface="Jost" pitchFamily="2" charset="-52"/>
            </a:endParaRPr>
          </a:p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4A4DD3-F69E-4A88-8050-10354EA1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93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3578" y="365126"/>
            <a:ext cx="10266947" cy="106262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Jost" pitchFamily="2" charset="-52"/>
                <a:cs typeface="Times New Roman" panose="02020603050405020304" charset="0"/>
              </a:rPr>
              <a:t>Миссия –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подготовка дизайнеров, способных создавать конкурентоспособные проекты, отвечающие современным требованиям рынка и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общества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3578" y="1812757"/>
            <a:ext cx="10266947" cy="4364205"/>
          </a:xfrm>
        </p:spPr>
        <p:txBody>
          <a:bodyPr>
            <a:normAutofit/>
          </a:bodyPr>
          <a:lstStyle/>
          <a:p>
            <a:pPr marL="0" indent="176213">
              <a:buNone/>
            </a:pPr>
            <a:r>
              <a:rPr lang="ru-RU" altLang="en-US" sz="2400" b="1" dirty="0">
                <a:ea typeface="Jost" pitchFamily="2" charset="-52"/>
                <a:cs typeface="Times New Roman" panose="02020603050405020304" charset="0"/>
              </a:rPr>
              <a:t>Основные задачи</a:t>
            </a:r>
            <a:r>
              <a:rPr lang="ru-RU" altLang="en-US" sz="2400" b="1" dirty="0" smtClean="0">
                <a:ea typeface="Jost" pitchFamily="2" charset="-52"/>
                <a:cs typeface="Times New Roman" panose="02020603050405020304" charset="0"/>
              </a:rPr>
              <a:t>:</a:t>
            </a:r>
          </a:p>
          <a:p>
            <a:r>
              <a:rPr lang="ru-RU" sz="2400" dirty="0"/>
              <a:t>Формирование фундаментальных знаний в области </a:t>
            </a:r>
            <a:r>
              <a:rPr lang="ru-RU" sz="2400" dirty="0" smtClean="0"/>
              <a:t>креативных индустрий, </a:t>
            </a:r>
            <a:r>
              <a:rPr lang="ru-RU" sz="2400" dirty="0"/>
              <a:t>дизайна </a:t>
            </a:r>
            <a:r>
              <a:rPr lang="ru-RU" sz="2400" dirty="0" smtClean="0"/>
              <a:t>костюма, художественного текстиля, </a:t>
            </a:r>
            <a:r>
              <a:rPr lang="ru-RU" sz="2400" dirty="0"/>
              <a:t>авторского стиля, </a:t>
            </a:r>
            <a:r>
              <a:rPr lang="ru-RU" sz="2400" dirty="0" err="1" smtClean="0"/>
              <a:t>фэшн</a:t>
            </a:r>
            <a:r>
              <a:rPr lang="ru-RU" sz="2400" dirty="0" smtClean="0"/>
              <a:t>-иллюстрации.</a:t>
            </a:r>
          </a:p>
          <a:p>
            <a:r>
              <a:rPr lang="ru-RU" sz="2400" dirty="0"/>
              <a:t>Интеграция классического образования с передовыми технологиями и практико-ориентированным </a:t>
            </a:r>
            <a:r>
              <a:rPr lang="ru-RU" sz="2400" dirty="0" smtClean="0"/>
              <a:t>подходом</a:t>
            </a:r>
          </a:p>
          <a:p>
            <a:r>
              <a:rPr lang="ru-RU" altLang="en-US" sz="2400" dirty="0">
                <a:ea typeface="Jost" pitchFamily="2" charset="-52"/>
                <a:cs typeface="Times New Roman" panose="02020603050405020304" charset="0"/>
              </a:rPr>
              <a:t>Совершенствование системы управления качеством подготовки бакалавров и магистров на уровне </a:t>
            </a:r>
            <a:r>
              <a:rPr lang="ru-RU" altLang="en-US" sz="2400" dirty="0" smtClean="0">
                <a:ea typeface="Jost" pitchFamily="2" charset="-52"/>
                <a:cs typeface="Times New Roman" panose="02020603050405020304" charset="0"/>
              </a:rPr>
              <a:t>кафедры</a:t>
            </a:r>
          </a:p>
          <a:p>
            <a:r>
              <a:rPr lang="ru-RU" sz="2400" dirty="0"/>
              <a:t>Повышение квалификации </a:t>
            </a:r>
            <a:r>
              <a:rPr lang="ru-RU" sz="2400" dirty="0" smtClean="0"/>
              <a:t>преподавателей и создание</a:t>
            </a:r>
            <a:r>
              <a:rPr lang="ru-RU" sz="2400" dirty="0"/>
              <a:t> условий для профессионального роста</a:t>
            </a:r>
            <a:endParaRPr lang="ru-RU" altLang="en-US" sz="2400" dirty="0">
              <a:ea typeface="Jost" pitchFamily="2" charset="-52"/>
              <a:cs typeface="Times New Roman" panose="02020603050405020304" charset="0"/>
            </a:endParaRPr>
          </a:p>
          <a:p>
            <a:endParaRPr lang="ru-RU" sz="2400" dirty="0">
              <a:ea typeface="Jost" pitchFamily="2" charset="-52"/>
            </a:endParaRPr>
          </a:p>
          <a:p>
            <a:endParaRPr lang="ru-RU" sz="2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62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9621" y="365126"/>
            <a:ext cx="10379242" cy="103053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Кафедра участвует в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реализации образовательных программ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Института дизайна и пространственных искусств по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направлениям: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8977880"/>
              </p:ext>
            </p:extLst>
          </p:nvPr>
        </p:nvGraphicFramePr>
        <p:xfrm>
          <a:off x="1684420" y="1781726"/>
          <a:ext cx="9900728" cy="4137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0320">
                  <a:extLst>
                    <a:ext uri="{9D8B030D-6E8A-4147-A177-3AD203B41FA5}">
                      <a16:colId xmlns:a16="http://schemas.microsoft.com/office/drawing/2014/main" xmlns="" val="3167698363"/>
                    </a:ext>
                  </a:extLst>
                </a:gridCol>
                <a:gridCol w="3300320">
                  <a:extLst>
                    <a:ext uri="{9D8B030D-6E8A-4147-A177-3AD203B41FA5}">
                      <a16:colId xmlns:a16="http://schemas.microsoft.com/office/drawing/2014/main" xmlns="" val="1774000874"/>
                    </a:ext>
                  </a:extLst>
                </a:gridCol>
                <a:gridCol w="3300088">
                  <a:extLst>
                    <a:ext uri="{9D8B030D-6E8A-4147-A177-3AD203B41FA5}">
                      <a16:colId xmlns:a16="http://schemas.microsoft.com/office/drawing/2014/main" xmlns="" val="3053363921"/>
                    </a:ext>
                  </a:extLst>
                </a:gridCol>
              </a:tblGrid>
              <a:tr h="64485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СПО</a:t>
                      </a:r>
                    </a:p>
                    <a:p>
                      <a:pPr algn="ctr"/>
                      <a:r>
                        <a:rPr lang="ru-RU" sz="2400" dirty="0" smtClean="0"/>
                        <a:t>(колледж </a:t>
                      </a:r>
                      <a:r>
                        <a:rPr lang="ru-RU" sz="2400" dirty="0" err="1" smtClean="0"/>
                        <a:t>ИДиПИ</a:t>
                      </a:r>
                      <a:r>
                        <a:rPr lang="ru-RU" sz="2400" dirty="0" smtClean="0"/>
                        <a:t>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/>
                        <a:t>бакалавриат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магистратура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9735062"/>
                  </a:ext>
                </a:extLst>
              </a:tr>
              <a:tr h="10529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54.02.01 Дизайн (по отраслям)</a:t>
                      </a:r>
                      <a:endParaRPr lang="ru-RU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54.03.01 Дизайн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54.04.01 Дизайн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14552716"/>
                  </a:ext>
                </a:extLst>
              </a:tr>
              <a:tr h="10106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44.03.04 Профессиональное обучение (по отраслям)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44.04.01 Педагогическое образование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62213361"/>
                  </a:ext>
                </a:extLst>
              </a:tr>
              <a:tr h="107321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400" dirty="0" smtClean="0"/>
                        <a:t>07.03.01 Архитектура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400" dirty="0" smtClean="0"/>
                        <a:t>07.04.01 Архитектура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24179703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09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1704" y="192505"/>
            <a:ext cx="9942095" cy="134753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Кафедра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</a:rPr>
              <a:t>ДиНИ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является выпускающей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В 2025-2026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</a:rPr>
              <a:t>уч.г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. осуществляет подготовку по направлениям: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7326" y="1716505"/>
            <a:ext cx="10684042" cy="4968074"/>
          </a:xfrm>
        </p:spPr>
        <p:txBody>
          <a:bodyPr>
            <a:normAutofit/>
          </a:bodyPr>
          <a:lstStyle/>
          <a:p>
            <a:r>
              <a:rPr lang="ru-RU" dirty="0" err="1" smtClean="0"/>
              <a:t>Бакалавриат</a:t>
            </a:r>
            <a:r>
              <a:rPr lang="ru-RU" dirty="0" smtClean="0"/>
              <a:t>: 44.03.04 Профессиональное обучение (по отраслям), профиль «</a:t>
            </a:r>
            <a:r>
              <a:rPr lang="ru-RU" dirty="0" err="1" smtClean="0"/>
              <a:t>Фэшн</a:t>
            </a:r>
            <a:r>
              <a:rPr lang="ru-RU" dirty="0" smtClean="0"/>
              <a:t>-дизайн»</a:t>
            </a:r>
            <a:endParaRPr lang="ru-RU" i="1" u="sng" dirty="0" smtClean="0"/>
          </a:p>
          <a:p>
            <a:r>
              <a:rPr lang="ru-RU" dirty="0" smtClean="0"/>
              <a:t>Магистратура: 44.04.01 Педагогическое образование, профиль «Образование в сфере дизайна, архитектуры и искусств»</a:t>
            </a:r>
            <a:endParaRPr lang="ru-RU" i="1" u="sng" dirty="0" smtClean="0"/>
          </a:p>
          <a:p>
            <a:endParaRPr lang="ru-RU" dirty="0" smtClean="0"/>
          </a:p>
          <a:p>
            <a:endParaRPr lang="ru-RU" dirty="0" smtClean="0"/>
          </a:p>
          <a:p>
            <a:pPr marL="1700213" indent="-176213" algn="just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Научные кружки:</a:t>
            </a:r>
          </a:p>
          <a:p>
            <a:pPr marL="1700213" indent="-176213"/>
            <a:r>
              <a:rPr lang="ru-RU" sz="2400" dirty="0"/>
              <a:t>Лаборатория </a:t>
            </a:r>
            <a:r>
              <a:rPr lang="ru-RU" sz="2400" dirty="0" smtClean="0"/>
              <a:t>моды</a:t>
            </a:r>
          </a:p>
          <a:p>
            <a:pPr marL="1700213" indent="-176213"/>
            <a:r>
              <a:rPr lang="ru-RU" sz="2400" dirty="0"/>
              <a:t>Школа </a:t>
            </a:r>
            <a:r>
              <a:rPr lang="ru-RU" sz="2400" dirty="0" smtClean="0"/>
              <a:t>педагогического мастерства</a:t>
            </a:r>
          </a:p>
          <a:p>
            <a:pPr marL="1700213" indent="-176213"/>
            <a:r>
              <a:rPr lang="ru-RU" sz="2400" dirty="0"/>
              <a:t>Творческая мастерская композиции</a:t>
            </a:r>
            <a:endParaRPr lang="ru-RU" sz="2400" dirty="0" smtClean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69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  <p:sp>
        <p:nvSpPr>
          <p:cNvPr id="5" name="Google Shape;193;g3a0e216829e_2_105"/>
          <p:cNvSpPr txBox="1">
            <a:spLocks noGrp="1"/>
          </p:cNvSpPr>
          <p:nvPr>
            <p:ph type="title"/>
          </p:nvPr>
        </p:nvSpPr>
        <p:spPr>
          <a:xfrm>
            <a:off x="1700462" y="112295"/>
            <a:ext cx="9653337" cy="737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500"/>
              <a:buFont typeface="Calibri"/>
              <a:buNone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Анализ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кадрового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потенциала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-144379" y="112295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021438"/>
              </p:ext>
            </p:extLst>
          </p:nvPr>
        </p:nvGraphicFramePr>
        <p:xfrm>
          <a:off x="1267326" y="962527"/>
          <a:ext cx="10682704" cy="2186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67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96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54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6732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1411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6140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Показатель</a:t>
                      </a:r>
                    </a:p>
                  </a:txBody>
                  <a:tcPr marL="91445" marR="91445" marT="45716" marB="4571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202</a:t>
                      </a:r>
                      <a:r>
                        <a:rPr lang="ru-RU" sz="1800" dirty="0"/>
                        <a:t>5</a:t>
                      </a:r>
                      <a:r>
                        <a:rPr lang="en-US" sz="1800" dirty="0"/>
                        <a:t>-202</a:t>
                      </a:r>
                      <a:r>
                        <a:rPr lang="ru-RU" sz="1800" dirty="0"/>
                        <a:t>6</a:t>
                      </a:r>
                      <a:endParaRPr lang="en-US" sz="1800" dirty="0"/>
                    </a:p>
                  </a:txBody>
                  <a:tcPr marL="91445" marR="91445" marT="45716" marB="45716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202</a:t>
                      </a:r>
                      <a:r>
                        <a:rPr lang="ru-RU" sz="1800" dirty="0"/>
                        <a:t>6</a:t>
                      </a:r>
                      <a:r>
                        <a:rPr lang="en-US" sz="1800" dirty="0"/>
                        <a:t>-202</a:t>
                      </a:r>
                      <a:r>
                        <a:rPr lang="ru-RU" sz="1800" dirty="0"/>
                        <a:t>7</a:t>
                      </a:r>
                      <a:endParaRPr lang="en-US" sz="1800" dirty="0"/>
                    </a:p>
                  </a:txBody>
                  <a:tcPr marL="91445" marR="91445" marT="45716" marB="45716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202</a:t>
                      </a:r>
                      <a:r>
                        <a:rPr lang="ru-RU" sz="1800" dirty="0"/>
                        <a:t>7</a:t>
                      </a:r>
                      <a:r>
                        <a:rPr lang="en-US" sz="1800" dirty="0"/>
                        <a:t>-202</a:t>
                      </a:r>
                      <a:r>
                        <a:rPr lang="ru-RU" sz="1800" dirty="0"/>
                        <a:t>8</a:t>
                      </a:r>
                      <a:endParaRPr lang="en-US" sz="1800" dirty="0"/>
                    </a:p>
                  </a:txBody>
                  <a:tcPr marL="91445" marR="91445" marT="45716" marB="4571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202</a:t>
                      </a:r>
                      <a:r>
                        <a:rPr lang="ru-RU" sz="1800" dirty="0"/>
                        <a:t>8</a:t>
                      </a:r>
                      <a:r>
                        <a:rPr lang="en-US" sz="1800" dirty="0"/>
                        <a:t>-202</a:t>
                      </a:r>
                      <a:r>
                        <a:rPr lang="ru-RU" sz="1800" dirty="0"/>
                        <a:t>9</a:t>
                      </a:r>
                      <a:endParaRPr lang="en-US" sz="1800" dirty="0"/>
                    </a:p>
                  </a:txBody>
                  <a:tcPr marL="91445" marR="91445" marT="45716" marB="4571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</a:t>
                      </a:r>
                      <a:r>
                        <a:rPr lang="ru-RU" sz="1800" dirty="0"/>
                        <a:t>029</a:t>
                      </a:r>
                      <a:r>
                        <a:rPr lang="en-US" sz="1800" dirty="0"/>
                        <a:t>-20</a:t>
                      </a:r>
                      <a:r>
                        <a:rPr lang="ru-RU" sz="1800" dirty="0"/>
                        <a:t>30</a:t>
                      </a:r>
                      <a:endParaRPr lang="en-US" sz="1800" dirty="0"/>
                    </a:p>
                  </a:txBody>
                  <a:tcPr marL="91445" marR="91445" marT="45716" marB="45716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1331"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ППС (всего)</a:t>
                      </a:r>
                    </a:p>
                  </a:txBody>
                  <a:tcPr marL="91445" marR="91445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331"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ППС (основные сотрудники)</a:t>
                      </a:r>
                    </a:p>
                  </a:txBody>
                  <a:tcPr marL="91445" marR="91445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1331"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ППС (совместители)</a:t>
                      </a:r>
                    </a:p>
                  </a:txBody>
                  <a:tcPr marL="91445" marR="91445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7" marB="34287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1331">
                <a:tc>
                  <a:txBody>
                    <a:bodyPr/>
                    <a:lstStyle/>
                    <a:p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Остепененность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ППС, %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54%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61%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7" marB="34287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0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627421"/>
              </p:ext>
            </p:extLst>
          </p:nvPr>
        </p:nvGraphicFramePr>
        <p:xfrm>
          <a:off x="1570008" y="3752491"/>
          <a:ext cx="4367061" cy="2869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6109530"/>
              </p:ext>
            </p:extLst>
          </p:nvPr>
        </p:nvGraphicFramePr>
        <p:xfrm>
          <a:off x="7259356" y="3610841"/>
          <a:ext cx="3264871" cy="2928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415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958" y="58759"/>
            <a:ext cx="9845842" cy="59896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Научно-исследовательская и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учебно-методическая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деятельность</a:t>
            </a:r>
            <a:endParaRPr lang="ru-RU" sz="2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378316"/>
              </p:ext>
            </p:extLst>
          </p:nvPr>
        </p:nvGraphicFramePr>
        <p:xfrm>
          <a:off x="1363579" y="766851"/>
          <a:ext cx="10331117" cy="3638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5495">
                  <a:extLst>
                    <a:ext uri="{9D8B030D-6E8A-4147-A177-3AD203B41FA5}">
                      <a16:colId xmlns:a16="http://schemas.microsoft.com/office/drawing/2014/main" xmlns="" val="1675183286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722899275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3521950907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3054732409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498318037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782071293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764172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+mn-lt"/>
                        </a:rPr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2025 </a:t>
                      </a:r>
                      <a:r>
                        <a:rPr lang="ru-RU" sz="1800" b="0" dirty="0">
                          <a:latin typeface="+mn-lt"/>
                        </a:rPr>
                        <a:t>г.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2026</a:t>
                      </a:r>
                      <a:r>
                        <a:rPr lang="ru-RU" sz="1800" b="0" baseline="0" dirty="0" smtClean="0">
                          <a:latin typeface="+mn-lt"/>
                        </a:rPr>
                        <a:t> </a:t>
                      </a:r>
                      <a:r>
                        <a:rPr lang="ru-RU" sz="1800" b="0" baseline="0" dirty="0">
                          <a:latin typeface="+mn-lt"/>
                        </a:rPr>
                        <a:t>г.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+mn-lt"/>
                        </a:rPr>
                        <a:t>2027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latin typeface="+mn-lt"/>
                        </a:rPr>
                        <a:t>2028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2029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</a:rPr>
                        <a:t>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442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Кол-во публикаций в базе </a:t>
                      </a:r>
                      <a:r>
                        <a:rPr lang="ru-RU" sz="1800" b="0" dirty="0" smtClean="0">
                          <a:latin typeface="+mn-lt"/>
                        </a:rPr>
                        <a:t>данных </a:t>
                      </a:r>
                      <a:r>
                        <a:rPr lang="en-US" sz="1800" b="0" dirty="0" smtClean="0">
                          <a:latin typeface="+mn-lt"/>
                        </a:rPr>
                        <a:t>Scopus</a:t>
                      </a:r>
                      <a:r>
                        <a:rPr lang="ru-RU" sz="1800" b="0" dirty="0" smtClean="0">
                          <a:latin typeface="+mn-lt"/>
                        </a:rPr>
                        <a:t>, </a:t>
                      </a:r>
                      <a:r>
                        <a:rPr lang="en-US" sz="1800" b="0" dirty="0" smtClean="0">
                          <a:latin typeface="+mn-lt"/>
                        </a:rPr>
                        <a:t>Web of Science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11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13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19784213"/>
                  </a:ext>
                </a:extLst>
              </a:tr>
              <a:tr h="50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Кол-во публикаций в журналах ВАК</a:t>
                      </a: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6753948"/>
                  </a:ext>
                </a:extLst>
              </a:tr>
              <a:tr h="581999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Кол-во публикаций, индексируемых в РИНЦ</a:t>
                      </a: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75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75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4266154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РИДы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5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5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84030434"/>
                  </a:ext>
                </a:extLst>
              </a:tr>
              <a:tr h="577516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Количество учебных и учебно-методических  пособий</a:t>
                      </a: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8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8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86466413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69432" y="4907158"/>
            <a:ext cx="98979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Повышение </a:t>
            </a:r>
            <a:r>
              <a:rPr lang="ru-RU" sz="2400" dirty="0"/>
              <a:t>публикационной активности 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Участие </a:t>
            </a:r>
            <a:r>
              <a:rPr lang="ru-RU" sz="2400" dirty="0"/>
              <a:t>в конференциях и </a:t>
            </a:r>
            <a:r>
              <a:rPr lang="ru-RU" sz="2400" dirty="0" err="1"/>
              <a:t>грантовых</a:t>
            </a:r>
            <a:r>
              <a:rPr lang="ru-RU" sz="2400" dirty="0"/>
              <a:t> </a:t>
            </a:r>
            <a:r>
              <a:rPr lang="ru-RU" sz="2400" dirty="0" smtClean="0"/>
              <a:t>программах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Организация </a:t>
            </a:r>
            <a:r>
              <a:rPr lang="ru-RU" sz="2400" dirty="0"/>
              <a:t>всероссийской научно-практической </a:t>
            </a:r>
            <a:r>
              <a:rPr lang="ru-RU" sz="2400" dirty="0" smtClean="0"/>
              <a:t>конференции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Повышение научно-методического обеспечения</a:t>
            </a:r>
          </a:p>
        </p:txBody>
      </p:sp>
    </p:spTree>
    <p:extLst>
      <p:ext uri="{BB962C8B-B14F-4D97-AF65-F5344CB8AC3E}">
        <p14:creationId xmlns:p14="http://schemas.microsoft.com/office/powerpoint/2010/main" val="410250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958" y="128338"/>
            <a:ext cx="9845842" cy="64168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1F3864"/>
                </a:solidFill>
              </a:rPr>
              <a:t>Повышение квалификации</a:t>
            </a:r>
            <a:endParaRPr lang="ru-RU" sz="2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575563"/>
              </p:ext>
            </p:extLst>
          </p:nvPr>
        </p:nvGraphicFramePr>
        <p:xfrm>
          <a:off x="1363578" y="823246"/>
          <a:ext cx="10331117" cy="388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5495">
                  <a:extLst>
                    <a:ext uri="{9D8B030D-6E8A-4147-A177-3AD203B41FA5}">
                      <a16:colId xmlns:a16="http://schemas.microsoft.com/office/drawing/2014/main" xmlns="" val="1675183286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722899275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3521950907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3054732409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498318037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782071293"/>
                    </a:ext>
                  </a:extLst>
                </a:gridCol>
                <a:gridCol w="1245937">
                  <a:extLst>
                    <a:ext uri="{9D8B030D-6E8A-4147-A177-3AD203B41FA5}">
                      <a16:colId xmlns:a16="http://schemas.microsoft.com/office/drawing/2014/main" xmlns="" val="764172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+mn-lt"/>
                        </a:rPr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+mn-lt"/>
                        </a:rPr>
                        <a:t>2025 </a:t>
                      </a:r>
                      <a:r>
                        <a:rPr lang="ru-RU" sz="1800" b="1" dirty="0">
                          <a:latin typeface="+mn-lt"/>
                        </a:rPr>
                        <a:t>г.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+mn-lt"/>
                        </a:rPr>
                        <a:t>2026</a:t>
                      </a:r>
                      <a:r>
                        <a:rPr lang="ru-RU" sz="1800" b="1" baseline="0" dirty="0" smtClean="0">
                          <a:latin typeface="+mn-lt"/>
                        </a:rPr>
                        <a:t> </a:t>
                      </a:r>
                      <a:r>
                        <a:rPr lang="ru-RU" sz="1800" b="1" baseline="0" dirty="0">
                          <a:latin typeface="+mn-lt"/>
                        </a:rPr>
                        <a:t>г.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+mn-lt"/>
                        </a:rPr>
                        <a:t>2027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+mn-lt"/>
                        </a:rPr>
                        <a:t>2028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</a:rPr>
                        <a:t>2029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</a:rPr>
                        <a:t>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4429515"/>
                  </a:ext>
                </a:extLst>
              </a:tr>
              <a:tr h="585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ИКТ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13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14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19784213"/>
                  </a:ext>
                </a:extLst>
              </a:tr>
              <a:tr h="585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Охрана труда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6753948"/>
                  </a:ext>
                </a:extLst>
              </a:tr>
              <a:tr h="585228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Оказание первой медицинской помощи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4266154"/>
                  </a:ext>
                </a:extLst>
              </a:tr>
              <a:tr h="585228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По педагогике ВШ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84030434"/>
                  </a:ext>
                </a:extLst>
              </a:tr>
              <a:tr h="585228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По профилю деятельности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86466413"/>
                  </a:ext>
                </a:extLst>
              </a:tr>
              <a:tr h="585228">
                <a:tc>
                  <a:txBody>
                    <a:bodyPr/>
                    <a:lstStyle/>
                    <a:p>
                      <a:pPr marL="179388" marR="0" lvl="0" indent="-179388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DejaVu Sans" pitchFamily="34" charset="0"/>
                          <a:cs typeface="Times New Roman" panose="02020603050405020304" pitchFamily="18" charset="0"/>
                        </a:rPr>
                        <a:t>Работа с инвалидами и ОВЗ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DejaVu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2528" marR="112528" marT="45726" marB="45726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8416568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342147" y="5165558"/>
            <a:ext cx="9352547" cy="1427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Обучение на курсах повышения квалификации и переподготовки </a:t>
            </a:r>
          </a:p>
          <a:p>
            <a:r>
              <a:rPr lang="ru-RU" sz="2400" dirty="0" smtClean="0"/>
              <a:t>Проведение </a:t>
            </a:r>
            <a:r>
              <a:rPr lang="ru-RU" sz="2400" dirty="0"/>
              <a:t>семинаров и </a:t>
            </a:r>
            <a:r>
              <a:rPr lang="ru-RU" sz="2400" dirty="0" smtClean="0"/>
              <a:t>тренингов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6897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494" y="287491"/>
            <a:ext cx="10406182" cy="870117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rgbClr val="1F3864"/>
                </a:solidFill>
              </a:rPr>
              <a:t>Партнерская деятельность кафедры </a:t>
            </a:r>
            <a:r>
              <a:rPr lang="ru-RU" sz="2800" b="1" dirty="0" err="1" smtClean="0">
                <a:solidFill>
                  <a:srgbClr val="1F3864"/>
                </a:solidFill>
              </a:rPr>
              <a:t>ДиНИ</a:t>
            </a:r>
            <a:r>
              <a:rPr lang="ru-RU" sz="2800" b="1" dirty="0" smtClean="0">
                <a:solidFill>
                  <a:srgbClr val="1F3864"/>
                </a:solidFill>
              </a:rPr>
              <a:t> </a:t>
            </a:r>
            <a:endParaRPr lang="ru-RU" sz="28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908807"/>
              </p:ext>
            </p:extLst>
          </p:nvPr>
        </p:nvGraphicFramePr>
        <p:xfrm>
          <a:off x="4454106" y="2608500"/>
          <a:ext cx="4154904" cy="1822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8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464884"/>
              </p:ext>
            </p:extLst>
          </p:nvPr>
        </p:nvGraphicFramePr>
        <p:xfrm>
          <a:off x="1331494" y="1435651"/>
          <a:ext cx="3024846" cy="493337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024846">
                  <a:extLst>
                    <a:ext uri="{9D8B030D-6E8A-4147-A177-3AD203B41FA5}">
                      <a16:colId xmlns:a16="http://schemas.microsoft.com/office/drawing/2014/main" xmlns="" val="3993978425"/>
                    </a:ext>
                  </a:extLst>
                </a:gridCol>
              </a:tblGrid>
              <a:tr h="673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МБУДО «Детская художественная школа №1 </a:t>
                      </a:r>
                      <a:r>
                        <a:rPr lang="ru-RU" sz="16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им.Х.А.Якупова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18171417"/>
                  </a:ext>
                </a:extLst>
              </a:tr>
              <a:tr h="673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 ДО «Детская школа искусств </a:t>
                      </a:r>
                      <a:r>
                        <a:rPr lang="ru-RU" sz="16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им.М.А.Балакирева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65163565"/>
                  </a:ext>
                </a:extLst>
              </a:tr>
              <a:tr h="673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МБУДО «Детская художественная школа №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59945760"/>
                  </a:ext>
                </a:extLst>
              </a:tr>
              <a:tr h="673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МБУДО «Детская художественная школа №3 </a:t>
                      </a:r>
                      <a:r>
                        <a:rPr lang="ru-RU" sz="16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им.Б.М.Альменова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47316145"/>
                  </a:ext>
                </a:extLst>
              </a:tr>
              <a:tr h="673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МБУДО «Детская художественная школа №1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76351645"/>
                  </a:ext>
                </a:extLst>
              </a:tr>
              <a:tr h="673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МБУДО «Детская художественная школа №4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23368695"/>
                  </a:ext>
                </a:extLst>
              </a:tr>
              <a:tr h="673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МБОУДО «Детская художественная школа №5» 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38805175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735959"/>
              </p:ext>
            </p:extLst>
          </p:nvPr>
        </p:nvGraphicFramePr>
        <p:xfrm>
          <a:off x="8712830" y="1435651"/>
          <a:ext cx="3024846" cy="471497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024846">
                  <a:extLst>
                    <a:ext uri="{9D8B030D-6E8A-4147-A177-3AD203B41FA5}">
                      <a16:colId xmlns:a16="http://schemas.microsoft.com/office/drawing/2014/main" xmlns="" val="3993978425"/>
                    </a:ext>
                  </a:extLst>
                </a:gridCol>
              </a:tblGrid>
              <a:tr h="942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ООО «Швейное предприятие «Ирен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»»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18171417"/>
                  </a:ext>
                </a:extLst>
              </a:tr>
              <a:tr h="942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ИП «Мастерская сценического костюма «</a:t>
                      </a:r>
                      <a:r>
                        <a:rPr lang="ru-RU" sz="16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Пэпи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»»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65163565"/>
                  </a:ext>
                </a:extLst>
              </a:tr>
              <a:tr h="942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«Алексеевская фабрика художественного ткачества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59945760"/>
                  </a:ext>
                </a:extLst>
              </a:tr>
              <a:tr h="942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«Агат» (производство спецодежды)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47316145"/>
                  </a:ext>
                </a:extLst>
              </a:tr>
              <a:tr h="9429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sz="16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Эбиволь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76351645"/>
                  </a:ext>
                </a:extLst>
              </a:tr>
            </a:tbl>
          </a:graphicData>
        </a:graphic>
      </p:graphicFrame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135" y="5695452"/>
            <a:ext cx="910789" cy="39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7134" y="2010185"/>
            <a:ext cx="905477" cy="303666"/>
          </a:xfrm>
          <a:prstGeom prst="rect">
            <a:avLst/>
          </a:prstGeom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955" y="2750461"/>
            <a:ext cx="508656" cy="50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alextkach.ru/static/img/0000/0006/5709/65709040.h0t1rdr1nh.W215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134" y="3789622"/>
            <a:ext cx="905477" cy="42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35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873" y="224590"/>
            <a:ext cx="10022306" cy="233745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Практическая подготовка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студентов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r">
              <a:buNone/>
            </a:pP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/>
              <a:t>Реализация </a:t>
            </a:r>
            <a:r>
              <a:rPr lang="ru-RU" sz="2400" dirty="0"/>
              <a:t>планов преддипломной практики, организация выездных мероприятий и экскурсий для </a:t>
            </a:r>
            <a:r>
              <a:rPr lang="ru-RU" sz="2400" dirty="0" smtClean="0"/>
              <a:t>студентов в профильные предприятия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9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https://m.realnoevremya.ru/uploads/article/c5/1d/d480f770a2b0710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73" y="3330605"/>
            <a:ext cx="3886057" cy="258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отограф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757" y="2654141"/>
            <a:ext cx="2435872" cy="324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28.userapi.com/s/v1/ig2/qIFWp-oiBy8iNb7fmlk_AS_RbX3GSI9jtO26fikHyTZ921bUP1WEOifuQeTOHrpK03xxGjUlQMkmSjRxL_-1oCL9.jpg?quality=95&amp;as=32x40,48x60,72x90,108x135,160x200,240x300,360x450,480x601,540x676,640x801,720x901,1080x1351,1170x1464&amp;from=bu&amp;cs=117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356" y="3318374"/>
            <a:ext cx="2051152" cy="256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19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3006" y="146650"/>
            <a:ext cx="9794257" cy="751876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Практическая подготовка студентов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9543" y="1087224"/>
            <a:ext cx="10331694" cy="1094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Участие </a:t>
            </a:r>
            <a:r>
              <a:rPr lang="ru-RU" sz="2400" dirty="0"/>
              <a:t>в конкурсах, фестивалях и выставках разного уровня в области дизайна и искусства.</a:t>
            </a:r>
          </a:p>
          <a:p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10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1559543" y="2691063"/>
            <a:ext cx="10022306" cy="3822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356" y="2502365"/>
            <a:ext cx="6828881" cy="410577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088" y="2577725"/>
            <a:ext cx="3710268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8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494" y="215659"/>
            <a:ext cx="10590212" cy="80225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Популяризация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национальной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культуры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9515" y="1268083"/>
            <a:ext cx="10022306" cy="1535502"/>
          </a:xfrm>
        </p:spPr>
        <p:txBody>
          <a:bodyPr>
            <a:noAutofit/>
          </a:bodyPr>
          <a:lstStyle/>
          <a:p>
            <a:r>
              <a:rPr lang="ru-RU" sz="2400" dirty="0" smtClean="0"/>
              <a:t>Организация всероссийского конкурса </a:t>
            </a:r>
            <a:r>
              <a:rPr lang="ru-RU" sz="2400" dirty="0"/>
              <a:t>молодых </a:t>
            </a:r>
            <a:r>
              <a:rPr lang="ru-RU" sz="2400" dirty="0" err="1"/>
              <a:t>фэшн</a:t>
            </a:r>
            <a:r>
              <a:rPr lang="ru-RU" sz="2400" dirty="0"/>
              <a:t>-дизайнеров на базе </a:t>
            </a:r>
            <a:r>
              <a:rPr lang="ru-RU" sz="2400" dirty="0" smtClean="0"/>
              <a:t>кафедры </a:t>
            </a:r>
            <a:endParaRPr lang="ru-RU" sz="2400" dirty="0"/>
          </a:p>
          <a:p>
            <a:r>
              <a:rPr lang="ru-RU" sz="2400" dirty="0"/>
              <a:t>Организация мероприятий в области декоративно-прикладного творчества с применением традиционных и инновационных технологий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11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429" y="3026275"/>
            <a:ext cx="8952798" cy="369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7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494" y="3240505"/>
            <a:ext cx="10022306" cy="29364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i="1" dirty="0" smtClean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  <a:endParaRPr lang="ru-RU" sz="4400" i="1" dirty="0"/>
          </a:p>
          <a:p>
            <a:endParaRPr lang="ru-RU" sz="44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12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0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A7CF38-C8DA-41CC-90D7-19B87D0B1F70}">
  <ds:schemaRefs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ca3c29d9-38b7-4bc7-908d-7dc65310443b"/>
    <ds:schemaRef ds:uri="http://purl.org/dc/elements/1.1/"/>
    <ds:schemaRef ds:uri="http://purl.org/dc/terms/"/>
    <ds:schemaRef ds:uri="http://schemas.openxmlformats.org/package/2006/metadata/core-properties"/>
    <ds:schemaRef ds:uri="65f5be5a-0317-4c33-b4cf-edd04de3107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562</Words>
  <Application>Microsoft Office PowerPoint</Application>
  <PresentationFormat>Произвольный</PresentationFormat>
  <Paragraphs>203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Миссия – подготовка дизайнеров, способных создавать конкурентоспособные проекты, отвечающие современным требованиям рынка и общества</vt:lpstr>
      <vt:lpstr>Кафедра участвует в реализации образовательных программ Института дизайна и пространственных искусств по направлениям:</vt:lpstr>
      <vt:lpstr>Кафедра ДиНИ является выпускающей В 2025-2026 уч.г. осуществляет подготовку по направлениям:</vt:lpstr>
      <vt:lpstr>Анализ кадрового потенциала</vt:lpstr>
      <vt:lpstr>Научно-исследовательская и учебно-методическая деятельность</vt:lpstr>
      <vt:lpstr>Повышение квалификации</vt:lpstr>
      <vt:lpstr>Партнерская деятельность кафедры ДиНИ </vt:lpstr>
      <vt:lpstr>Презентация PowerPoint</vt:lpstr>
      <vt:lpstr>Практическая подготовка студентов</vt:lpstr>
      <vt:lpstr>Популяризация национальной культуры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Хаерова Юлия Геннадьевна</cp:lastModifiedBy>
  <cp:revision>141</cp:revision>
  <cp:lastPrinted>2025-12-25T21:54:59Z</cp:lastPrinted>
  <dcterms:created xsi:type="dcterms:W3CDTF">2022-05-17T06:19:58Z</dcterms:created>
  <dcterms:modified xsi:type="dcterms:W3CDTF">2026-01-19T07:23:32Z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