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71" r:id="rId3"/>
    <p:sldId id="272" r:id="rId4"/>
    <p:sldId id="274" r:id="rId5"/>
    <p:sldId id="275" r:id="rId6"/>
    <p:sldId id="276" r:id="rId7"/>
    <p:sldId id="257" r:id="rId8"/>
    <p:sldId id="258" r:id="rId9"/>
    <p:sldId id="259" r:id="rId10"/>
    <p:sldId id="260" r:id="rId11"/>
    <p:sldId id="261" r:id="rId12"/>
    <p:sldId id="267" r:id="rId13"/>
    <p:sldId id="262" r:id="rId14"/>
    <p:sldId id="264" r:id="rId15"/>
    <p:sldId id="273" r:id="rId16"/>
    <p:sldId id="270" r:id="rId17"/>
    <p:sldId id="266" r:id="rId18"/>
    <p:sldId id="268" r:id="rId19"/>
    <p:sldId id="277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10"/>
    <a:srgbClr val="FFFFFF"/>
    <a:srgbClr val="BFBDA5"/>
    <a:srgbClr val="33ED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4997A-9870-4EF2-9108-B345052872D1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32781-0E60-4C0C-9F0C-3F1561E4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2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A047C-E077-4F00-977F-F6A9BE6F5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285423-F483-484A-B49A-6A869805B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3044B4-F6D1-48BB-80FE-8E03A43E5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33FD-AF78-4AC4-B5F9-31D6CDAA86AA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F96A2E-EA4C-40EA-A693-ACD1B94B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13A30D-B563-41AF-BE29-BCFA1C4B2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461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68593-D182-4C3E-A6C8-386F35B3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C09B09-1F4A-4B34-B8E1-41B590AFF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F4F4CE-5145-4E28-BCB3-DE77A225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593E-F9F6-4380-9A54-1B2C12492796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32FEBC-17A5-40EC-BEEF-8964E2242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031117-B7C7-47A0-9721-32EBF6210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419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F4342-3F57-4325-9A58-9F0DA2678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8CCE5E-E3DB-4BF8-A76A-5DC7878EE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944CC1-E697-40B6-AE96-486C7B1A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2DD-7925-402D-9344-A1DE25E47C48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C0063F-86D6-4299-B402-9A584D7E7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4E9E6D-073D-4E79-9A0D-EB39F370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30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2D0FF-9BDE-4D70-AF7E-377EE4494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AB626A-E1B5-4D5C-8875-66D4408CB9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04DC0F-EE46-437F-AA90-64356544D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9CE361-0BA8-4155-B1CF-BC1489F9A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A3-982B-4086-A698-C3A8E3450B98}" type="datetime1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B945BF-B545-4CEC-8815-A9B7F3A6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5AF77D-F8B2-4325-A1E7-03EA3F64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212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338FB-5179-4AD7-9D38-5E12595D9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C50894-F3C3-4B8B-B538-07E8547FE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FDEBE1-93EE-4FF0-88CF-556CBA658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8DCE71-56B9-4CF1-B428-B9ED4CA46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B0F911-DB95-4A97-A48E-88A20C19F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56B1084-C169-4F34-A54B-FE631BF36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AECC-0752-48AD-BEC4-A8661731085C}" type="datetime1">
              <a:rPr lang="ru-RU" smtClean="0"/>
              <a:t>30.10.2025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9A6B47-0D52-448F-9CEC-FCCED119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326B77-28D2-4947-A22B-A3013BCC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84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0A7F1-9DF5-4079-A598-81CAD3FC6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E60B67-BC87-417A-A28F-8C9538BF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D89D6-1ADD-464A-8223-8E14DBA385B6}" type="datetime1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B3E082-8DEC-4D8E-9A6F-CF86B1E3E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6204435-8CC4-47E2-A0BC-BA550FA3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518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D50BF0-D10B-4BD5-8879-15CF53654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D018E-8C27-4581-BBC9-D47B8551750A}" type="datetime1">
              <a:rPr lang="ru-RU" smtClean="0"/>
              <a:t>30.10.2025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AA61F52-8278-4F91-B1F7-1739CE0A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9202EF-150D-467C-8044-F867335DD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600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C22B2-D9FB-4AA1-A8DF-FBEBFED7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F1A2DE-6A57-4CC7-8E5B-FB7EBB9F2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0C02F3-8E59-4286-92C7-F4F47266C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FBFCBB-837A-44F0-89D5-65560F1EF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395F-4293-48FD-8545-77D29EC9C5FD}" type="datetime1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6B160F-B034-4FF2-9211-09E3475E6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126B83-28E8-471D-A40B-CB699949E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46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C451D-C4D8-4165-860D-D9F14819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FE1F44-D1B5-4BCC-BC69-87503B88CE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27690A-980E-4486-8DCD-D07AE1181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5A698C-32CC-4C05-A3C0-AD2698C5F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07FF-CD35-4FD9-AA87-5D26A5423685}" type="datetime1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6378B1-EB0A-41B1-A25A-3841C8A47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85F23B-ADAE-450C-9A3E-EC830B3C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94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8DD5D-D921-4487-86D8-6B7DCCD28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5A528A-6195-43C2-B1C5-427D0A63B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15E4BE-E8AE-47F7-8917-4EB89E29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AF9F-A64E-4168-A580-2CBB91DA3948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50FEF6-D7D4-4A9C-BBB2-4043AE3D8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303B33-3453-4E4C-8D6A-70320FD98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1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7D472D-34B5-4928-98FA-4F0CF547B6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AEF724-6F96-4F59-AF5F-09C3ECA9D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7C4971-1255-408F-A3EF-205C700B3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7333-9D5B-476D-ADE4-C4CC1391732E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B5EC73-4887-49E0-B59A-42F73A51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C1C086-B7AF-4545-AF7D-9D6EC50E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9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20F46-2718-4B98-8133-21179B1C7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F5E5B7-5CEA-4230-8CD2-25F916B0C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01747-9066-4704-94D0-7051D994D3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BEB4E-1623-45A9-B373-BEB47678A7C5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D23209-4106-4277-B559-9FFEA7FD2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4200A-F74D-4F3E-9DC3-F537F5F0D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D23A0-6FCD-4BDD-9CD0-4DC69B97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34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f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A5843CC-E0ED-42C9-9CE3-05662235B8DD}"/>
              </a:ext>
            </a:extLst>
          </p:cNvPr>
          <p:cNvSpPr/>
          <p:nvPr/>
        </p:nvSpPr>
        <p:spPr>
          <a:xfrm>
            <a:off x="7272337" y="3238500"/>
            <a:ext cx="3590925" cy="26289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A25460-C8EE-402A-9E38-A805DBB37A5B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C4939-184F-44C7-9559-E1BFECD15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314325"/>
            <a:ext cx="12030075" cy="1655762"/>
          </a:xfrm>
        </p:spPr>
        <p:txBody>
          <a:bodyPr>
            <a:normAutofit/>
          </a:bodyPr>
          <a:lstStyle/>
          <a:p>
            <a:r>
              <a:rPr lang="ru-RU" sz="4800" i="0" dirty="0" err="1">
                <a:solidFill>
                  <a:srgbClr val="404040"/>
                </a:solidFill>
                <a:effectLst/>
                <a:latin typeface="PT Sans" panose="020B0503020203020204" pitchFamily="34" charset="-52"/>
              </a:rPr>
              <a:t>Кибермошенники</a:t>
            </a:r>
            <a:r>
              <a:rPr lang="ru-RU" sz="4800" i="0" dirty="0">
                <a:solidFill>
                  <a:srgbClr val="404040"/>
                </a:solidFill>
                <a:effectLst/>
                <a:latin typeface="PT Sans" panose="020B0503020203020204" pitchFamily="34" charset="-52"/>
              </a:rPr>
              <a:t>: </a:t>
            </a:r>
            <a:br>
              <a:rPr lang="ru-RU" sz="4800" i="0" dirty="0">
                <a:solidFill>
                  <a:srgbClr val="404040"/>
                </a:solidFill>
                <a:effectLst/>
                <a:latin typeface="PT Sans" panose="020B0503020203020204" pitchFamily="34" charset="-52"/>
              </a:rPr>
            </a:br>
            <a:r>
              <a:rPr lang="ru-RU" sz="4800" i="0" dirty="0">
                <a:solidFill>
                  <a:srgbClr val="404040"/>
                </a:solidFill>
                <a:effectLst/>
                <a:latin typeface="PT Sans" panose="020B0503020203020204" pitchFamily="34" charset="-52"/>
              </a:rPr>
              <a:t>Как не стать добычей в цифровом лесу?</a:t>
            </a:r>
            <a:endParaRPr lang="ru-RU" sz="4800" dirty="0">
              <a:latin typeface="PT Sans" panose="020B0503020203020204" pitchFamily="34" charset="-5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1EA88B-72D6-4AE7-BB29-E08FC509E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96175" y="3894136"/>
            <a:ext cx="3143250" cy="1677989"/>
          </a:xfrm>
        </p:spPr>
        <p:txBody>
          <a:bodyPr>
            <a:normAutofit/>
          </a:bodyPr>
          <a:lstStyle/>
          <a:p>
            <a:r>
              <a:rPr lang="ru-RU" sz="2800" b="0" i="0" dirty="0">
                <a:solidFill>
                  <a:schemeClr val="bg1"/>
                </a:solidFill>
                <a:effectLst/>
                <a:latin typeface="PT Sans" panose="020B0503020203020204" pitchFamily="34" charset="-52"/>
              </a:rPr>
              <a:t>Краткий гайд по выживанию для студента</a:t>
            </a:r>
            <a:endParaRPr lang="ru-RU" sz="28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B65A69-C167-4536-99C0-8B7A5875F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2352675"/>
            <a:ext cx="4191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00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A5843CC-E0ED-42C9-9CE3-05662235B8DD}"/>
              </a:ext>
            </a:extLst>
          </p:cNvPr>
          <p:cNvSpPr/>
          <p:nvPr/>
        </p:nvSpPr>
        <p:spPr>
          <a:xfrm>
            <a:off x="809626" y="2445543"/>
            <a:ext cx="10082212" cy="18573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A25460-C8EE-402A-9E38-A805DBB37A5B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C4939-184F-44C7-9559-E1BFECD15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5" y="573088"/>
            <a:ext cx="12030075" cy="1655762"/>
          </a:xfrm>
        </p:spPr>
        <p:txBody>
          <a:bodyPr>
            <a:normAutofit fontScale="90000"/>
          </a:bodyPr>
          <a:lstStyle/>
          <a:p>
            <a:pPr algn="l"/>
            <a:r>
              <a:rPr lang="ru-RU" sz="4800" dirty="0">
                <a:latin typeface="PT Sans" panose="020B0503020203020204" pitchFamily="34" charset="-52"/>
              </a:rPr>
              <a:t>Кибермошенничество — обман с использованием компьютерных и интернет-технологий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4DDEAEF3-BE6D-415B-9FFF-88E52CFDA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2716213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Целью кибермошенничества является хищение чужого имущества и конфиденциальных данных, обман и злоупотребление доверием пользователей.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AA6FB-76F8-44B6-B1C5-BC0207187A16}"/>
              </a:ext>
            </a:extLst>
          </p:cNvPr>
          <p:cNvSpPr txBox="1"/>
          <p:nvPr/>
        </p:nvSpPr>
        <p:spPr>
          <a:xfrm>
            <a:off x="409575" y="4667249"/>
            <a:ext cx="4029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! </a:t>
            </a:r>
            <a:r>
              <a:rPr lang="ru-RU" sz="2000" dirty="0"/>
              <a:t>за 7 месяцев 2025 года мошенники выманили у жителей Республики Татарстан свыше </a:t>
            </a:r>
            <a:br>
              <a:rPr lang="ru-RU" sz="2000" dirty="0"/>
            </a:br>
            <a:r>
              <a:rPr lang="ru-RU" sz="2000" b="1" dirty="0"/>
              <a:t>3 млрд руб.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D6BB06A-46D2-4E51-90DE-6E3A836412A8}"/>
              </a:ext>
            </a:extLst>
          </p:cNvPr>
          <p:cNvSpPr/>
          <p:nvPr/>
        </p:nvSpPr>
        <p:spPr>
          <a:xfrm>
            <a:off x="161925" y="4371975"/>
            <a:ext cx="4381500" cy="16557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336C08-0BF4-4955-A064-909EC34027BD}"/>
              </a:ext>
            </a:extLst>
          </p:cNvPr>
          <p:cNvSpPr txBox="1"/>
          <p:nvPr/>
        </p:nvSpPr>
        <p:spPr>
          <a:xfrm>
            <a:off x="4757738" y="4682637"/>
            <a:ext cx="6134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более 17 тыс. преступлений совершенно с использованием информационно-телекоммуникационных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2697193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A25460-C8EE-402A-9E38-A805DBB37A5B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C4939-184F-44C7-9559-E1BFECD15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5" y="410062"/>
            <a:ext cx="12030075" cy="990113"/>
          </a:xfrm>
        </p:spPr>
        <p:txBody>
          <a:bodyPr>
            <a:noAutofit/>
          </a:bodyPr>
          <a:lstStyle/>
          <a:p>
            <a:pPr algn="l"/>
            <a:r>
              <a:rPr lang="ru-RU" sz="2800" dirty="0" err="1">
                <a:latin typeface="PT Sans" panose="020B0503020203020204" pitchFamily="34" charset="-52"/>
              </a:rPr>
              <a:t>Дроппинг</a:t>
            </a:r>
            <a:r>
              <a:rPr lang="ru-RU" sz="2800" dirty="0">
                <a:latin typeface="PT Sans" panose="020B0503020203020204" pitchFamily="34" charset="-52"/>
              </a:rPr>
              <a:t> - схема, при которой мошенники нанимают подставных лиц («</a:t>
            </a:r>
            <a:r>
              <a:rPr lang="ru-RU" sz="2800" dirty="0" err="1">
                <a:latin typeface="PT Sans" panose="020B0503020203020204" pitchFamily="34" charset="-52"/>
              </a:rPr>
              <a:t>дропов</a:t>
            </a:r>
            <a:r>
              <a:rPr lang="ru-RU" sz="2800" dirty="0">
                <a:latin typeface="PT Sans" panose="020B0503020203020204" pitchFamily="34" charset="-52"/>
              </a:rPr>
              <a:t>») для анонимного обналичивания или перевода украденных денег.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4DDEAEF3-BE6D-415B-9FFF-88E52CFDA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2716213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Целью кибермошенничества является хищение чужого конфиденциальных данных, обман и злоупотребление доверием пользователей.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03722E-5F83-417F-A9F9-E4852E97C1CF}"/>
              </a:ext>
            </a:extLst>
          </p:cNvPr>
          <p:cNvSpPr txBox="1"/>
          <p:nvPr/>
        </p:nvSpPr>
        <p:spPr>
          <a:xfrm>
            <a:off x="161925" y="2246609"/>
            <a:ext cx="631507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PT Sans" panose="020B0503020203020204" pitchFamily="34" charset="-52"/>
              </a:rPr>
              <a:t>💼 Под видом «удаленной работы»: Легкий заработок за транзакции («оператор», «менеджер по выводу средств»).</a:t>
            </a:r>
          </a:p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🤝 «Помощь другу»: Просьба получить деньги на свою карту «для бизнеса» и перевести дальше.</a:t>
            </a:r>
          </a:p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💍 «Знакомства для серьезных отношений»: Вас просят получить деньги на карту под эмоциональным предлогом.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601D3D-04DA-404F-9976-0664ACDC3678}"/>
              </a:ext>
            </a:extLst>
          </p:cNvPr>
          <p:cNvSpPr txBox="1"/>
          <p:nvPr/>
        </p:nvSpPr>
        <p:spPr>
          <a:xfrm>
            <a:off x="352425" y="1596528"/>
            <a:ext cx="5381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PT Sans" panose="020B0503020203020204" pitchFamily="34" charset="-52"/>
              </a:rPr>
              <a:t>Методы вовлечения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96DCB3-F909-4955-A3AA-B8C016A4294B}"/>
              </a:ext>
            </a:extLst>
          </p:cNvPr>
          <p:cNvSpPr txBox="1"/>
          <p:nvPr/>
        </p:nvSpPr>
        <p:spPr>
          <a:xfrm>
            <a:off x="6477000" y="1959044"/>
            <a:ext cx="538162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⚖️ Уголовная ответственность за пособничество в отмывании средств </a:t>
            </a:r>
            <a:br>
              <a:rPr lang="ru-RU" sz="2000" dirty="0">
                <a:latin typeface="PT Sans" panose="020B0503020203020204" pitchFamily="34" charset="-52"/>
              </a:rPr>
            </a:br>
            <a:r>
              <a:rPr lang="ru-RU" sz="2000" dirty="0">
                <a:latin typeface="PT Sans" panose="020B0503020203020204" pitchFamily="34" charset="-52"/>
              </a:rPr>
              <a:t>(ст. 174 УК РФ).</a:t>
            </a:r>
          </a:p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💸 Блокировка счетов и невозможность получить кредит.</a:t>
            </a:r>
          </a:p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🔒 Потеря собственных денег, если мошенники получат доступ к вашим счетам.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152FC2-6230-45F2-B768-5DE7155A5237}"/>
              </a:ext>
            </a:extLst>
          </p:cNvPr>
          <p:cNvSpPr txBox="1"/>
          <p:nvPr/>
        </p:nvSpPr>
        <p:spPr>
          <a:xfrm>
            <a:off x="5734050" y="1606717"/>
            <a:ext cx="5381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PT Sans" panose="020B0503020203020204" pitchFamily="34" charset="-52"/>
              </a:rPr>
              <a:t>Чем это грозит</a:t>
            </a:r>
          </a:p>
        </p:txBody>
      </p:sp>
    </p:spTree>
    <p:extLst>
      <p:ext uri="{BB962C8B-B14F-4D97-AF65-F5344CB8AC3E}">
        <p14:creationId xmlns:p14="http://schemas.microsoft.com/office/powerpoint/2010/main" val="385543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D6EEB4-A923-4021-8117-735554A954A1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F70C4-9D24-4504-A5DF-75EC18B12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29181"/>
            <a:ext cx="10515600" cy="682625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PT Sans" panose="020B0503020203020204" pitchFamily="34" charset="-52"/>
              </a:rPr>
              <a:t>Правила безопасности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335D4E1-9D0C-4BE7-AE46-A2446522B0A6}"/>
              </a:ext>
            </a:extLst>
          </p:cNvPr>
          <p:cNvSpPr/>
          <p:nvPr/>
        </p:nvSpPr>
        <p:spPr>
          <a:xfrm>
            <a:off x="723900" y="799506"/>
            <a:ext cx="6238875" cy="13946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Никогда не используйте свои карты и счета для чужих финансовых операций.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D8C45F9-C467-4D6E-B03D-E2E9C9274A42}"/>
              </a:ext>
            </a:extLst>
          </p:cNvPr>
          <p:cNvSpPr/>
          <p:nvPr/>
        </p:nvSpPr>
        <p:spPr>
          <a:xfrm>
            <a:off x="2028825" y="1884455"/>
            <a:ext cx="6238875" cy="13946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Избегайте «легких» денег. Честный заработок не требует перевода денег через ваши карты.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D6D5862-6B71-415A-9288-76C379EFD0FA}"/>
              </a:ext>
            </a:extLst>
          </p:cNvPr>
          <p:cNvSpPr/>
          <p:nvPr/>
        </p:nvSpPr>
        <p:spPr>
          <a:xfrm>
            <a:off x="3857625" y="3008118"/>
            <a:ext cx="6238875" cy="16557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Не верьте незнакомцам (и даже знакомым), которые просят о финансовых услугах, даже под эмоциональным предлогом.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E9E710-3854-4826-8008-8F1BB4621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0ABEF03-0D65-43DD-A371-7E5A3A34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4</a:t>
            </a:fld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C73A8DB-1DE9-4435-976D-74A86D007D8A}"/>
              </a:ext>
            </a:extLst>
          </p:cNvPr>
          <p:cNvSpPr/>
          <p:nvPr/>
        </p:nvSpPr>
        <p:spPr>
          <a:xfrm>
            <a:off x="5391150" y="4469805"/>
            <a:ext cx="6238875" cy="13946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Помните: Если предложение работы звучит слишком хорошо, чтобы быть правдой, — это ловушка.</a:t>
            </a:r>
          </a:p>
        </p:txBody>
      </p:sp>
    </p:spTree>
    <p:extLst>
      <p:ext uri="{BB962C8B-B14F-4D97-AF65-F5344CB8AC3E}">
        <p14:creationId xmlns:p14="http://schemas.microsoft.com/office/powerpoint/2010/main" val="119828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A25460-C8EE-402A-9E38-A805DBB37A5B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C4939-184F-44C7-9559-E1BFECD15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5" y="410062"/>
            <a:ext cx="12030075" cy="990113"/>
          </a:xfrm>
        </p:spPr>
        <p:txBody>
          <a:bodyPr>
            <a:noAutofit/>
          </a:bodyPr>
          <a:lstStyle/>
          <a:p>
            <a:pPr algn="l"/>
            <a:r>
              <a:rPr lang="ru-RU" sz="2800" dirty="0" err="1">
                <a:latin typeface="PT Sans" panose="020B0503020203020204" pitchFamily="34" charset="-52"/>
              </a:rPr>
              <a:t>Дипфейки</a:t>
            </a:r>
            <a:r>
              <a:rPr lang="ru-RU" sz="2800" dirty="0">
                <a:latin typeface="PT Sans" panose="020B0503020203020204" pitchFamily="34" charset="-52"/>
              </a:rPr>
              <a:t> - технология искусственного интеллекта, которая позволяет создавать поддельные фото, аудио и видео, где человек говорит или делает то, чего не было в реальности.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4DDEAEF3-BE6D-415B-9FFF-88E52CFDA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2716213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Целью кибермошенничества является хищение чужого конфиденциальных данных, обман и злоупотребление доверием пользователей.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03722E-5F83-417F-A9F9-E4852E97C1CF}"/>
              </a:ext>
            </a:extLst>
          </p:cNvPr>
          <p:cNvSpPr txBox="1"/>
          <p:nvPr/>
        </p:nvSpPr>
        <p:spPr>
          <a:xfrm>
            <a:off x="161925" y="2246609"/>
            <a:ext cx="580072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1" i="0" dirty="0">
                <a:solidFill>
                  <a:srgbClr val="0F1115"/>
                </a:solidFill>
                <a:effectLst/>
                <a:latin typeface="PT Sans" panose="020B0503020203020204" pitchFamily="34" charset="-52"/>
              </a:rPr>
              <a:t>Вымогательство денег: 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T Sans" panose="020B0503020203020204" pitchFamily="34" charset="-52"/>
              </a:rPr>
              <a:t>Видеозвонок от «родственника» с просьбой срочно перевести деньги из-за проблем.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rgbClr val="0F1115"/>
              </a:solidFill>
              <a:effectLst/>
              <a:latin typeface="PT Sans" panose="020B0503020203020204" pitchFamily="34" charset="-52"/>
            </a:endParaRPr>
          </a:p>
          <a:p>
            <a:pPr algn="l"/>
            <a:r>
              <a:rPr lang="ru-RU" sz="2000" b="1" i="0" dirty="0">
                <a:solidFill>
                  <a:srgbClr val="0F1115"/>
                </a:solidFill>
                <a:effectLst/>
                <a:latin typeface="PT Sans" panose="020B0503020203020204" pitchFamily="34" charset="-52"/>
              </a:rPr>
              <a:t>Компрометация репутации: 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T Sans" panose="020B0503020203020204" pitchFamily="34" charset="-52"/>
              </a:rPr>
              <a:t>Создание компрометирующих видео для шантажа.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rgbClr val="0F1115"/>
              </a:solidFill>
              <a:effectLst/>
              <a:latin typeface="PT Sans" panose="020B0503020203020204" pitchFamily="34" charset="-52"/>
            </a:endParaRPr>
          </a:p>
          <a:p>
            <a:pPr algn="l"/>
            <a:r>
              <a:rPr lang="ru-RU" sz="2000" b="1" i="0" dirty="0">
                <a:solidFill>
                  <a:srgbClr val="0F1115"/>
                </a:solidFill>
                <a:effectLst/>
                <a:latin typeface="PT Sans" panose="020B0503020203020204" pitchFamily="34" charset="-52"/>
              </a:rPr>
              <a:t>Фейковые новости: 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T Sans" panose="020B0503020203020204" pitchFamily="34" charset="-52"/>
              </a:rPr>
              <a:t>Распространение ложных заявлений от лица публичных людей.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601D3D-04DA-404F-9976-0664ACDC3678}"/>
              </a:ext>
            </a:extLst>
          </p:cNvPr>
          <p:cNvSpPr txBox="1"/>
          <p:nvPr/>
        </p:nvSpPr>
        <p:spPr>
          <a:xfrm>
            <a:off x="352425" y="1596528"/>
            <a:ext cx="5381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PT Sans" panose="020B0503020203020204" pitchFamily="34" charset="-52"/>
              </a:rPr>
              <a:t>Цель мошенников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96DCB3-F909-4955-A3AA-B8C016A4294B}"/>
              </a:ext>
            </a:extLst>
          </p:cNvPr>
          <p:cNvSpPr txBox="1"/>
          <p:nvPr/>
        </p:nvSpPr>
        <p:spPr>
          <a:xfrm>
            <a:off x="5867400" y="1959044"/>
            <a:ext cx="599122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🗣️ Неестественная мимика: </a:t>
            </a:r>
          </a:p>
          <a:p>
            <a:r>
              <a:rPr lang="ru-RU" sz="2000" dirty="0">
                <a:latin typeface="PT Sans" panose="020B0503020203020204" pitchFamily="34" charset="-52"/>
              </a:rPr>
              <a:t>Движения губ не совсем синхронны с речью.</a:t>
            </a:r>
          </a:p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👁️ Проблемы с глазами: </a:t>
            </a:r>
          </a:p>
          <a:p>
            <a:r>
              <a:rPr lang="ru-RU" sz="2000" dirty="0">
                <a:latin typeface="PT Sans" panose="020B0503020203020204" pitchFamily="34" charset="-52"/>
              </a:rPr>
              <a:t>Редкое моргание, «стеклянный» взгляд.</a:t>
            </a:r>
          </a:p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📷 Артефакты изображения: </a:t>
            </a:r>
          </a:p>
          <a:p>
            <a:r>
              <a:rPr lang="ru-RU" sz="2000" dirty="0">
                <a:latin typeface="PT Sans" panose="020B0503020203020204" pitchFamily="34" charset="-52"/>
              </a:rPr>
              <a:t>Размытость на стыке лица и фона, странные тени.</a:t>
            </a:r>
          </a:p>
          <a:p>
            <a:endParaRPr lang="ru-RU" sz="2000" dirty="0">
              <a:latin typeface="PT Sans" panose="020B0503020203020204" pitchFamily="34" charset="-52"/>
            </a:endParaRPr>
          </a:p>
          <a:p>
            <a:r>
              <a:rPr lang="ru-RU" sz="2000" dirty="0">
                <a:latin typeface="PT Sans" panose="020B0503020203020204" pitchFamily="34" charset="-52"/>
              </a:rPr>
              <a:t>🎙️ Голос: </a:t>
            </a:r>
          </a:p>
          <a:p>
            <a:r>
              <a:rPr lang="ru-RU" sz="2000" dirty="0">
                <a:latin typeface="PT Sans" panose="020B0503020203020204" pitchFamily="34" charset="-52"/>
              </a:rPr>
              <a:t>Механическое звучание, нет эмоциональных оттенков.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152FC2-6230-45F2-B768-5DE7155A5237}"/>
              </a:ext>
            </a:extLst>
          </p:cNvPr>
          <p:cNvSpPr txBox="1"/>
          <p:nvPr/>
        </p:nvSpPr>
        <p:spPr>
          <a:xfrm>
            <a:off x="5734050" y="1606717"/>
            <a:ext cx="5381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PT Sans" panose="020B0503020203020204" pitchFamily="34" charset="-52"/>
              </a:rPr>
              <a:t>Ключевые признаки </a:t>
            </a:r>
            <a:r>
              <a:rPr lang="ru-RU" sz="2400" b="1" dirty="0" err="1">
                <a:latin typeface="PT Sans" panose="020B0503020203020204" pitchFamily="34" charset="-52"/>
              </a:rPr>
              <a:t>дипфейка</a:t>
            </a:r>
            <a:endParaRPr lang="ru-RU" sz="2400" b="1" dirty="0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0571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D6EEB4-A923-4021-8117-735554A954A1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F70C4-9D24-4504-A5DF-75EC18B12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29181"/>
            <a:ext cx="10515600" cy="682625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PT Sans" panose="020B0503020203020204" pitchFamily="34" charset="-52"/>
              </a:rPr>
              <a:t>Как защититься?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335D4E1-9D0C-4BE7-AE46-A2446522B0A6}"/>
              </a:ext>
            </a:extLst>
          </p:cNvPr>
          <p:cNvSpPr/>
          <p:nvPr/>
        </p:nvSpPr>
        <p:spPr>
          <a:xfrm>
            <a:off x="723900" y="799506"/>
            <a:ext cx="6238875" cy="13946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/>
              <a:t>Кодовое слово: </a:t>
            </a:r>
            <a:r>
              <a:rPr lang="ru-RU" sz="2400" dirty="0"/>
              <a:t>Договоритесь с близкими на экстренный случай.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D8C45F9-C467-4D6E-B03D-E2E9C9274A42}"/>
              </a:ext>
            </a:extLst>
          </p:cNvPr>
          <p:cNvSpPr/>
          <p:nvPr/>
        </p:nvSpPr>
        <p:spPr>
          <a:xfrm>
            <a:off x="2028825" y="1884455"/>
            <a:ext cx="6238875" cy="13946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PT Sans" panose="020B0503020203020204" pitchFamily="34" charset="-52"/>
              </a:rPr>
              <a:t>Проверяйте источник: </a:t>
            </a:r>
            <a:r>
              <a:rPr lang="ru-RU" sz="2400" dirty="0">
                <a:latin typeface="PT Sans" panose="020B0503020203020204" pitchFamily="34" charset="-52"/>
              </a:rPr>
              <a:t>Не верьте срочным просьбам по видеосвязи. Положите трубку и перезвоните сами на известный номер.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D6D5862-6B71-415A-9288-76C379EFD0FA}"/>
              </a:ext>
            </a:extLst>
          </p:cNvPr>
          <p:cNvSpPr/>
          <p:nvPr/>
        </p:nvSpPr>
        <p:spPr>
          <a:xfrm>
            <a:off x="3857625" y="3149996"/>
            <a:ext cx="6238875" cy="139461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PT Sans" panose="020B0503020203020204" pitchFamily="34" charset="-52"/>
              </a:rPr>
              <a:t>Внимание к деталям: </a:t>
            </a:r>
            <a:r>
              <a:rPr lang="ru-RU" sz="2400" dirty="0">
                <a:latin typeface="PT Sans" panose="020B0503020203020204" pitchFamily="34" charset="-52"/>
              </a:rPr>
              <a:t>Присмотритесь к видео — выявляйте несовершенства.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E9E710-3854-4826-8008-8F1BB4621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0ABEF03-0D65-43DD-A371-7E5A3A34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6</a:t>
            </a:fld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C73A8DB-1DE9-4435-976D-74A86D007D8A}"/>
              </a:ext>
            </a:extLst>
          </p:cNvPr>
          <p:cNvSpPr/>
          <p:nvPr/>
        </p:nvSpPr>
        <p:spPr>
          <a:xfrm>
            <a:off x="5391150" y="4469805"/>
            <a:ext cx="6238875" cy="13946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PT Sans" panose="020B0503020203020204" pitchFamily="34" charset="-52"/>
              </a:rPr>
              <a:t>Критическое мышление: </a:t>
            </a:r>
            <a:r>
              <a:rPr lang="ru-RU" sz="2400" dirty="0">
                <a:latin typeface="PT Sans" panose="020B0503020203020204" pitchFamily="34" charset="-52"/>
              </a:rPr>
              <a:t>Задайте вопрос, ответ на который знает только настоящий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072797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69E533-87F6-47BD-A595-FE598C11B951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E7A1067-289F-4E71-8718-FC167919642F}"/>
              </a:ext>
            </a:extLst>
          </p:cNvPr>
          <p:cNvSpPr/>
          <p:nvPr/>
        </p:nvSpPr>
        <p:spPr>
          <a:xfrm>
            <a:off x="7419975" y="2343149"/>
            <a:ext cx="4505325" cy="4351337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291914-ED15-4FEC-8BA3-D26A38E18A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" r="1"/>
          <a:stretch/>
        </p:blipFill>
        <p:spPr>
          <a:xfrm>
            <a:off x="352425" y="1810330"/>
            <a:ext cx="6314465" cy="383344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53022-BE4E-41B9-988A-02176CE06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75" y="675480"/>
            <a:ext cx="4610100" cy="1325563"/>
          </a:xfrm>
        </p:spPr>
        <p:txBody>
          <a:bodyPr/>
          <a:lstStyle/>
          <a:p>
            <a:r>
              <a:rPr lang="ru-RU" dirty="0">
                <a:latin typeface="PT Sans" panose="020B0503020203020204" pitchFamily="34" charset="-52"/>
              </a:rPr>
              <a:t>Проверьте себя!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03EA0B-8B03-4389-AAEC-4309CAE13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5275" y="2831307"/>
            <a:ext cx="3924299" cy="335994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Поднимите руку, если вам хотя бы раз приходило сообщение о подозрительном заказе, блокировке карты или выигрыше айфона, о котором вы не помните?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0AE2B8-8A70-4618-9D15-D3275E79A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2F3D06C-4651-4431-A94E-587E6B446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65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789A1AA-2D16-4024-B4E1-6C87DDBB409B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5D6684-FA35-48EB-B72E-2871DDB71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PT Sans" panose="020B0503020203020204" pitchFamily="34" charset="-52"/>
              </a:rPr>
              <a:t>Почему студенты — лакомая цель?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5646D26-1F2C-483F-87F6-2371C242F206}"/>
              </a:ext>
            </a:extLst>
          </p:cNvPr>
          <p:cNvSpPr/>
          <p:nvPr/>
        </p:nvSpPr>
        <p:spPr>
          <a:xfrm>
            <a:off x="666749" y="1665286"/>
            <a:ext cx="5524499" cy="131286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PT Sans" panose="020B0503020203020204" pitchFamily="34" charset="-52"/>
              </a:rPr>
              <a:t>Вы активны в сети </a:t>
            </a:r>
          </a:p>
          <a:p>
            <a:pPr algn="ctr"/>
            <a:r>
              <a:rPr lang="ru-RU" sz="2400" dirty="0">
                <a:latin typeface="PT Sans" panose="020B0503020203020204" pitchFamily="34" charset="-52"/>
              </a:rPr>
              <a:t>(соцсети, онлайн-покупки, доставки)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41216E5-3403-401D-9B89-FBD15F2980CF}"/>
              </a:ext>
            </a:extLst>
          </p:cNvPr>
          <p:cNvSpPr/>
          <p:nvPr/>
        </p:nvSpPr>
        <p:spPr>
          <a:xfrm>
            <a:off x="3476622" y="3147218"/>
            <a:ext cx="5524500" cy="13128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PT Sans" panose="020B0503020203020204" pitchFamily="34" charset="-52"/>
              </a:rPr>
              <a:t>Часто ищете подработки и скидки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5717D3A-858C-4C42-995A-CEC19CAF8812}"/>
              </a:ext>
            </a:extLst>
          </p:cNvPr>
          <p:cNvSpPr/>
          <p:nvPr/>
        </p:nvSpPr>
        <p:spPr>
          <a:xfrm>
            <a:off x="5934074" y="4629151"/>
            <a:ext cx="5915026" cy="15716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Кажется, что у вас мало денег, чтобы у вас красть </a:t>
            </a:r>
          </a:p>
          <a:p>
            <a:r>
              <a:rPr lang="ru-RU" sz="2400" dirty="0">
                <a:latin typeface="PT Sans" panose="020B0503020203020204" pitchFamily="34" charset="-52"/>
              </a:rPr>
              <a:t>(Это миф! Крадут не только деньги, но и данные, и доступы)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010ED05-4709-48F2-AB61-35A387BCC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EEDFF63-172B-4256-B4E0-7621A10CD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408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A90A525-7BCC-48CC-8092-F4288B42B4A5}"/>
              </a:ext>
            </a:extLst>
          </p:cNvPr>
          <p:cNvSpPr/>
          <p:nvPr/>
        </p:nvSpPr>
        <p:spPr>
          <a:xfrm>
            <a:off x="723900" y="1173162"/>
            <a:ext cx="6238875" cy="18168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PT Sans" panose="020B0503020203020204" pitchFamily="34" charset="-52"/>
              </a:rPr>
              <a:t>«Мама, это я!»: </a:t>
            </a:r>
          </a:p>
          <a:p>
            <a:r>
              <a:rPr lang="ru-RU" sz="2400" dirty="0">
                <a:latin typeface="PT Sans" panose="020B0503020203020204" pitchFamily="34" charset="-52"/>
              </a:rPr>
              <a:t>СМС/сообщение в мессенджере от «знакомого» с просьбой срочно перевести деньги. (Психология: паника, доверие)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36DD70D-CBBE-433C-BFBA-6FD5BB2A920E}"/>
              </a:ext>
            </a:extLst>
          </p:cNvPr>
          <p:cNvSpPr/>
          <p:nvPr/>
        </p:nvSpPr>
        <p:spPr>
          <a:xfrm>
            <a:off x="2695575" y="2895998"/>
            <a:ext cx="6238875" cy="18168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PT Sans" panose="020B0503020203020204" pitchFamily="34" charset="-52"/>
              </a:rPr>
              <a:t>«Вам полагается выплата/штраф!»: </a:t>
            </a:r>
          </a:p>
          <a:p>
            <a:r>
              <a:rPr lang="ru-RU" sz="2400" dirty="0">
                <a:latin typeface="PT Sans" panose="020B0503020203020204" pitchFamily="34" charset="-52"/>
              </a:rPr>
              <a:t>звонок от «банка» или «полиции». </a:t>
            </a:r>
          </a:p>
          <a:p>
            <a:r>
              <a:rPr lang="ru-RU" sz="2400" dirty="0">
                <a:latin typeface="PT Sans" panose="020B0503020203020204" pitchFamily="34" charset="-52"/>
              </a:rPr>
              <a:t>(Психология: авторитет, страх)</a:t>
            </a:r>
            <a:endParaRPr lang="ru-RU" sz="3600" dirty="0">
              <a:latin typeface="PT Sans" panose="020B0503020203020204" pitchFamily="34" charset="-5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9E78B0-E717-4109-85DB-4269E2FA25B1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5442A-6053-4948-8E04-A43B99ADA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859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PT Sans" panose="020B0503020203020204" pitchFamily="34" charset="-52"/>
              </a:rPr>
              <a:t>Основные опасности: узнайте врага в лицо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EA85B5C-5398-48AB-A2A4-9420C58E1E4A}"/>
              </a:ext>
            </a:extLst>
          </p:cNvPr>
          <p:cNvSpPr/>
          <p:nvPr/>
        </p:nvSpPr>
        <p:spPr>
          <a:xfrm>
            <a:off x="4953000" y="4519612"/>
            <a:ext cx="6238875" cy="18938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PT Sans" panose="020B0503020203020204" pitchFamily="34" charset="-52"/>
              </a:rPr>
              <a:t>«Вкусная приманка»: </a:t>
            </a:r>
          </a:p>
          <a:p>
            <a:r>
              <a:rPr lang="ru-RU" sz="2400" dirty="0">
                <a:latin typeface="PT Sans" panose="020B0503020203020204" pitchFamily="34" charset="-52"/>
              </a:rPr>
              <a:t>Фейковый магазин с огромными скидками, поддельная страница доставки еды или подложный сайт для оплаты проезда. (Психология: жадность, спешка)</a:t>
            </a:r>
            <a:endParaRPr lang="ru-RU" sz="1600" dirty="0">
              <a:latin typeface="PT Sans" panose="020B0503020203020204" pitchFamily="34" charset="-52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F79089-728A-4048-AFE1-F4954FD55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0BD45AB-B68B-4B99-B051-326F0D60B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702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71E30F4-C38F-4606-BC02-9855CC4950B2}"/>
              </a:ext>
            </a:extLst>
          </p:cNvPr>
          <p:cNvSpPr/>
          <p:nvPr/>
        </p:nvSpPr>
        <p:spPr>
          <a:xfrm>
            <a:off x="4381500" y="2516980"/>
            <a:ext cx="7172324" cy="2667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B89325B-65F4-48CC-BD5E-70441CA29729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7C55B-A51F-45DA-B815-56C2276D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4" y="365125"/>
            <a:ext cx="7400925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PT Sans" panose="020B0503020203020204" pitchFamily="34" charset="-52"/>
              </a:rPr>
              <a:t>Как это работает?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B7B584-2229-4538-A0FF-9E0B3834C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6274" y="2796380"/>
            <a:ext cx="7067550" cy="21082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Создана искусственная ситуация («доступ ограничен»).</a:t>
            </a:r>
          </a:p>
          <a:p>
            <a:r>
              <a:rPr lang="ru-RU" dirty="0"/>
              <a:t>Поддельный номер телефона.</a:t>
            </a:r>
          </a:p>
          <a:p>
            <a:r>
              <a:rPr lang="ru-RU" dirty="0"/>
              <a:t>Номер отправителя — мобильный, а не официальный короткий номер.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8930C0-571D-4472-9628-8B1ED9528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1EF16B-C658-4394-8E19-3144D3A1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59A3974-2B83-42BD-8970-00CFBBB5E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129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11911E9-44DA-430F-9664-438C2C292952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445C8-776E-4055-A842-8C68C7DA8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50"/>
            <a:ext cx="10515600" cy="1118790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PT Sans" panose="020B0503020203020204" pitchFamily="34" charset="-52"/>
              </a:rPr>
              <a:t>Ваш цифровой иммунитет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02F2E90-797B-46D9-AC6D-FA8344085A94}"/>
              </a:ext>
            </a:extLst>
          </p:cNvPr>
          <p:cNvSpPr/>
          <p:nvPr/>
        </p:nvSpPr>
        <p:spPr>
          <a:xfrm>
            <a:off x="723900" y="1173162"/>
            <a:ext cx="6238875" cy="18168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Пауза — лучший союзник. Никакой спешки. Перезвоните по официальному номеру из приложения банка/справочника.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CB8AC9A-FBC4-48CF-9B13-0DE2B9589473}"/>
              </a:ext>
            </a:extLst>
          </p:cNvPr>
          <p:cNvSpPr/>
          <p:nvPr/>
        </p:nvSpPr>
        <p:spPr>
          <a:xfrm>
            <a:off x="2695575" y="2895998"/>
            <a:ext cx="6238875" cy="18168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Доверяй, но проверяй (ссылку). Наведи курсор на ссылку, чтобы увидеть настоящий адрес. Ищи HTTPS и правильное название сайта.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834ABFE-F2C4-44B9-9BA8-6865FB2A948F}"/>
              </a:ext>
            </a:extLst>
          </p:cNvPr>
          <p:cNvSpPr/>
          <p:nvPr/>
        </p:nvSpPr>
        <p:spPr>
          <a:xfrm>
            <a:off x="4953000" y="4519612"/>
            <a:ext cx="6238875" cy="18938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Включай «параноика». Банк НИКОГДА не просит переводить деньги на «страховой счет» и дистанционно не устанавливает софт.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A19A2E-5937-43FF-A198-2B8ABF332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3A6BB1D-0330-47E6-9165-5B602E6E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881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FC283A1-56FB-4966-A6A0-5FE5F6712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89"/>
          <a:stretch/>
        </p:blipFill>
        <p:spPr>
          <a:xfrm>
            <a:off x="2257217" y="0"/>
            <a:ext cx="7046803" cy="6858000"/>
          </a:xfrm>
          <a:prstGeom prst="rect">
            <a:avLst/>
          </a:prstGeom>
        </p:spPr>
      </p:pic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D3A1110-1C12-4C6B-8092-D87E6AD0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981DE8C-F14E-4547-A4D0-4E5CBF3D7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0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4458A6D-75D1-4FB4-AF5E-52E15E0EAFAC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F2450-91EE-4F17-B598-2897098B2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71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PT Sans" panose="020B0503020203020204" pitchFamily="34" charset="-52"/>
              </a:rPr>
              <a:t>Что делать, если всё же попались?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7DF630C-DFB2-4C1B-BC99-7AF0EBDBC1FB}"/>
              </a:ext>
            </a:extLst>
          </p:cNvPr>
          <p:cNvSpPr/>
          <p:nvPr/>
        </p:nvSpPr>
        <p:spPr>
          <a:xfrm>
            <a:off x="723900" y="1173162"/>
            <a:ext cx="6238875" cy="18168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Немедленно позвонить в свой банк и заблокировать карту.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9D1FD21-5651-47B1-81DB-C92A796C8C44}"/>
              </a:ext>
            </a:extLst>
          </p:cNvPr>
          <p:cNvSpPr/>
          <p:nvPr/>
        </p:nvSpPr>
        <p:spPr>
          <a:xfrm>
            <a:off x="2695575" y="2895998"/>
            <a:ext cx="6238875" cy="18168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Написать заявление в банк о несанкционированной операции (**оспорить перевод можно!).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5595AA3-4D85-44E7-A328-5893BA827E70}"/>
              </a:ext>
            </a:extLst>
          </p:cNvPr>
          <p:cNvSpPr/>
          <p:nvPr/>
        </p:nvSpPr>
        <p:spPr>
          <a:xfrm>
            <a:off x="4953000" y="4519612"/>
            <a:ext cx="6238875" cy="18938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Поменять пароли от всего, что связано с деньгами (почта, банк-приложения).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1009F1-AD0B-4F6E-BA63-7EA15664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513518D5-8746-4ED6-8F4F-BEFD4491D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35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D6EEB4-A923-4021-8117-735554A954A1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F70C4-9D24-4504-A5DF-75EC18B12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61539"/>
            <a:ext cx="10515600" cy="682625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PT Sans" panose="020B0503020203020204" pitchFamily="34" charset="-52"/>
              </a:rPr>
              <a:t>Настрой раз и навсегда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335D4E1-9D0C-4BE7-AE46-A2446522B0A6}"/>
              </a:ext>
            </a:extLst>
          </p:cNvPr>
          <p:cNvSpPr/>
          <p:nvPr/>
        </p:nvSpPr>
        <p:spPr>
          <a:xfrm>
            <a:off x="723900" y="1173162"/>
            <a:ext cx="6238875" cy="18168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Включи двухфакторную аутентификацию (2FA) везде, где можно.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D8C45F9-C467-4D6E-B03D-E2E9C9274A42}"/>
              </a:ext>
            </a:extLst>
          </p:cNvPr>
          <p:cNvSpPr/>
          <p:nvPr/>
        </p:nvSpPr>
        <p:spPr>
          <a:xfrm>
            <a:off x="2695575" y="2895998"/>
            <a:ext cx="6238875" cy="18168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Придумай сильные уникальные пароли (или используй менеджер паролей).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D6D5862-6B71-415A-9288-76C379EFD0FA}"/>
              </a:ext>
            </a:extLst>
          </p:cNvPr>
          <p:cNvSpPr/>
          <p:nvPr/>
        </p:nvSpPr>
        <p:spPr>
          <a:xfrm>
            <a:off x="4953000" y="4519612"/>
            <a:ext cx="6238875" cy="18938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Настрой уведомления о всех операциях по карте в смс/мессенджере.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E9E710-3854-4826-8008-8F1BB4621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0ABEF03-0D65-43DD-A371-7E5A3A34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987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D6EEB4-A923-4021-8117-735554A954A1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F70C4-9D24-4504-A5DF-75EC18B12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61539"/>
            <a:ext cx="10515600" cy="682625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PT Sans" panose="020B0503020203020204" pitchFamily="34" charset="-52"/>
              </a:rPr>
              <a:t>Настрой раз и навсегда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335D4E1-9D0C-4BE7-AE46-A2446522B0A6}"/>
              </a:ext>
            </a:extLst>
          </p:cNvPr>
          <p:cNvSpPr/>
          <p:nvPr/>
        </p:nvSpPr>
        <p:spPr>
          <a:xfrm>
            <a:off x="723900" y="1173162"/>
            <a:ext cx="6238875" cy="18168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Включи двухфакторную аутентификацию (2FA) везде, где можно.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D8C45F9-C467-4D6E-B03D-E2E9C9274A42}"/>
              </a:ext>
            </a:extLst>
          </p:cNvPr>
          <p:cNvSpPr/>
          <p:nvPr/>
        </p:nvSpPr>
        <p:spPr>
          <a:xfrm>
            <a:off x="2695575" y="2895998"/>
            <a:ext cx="6238875" cy="18168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Придумай сильные уникальные пароли (или используй менеджер паролей).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D6D5862-6B71-415A-9288-76C379EFD0FA}"/>
              </a:ext>
            </a:extLst>
          </p:cNvPr>
          <p:cNvSpPr/>
          <p:nvPr/>
        </p:nvSpPr>
        <p:spPr>
          <a:xfrm>
            <a:off x="4953000" y="4519612"/>
            <a:ext cx="6238875" cy="18938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PT Sans" panose="020B0503020203020204" pitchFamily="34" charset="-52"/>
              </a:rPr>
              <a:t>Настрой уведомления о всех операциях по карте в смс/мессенджере.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E9E710-3854-4826-8008-8F1BB4621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0ABEF03-0D65-43DD-A371-7E5A3A34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1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A5A1B9B-8816-406F-9B2A-3330ACD0425C}"/>
              </a:ext>
            </a:extLst>
          </p:cNvPr>
          <p:cNvSpPr/>
          <p:nvPr/>
        </p:nvSpPr>
        <p:spPr>
          <a:xfrm>
            <a:off x="581024" y="1668463"/>
            <a:ext cx="10982325" cy="3762375"/>
          </a:xfrm>
          <a:prstGeom prst="roundRect">
            <a:avLst/>
          </a:prstGeom>
          <a:solidFill>
            <a:srgbClr val="FFCF1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C56EA-B109-447E-B50D-721ED4D31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Comic Sans MS" panose="030F0702030302020204" pitchFamily="66" charset="0"/>
              </a:rPr>
              <a:t>Запомни главное!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258F3C-2EEA-4450-BF4A-F0D70CFC8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Мошенники играют на твоих эмоциях — включай голову.</a:t>
            </a:r>
          </a:p>
          <a:p>
            <a:endParaRPr lang="ru-RU" dirty="0">
              <a:latin typeface="Comic Sans MS" panose="030F0702030302020204" pitchFamily="66" charset="0"/>
            </a:endParaRPr>
          </a:p>
          <a:p>
            <a:r>
              <a:rPr lang="ru-RU" dirty="0">
                <a:latin typeface="Comic Sans MS" panose="030F0702030302020204" pitchFamily="66" charset="0"/>
              </a:rPr>
              <a:t>Никто не защитит твои деньги и данные лучше, чем ты сам.</a:t>
            </a:r>
          </a:p>
          <a:p>
            <a:endParaRPr lang="ru-RU" dirty="0">
              <a:latin typeface="Comic Sans MS" panose="030F0702030302020204" pitchFamily="66" charset="0"/>
            </a:endParaRPr>
          </a:p>
          <a:p>
            <a:r>
              <a:rPr lang="ru-RU" dirty="0">
                <a:latin typeface="Comic Sans MS" panose="030F0702030302020204" pitchFamily="66" charset="0"/>
              </a:rPr>
              <a:t>Будь не жертвой, а осознанным пользователем.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9A29EE8-45FE-40BD-A3EB-66B008967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93117E-A58C-4B6C-805B-09F34DE7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864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19B7CC-14B1-4962-B3F0-085D7F34C704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D1FD6-C10A-4A8B-A3C6-EE4061627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282"/>
            <a:ext cx="10515600" cy="711200"/>
          </a:xfrm>
        </p:spPr>
        <p:txBody>
          <a:bodyPr/>
          <a:lstStyle/>
          <a:p>
            <a:r>
              <a:rPr lang="ru-RU" dirty="0">
                <a:latin typeface="PT Sans" panose="020B0503020203020204" pitchFamily="34" charset="-52"/>
              </a:rPr>
              <a:t>Вопросы?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E4BE70-6E6F-45F9-B9C8-941778203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26278"/>
            <a:ext cx="10515600" cy="114141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PT Sans" panose="020B0503020203020204" pitchFamily="34" charset="-52"/>
              </a:rPr>
              <a:t>Отдел организации патриотического воспитания и профилактики правонарушений Департамента по молодежной политике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CC62B5-1E02-4BFF-8B93-77512E65C708}"/>
              </a:ext>
            </a:extLst>
          </p:cNvPr>
          <p:cNvSpPr txBox="1"/>
          <p:nvPr/>
        </p:nvSpPr>
        <p:spPr>
          <a:xfrm>
            <a:off x="838200" y="1022023"/>
            <a:ext cx="109823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PT Sans" panose="020B0503020203020204" pitchFamily="34" charset="-52"/>
              </a:rPr>
              <a:t>Куратор академической группы</a:t>
            </a:r>
          </a:p>
          <a:p>
            <a:r>
              <a:rPr lang="ru-RU" sz="2800" dirty="0">
                <a:latin typeface="PT Sans" panose="020B0503020203020204" pitchFamily="34" charset="-52"/>
              </a:rPr>
              <a:t>Заместитель директора/декана </a:t>
            </a:r>
          </a:p>
          <a:p>
            <a:r>
              <a:rPr lang="ru-RU" sz="2800" dirty="0">
                <a:latin typeface="PT Sans" panose="020B0503020203020204" pitchFamily="34" charset="-52"/>
              </a:rPr>
              <a:t>по воспитательной и социальной работе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58F80E-3FF6-4E4B-BB04-B41BEF6D5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9A1E81-7373-4F28-A410-DD20EA32B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17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CF126A-8EBA-4973-AB52-FB7A9975117F}"/>
              </a:ext>
            </a:extLst>
          </p:cNvPr>
          <p:cNvSpPr txBox="1"/>
          <p:nvPr/>
        </p:nvSpPr>
        <p:spPr>
          <a:xfrm>
            <a:off x="804861" y="2789702"/>
            <a:ext cx="7977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PT Sans" panose="020B0503020203020204" pitchFamily="34" charset="-52"/>
              </a:rPr>
              <a:t>Юридический центр ППОС КФУ</a:t>
            </a:r>
          </a:p>
          <a:p>
            <a:r>
              <a:rPr lang="ru-RU" sz="2800" dirty="0">
                <a:latin typeface="PT Sans" panose="020B0503020203020204" pitchFamily="34" charset="-52"/>
              </a:rPr>
              <a:t>Юридическая клиника Юридического факультета </a:t>
            </a:r>
          </a:p>
        </p:txBody>
      </p:sp>
    </p:spTree>
    <p:extLst>
      <p:ext uri="{BB962C8B-B14F-4D97-AF65-F5344CB8AC3E}">
        <p14:creationId xmlns:p14="http://schemas.microsoft.com/office/powerpoint/2010/main" val="1074463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AEDCE19-886B-417D-83BB-ED530E5BB47D}"/>
              </a:ext>
            </a:extLst>
          </p:cNvPr>
          <p:cNvSpPr/>
          <p:nvPr/>
        </p:nvSpPr>
        <p:spPr>
          <a:xfrm>
            <a:off x="7077075" y="3941731"/>
            <a:ext cx="3238500" cy="149077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19B7CC-14B1-4962-B3F0-085D7F34C704}"/>
              </a:ext>
            </a:extLst>
          </p:cNvPr>
          <p:cNvSpPr/>
          <p:nvPr/>
        </p:nvSpPr>
        <p:spPr>
          <a:xfrm>
            <a:off x="4381500" y="345282"/>
            <a:ext cx="7543800" cy="1655761"/>
          </a:xfrm>
          <a:prstGeom prst="rect">
            <a:avLst/>
          </a:prstGeom>
          <a:scene3d>
            <a:camera prst="isometricBottomDown"/>
            <a:lightRig rig="threePt" dir="t"/>
          </a:scene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00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D1FD6-C10A-4A8B-A3C6-EE4061627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3300" y="4064905"/>
            <a:ext cx="4572000" cy="123178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PT Sans" panose="020B0503020203020204" pitchFamily="34" charset="-52"/>
              </a:rPr>
              <a:t>Полезные материалы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289C84-3640-4C3B-B242-57D99D269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10" y="990487"/>
            <a:ext cx="4515480" cy="16194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175716-8BC2-4BCC-8042-848EF3E891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" t="3472" r="39062" b="42341"/>
          <a:stretch/>
        </p:blipFill>
        <p:spPr>
          <a:xfrm>
            <a:off x="6924674" y="1119185"/>
            <a:ext cx="3921160" cy="14907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E4D31C-D061-46DE-8A78-4527B97C2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365" y="1800225"/>
            <a:ext cx="1685925" cy="1685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FF6D79-7459-4FEE-BD9E-7F7AF2A59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49" y="1864573"/>
            <a:ext cx="1685925" cy="16859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1B82C1C-B431-4FBF-910F-5FD81FDCF8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1" y="3484049"/>
            <a:ext cx="2847975" cy="28479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D5D0C05-3F24-4ABB-AB17-14FDC33E90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28" y="3484049"/>
            <a:ext cx="457682" cy="45768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C26152-AFCE-4F45-AFF6-173D8F12CB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986" y="4646099"/>
            <a:ext cx="1685925" cy="1685925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FA53C4-D1CD-4E00-85D2-A513C7FB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432EE9-3F90-4582-88E4-1B963A87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729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FA53C4-D1CD-4E00-85D2-A513C7FB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432EE9-3F90-4582-88E4-1B963A87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23A0-6FCD-4BDD-9CD0-4DC69B97B375}" type="slidenum">
              <a:rPr lang="ru-RU" smtClean="0"/>
              <a:t>19</a:t>
            </a:fld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D2AE9F-A6AE-4F62-9C75-2384C34BD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525"/>
            <a:ext cx="6999628" cy="60769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9B2349-092E-415F-9B0A-A113D11EE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475" y="2147887"/>
            <a:ext cx="4038600" cy="4038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2556AF-A0D4-4E6B-8ACD-ADE0FD7DFC03}"/>
              </a:ext>
            </a:extLst>
          </p:cNvPr>
          <p:cNvSpPr txBox="1"/>
          <p:nvPr/>
        </p:nvSpPr>
        <p:spPr>
          <a:xfrm>
            <a:off x="7820025" y="539461"/>
            <a:ext cx="39338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Sans" panose="020B0503020203020204" pitchFamily="34" charset="-52"/>
              </a:rPr>
              <a:t>Кибермошенничество: противодействие новым угрозам</a:t>
            </a:r>
            <a:r>
              <a:rPr lang="en-US" sz="2000" b="1" dirty="0">
                <a:latin typeface="PT Sans" panose="020B0503020203020204" pitchFamily="34" charset="-52"/>
              </a:rPr>
              <a:t> (</a:t>
            </a:r>
            <a:r>
              <a:rPr lang="ru-RU" sz="2000" b="1" dirty="0">
                <a:latin typeface="PT Sans" panose="020B0503020203020204" pitchFamily="34" charset="-52"/>
              </a:rPr>
              <a:t>брошюра Банка России)</a:t>
            </a:r>
          </a:p>
        </p:txBody>
      </p:sp>
    </p:spTree>
    <p:extLst>
      <p:ext uri="{BB962C8B-B14F-4D97-AF65-F5344CB8AC3E}">
        <p14:creationId xmlns:p14="http://schemas.microsoft.com/office/powerpoint/2010/main" val="10206152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925</Words>
  <Application>Microsoft Office PowerPoint</Application>
  <PresentationFormat>Широкоэкранный</PresentationFormat>
  <Paragraphs>118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PT Sans</vt:lpstr>
      <vt:lpstr>Тема Office</vt:lpstr>
      <vt:lpstr>Кибермошенники:  Как не стать добычей в цифровом лесу?</vt:lpstr>
      <vt:lpstr>Кибермошенничество — обман с использованием компьютерных и интернет-технологий</vt:lpstr>
      <vt:lpstr>Дроппинг - схема, при которой мошенники нанимают подставных лиц («дропов») для анонимного обналичивания или перевода украденных денег.</vt:lpstr>
      <vt:lpstr>Правила безопасности</vt:lpstr>
      <vt:lpstr>Дипфейки - технология искусственного интеллекта, которая позволяет создавать поддельные фото, аудио и видео, где человек говорит или делает то, чего не было в реальности.</vt:lpstr>
      <vt:lpstr>Как защититься?</vt:lpstr>
      <vt:lpstr>Проверьте себя!</vt:lpstr>
      <vt:lpstr>Почему студенты — лакомая цель?</vt:lpstr>
      <vt:lpstr>Основные опасности: узнайте врага в лицо</vt:lpstr>
      <vt:lpstr>Как это работает? </vt:lpstr>
      <vt:lpstr>Ваш цифровой иммунитет</vt:lpstr>
      <vt:lpstr>Презентация PowerPoint</vt:lpstr>
      <vt:lpstr>Что делать, если всё же попались?</vt:lpstr>
      <vt:lpstr>Настрой раз и навсегда</vt:lpstr>
      <vt:lpstr>Настрой раз и навсегда</vt:lpstr>
      <vt:lpstr>Запомни главное!</vt:lpstr>
      <vt:lpstr>Вопросы?</vt:lpstr>
      <vt:lpstr>Полезные материалы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Кибермошенники: Как не стать добычей в цифровом лесу?</dc:title>
  <dc:creator>user</dc:creator>
  <cp:lastModifiedBy>user</cp:lastModifiedBy>
  <cp:revision>48</cp:revision>
  <dcterms:created xsi:type="dcterms:W3CDTF">2025-09-02T07:43:14Z</dcterms:created>
  <dcterms:modified xsi:type="dcterms:W3CDTF">2025-10-30T08:27:39Z</dcterms:modified>
</cp:coreProperties>
</file>