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410" r:id="rId3"/>
    <p:sldId id="434" r:id="rId4"/>
    <p:sldId id="433" r:id="rId5"/>
    <p:sldId id="428" r:id="rId6"/>
    <p:sldId id="411" r:id="rId7"/>
    <p:sldId id="454" r:id="rId8"/>
    <p:sldId id="447" r:id="rId9"/>
    <p:sldId id="412" r:id="rId10"/>
    <p:sldId id="437" r:id="rId11"/>
    <p:sldId id="413" r:id="rId12"/>
    <p:sldId id="415" r:id="rId13"/>
    <p:sldId id="416" r:id="rId14"/>
    <p:sldId id="432" r:id="rId15"/>
    <p:sldId id="420" r:id="rId16"/>
    <p:sldId id="421" r:id="rId17"/>
    <p:sldId id="439" r:id="rId18"/>
    <p:sldId id="446" r:id="rId19"/>
    <p:sldId id="438" r:id="rId20"/>
    <p:sldId id="440" r:id="rId21"/>
    <p:sldId id="422" r:id="rId22"/>
    <p:sldId id="448" r:id="rId23"/>
    <p:sldId id="442" r:id="rId24"/>
    <p:sldId id="423" r:id="rId25"/>
    <p:sldId id="425" r:id="rId26"/>
    <p:sldId id="441" r:id="rId27"/>
    <p:sldId id="445" r:id="rId28"/>
    <p:sldId id="426" r:id="rId29"/>
    <p:sldId id="290" r:id="rId30"/>
    <p:sldId id="449" r:id="rId31"/>
    <p:sldId id="450" r:id="rId32"/>
    <p:sldId id="451" r:id="rId33"/>
    <p:sldId id="452" r:id="rId34"/>
    <p:sldId id="453" r:id="rId35"/>
    <p:sldId id="286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60" autoAdjust="0"/>
    <p:restoredTop sz="96333" autoAdjust="0"/>
  </p:normalViewPr>
  <p:slideViewPr>
    <p:cSldViewPr>
      <p:cViewPr varScale="1">
        <p:scale>
          <a:sx n="51" d="100"/>
          <a:sy n="51" d="100"/>
        </p:scale>
        <p:origin x="132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226A14-7E50-4DEA-98DA-4ED66332C89B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B7854C-B469-4DE0-9368-37B2FDFBBB3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7854C-B469-4DE0-9368-37B2FDFBBB3D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7854C-B469-4DE0-9368-37B2FDFBBB3D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7854C-B469-4DE0-9368-37B2FDFBBB3D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7854C-B469-4DE0-9368-37B2FDFBBB3D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7854C-B469-4DE0-9368-37B2FDFBBB3D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7854C-B469-4DE0-9368-37B2FDFBBB3D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7854C-B469-4DE0-9368-37B2FDFBBB3D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7854C-B469-4DE0-9368-37B2FDFBBB3D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7854C-B469-4DE0-9368-37B2FDFBBB3D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7854C-B469-4DE0-9368-37B2FDFBBB3D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7854C-B469-4DE0-9368-37B2FDFBBB3D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французскими учеными Ж. </a:t>
            </a:r>
            <a:r>
              <a:rPr lang="ru-RU" sz="1200" kern="120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Био</a:t>
            </a:r>
            <a:r>
              <a:rPr lang="ru-RU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и Ф. </a:t>
            </a:r>
            <a:r>
              <a:rPr lang="ru-RU" sz="1200" kern="120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Саваром</a:t>
            </a:r>
            <a:r>
              <a:rPr lang="ru-RU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(1820 г.).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5454B2-F801-4D3D-B6F2-BDBBB2AECE3C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5454B2-F801-4D3D-B6F2-BDBBB2AECE3C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5454B2-F801-4D3D-B6F2-BDBBB2AECE3C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/>
              <a:t>Подправить рисунки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7854C-B469-4DE0-9368-37B2FDFBBB3D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7854C-B469-4DE0-9368-37B2FDFBBB3D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7854C-B469-4DE0-9368-37B2FDFBBB3D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7854C-B469-4DE0-9368-37B2FDFBBB3D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7854C-B469-4DE0-9368-37B2FDFBBB3D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7854C-B469-4DE0-9368-37B2FDFBBB3D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7854C-B469-4DE0-9368-37B2FDFBBB3D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7854C-B469-4DE0-9368-37B2FDFBBB3D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7854C-B469-4DE0-9368-37B2FDFBBB3D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7854C-B469-4DE0-9368-37B2FDFBBB3D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7854C-B469-4DE0-9368-37B2FDFBBB3D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7854C-B469-4DE0-9368-37B2FDFBBB3D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7854C-B469-4DE0-9368-37B2FDFBBB3D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5454B2-F801-4D3D-B6F2-BDBBB2AECE3C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7854C-B469-4DE0-9368-37B2FDFBBB3D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7854C-B469-4DE0-9368-37B2FDFBBB3D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7854C-B469-4DE0-9368-37B2FDFBBB3D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7854C-B469-4DE0-9368-37B2FDFBBB3D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7854C-B469-4DE0-9368-37B2FDFBBB3D}" type="slidenum">
              <a:rPr lang="ru-RU" smtClean="0"/>
              <a:pPr/>
              <a:t>33</a:t>
            </a:fld>
            <a:endParaRPr lang="ru-R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7854C-B469-4DE0-9368-37B2FDFBBB3D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7854C-B469-4DE0-9368-37B2FDFBBB3D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chemeClr val="tx2">
                    <a:lumMod val="50000"/>
                  </a:schemeClr>
                </a:solidFill>
                <a:latin typeface="Verdana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696"/>
          </a:xfrm>
        </p:spPr>
        <p:txBody>
          <a:bodyPr>
            <a:normAutofit/>
          </a:bodyPr>
          <a:lstStyle>
            <a:lvl1pPr algn="r">
              <a:defRPr sz="3600" b="1">
                <a:solidFill>
                  <a:schemeClr val="tx2">
                    <a:lumMod val="50000"/>
                  </a:schemeClr>
                </a:solidFill>
                <a:latin typeface="Verdana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.lanbook.com/book/113945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0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8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2-05-01_&#1044;_1_&#1056;&#1072;&#1084;&#1082;&#1072;&#1057;&#1058;&#1086;&#1082;&#1086;&#1084;&#1052;&#1055;.avi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7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.bin"/><Relationship Id="rId5" Type="http://schemas.openxmlformats.org/officeDocument/2006/relationships/hyperlink" Target="2-05-02_&#1044;_1_&#1052;&#1055;-&#1082;&#1088;&#1091;&#1075;&#1086;&#1074;&#1086;&#1075;&#1086;&#1058;&#1086;&#1082;&#1072;.avi" TargetMode="Externa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wmf"/><Relationship Id="rId11" Type="http://schemas.openxmlformats.org/officeDocument/2006/relationships/slide" Target="slide31.xml"/><Relationship Id="rId5" Type="http://schemas.openxmlformats.org/officeDocument/2006/relationships/oleObject" Target="../embeddings/oleObject8.bin"/><Relationship Id="rId10" Type="http://schemas.openxmlformats.org/officeDocument/2006/relationships/image" Target="../media/image21.wmf"/><Relationship Id="rId4" Type="http://schemas.openxmlformats.org/officeDocument/2006/relationships/image" Target="../media/image18.wmf"/><Relationship Id="rId9" Type="http://schemas.openxmlformats.org/officeDocument/2006/relationships/oleObject" Target="../embeddings/oleObject10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2-05-04_&#1044;_2_&#1051;&#1080;&#1085;&#1080;&#1080;&#1052;&#1055;.avi" TargetMode="External"/><Relationship Id="rId3" Type="http://schemas.openxmlformats.org/officeDocument/2006/relationships/oleObject" Target="../embeddings/oleObject11.bin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2-05-05_&#1048;_2_&#1050;&#1072;&#1088;&#1090;&#1080;&#1085;&#1072;&#1052;&#1055;.swf" TargetMode="External"/><Relationship Id="rId5" Type="http://schemas.openxmlformats.org/officeDocument/2006/relationships/image" Target="../media/image23.png"/><Relationship Id="rId4" Type="http://schemas.openxmlformats.org/officeDocument/2006/relationships/image" Target="../media/image22.wmf"/><Relationship Id="rId9" Type="http://schemas.openxmlformats.org/officeDocument/2006/relationships/hyperlink" Target="2-05-03_&#1044;_1_&#1057;&#1080;&#1083;&#1086;&#1074;&#1099;&#1077;&#1051;&#1080;&#1085;&#1080;&#1080;&#1052;&#1055;.avi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5.png"/><Relationship Id="rId7" Type="http://schemas.openxmlformats.org/officeDocument/2006/relationships/image" Target="../media/image27.wmf"/><Relationship Id="rId12" Type="http://schemas.openxmlformats.org/officeDocument/2006/relationships/image" Target="../media/image30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3.bin"/><Relationship Id="rId11" Type="http://schemas.openxmlformats.org/officeDocument/2006/relationships/oleObject" Target="../embeddings/oleObject15.bin"/><Relationship Id="rId5" Type="http://schemas.openxmlformats.org/officeDocument/2006/relationships/image" Target="../media/image26.wmf"/><Relationship Id="rId10" Type="http://schemas.openxmlformats.org/officeDocument/2006/relationships/image" Target="../media/image29.wmf"/><Relationship Id="rId4" Type="http://schemas.openxmlformats.org/officeDocument/2006/relationships/oleObject" Target="../embeddings/oleObject12.bin"/><Relationship Id="rId9" Type="http://schemas.openxmlformats.org/officeDocument/2006/relationships/oleObject" Target="../embeddings/oleObject1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3.png"/><Relationship Id="rId4" Type="http://schemas.openxmlformats.org/officeDocument/2006/relationships/image" Target="../media/image34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13" Type="http://schemas.openxmlformats.org/officeDocument/2006/relationships/image" Target="../media/image41.jpeg"/><Relationship Id="rId3" Type="http://schemas.openxmlformats.org/officeDocument/2006/relationships/oleObject" Target="../embeddings/oleObject18.bin"/><Relationship Id="rId7" Type="http://schemas.openxmlformats.org/officeDocument/2006/relationships/image" Target="../media/image38.wmf"/><Relationship Id="rId12" Type="http://schemas.openxmlformats.org/officeDocument/2006/relationships/hyperlink" Target="2-05-07_&#1044;_3_&#1047;&#1072;&#1082;&#1086;&#1085;&#1040;&#1084;&#1087;&#1077;&#1088;&#1072;.swf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9.bin"/><Relationship Id="rId11" Type="http://schemas.openxmlformats.org/officeDocument/2006/relationships/image" Target="../media/image40.wmf"/><Relationship Id="rId5" Type="http://schemas.openxmlformats.org/officeDocument/2006/relationships/image" Target="../media/image37.png"/><Relationship Id="rId10" Type="http://schemas.openxmlformats.org/officeDocument/2006/relationships/oleObject" Target="../embeddings/oleObject21.bin"/><Relationship Id="rId4" Type="http://schemas.openxmlformats.org/officeDocument/2006/relationships/image" Target="../media/image36.wmf"/><Relationship Id="rId9" Type="http://schemas.openxmlformats.org/officeDocument/2006/relationships/image" Target="../media/image39.wmf"/><Relationship Id="rId14" Type="http://schemas.openxmlformats.org/officeDocument/2006/relationships/hyperlink" Target="2-05-08_&#1044;_2_&#1053;&#1072;&#1087;&#1088;&#1072;&#1074;&#1083;&#1057;&#1080;&#1083;&#1099;&#1040;&#1084;&#1087;&#1077;&#1088;&#1072;.avi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oleObject" Target="../embeddings/oleObject22.bin"/><Relationship Id="rId7" Type="http://schemas.openxmlformats.org/officeDocument/2006/relationships/image" Target="../media/image44.wmf"/><Relationship Id="rId12" Type="http://schemas.openxmlformats.org/officeDocument/2006/relationships/image" Target="../media/image4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3.bin"/><Relationship Id="rId11" Type="http://schemas.openxmlformats.org/officeDocument/2006/relationships/image" Target="../media/image46.wmf"/><Relationship Id="rId5" Type="http://schemas.openxmlformats.org/officeDocument/2006/relationships/image" Target="../media/image43.png"/><Relationship Id="rId10" Type="http://schemas.openxmlformats.org/officeDocument/2006/relationships/oleObject" Target="../embeddings/oleObject25.bin"/><Relationship Id="rId4" Type="http://schemas.openxmlformats.org/officeDocument/2006/relationships/image" Target="../media/image42.wmf"/><Relationship Id="rId9" Type="http://schemas.openxmlformats.org/officeDocument/2006/relationships/image" Target="../media/image45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image" Target="../media/image48.png"/><Relationship Id="rId7" Type="http://schemas.openxmlformats.org/officeDocument/2006/relationships/image" Target="../media/image50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7.bin"/><Relationship Id="rId5" Type="http://schemas.openxmlformats.org/officeDocument/2006/relationships/image" Target="../media/image49.wmf"/><Relationship Id="rId4" Type="http://schemas.openxmlformats.org/officeDocument/2006/relationships/oleObject" Target="../embeddings/oleObject26.bin"/><Relationship Id="rId9" Type="http://schemas.openxmlformats.org/officeDocument/2006/relationships/image" Target="../media/image51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1.bin"/><Relationship Id="rId12" Type="http://schemas.openxmlformats.org/officeDocument/2006/relationships/image" Target="../media/image56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wmf"/><Relationship Id="rId11" Type="http://schemas.openxmlformats.org/officeDocument/2006/relationships/oleObject" Target="../embeddings/oleObject33.bin"/><Relationship Id="rId5" Type="http://schemas.openxmlformats.org/officeDocument/2006/relationships/oleObject" Target="../embeddings/oleObject30.bin"/><Relationship Id="rId10" Type="http://schemas.openxmlformats.org/officeDocument/2006/relationships/image" Target="../media/image55.wmf"/><Relationship Id="rId4" Type="http://schemas.openxmlformats.org/officeDocument/2006/relationships/image" Target="../media/image52.wmf"/><Relationship Id="rId9" Type="http://schemas.openxmlformats.org/officeDocument/2006/relationships/oleObject" Target="../embeddings/oleObject32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wmf"/><Relationship Id="rId5" Type="http://schemas.openxmlformats.org/officeDocument/2006/relationships/oleObject" Target="../embeddings/oleObject35.bin"/><Relationship Id="rId10" Type="http://schemas.openxmlformats.org/officeDocument/2006/relationships/image" Target="../media/image60.wmf"/><Relationship Id="rId4" Type="http://schemas.openxmlformats.org/officeDocument/2006/relationships/image" Target="../media/image57.wmf"/><Relationship Id="rId9" Type="http://schemas.openxmlformats.org/officeDocument/2006/relationships/oleObject" Target="../embeddings/oleObject37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wmf"/><Relationship Id="rId3" Type="http://schemas.openxmlformats.org/officeDocument/2006/relationships/oleObject" Target="../embeddings/oleObject38.bin"/><Relationship Id="rId7" Type="http://schemas.openxmlformats.org/officeDocument/2006/relationships/oleObject" Target="../embeddings/oleObject40.bin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wmf"/><Relationship Id="rId5" Type="http://schemas.openxmlformats.org/officeDocument/2006/relationships/oleObject" Target="../embeddings/oleObject39.bin"/><Relationship Id="rId10" Type="http://schemas.openxmlformats.org/officeDocument/2006/relationships/image" Target="../media/image64.wmf"/><Relationship Id="rId4" Type="http://schemas.openxmlformats.org/officeDocument/2006/relationships/image" Target="../media/image61.wmf"/><Relationship Id="rId9" Type="http://schemas.openxmlformats.org/officeDocument/2006/relationships/oleObject" Target="../embeddings/oleObject41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13" Type="http://schemas.openxmlformats.org/officeDocument/2006/relationships/image" Target="../media/image71.png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12" Type="http://schemas.openxmlformats.org/officeDocument/2006/relationships/image" Target="../media/image7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wmf"/><Relationship Id="rId11" Type="http://schemas.openxmlformats.org/officeDocument/2006/relationships/image" Target="../media/image69.png"/><Relationship Id="rId5" Type="http://schemas.openxmlformats.org/officeDocument/2006/relationships/oleObject" Target="../embeddings/oleObject43.bin"/><Relationship Id="rId10" Type="http://schemas.openxmlformats.org/officeDocument/2006/relationships/image" Target="../media/image68.wmf"/><Relationship Id="rId4" Type="http://schemas.openxmlformats.org/officeDocument/2006/relationships/image" Target="../media/image65.wmf"/><Relationship Id="rId9" Type="http://schemas.openxmlformats.org/officeDocument/2006/relationships/oleObject" Target="../embeddings/oleObject45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wmf"/><Relationship Id="rId5" Type="http://schemas.openxmlformats.org/officeDocument/2006/relationships/oleObject" Target="../embeddings/oleObject46.bin"/><Relationship Id="rId4" Type="http://schemas.openxmlformats.org/officeDocument/2006/relationships/image" Target="../media/image7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3" Type="http://schemas.openxmlformats.org/officeDocument/2006/relationships/image" Target="../media/image77.png"/><Relationship Id="rId7" Type="http://schemas.openxmlformats.org/officeDocument/2006/relationships/image" Target="../media/image79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9.bin"/><Relationship Id="rId11" Type="http://schemas.openxmlformats.org/officeDocument/2006/relationships/image" Target="../media/image81.wmf"/><Relationship Id="rId5" Type="http://schemas.openxmlformats.org/officeDocument/2006/relationships/image" Target="../media/image78.wmf"/><Relationship Id="rId10" Type="http://schemas.openxmlformats.org/officeDocument/2006/relationships/oleObject" Target="../embeddings/oleObject51.bin"/><Relationship Id="rId4" Type="http://schemas.openxmlformats.org/officeDocument/2006/relationships/oleObject" Target="../embeddings/oleObject48.bin"/><Relationship Id="rId9" Type="http://schemas.openxmlformats.org/officeDocument/2006/relationships/image" Target="../media/image80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oleObject" Target="../embeddings/oleObject52.bin"/><Relationship Id="rId7" Type="http://schemas.openxmlformats.org/officeDocument/2006/relationships/hyperlink" Target="2-05-10_&#1044;_2_&#1069;&#1051;&#1090;&#1088;&#1091;&#1073;&#1082;&#1072;.avi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10" Type="http://schemas.openxmlformats.org/officeDocument/2006/relationships/image" Target="../media/image88.png"/><Relationship Id="rId4" Type="http://schemas.openxmlformats.org/officeDocument/2006/relationships/image" Target="../media/image84.wmf"/><Relationship Id="rId9" Type="http://schemas.openxmlformats.org/officeDocument/2006/relationships/hyperlink" Target="2-05-09_&#1044;_3_&#1052;&#1055;_&#1055;&#1086;&#1090;&#1086;&#1082;&#1069;&#1083;&#1077;&#1082;&#1090;&#1086;&#1088;&#1086;&#1085;&#1086;&#1074;.swf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7" Type="http://schemas.openxmlformats.org/officeDocument/2006/relationships/hyperlink" Target="2-05-12_&#1044;_3_&#1052;&#1072;&#1075;&#1085;&#1080;&#1090;&#1055;&#1086;&#1083;&#1102;&#1089;&#1099;&#1047;&#1077;&#1084;&#1083;&#1080;.avi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hyperlink" Target="2-05-13_&#1044;_3_&#1057;&#1086;&#1083;&#1085;&#1042;&#1077;&#1090;&#1077;&#1088;-&#1052;&#1055;&#1047;&#1077;&#1084;&#1083;&#1080;.avi" TargetMode="External"/><Relationship Id="rId5" Type="http://schemas.openxmlformats.org/officeDocument/2006/relationships/image" Target="../media/image90.png"/><Relationship Id="rId4" Type="http://schemas.openxmlformats.org/officeDocument/2006/relationships/hyperlink" Target="2-05-11_&#1044;_1_&#1052;&#1055;&#1047;&#1077;&#1084;&#1083;&#1080;.swf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llbiograf.ru/category/fizika/" TargetMode="External"/><Relationship Id="rId3" Type="http://schemas.openxmlformats.org/officeDocument/2006/relationships/hyperlink" Target="http://school-collection.edu.ru/" TargetMode="External"/><Relationship Id="rId7" Type="http://schemas.openxmlformats.org/officeDocument/2006/relationships/hyperlink" Target="http://www.krugosvet.ru/enc/nauka_i_tehnika/tehnologiya_i_promyshlennost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fn.bmstu.ru/phys/bib/physbook/tom6/ch4/texthtml/ch4_5.htm" TargetMode="External"/><Relationship Id="rId5" Type="http://schemas.openxmlformats.org/officeDocument/2006/relationships/hyperlink" Target="http://stoom.ru/content" TargetMode="External"/><Relationship Id="rId4" Type="http://schemas.openxmlformats.org/officeDocument/2006/relationships/hyperlink" Target="http://ru.wikipedia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4798882"/>
            <a:ext cx="8062664" cy="1410661"/>
          </a:xfrm>
        </p:spPr>
        <p:txBody>
          <a:bodyPr>
            <a:normAutofit fontScale="47500" lnSpcReduction="20000"/>
          </a:bodyPr>
          <a:lstStyle/>
          <a:p>
            <a:r>
              <a:rPr lang="ru-RU" sz="32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Учебный материал по учебникам:</a:t>
            </a:r>
          </a:p>
          <a:p>
            <a:pPr marL="342900" indent="-342900" algn="l">
              <a:buAutoNum type="arabicPeriod"/>
            </a:pPr>
            <a:r>
              <a:rPr lang="ru-RU" sz="32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Савельев И. В. Курс общей физики: учебное пособие. - Санкт-Петербург: Лань. - Том 2: Электричество и магнетизм. Волны. Оптика - 2019. § 39-50. </a:t>
            </a:r>
          </a:p>
          <a:p>
            <a:pPr algn="l"/>
            <a:r>
              <a:rPr lang="ru-RU" sz="32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URL: </a:t>
            </a:r>
            <a:r>
              <a:rPr lang="ru-RU" sz="32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3"/>
              </a:rPr>
              <a:t>https://e.lanbook.com/book/113945</a:t>
            </a:r>
            <a:endParaRPr lang="ru-RU" sz="3200" b="1" dirty="0">
              <a:solidFill>
                <a:srgbClr val="37609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/>
            <a:r>
              <a:rPr lang="ru-RU" sz="32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2. Трофимова Т.И. Курс физики. - Екатеринбург: АТП, 2016. § 110-122. 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104764"/>
            <a:ext cx="91440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ru-RU" sz="3200" b="1" kern="0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Курс лекций по физике </a:t>
            </a:r>
            <a:br>
              <a:rPr lang="ru-RU" sz="3200" b="1" kern="0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ru-RU" sz="3200" b="1" kern="0" dirty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ru-RU" sz="3200" b="1" kern="0" dirty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br>
              <a:rPr lang="ru-RU" sz="3200" b="1" kern="0" dirty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3600" b="1" kern="0" dirty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Часть </a:t>
            </a:r>
            <a:r>
              <a:rPr lang="en-US" sz="3600" b="1" kern="0" dirty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II</a:t>
            </a:r>
            <a:r>
              <a:rPr lang="ru-RU" sz="3600" b="1" kern="0" dirty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Электродинамика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306687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Магнитное поле</a:t>
            </a: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7019924" y="6382146"/>
            <a:ext cx="2160588" cy="503238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Бахтина Е.Ю., </a:t>
            </a:r>
            <a:r>
              <a:rPr lang="ru-RU" sz="1200" b="1" dirty="0" err="1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к.ф.-м.н</a:t>
            </a: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., </a:t>
            </a:r>
            <a:b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</a:b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доц.</a:t>
            </a:r>
            <a:r>
              <a:rPr lang="en-US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каф.</a:t>
            </a:r>
            <a:r>
              <a:rPr lang="en-US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физики </a:t>
            </a:r>
            <a:r>
              <a:rPr lang="ru-RU" sz="1200" b="1" dirty="0" err="1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МГАКХиС</a:t>
            </a:r>
            <a:endParaRPr lang="ru-RU" sz="1200" b="1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0477EEAE-17AE-C232-DEBE-98763961A864}"/>
              </a:ext>
            </a:extLst>
          </p:cNvPr>
          <p:cNvSpPr txBox="1">
            <a:spLocks/>
          </p:cNvSpPr>
          <p:nvPr/>
        </p:nvSpPr>
        <p:spPr>
          <a:xfrm>
            <a:off x="1547664" y="3840987"/>
            <a:ext cx="6400800" cy="697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Лекция 5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Введение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39552" y="692696"/>
            <a:ext cx="8452048" cy="136815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indent="-177800">
              <a:buFont typeface="Arial" pitchFamily="34" charset="0"/>
              <a:buChar char="•"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Магнитные явления были известны еще в древнем мире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Компас был изобретен более 4500 лет тому назад в Китае.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В Европе он появился </a:t>
            </a:r>
            <a:r>
              <a:rPr lang="ru-RU" sz="1600" b="1" dirty="0">
                <a:solidFill>
                  <a:srgbClr val="002060"/>
                </a:solidFill>
                <a:sym typeface="Symbol"/>
              </a:rPr>
              <a:t>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в XII веке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Однако только в XIX веке была обнаружена связь между электричеством и магнетизмом и возникло представление о МП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95536" y="2636912"/>
            <a:ext cx="8496944" cy="72008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на магнитную стрелку, расположенную вблизи проводника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 током, действуют силы, стремящиеся повернуть стрелку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67544" y="2153816"/>
            <a:ext cx="3672408" cy="4110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Опыты Эрстеда (1820)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648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6015" y="3573016"/>
            <a:ext cx="4107899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 cstate="print"/>
          <a:srcRect l="18452" t="1294" r="12755" b="61172"/>
          <a:stretch>
            <a:fillRect/>
          </a:stretch>
        </p:blipFill>
        <p:spPr bwMode="auto">
          <a:xfrm>
            <a:off x="323528" y="3861048"/>
            <a:ext cx="4536505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Стрелка вправо 18">
            <a:hlinkClick r:id="rId5" action="ppaction://hlinksldjump"/>
          </p:cNvPr>
          <p:cNvSpPr/>
          <p:nvPr/>
        </p:nvSpPr>
        <p:spPr>
          <a:xfrm>
            <a:off x="4211960" y="2204864"/>
            <a:ext cx="288000" cy="288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4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Опыты Ампера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3717032"/>
            <a:ext cx="4160960" cy="1872208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Проводники с током оказывают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силовое 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действие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друг на друга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не непосредственно,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а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через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окружающие их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магнитные поля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67544" y="1052736"/>
            <a:ext cx="4176464" cy="108183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Изучал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силовое взаимодействие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двух проводников с токами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107504" y="188640"/>
            <a:ext cx="1124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1820 г.</a:t>
            </a:r>
            <a:endParaRPr lang="ru-RU" dirty="0"/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 cstate="print"/>
          <a:srcRect l="17426" t="40893" r="35186"/>
          <a:stretch>
            <a:fillRect/>
          </a:stretch>
        </p:blipFill>
        <p:spPr bwMode="auto">
          <a:xfrm>
            <a:off x="5652120" y="3902791"/>
            <a:ext cx="2808312" cy="2955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/>
          <p:nvPr/>
        </p:nvSpPr>
        <p:spPr>
          <a:xfrm>
            <a:off x="467544" y="2636912"/>
            <a:ext cx="4176464" cy="576064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Открыл закон взаимодействия токов</a:t>
            </a:r>
          </a:p>
        </p:txBody>
      </p:sp>
      <p:grpSp>
        <p:nvGrpSpPr>
          <p:cNvPr id="23" name="Группа 22"/>
          <p:cNvGrpSpPr/>
          <p:nvPr/>
        </p:nvGrpSpPr>
        <p:grpSpPr>
          <a:xfrm>
            <a:off x="5580112" y="908720"/>
            <a:ext cx="2952328" cy="2952750"/>
            <a:chOff x="5580112" y="908720"/>
            <a:chExt cx="2952328" cy="2952750"/>
          </a:xfrm>
        </p:grpSpPr>
        <p:pic>
          <p:nvPicPr>
            <p:cNvPr id="54886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r="4335"/>
            <a:stretch>
              <a:fillRect/>
            </a:stretch>
          </p:blipFill>
          <p:spPr bwMode="auto">
            <a:xfrm>
              <a:off x="5580112" y="908720"/>
              <a:ext cx="2952328" cy="2952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Прямоугольник 21"/>
            <p:cNvSpPr/>
            <p:nvPr/>
          </p:nvSpPr>
          <p:spPr>
            <a:xfrm>
              <a:off x="8100392" y="908720"/>
              <a:ext cx="432048" cy="504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Действия тока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642910" y="857232"/>
            <a:ext cx="2700000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тепловое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43636" y="857232"/>
            <a:ext cx="2700000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химическое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229718" y="857232"/>
            <a:ext cx="2700000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магнитное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42910" y="1428736"/>
            <a:ext cx="2700000" cy="642942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Закон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 err="1">
                <a:solidFill>
                  <a:srgbClr val="002060"/>
                </a:solidFill>
                <a:latin typeface="Verdana" pitchFamily="34" charset="0"/>
              </a:rPr>
              <a:t>Джоуля-Ленца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428992" y="1428736"/>
            <a:ext cx="2700000" cy="642942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Закон Фарадея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283224" y="1423606"/>
            <a:ext cx="432048" cy="64807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4800" b="1" dirty="0">
                <a:solidFill>
                  <a:srgbClr val="002060"/>
                </a:solidFill>
                <a:latin typeface="Verdana" pitchFamily="34" charset="0"/>
              </a:rPr>
              <a:t>?</a:t>
            </a:r>
          </a:p>
        </p:txBody>
      </p:sp>
      <p:graphicFrame>
        <p:nvGraphicFramePr>
          <p:cNvPr id="501763" name="Object 3"/>
          <p:cNvGraphicFramePr>
            <a:graphicFrameLocks noChangeAspect="1"/>
          </p:cNvGraphicFramePr>
          <p:nvPr/>
        </p:nvGraphicFramePr>
        <p:xfrm>
          <a:off x="714348" y="4948232"/>
          <a:ext cx="2519363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763" name="Формула" r:id="rId3" imgW="749160" imgH="228600" progId="Equation.3">
                  <p:embed/>
                </p:oleObj>
              </mc:Choice>
              <mc:Fallback>
                <p:oleObj name="Формула" r:id="rId3" imgW="74916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48" y="4948232"/>
                        <a:ext cx="2519363" cy="7715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764" name="Object 4"/>
          <p:cNvGraphicFramePr>
            <a:graphicFrameLocks noChangeAspect="1"/>
          </p:cNvGraphicFramePr>
          <p:nvPr/>
        </p:nvGraphicFramePr>
        <p:xfrm>
          <a:off x="714348" y="4083044"/>
          <a:ext cx="2519363" cy="75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764" name="Формула" r:id="rId5" imgW="685800" imgH="203040" progId="Equation.3">
                  <p:embed/>
                </p:oleObj>
              </mc:Choice>
              <mc:Fallback>
                <p:oleObj name="Формула" r:id="rId5" imgW="685800" imgH="203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48" y="4083044"/>
                        <a:ext cx="2519363" cy="7508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765" name="Object 5"/>
          <p:cNvGraphicFramePr>
            <a:graphicFrameLocks noChangeAspect="1"/>
          </p:cNvGraphicFramePr>
          <p:nvPr/>
        </p:nvGraphicFramePr>
        <p:xfrm>
          <a:off x="714348" y="2571744"/>
          <a:ext cx="2519363" cy="1414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765" name="Формула" r:id="rId7" imgW="749160" imgH="419040" progId="Equation.3">
                  <p:embed/>
                </p:oleObj>
              </mc:Choice>
              <mc:Fallback>
                <p:oleObj name="Формула" r:id="rId7" imgW="749160" imgH="4190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48" y="2571744"/>
                        <a:ext cx="2519363" cy="14144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766" name="Object 6"/>
          <p:cNvGraphicFramePr>
            <a:graphicFrameLocks noChangeAspect="1"/>
          </p:cNvGraphicFramePr>
          <p:nvPr/>
        </p:nvGraphicFramePr>
        <p:xfrm>
          <a:off x="3471872" y="2571744"/>
          <a:ext cx="2457450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766" name="Формула" r:id="rId9" imgW="774360" imgH="203040" progId="Equation.3">
                  <p:embed/>
                </p:oleObj>
              </mc:Choice>
              <mc:Fallback>
                <p:oleObj name="Формула" r:id="rId9" imgW="774360" imgH="2030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1872" y="2571744"/>
                        <a:ext cx="2457450" cy="6508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767" name="Object 7"/>
          <p:cNvGraphicFramePr>
            <a:graphicFrameLocks noChangeAspect="1"/>
          </p:cNvGraphicFramePr>
          <p:nvPr/>
        </p:nvGraphicFramePr>
        <p:xfrm>
          <a:off x="3643486" y="3500438"/>
          <a:ext cx="2152650" cy="1100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767" name="Формула" r:id="rId11" imgW="774360" imgH="393480" progId="Equation.3">
                  <p:embed/>
                </p:oleObj>
              </mc:Choice>
              <mc:Fallback>
                <p:oleObj name="Формула" r:id="rId11" imgW="774360" imgH="39348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3486" y="3500438"/>
                        <a:ext cx="2152650" cy="11001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01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0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01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01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1" grpId="0" animBg="1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611560" y="3068960"/>
            <a:ext cx="8352928" cy="7200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/>
          <a:lstStyle/>
          <a:p>
            <a:r>
              <a:rPr lang="ru-RU" dirty="0"/>
              <a:t>Магнитное поле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908720"/>
            <a:ext cx="2016224" cy="15915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Магнитное поле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857488" y="908720"/>
            <a:ext cx="6018696" cy="1591586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возникает в пространстве, </a:t>
            </a:r>
            <a:br>
              <a:rPr lang="en-US" b="1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окружающем проводники с током, подобно тому, как в пространстве, окружающем неподвижные электрические заряды, возникает ЭП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611560" y="3068960"/>
            <a:ext cx="3240360" cy="64807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Что является источником МП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139952" y="3068960"/>
            <a:ext cx="432048" cy="64807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4800" b="1" dirty="0">
                <a:solidFill>
                  <a:srgbClr val="002060"/>
                </a:solidFill>
                <a:latin typeface="Verdana" pitchFamily="34" charset="0"/>
              </a:rPr>
              <a:t>?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724128" y="3068960"/>
            <a:ext cx="3096344" cy="64807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движущийся электрический заряд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763688" y="4005064"/>
            <a:ext cx="2880320" cy="936104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изолированных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магнитных зарядов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НЕ существует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11560" y="3933056"/>
            <a:ext cx="1224136" cy="3600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i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Опыт: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539552" y="5517232"/>
            <a:ext cx="4140000" cy="1224136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оказывает силовое действие только на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движущиеся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заряды (токи) 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4788024" y="4077072"/>
            <a:ext cx="432048" cy="64807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4800" b="1" dirty="0">
                <a:solidFill>
                  <a:srgbClr val="002060"/>
                </a:solidFill>
                <a:latin typeface="Verdana" pitchFamily="34" charset="0"/>
              </a:rPr>
              <a:t>!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4788024" y="5517232"/>
            <a:ext cx="4140000" cy="1224136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оказывает силовое действие как на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неподвижные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,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так и на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движущиеся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заряды (токи) 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539552" y="5085184"/>
            <a:ext cx="4140000" cy="432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Магнитное поле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4788464" y="5085232"/>
            <a:ext cx="4140000" cy="432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Электрическое поле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7" grpId="0" animBg="1"/>
      <p:bldP spid="16" grpId="0"/>
      <p:bldP spid="20" grpId="0"/>
      <p:bldP spid="21" grpId="0"/>
      <p:bldP spid="23" grpId="0" animBg="1"/>
      <p:bldP spid="24" grpId="0"/>
      <p:bldP spid="30" grpId="0" animBg="1"/>
      <p:bldP spid="31" grpId="0"/>
      <p:bldP spid="36" grpId="0" animBg="1"/>
      <p:bldP spid="37" grpId="0" animBg="1"/>
      <p:bldP spid="3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611560" y="2188680"/>
            <a:ext cx="5976664" cy="7200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Определения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611560" y="908720"/>
            <a:ext cx="2619400" cy="10081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Магнитостатика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3419872" y="908720"/>
            <a:ext cx="5472608" cy="1008112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Изучает свойства постоянных полей, созданных постоянными токами,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текущими по проводам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779912" y="2295260"/>
            <a:ext cx="1080000" cy="5334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Рамка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с током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184576" y="2295260"/>
            <a:ext cx="1259632" cy="5334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Пробный заряд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788024" y="2252596"/>
            <a:ext cx="504056" cy="5334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2060"/>
                </a:solidFill>
                <a:sym typeface="Symbol"/>
              </a:rPr>
              <a:t>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915816" y="2924944"/>
            <a:ext cx="3744416" cy="864096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линейные размеры малы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по сравнению с расстоянием до токов, образующих МП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611560" y="2204864"/>
            <a:ext cx="2952328" cy="64807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Как можно изучать магнитные поля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203848" y="2204864"/>
            <a:ext cx="432048" cy="64807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4800" b="1" dirty="0">
                <a:solidFill>
                  <a:srgbClr val="002060"/>
                </a:solidFill>
                <a:latin typeface="Verdana" pitchFamily="34" charset="0"/>
              </a:rPr>
              <a:t>?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611560" y="5013176"/>
            <a:ext cx="3348000" cy="72008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правило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правого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винта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(правило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буравчика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)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539552" y="3933056"/>
            <a:ext cx="5256584" cy="864096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Ориентация контура в пространстве – направление нормали к контуру</a:t>
            </a:r>
          </a:p>
        </p:txBody>
      </p:sp>
      <p:pic>
        <p:nvPicPr>
          <p:cNvPr id="521217" name="Picture 1"/>
          <p:cNvPicPr>
            <a:picLocks noChangeAspect="1" noChangeArrowheads="1"/>
          </p:cNvPicPr>
          <p:nvPr/>
        </p:nvPicPr>
        <p:blipFill>
          <a:blip r:embed="rId3" cstate="print"/>
          <a:srcRect l="11384" t="18023" r="61248"/>
          <a:stretch>
            <a:fillRect/>
          </a:stretch>
        </p:blipFill>
        <p:spPr bwMode="auto">
          <a:xfrm>
            <a:off x="6709000" y="2132856"/>
            <a:ext cx="2165550" cy="1905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Прямоугольник 32"/>
          <p:cNvSpPr/>
          <p:nvPr/>
        </p:nvSpPr>
        <p:spPr>
          <a:xfrm>
            <a:off x="4211960" y="4941168"/>
            <a:ext cx="4608512" cy="172819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за «+» направление нормали принимается направление поступательного движения винта, головка которого вращается в направлении тока, текущего в рамке</a:t>
            </a:r>
          </a:p>
        </p:txBody>
      </p:sp>
      <p:sp>
        <p:nvSpPr>
          <p:cNvPr id="34" name="Пятиугольник 33">
            <a:hlinkClick r:id="rId4" action="ppaction://hlinkfile"/>
          </p:cNvPr>
          <p:cNvSpPr/>
          <p:nvPr/>
        </p:nvSpPr>
        <p:spPr>
          <a:xfrm>
            <a:off x="6696808" y="4077072"/>
            <a:ext cx="2304256" cy="288000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рамка  с током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21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5" grpId="0" animBg="1"/>
      <p:bldP spid="16" grpId="0" animBg="1"/>
      <p:bldP spid="18" grpId="0"/>
      <p:bldP spid="19" grpId="0"/>
      <p:bldP spid="20" grpId="0"/>
      <p:bldP spid="21" grpId="0"/>
      <p:bldP spid="30" grpId="0" animBg="1"/>
      <p:bldP spid="31" grpId="0"/>
      <p:bldP spid="33" grpId="0"/>
      <p:bldP spid="3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rmAutofit fontScale="90000"/>
          </a:bodyPr>
          <a:lstStyle/>
          <a:p>
            <a:r>
              <a:rPr lang="ru-RU" dirty="0"/>
              <a:t>Правило буравчика</a:t>
            </a:r>
            <a:br>
              <a:rPr lang="ru-RU" dirty="0"/>
            </a:b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или</a:t>
            </a:r>
            <a:r>
              <a:rPr lang="ru-RU" dirty="0"/>
              <a:t> Правило правого винта</a:t>
            </a:r>
          </a:p>
        </p:txBody>
      </p:sp>
      <p:pic>
        <p:nvPicPr>
          <p:cNvPr id="5652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08" y="3312368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52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35760" y="1196751"/>
            <a:ext cx="3057246" cy="27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52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4005064"/>
            <a:ext cx="4369884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611560" y="105273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6525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35560" y="1196751"/>
            <a:ext cx="1734526" cy="27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5254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0369" y="1268760"/>
            <a:ext cx="3457575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5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65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65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65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65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611560" y="1149020"/>
            <a:ext cx="8136904" cy="7200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/>
          <a:lstStyle/>
          <a:p>
            <a:r>
              <a:rPr lang="ru-RU" dirty="0"/>
              <a:t>Магнитные свойства вещества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5041856" y="2709016"/>
            <a:ext cx="3708000" cy="864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внутри молекул вещества циркулируют </a:t>
            </a:r>
            <a:r>
              <a:rPr lang="ru-RU" b="1" dirty="0" err="1">
                <a:solidFill>
                  <a:srgbClr val="002060"/>
                </a:solidFill>
                <a:latin typeface="Verdana" pitchFamily="34" charset="0"/>
              </a:rPr>
              <a:t>микротоки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11560" y="1196752"/>
            <a:ext cx="5472608" cy="64807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Как можно объяснить </a:t>
            </a:r>
            <a:br>
              <a:rPr lang="ru-RU" sz="20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магнитные свойства вещества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792244" y="2744246"/>
            <a:ext cx="2922500" cy="684754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Электроны в атоме</a:t>
            </a:r>
            <a:br>
              <a:rPr lang="ru-RU" b="1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движутся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5040464" y="3789136"/>
            <a:ext cx="3708000" cy="864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вещества обладают магнитными свойствами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6012160" y="1196752"/>
            <a:ext cx="432048" cy="64807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4800" b="1" dirty="0">
                <a:solidFill>
                  <a:srgbClr val="002060"/>
                </a:solidFill>
                <a:latin typeface="Verdana" pitchFamily="34" charset="0"/>
              </a:rPr>
              <a:t>?</a:t>
            </a:r>
          </a:p>
        </p:txBody>
      </p:sp>
      <p:sp>
        <p:nvSpPr>
          <p:cNvPr id="34" name="Стрелка вправо 33"/>
          <p:cNvSpPr/>
          <p:nvPr/>
        </p:nvSpPr>
        <p:spPr>
          <a:xfrm>
            <a:off x="4500562" y="2922664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право 34"/>
          <p:cNvSpPr/>
          <p:nvPr/>
        </p:nvSpPr>
        <p:spPr>
          <a:xfrm>
            <a:off x="4499992" y="3933096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644008" y="6381328"/>
            <a:ext cx="4392488" cy="36004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Подробнее – чуть позже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7" grpId="0" animBg="1"/>
      <p:bldP spid="28" grpId="0"/>
      <p:bldP spid="29" grpId="0" animBg="1"/>
      <p:bldP spid="32" grpId="0" animBg="1"/>
      <p:bldP spid="33" grpId="0"/>
      <p:bldP spid="34" grpId="0" animBg="1"/>
      <p:bldP spid="35" grpId="0" animBg="1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/>
          <p:cNvSpPr/>
          <p:nvPr/>
        </p:nvSpPr>
        <p:spPr>
          <a:xfrm>
            <a:off x="611560" y="2276872"/>
            <a:ext cx="8280920" cy="93610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rmAutofit/>
          </a:bodyPr>
          <a:lstStyle/>
          <a:p>
            <a:r>
              <a:rPr lang="ru-RU" dirty="0"/>
              <a:t>Силовая характеристика МП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2348880"/>
            <a:ext cx="2952328" cy="792016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Как количественно описать МП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355976" y="2216294"/>
            <a:ext cx="4464496" cy="100811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внести в исследуемое МП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рамку с током и измерить силу, действующую на нее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98596" y="857232"/>
            <a:ext cx="2187454" cy="123439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Характер </a:t>
            </a: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действия МП на проводник с током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928926" y="857232"/>
            <a:ext cx="3571900" cy="1233826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Зависит от </a:t>
            </a:r>
          </a:p>
          <a:p>
            <a:pPr>
              <a:buFont typeface="Arial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формы проводника</a:t>
            </a:r>
          </a:p>
          <a:p>
            <a:pPr marL="185738" indent="-185738">
              <a:buFont typeface="Arial" pitchFamily="34" charset="0"/>
              <a:buChar char="•"/>
            </a:pP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расположения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проводника в МП</a:t>
            </a:r>
          </a:p>
          <a:p>
            <a:pPr>
              <a:buFont typeface="Arial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направления тока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11560" y="3803129"/>
            <a:ext cx="3636040" cy="648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МП оказывает на рамку ориентирующее действие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788024" y="3803129"/>
            <a:ext cx="1908000" cy="648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Вращающий момент сил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39552" y="3284984"/>
            <a:ext cx="1656184" cy="576064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Опыт: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11560" y="4971256"/>
            <a:ext cx="4464496" cy="834008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Зависит от:</a:t>
            </a:r>
          </a:p>
          <a:p>
            <a:pPr>
              <a:buFont typeface="Arial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свойств поля в данной точке</a:t>
            </a:r>
          </a:p>
          <a:p>
            <a:pPr>
              <a:buFont typeface="Arial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свойств рамки </a:t>
            </a:r>
          </a:p>
        </p:txBody>
      </p:sp>
      <p:pic>
        <p:nvPicPr>
          <p:cNvPr id="101387" name="Picture 11"/>
          <p:cNvPicPr>
            <a:picLocks noChangeAspect="1" noChangeArrowheads="1"/>
          </p:cNvPicPr>
          <p:nvPr/>
        </p:nvPicPr>
        <p:blipFill>
          <a:blip r:embed="rId3" cstate="print"/>
          <a:srcRect l="17723" t="61378" r="56917" b="28160"/>
          <a:stretch>
            <a:fillRect/>
          </a:stretch>
        </p:blipFill>
        <p:spPr bwMode="auto">
          <a:xfrm>
            <a:off x="6991468" y="836712"/>
            <a:ext cx="1901011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88" name="Picture 12"/>
          <p:cNvPicPr>
            <a:picLocks noChangeAspect="1" noChangeArrowheads="1"/>
          </p:cNvPicPr>
          <p:nvPr/>
        </p:nvPicPr>
        <p:blipFill>
          <a:blip r:embed="rId4" cstate="print"/>
          <a:srcRect l="39625" t="62554" r="8501" b="25589"/>
          <a:stretch>
            <a:fillRect/>
          </a:stretch>
        </p:blipFill>
        <p:spPr bwMode="auto">
          <a:xfrm>
            <a:off x="4860032" y="4725144"/>
            <a:ext cx="4120921" cy="1556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8" name="Прямая соединительная линия 27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0" name="Стрелка вправо 29"/>
          <p:cNvSpPr/>
          <p:nvPr/>
        </p:nvSpPr>
        <p:spPr>
          <a:xfrm>
            <a:off x="4355976" y="3976489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3707904" y="2447176"/>
            <a:ext cx="432048" cy="64807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4800" b="1" dirty="0">
                <a:solidFill>
                  <a:srgbClr val="002060"/>
                </a:solidFill>
                <a:latin typeface="Verdana" pitchFamily="34" charset="0"/>
              </a:rPr>
              <a:t>?</a:t>
            </a:r>
          </a:p>
        </p:txBody>
      </p:sp>
      <p:sp>
        <p:nvSpPr>
          <p:cNvPr id="53" name="Пятиугольник 52">
            <a:hlinkClick r:id="rId5" action="ppaction://hlinkfile"/>
          </p:cNvPr>
          <p:cNvSpPr/>
          <p:nvPr/>
        </p:nvSpPr>
        <p:spPr>
          <a:xfrm>
            <a:off x="6660232" y="6453368"/>
            <a:ext cx="2304256" cy="288000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МП кругового тока</a:t>
            </a:r>
          </a:p>
        </p:txBody>
      </p:sp>
      <p:graphicFrame>
        <p:nvGraphicFramePr>
          <p:cNvPr id="451591" name="Object 7"/>
          <p:cNvGraphicFramePr>
            <a:graphicFrameLocks noChangeAspect="1"/>
          </p:cNvGraphicFramePr>
          <p:nvPr/>
        </p:nvGraphicFramePr>
        <p:xfrm>
          <a:off x="6732240" y="3789040"/>
          <a:ext cx="2235183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591" name="Формула" r:id="rId6" imgW="774360" imgH="253800" progId="Equation.3">
                  <p:embed/>
                </p:oleObj>
              </mc:Choice>
              <mc:Fallback>
                <p:oleObj name="Формула" r:id="rId6" imgW="774360" imgH="2538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240" y="3789040"/>
                        <a:ext cx="2235183" cy="64807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1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51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4" grpId="0"/>
      <p:bldP spid="8" grpId="0"/>
      <p:bldP spid="12" grpId="0" animBg="1"/>
      <p:bldP spid="17" grpId="0" animBg="1"/>
      <p:bldP spid="18" grpId="0" animBg="1"/>
      <p:bldP spid="20" grpId="0" animBg="1"/>
      <p:bldP spid="21" grpId="0"/>
      <p:bldP spid="30" grpId="0" animBg="1"/>
      <p:bldP spid="39" grpId="0"/>
      <p:bldP spid="5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rmAutofit/>
          </a:bodyPr>
          <a:lstStyle/>
          <a:p>
            <a:r>
              <a:rPr lang="ru-RU" dirty="0"/>
              <a:t>Силовая характеристика МП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384072" y="1310288"/>
            <a:ext cx="2124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Магнитный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момент рамки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580112" y="1300480"/>
            <a:ext cx="3528392" cy="7620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характеризует свойства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рамки </a:t>
            </a:r>
          </a:p>
        </p:txBody>
      </p:sp>
      <p:graphicFrame>
        <p:nvGraphicFramePr>
          <p:cNvPr id="25" name="Object 2"/>
          <p:cNvGraphicFramePr>
            <a:graphicFrameLocks noChangeAspect="1"/>
          </p:cNvGraphicFramePr>
          <p:nvPr/>
        </p:nvGraphicFramePr>
        <p:xfrm>
          <a:off x="1439856" y="1300480"/>
          <a:ext cx="1872000" cy="72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0675" name="Формула" r:id="rId3" imgW="596880" imgH="228600" progId="Equation.3">
                  <p:embed/>
                </p:oleObj>
              </mc:Choice>
              <mc:Fallback>
                <p:oleObj name="Формула" r:id="rId3" imgW="59688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9856" y="1300480"/>
                        <a:ext cx="1872000" cy="7215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"/>
          <p:cNvGraphicFramePr>
            <a:graphicFrameLocks noChangeAspect="1"/>
          </p:cNvGraphicFramePr>
          <p:nvPr/>
        </p:nvGraphicFramePr>
        <p:xfrm>
          <a:off x="1439856" y="2092568"/>
          <a:ext cx="1872208" cy="13364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0676" name="Формула" r:id="rId5" imgW="647640" imgH="457200" progId="Equation.3">
                  <p:embed/>
                </p:oleObj>
              </mc:Choice>
              <mc:Fallback>
                <p:oleObj name="Формула" r:id="rId5" imgW="647640" imgH="457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9856" y="2092568"/>
                        <a:ext cx="1872208" cy="133643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3384072" y="2102376"/>
            <a:ext cx="2124000" cy="1332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Verdana" pitchFamily="34" charset="0"/>
              </a:rPr>
              <a:t>Магнитная индукция</a:t>
            </a:r>
          </a:p>
        </p:txBody>
      </p:sp>
      <p:graphicFrame>
        <p:nvGraphicFramePr>
          <p:cNvPr id="37" name="Object 2"/>
          <p:cNvGraphicFramePr>
            <a:graphicFrameLocks noChangeAspect="1"/>
          </p:cNvGraphicFramePr>
          <p:nvPr/>
        </p:nvGraphicFramePr>
        <p:xfrm>
          <a:off x="6012160" y="3645024"/>
          <a:ext cx="2651634" cy="1080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0677" name="Формула" r:id="rId7" imgW="977760" imgH="393480" progId="Equation.3">
                  <p:embed/>
                </p:oleObj>
              </mc:Choice>
              <mc:Fallback>
                <p:oleObj name="Формула" r:id="rId7" imgW="977760" imgH="3934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2160" y="3645024"/>
                        <a:ext cx="2651634" cy="108012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Прямоугольник 37"/>
          <p:cNvSpPr/>
          <p:nvPr/>
        </p:nvSpPr>
        <p:spPr>
          <a:xfrm>
            <a:off x="467544" y="5337272"/>
            <a:ext cx="4464496" cy="1224136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ru-RU" b="1" dirty="0">
                <a:solidFill>
                  <a:srgbClr val="002060"/>
                </a:solidFill>
              </a:rPr>
              <a:t> Тесла – очень крупная единица</a:t>
            </a:r>
          </a:p>
          <a:p>
            <a:pPr>
              <a:buFont typeface="Arial" pitchFamily="34" charset="0"/>
              <a:buChar char="•"/>
            </a:pPr>
            <a:r>
              <a:rPr lang="ru-RU" b="1" dirty="0">
                <a:solidFill>
                  <a:srgbClr val="002060"/>
                </a:solidFill>
              </a:rPr>
              <a:t> Магнитное поле Земли </a:t>
            </a:r>
            <a:r>
              <a:rPr lang="ru-RU" b="1" dirty="0">
                <a:solidFill>
                  <a:srgbClr val="002060"/>
                </a:solidFill>
                <a:sym typeface="Symbol"/>
              </a:rPr>
              <a:t> </a:t>
            </a:r>
            <a:r>
              <a:rPr lang="ru-RU" b="1" dirty="0">
                <a:solidFill>
                  <a:srgbClr val="002060"/>
                </a:solidFill>
              </a:rPr>
              <a:t>0,5·10</a:t>
            </a:r>
            <a:r>
              <a:rPr lang="ru-RU" b="1" baseline="30000" dirty="0">
                <a:solidFill>
                  <a:srgbClr val="002060"/>
                </a:solidFill>
              </a:rPr>
              <a:t>–4</a:t>
            </a:r>
            <a:r>
              <a:rPr lang="ru-RU" b="1" dirty="0">
                <a:solidFill>
                  <a:srgbClr val="002060"/>
                </a:solidFill>
              </a:rPr>
              <a:t> Тл</a:t>
            </a:r>
          </a:p>
          <a:p>
            <a:pPr marL="85725" indent="-85725">
              <a:buFont typeface="Arial" pitchFamily="34" charset="0"/>
              <a:buChar char="•"/>
            </a:pPr>
            <a:r>
              <a:rPr lang="ru-RU" b="1" dirty="0">
                <a:solidFill>
                  <a:srgbClr val="002060"/>
                </a:solidFill>
              </a:rPr>
              <a:t> Большой лабораторный электромагнит может создать поле ≤5 Тл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517518" y="3434906"/>
            <a:ext cx="5040560" cy="64807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Направление вектора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В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 правилу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буравчика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(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правого винта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):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539552" y="4143380"/>
            <a:ext cx="5040560" cy="900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направление вращения рукоятки буравчика при его поступательном перемещении вдоль тока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5580112" y="2236584"/>
            <a:ext cx="3528392" cy="7620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характеризует свойства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однородного магнитного поля в данной точке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644008" y="4977232"/>
            <a:ext cx="4536504" cy="1836144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1 Тл — магнитная индукция такого однородного МП, которое действует с силой 1 Н </a:t>
            </a:r>
            <a:r>
              <a:rPr lang="ru-RU" sz="1600" b="1">
                <a:solidFill>
                  <a:srgbClr val="002060"/>
                </a:solidFill>
                <a:latin typeface="Verdana" pitchFamily="34" charset="0"/>
              </a:rPr>
              <a:t>на 1 метр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длины прямолинейного проводника, расположенного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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направлению поля, если по этому проводнику проходит ток 1 А</a:t>
            </a:r>
          </a:p>
        </p:txBody>
      </p:sp>
      <p:graphicFrame>
        <p:nvGraphicFramePr>
          <p:cNvPr id="540678" name="Object 6"/>
          <p:cNvGraphicFramePr>
            <a:graphicFrameLocks noChangeAspect="1"/>
          </p:cNvGraphicFramePr>
          <p:nvPr/>
        </p:nvGraphicFramePr>
        <p:xfrm>
          <a:off x="611560" y="764704"/>
          <a:ext cx="1488498" cy="4315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0678" name="Формула" r:id="rId9" imgW="774360" imgH="253800" progId="Equation.3">
                  <p:embed/>
                </p:oleObj>
              </mc:Choice>
              <mc:Fallback>
                <p:oleObj name="Формула" r:id="rId9" imgW="774360" imgH="2538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764704"/>
                        <a:ext cx="1488498" cy="43157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0" name="Прямая со стрелкой 49"/>
          <p:cNvCxnSpPr/>
          <p:nvPr/>
        </p:nvCxnSpPr>
        <p:spPr>
          <a:xfrm>
            <a:off x="1043608" y="1628800"/>
            <a:ext cx="2880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>
            <a:off x="1043608" y="2708920"/>
            <a:ext cx="2880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2" name="Стрелка вправо 51">
            <a:hlinkClick r:id="rId11" action="ppaction://hlinksldjump"/>
          </p:cNvPr>
          <p:cNvSpPr/>
          <p:nvPr/>
        </p:nvSpPr>
        <p:spPr>
          <a:xfrm>
            <a:off x="8748496" y="4005064"/>
            <a:ext cx="288000" cy="288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1" grpId="0"/>
      <p:bldP spid="27" grpId="0" animBg="1"/>
      <p:bldP spid="38" grpId="0"/>
      <p:bldP spid="42" grpId="0"/>
      <p:bldP spid="31" grpId="0" animBg="1"/>
      <p:bldP spid="24" grpId="0"/>
      <p:bldP spid="29" grpId="0"/>
      <p:bldP spid="5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611560" y="836712"/>
            <a:ext cx="5112568" cy="7920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Autofit/>
          </a:bodyPr>
          <a:lstStyle/>
          <a:p>
            <a:r>
              <a:rPr lang="ru-RU" dirty="0"/>
              <a:t>Вектор магнитной индукции</a:t>
            </a:r>
          </a:p>
        </p:txBody>
      </p:sp>
      <p:graphicFrame>
        <p:nvGraphicFramePr>
          <p:cNvPr id="8" name="Object 2"/>
          <p:cNvGraphicFramePr>
            <a:graphicFrameLocks noChangeAspect="1"/>
          </p:cNvGraphicFramePr>
          <p:nvPr/>
        </p:nvGraphicFramePr>
        <p:xfrm>
          <a:off x="2339752" y="908720"/>
          <a:ext cx="427502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611" name="Формула" r:id="rId3" imgW="152280" imgH="203040" progId="Equation.3">
                  <p:embed/>
                </p:oleObj>
              </mc:Choice>
              <mc:Fallback>
                <p:oleObj name="Формула" r:id="rId3" imgW="152280" imgH="203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908720"/>
                        <a:ext cx="427502" cy="5746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2843808" y="882432"/>
            <a:ext cx="2808312" cy="6480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Силовая характеристика МП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339752" y="1772816"/>
            <a:ext cx="5976000" cy="648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Определяет силу, действующую на ток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или движущиеся заряды в магнитном поле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4016" y="2362200"/>
            <a:ext cx="4644008" cy="182880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b="1" dirty="0">
                <a:solidFill>
                  <a:srgbClr val="002060"/>
                </a:solidFill>
                <a:latin typeface="Verdana" pitchFamily="34" charset="0"/>
              </a:rPr>
              <a:t>«+» направление вектора </a:t>
            </a:r>
            <a:r>
              <a:rPr lang="ru-RU" sz="1700" b="1" i="1" dirty="0">
                <a:solidFill>
                  <a:srgbClr val="002060"/>
                </a:solidFill>
                <a:latin typeface="Verdana" pitchFamily="34" charset="0"/>
              </a:rPr>
              <a:t>В </a:t>
            </a:r>
            <a:r>
              <a:rPr lang="ru-RU" sz="1700" b="1" dirty="0">
                <a:solidFill>
                  <a:srgbClr val="002060"/>
                </a:solidFill>
                <a:latin typeface="Verdana" pitchFamily="34" charset="0"/>
              </a:rPr>
              <a:t>–направление от южного полюса S к северному полюсу N </a:t>
            </a:r>
            <a:br>
              <a:rPr lang="ru-RU" sz="17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700" b="1" dirty="0">
                <a:solidFill>
                  <a:srgbClr val="002060"/>
                </a:solidFill>
                <a:latin typeface="Verdana" pitchFamily="34" charset="0"/>
              </a:rPr>
              <a:t>магнитной стрелки, свободно устанавливающейся в МП</a:t>
            </a:r>
          </a:p>
        </p:txBody>
      </p:sp>
      <p:pic>
        <p:nvPicPr>
          <p:cNvPr id="100356" name="Picture 4" descr="1-16-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12704" y="3075384"/>
            <a:ext cx="4495800" cy="3774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4596384" y="2535560"/>
            <a:ext cx="4547616" cy="533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Verdana" pitchFamily="34" charset="0"/>
              </a:rPr>
              <a:t>Линии магнитной индукции полей постоянного магнита и катушки с током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540696" y="6052864"/>
            <a:ext cx="4567808" cy="8325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b="1" dirty="0">
                <a:solidFill>
                  <a:srgbClr val="002060"/>
                </a:solidFill>
                <a:latin typeface="Verdana" pitchFamily="34" charset="0"/>
              </a:rPr>
              <a:t>Индикаторные магнитные стрелки ориентируются по направлению касательных к линиям индукции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066800" y="4191000"/>
            <a:ext cx="2971800" cy="1143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Линии магнитной индукции всегда замкнуты, они нигде НЕ обрываются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066800" y="5867400"/>
            <a:ext cx="29718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Магнитное поле НЕ имеет источников – магнитных зарядов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066800" y="5433950"/>
            <a:ext cx="2971800" cy="31667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МП – поле вихревое</a:t>
            </a:r>
          </a:p>
        </p:txBody>
      </p:sp>
      <p:pic>
        <p:nvPicPr>
          <p:cNvPr id="22" name="Picture 2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28384" y="836712"/>
            <a:ext cx="994792" cy="827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1" name="Прямая соединительная линия 20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611560" y="882432"/>
            <a:ext cx="1620000" cy="6480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Магнитная индукция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539552" y="1772816"/>
            <a:ext cx="1944216" cy="64807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Физический смысл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В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: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67544" y="4437112"/>
            <a:ext cx="432048" cy="64807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4800" b="1" dirty="0">
                <a:solidFill>
                  <a:srgbClr val="002060"/>
                </a:solidFill>
                <a:latin typeface="Verdana" pitchFamily="34" charset="0"/>
              </a:rPr>
              <a:t>!</a:t>
            </a:r>
          </a:p>
        </p:txBody>
      </p:sp>
      <p:sp>
        <p:nvSpPr>
          <p:cNvPr id="26" name="Стрелка вправо 25"/>
          <p:cNvSpPr/>
          <p:nvPr/>
        </p:nvSpPr>
        <p:spPr>
          <a:xfrm>
            <a:off x="467584" y="6165344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ятиугольник 30">
            <a:hlinkClick r:id="rId8" action="ppaction://hlinkfile"/>
          </p:cNvPr>
          <p:cNvSpPr/>
          <p:nvPr/>
        </p:nvSpPr>
        <p:spPr>
          <a:xfrm>
            <a:off x="7596336" y="1052736"/>
            <a:ext cx="360000" cy="360000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Verdana" pitchFamily="34" charset="0"/>
              </a:rPr>
              <a:t>2</a:t>
            </a:r>
          </a:p>
        </p:txBody>
      </p:sp>
      <p:sp>
        <p:nvSpPr>
          <p:cNvPr id="32" name="Пятиугольник 31">
            <a:hlinkClick r:id="rId9" action="ppaction://hlinkfile"/>
          </p:cNvPr>
          <p:cNvSpPr/>
          <p:nvPr/>
        </p:nvSpPr>
        <p:spPr>
          <a:xfrm>
            <a:off x="7092280" y="1052736"/>
            <a:ext cx="360000" cy="360000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Verdana" pitchFamily="34" charset="0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0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9" grpId="0"/>
      <p:bldP spid="10" grpId="0" animBg="1"/>
      <p:bldP spid="11" grpId="0"/>
      <p:bldP spid="13" grpId="0" animBg="1"/>
      <p:bldP spid="14" grpId="0"/>
      <p:bldP spid="15" grpId="0" animBg="1"/>
      <p:bldP spid="18" grpId="0" animBg="1"/>
      <p:bldP spid="20" grpId="0"/>
      <p:bldP spid="23" grpId="0"/>
      <p:bldP spid="24" grpId="0"/>
      <p:bldP spid="25" grpId="0"/>
      <p:bldP spid="26" grpId="0" animBg="1"/>
      <p:bldP spid="31" grpId="0" animBg="1"/>
      <p:bldP spid="3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1" name="Picture 3" descr="1-17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75447" y="3571876"/>
            <a:ext cx="5268553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Закон </a:t>
            </a:r>
            <a:r>
              <a:rPr lang="ru-RU" dirty="0" err="1"/>
              <a:t>Био-Савара-Лапласа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061864"/>
            <a:ext cx="4310478" cy="114300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индукция МП токов, текущих по проводнику, определяется совместным действием всех участков проводника</a:t>
            </a:r>
          </a:p>
        </p:txBody>
      </p:sp>
      <p:graphicFrame>
        <p:nvGraphicFramePr>
          <p:cNvPr id="104450" name="Object 2"/>
          <p:cNvGraphicFramePr>
            <a:graphicFrameLocks noChangeAspect="1"/>
          </p:cNvGraphicFramePr>
          <p:nvPr/>
        </p:nvGraphicFramePr>
        <p:xfrm>
          <a:off x="285720" y="2428868"/>
          <a:ext cx="3384550" cy="1239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658" name="Формула" r:id="rId4" imgW="1193760" imgH="431640" progId="Equation.3">
                  <p:embed/>
                </p:oleObj>
              </mc:Choice>
              <mc:Fallback>
                <p:oleObj name="Формула" r:id="rId4" imgW="119376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20" y="2428868"/>
                        <a:ext cx="3384550" cy="12398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5076056" y="1196752"/>
            <a:ext cx="2088232" cy="829816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Справедлив принцип суперпозиции</a:t>
            </a:r>
          </a:p>
        </p:txBody>
      </p:sp>
      <p:graphicFrame>
        <p:nvGraphicFramePr>
          <p:cNvPr id="104453" name="Object 2"/>
          <p:cNvGraphicFramePr>
            <a:graphicFrameLocks noChangeAspect="1"/>
          </p:cNvGraphicFramePr>
          <p:nvPr/>
        </p:nvGraphicFramePr>
        <p:xfrm>
          <a:off x="7122714" y="1112774"/>
          <a:ext cx="1913782" cy="10200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660" name="Формула" r:id="rId6" imgW="672840" imgH="355320" progId="Equation.3">
                  <p:embed/>
                </p:oleObj>
              </mc:Choice>
              <mc:Fallback>
                <p:oleObj name="Формула" r:id="rId6" imgW="672840" imgH="35532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2714" y="1112774"/>
                        <a:ext cx="1913782" cy="102008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142844" y="5072074"/>
            <a:ext cx="4214842" cy="1785926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Закон определяет вклад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 магнитную индукцию результирующего МП, создаваемый малым участком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d</a:t>
            </a:r>
            <a:r>
              <a:rPr lang="ru-RU" b="1" i="1" dirty="0" err="1">
                <a:solidFill>
                  <a:srgbClr val="002060"/>
                </a:solidFill>
                <a:latin typeface="Verdana" pitchFamily="34" charset="0"/>
              </a:rPr>
              <a:t>l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проводника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 током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I</a:t>
            </a:r>
          </a:p>
        </p:txBody>
      </p:sp>
      <p:pic>
        <p:nvPicPr>
          <p:cNvPr id="104454" name="Picture 6"/>
          <p:cNvPicPr>
            <a:picLocks noChangeAspect="1" noChangeArrowheads="1"/>
          </p:cNvPicPr>
          <p:nvPr/>
        </p:nvPicPr>
        <p:blipFill>
          <a:blip r:embed="rId8" cstate="print"/>
          <a:srcRect l="55996" t="53470" r="18308" b="29392"/>
          <a:stretch>
            <a:fillRect/>
          </a:stretch>
        </p:blipFill>
        <p:spPr bwMode="auto">
          <a:xfrm>
            <a:off x="4071934" y="2143116"/>
            <a:ext cx="2143140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Прямая соединительная линия 12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368424" y="692696"/>
            <a:ext cx="1179240" cy="432048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Опыт:</a:t>
            </a:r>
          </a:p>
        </p:txBody>
      </p:sp>
      <p:sp>
        <p:nvSpPr>
          <p:cNvPr id="15" name="Стрелка вправо 14"/>
          <p:cNvSpPr/>
          <p:nvPr/>
        </p:nvSpPr>
        <p:spPr>
          <a:xfrm>
            <a:off x="4644008" y="1412776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54661" name="Object 5"/>
          <p:cNvGraphicFramePr>
            <a:graphicFrameLocks noChangeAspect="1"/>
          </p:cNvGraphicFramePr>
          <p:nvPr/>
        </p:nvGraphicFramePr>
        <p:xfrm>
          <a:off x="7281802" y="2415188"/>
          <a:ext cx="1505040" cy="1013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661" name="Формула" r:id="rId9" imgW="571320" imgH="380880" progId="Equation.3">
                  <p:embed/>
                </p:oleObj>
              </mc:Choice>
              <mc:Fallback>
                <p:oleObj name="Формула" r:id="rId9" imgW="571320" imgH="3808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1802" y="2415188"/>
                        <a:ext cx="1505040" cy="10138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285720" y="3959896"/>
          <a:ext cx="3312000" cy="1040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659" name="Формула" r:id="rId11" imgW="1396800" imgH="393480" progId="Equation.3">
                  <p:embed/>
                </p:oleObj>
              </mc:Choice>
              <mc:Fallback>
                <p:oleObj name="Формула" r:id="rId11" imgW="1396800" imgH="3934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20" y="3959896"/>
                        <a:ext cx="3312000" cy="104074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Стрелка вправо 16">
            <a:hlinkClick r:id="" action="ppaction://noaction"/>
          </p:cNvPr>
          <p:cNvSpPr/>
          <p:nvPr/>
        </p:nvSpPr>
        <p:spPr>
          <a:xfrm>
            <a:off x="3923928" y="548712"/>
            <a:ext cx="288000" cy="288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>
            <a:hlinkClick r:id="" action="ppaction://noaction"/>
          </p:cNvPr>
          <p:cNvSpPr/>
          <p:nvPr/>
        </p:nvSpPr>
        <p:spPr>
          <a:xfrm>
            <a:off x="5580112" y="548712"/>
            <a:ext cx="288000" cy="288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>
            <a:hlinkClick r:id="" action="ppaction://noaction"/>
          </p:cNvPr>
          <p:cNvSpPr/>
          <p:nvPr/>
        </p:nvSpPr>
        <p:spPr>
          <a:xfrm>
            <a:off x="7884368" y="548712"/>
            <a:ext cx="288000" cy="288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07504" y="188640"/>
            <a:ext cx="1124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1820 г.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4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4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4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54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1" grpId="0"/>
      <p:bldP spid="14" grpId="0" animBg="1"/>
      <p:bldP spid="15" grpId="0" animBg="1"/>
      <p:bldP spid="17" grpId="0" animBg="1"/>
      <p:bldP spid="19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Расчет магнитного поля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611560" y="908720"/>
            <a:ext cx="3744416" cy="72008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Магнитная индукция поля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прямого тока</a:t>
            </a:r>
          </a:p>
        </p:txBody>
      </p:sp>
      <p:graphicFrame>
        <p:nvGraphicFramePr>
          <p:cNvPr id="26" name="Object 2"/>
          <p:cNvGraphicFramePr>
            <a:graphicFrameLocks noChangeAspect="1"/>
          </p:cNvGraphicFramePr>
          <p:nvPr/>
        </p:nvGraphicFramePr>
        <p:xfrm>
          <a:off x="1115616" y="2060848"/>
          <a:ext cx="2448000" cy="12619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682" name="Формула" r:id="rId3" imgW="774360" imgH="393480" progId="Equation.3">
                  <p:embed/>
                </p:oleObj>
              </mc:Choice>
              <mc:Fallback>
                <p:oleObj name="Формула" r:id="rId3" imgW="77436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2060848"/>
                        <a:ext cx="2448000" cy="1261961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827584" y="4077072"/>
            <a:ext cx="3528392" cy="504056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правило буравчика:</a:t>
            </a:r>
          </a:p>
        </p:txBody>
      </p:sp>
      <p:pic>
        <p:nvPicPr>
          <p:cNvPr id="130058" name="Picture 10"/>
          <p:cNvPicPr>
            <a:picLocks noChangeAspect="1" noChangeArrowheads="1"/>
          </p:cNvPicPr>
          <p:nvPr/>
        </p:nvPicPr>
        <p:blipFill>
          <a:blip r:embed="rId5" cstate="print"/>
          <a:srcRect l="66274" t="61697" r="10600" b="14996"/>
          <a:stretch>
            <a:fillRect/>
          </a:stretch>
        </p:blipFill>
        <p:spPr bwMode="auto">
          <a:xfrm>
            <a:off x="5868144" y="908720"/>
            <a:ext cx="3069705" cy="3865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1-16-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8144" y="4797152"/>
            <a:ext cx="3048000" cy="1962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827584" y="4869160"/>
            <a:ext cx="4343400" cy="16824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направление вектора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В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совпадает с направлением вращения рукоятки буравчика при его поступательном перемещении вдоль тока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7" grpId="0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Расчет магнитного поля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11560" y="908720"/>
            <a:ext cx="3888432" cy="86409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Магнитная индукция поля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 центре кругового тока</a:t>
            </a:r>
          </a:p>
        </p:txBody>
      </p:sp>
      <p:graphicFrame>
        <p:nvGraphicFramePr>
          <p:cNvPr id="29" name="Object 2"/>
          <p:cNvGraphicFramePr>
            <a:graphicFrameLocks noChangeAspect="1"/>
          </p:cNvGraphicFramePr>
          <p:nvPr/>
        </p:nvGraphicFramePr>
        <p:xfrm>
          <a:off x="1187896" y="1988841"/>
          <a:ext cx="2448000" cy="12619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5923" name="Формула" r:id="rId3" imgW="774360" imgH="393480" progId="Equation.3">
                  <p:embed/>
                </p:oleObj>
              </mc:Choice>
              <mc:Fallback>
                <p:oleObj name="Формула" r:id="rId3" imgW="77436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896" y="1988841"/>
                        <a:ext cx="2448000" cy="126196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Прямоугольник 29"/>
          <p:cNvSpPr/>
          <p:nvPr/>
        </p:nvSpPr>
        <p:spPr>
          <a:xfrm>
            <a:off x="611560" y="4149080"/>
            <a:ext cx="3600400" cy="2088232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рукоятку вращать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 направлении кругового тока, а поступательное перемещение буравчика укажет направление вектора магнитной индукции</a:t>
            </a:r>
          </a:p>
        </p:txBody>
      </p:sp>
      <p:pic>
        <p:nvPicPr>
          <p:cNvPr id="11" name="Picture 4" descr="1-16-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24400" y="4221088"/>
            <a:ext cx="3840088" cy="2472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0059" name="Picture 11"/>
          <p:cNvPicPr>
            <a:picLocks noChangeAspect="1" noChangeArrowheads="1"/>
          </p:cNvPicPr>
          <p:nvPr/>
        </p:nvPicPr>
        <p:blipFill>
          <a:blip r:embed="rId6" cstate="print"/>
          <a:srcRect l="56852" t="41131" r="13169" b="38303"/>
          <a:stretch>
            <a:fillRect/>
          </a:stretch>
        </p:blipFill>
        <p:spPr bwMode="auto">
          <a:xfrm>
            <a:off x="5148064" y="908720"/>
            <a:ext cx="3819128" cy="327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611560" y="3501008"/>
            <a:ext cx="2952328" cy="64807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правило буравчика: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0" grpId="0" animBg="1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Закон Ампера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2780928"/>
            <a:ext cx="5040560" cy="1224136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сила, действующая на участок проводника,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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силе тока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I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, длине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d</a:t>
            </a:r>
            <a:r>
              <a:rPr lang="ru-RU" b="1" i="1" dirty="0" err="1">
                <a:solidFill>
                  <a:srgbClr val="002060"/>
                </a:solidFill>
                <a:latin typeface="Verdana" pitchFamily="34" charset="0"/>
              </a:rPr>
              <a:t>l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этого участка и синусу угла между направлениями тока и вектора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29816" y="914400"/>
            <a:ext cx="685800" cy="6096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МП</a:t>
            </a:r>
          </a:p>
        </p:txBody>
      </p:sp>
      <p:graphicFrame>
        <p:nvGraphicFramePr>
          <p:cNvPr id="102402" name="Object 2"/>
          <p:cNvGraphicFramePr>
            <a:graphicFrameLocks noChangeAspect="1"/>
          </p:cNvGraphicFramePr>
          <p:nvPr/>
        </p:nvGraphicFramePr>
        <p:xfrm>
          <a:off x="338768" y="4653915"/>
          <a:ext cx="2916000" cy="7793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8754" name="Формула" r:id="rId3" imgW="914400" imgH="241200" progId="Equation.3">
                  <p:embed/>
                </p:oleObj>
              </mc:Choice>
              <mc:Fallback>
                <p:oleObj name="Формула" r:id="rId3" imgW="914400" imgH="241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768" y="4653915"/>
                        <a:ext cx="2916000" cy="779371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3" descr="1-16-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5699" y="3429000"/>
            <a:ext cx="2992101" cy="3353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3275856" y="5229240"/>
            <a:ext cx="2592288" cy="3600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сила Ампера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graphicFrame>
        <p:nvGraphicFramePr>
          <p:cNvPr id="14" name="Object 2"/>
          <p:cNvGraphicFramePr>
            <a:graphicFrameLocks noChangeAspect="1"/>
          </p:cNvGraphicFramePr>
          <p:nvPr/>
        </p:nvGraphicFramePr>
        <p:xfrm>
          <a:off x="3266096" y="4650398"/>
          <a:ext cx="2592000" cy="578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8755" name="Формула" r:id="rId6" imgW="977760" imgH="215640" progId="Equation.3">
                  <p:embed/>
                </p:oleObj>
              </mc:Choice>
              <mc:Fallback>
                <p:oleObj name="Формула" r:id="rId6" imgW="977760" imgH="2156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6096" y="4650398"/>
                        <a:ext cx="2592000" cy="57826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1095520" y="846760"/>
            <a:ext cx="1836000" cy="682584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ориентирующее действие</a:t>
            </a:r>
          </a:p>
        </p:txBody>
      </p:sp>
      <p:cxnSp>
        <p:nvCxnSpPr>
          <p:cNvPr id="18" name="Прямая со стрелкой 17"/>
          <p:cNvCxnSpPr>
            <a:stCxn id="5" idx="3"/>
            <a:endCxn id="24" idx="1"/>
          </p:cNvCxnSpPr>
          <p:nvPr/>
        </p:nvCxnSpPr>
        <p:spPr>
          <a:xfrm>
            <a:off x="1115616" y="1219200"/>
            <a:ext cx="1800200" cy="1588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2915816" y="914400"/>
            <a:ext cx="1188000" cy="6096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Рамка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 током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284240" y="1700808"/>
            <a:ext cx="1863824" cy="936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вращающий момент рамки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480480" y="1702480"/>
            <a:ext cx="2412000" cy="936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сила на отдельные элементы рамки </a:t>
            </a:r>
          </a:p>
        </p:txBody>
      </p:sp>
      <p:graphicFrame>
        <p:nvGraphicFramePr>
          <p:cNvPr id="102404" name="Object 2"/>
          <p:cNvGraphicFramePr>
            <a:graphicFrameLocks noChangeAspect="1"/>
          </p:cNvGraphicFramePr>
          <p:nvPr/>
        </p:nvGraphicFramePr>
        <p:xfrm>
          <a:off x="4572695" y="2120404"/>
          <a:ext cx="439737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8756" name="Формула" r:id="rId8" imgW="203040" imgH="203040" progId="Equation.3">
                  <p:embed/>
                </p:oleObj>
              </mc:Choice>
              <mc:Fallback>
                <p:oleObj name="Формула" r:id="rId8" imgW="203040" imgH="203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695" y="2120404"/>
                        <a:ext cx="439737" cy="4445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Прямоугольник 29"/>
          <p:cNvSpPr/>
          <p:nvPr/>
        </p:nvSpPr>
        <p:spPr>
          <a:xfrm>
            <a:off x="5198304" y="1848168"/>
            <a:ext cx="1287768" cy="6096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>
                <a:solidFill>
                  <a:srgbClr val="002060"/>
                </a:solidFill>
              </a:rPr>
              <a:t>результат действия</a:t>
            </a:r>
          </a:p>
        </p:txBody>
      </p:sp>
      <p:cxnSp>
        <p:nvCxnSpPr>
          <p:cNvPr id="31" name="Прямая со стрелкой 30"/>
          <p:cNvCxnSpPr>
            <a:stCxn id="26" idx="3"/>
            <a:endCxn id="27" idx="1"/>
          </p:cNvCxnSpPr>
          <p:nvPr/>
        </p:nvCxnSpPr>
        <p:spPr>
          <a:xfrm>
            <a:off x="5148064" y="2168808"/>
            <a:ext cx="1332416" cy="1672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102406" name="Object 2"/>
          <p:cNvGraphicFramePr>
            <a:graphicFrameLocks noChangeAspect="1"/>
          </p:cNvGraphicFramePr>
          <p:nvPr/>
        </p:nvGraphicFramePr>
        <p:xfrm>
          <a:off x="6660232" y="1844824"/>
          <a:ext cx="357187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8757" name="Формула" r:id="rId10" imgW="164880" imgH="203040" progId="Equation.3">
                  <p:embed/>
                </p:oleObj>
              </mc:Choice>
              <mc:Fallback>
                <p:oleObj name="Формула" r:id="rId10" imgW="164880" imgH="2030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0232" y="1844824"/>
                        <a:ext cx="357187" cy="4445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Прямоугольник 52"/>
          <p:cNvSpPr/>
          <p:nvPr/>
        </p:nvSpPr>
        <p:spPr>
          <a:xfrm>
            <a:off x="292968" y="5733256"/>
            <a:ext cx="4423048" cy="936104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Направления силы Ампера –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 правилу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левой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руки: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pic>
        <p:nvPicPr>
          <p:cNvPr id="102407" name="Picture 7">
            <a:hlinkClick r:id="rId12" action="ppaction://hlinkfile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932040" y="5949280"/>
            <a:ext cx="1033255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3" name="Прямая соединительная линия 22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8" name="Стрелка вправо 27"/>
          <p:cNvSpPr/>
          <p:nvPr/>
        </p:nvSpPr>
        <p:spPr>
          <a:xfrm>
            <a:off x="2771800" y="1988840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251520" y="2420888"/>
            <a:ext cx="1080120" cy="432048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Опыт:</a:t>
            </a:r>
          </a:p>
        </p:txBody>
      </p:sp>
      <p:sp>
        <p:nvSpPr>
          <p:cNvPr id="44" name="Стрелка вправо 43"/>
          <p:cNvSpPr/>
          <p:nvPr/>
        </p:nvSpPr>
        <p:spPr>
          <a:xfrm>
            <a:off x="4211960" y="1052736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325198" y="4269650"/>
            <a:ext cx="5544616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Закон Ампера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47" name="Пятиугольник 46">
            <a:hlinkClick r:id="rId14" action="ppaction://hlinkfile"/>
          </p:cNvPr>
          <p:cNvSpPr/>
          <p:nvPr/>
        </p:nvSpPr>
        <p:spPr>
          <a:xfrm>
            <a:off x="4355976" y="6021288"/>
            <a:ext cx="288000" cy="360000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2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2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2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5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02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12" grpId="0"/>
      <p:bldP spid="16" grpId="0"/>
      <p:bldP spid="24" grpId="0" animBg="1"/>
      <p:bldP spid="26" grpId="0" animBg="1"/>
      <p:bldP spid="27" grpId="0" animBg="1"/>
      <p:bldP spid="30" grpId="0"/>
      <p:bldP spid="53" grpId="0"/>
      <p:bldP spid="28" grpId="0" animBg="1"/>
      <p:bldP spid="40" grpId="0" animBg="1"/>
      <p:bldP spid="44" grpId="0" animBg="1"/>
      <p:bldP spid="45" grpId="0" animBg="1"/>
      <p:bldP spid="4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rmAutofit/>
          </a:bodyPr>
          <a:lstStyle/>
          <a:p>
            <a:r>
              <a:rPr lang="ru-RU" sz="3200" dirty="0"/>
              <a:t>Взаимодействие параллельных токов</a:t>
            </a:r>
          </a:p>
        </p:txBody>
      </p:sp>
      <p:graphicFrame>
        <p:nvGraphicFramePr>
          <p:cNvPr id="99336" name="Object 8"/>
          <p:cNvGraphicFramePr>
            <a:graphicFrameLocks noChangeAspect="1"/>
          </p:cNvGraphicFramePr>
          <p:nvPr/>
        </p:nvGraphicFramePr>
        <p:xfrm>
          <a:off x="6005513" y="1414444"/>
          <a:ext cx="2974975" cy="1081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9780" name="Формула" r:id="rId3" imgW="1091880" imgH="393480" progId="Equation.3">
                  <p:embed/>
                </p:oleObj>
              </mc:Choice>
              <mc:Fallback>
                <p:oleObj name="Формула" r:id="rId3" imgW="109188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5513" y="1414444"/>
                        <a:ext cx="2974975" cy="10810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9338" name="Picture 10"/>
          <p:cNvPicPr>
            <a:picLocks noChangeAspect="1" noChangeArrowheads="1"/>
          </p:cNvPicPr>
          <p:nvPr/>
        </p:nvPicPr>
        <p:blipFill>
          <a:blip r:embed="rId5" cstate="print"/>
          <a:srcRect l="50857" t="52057" r="7173" b="22579"/>
          <a:stretch>
            <a:fillRect/>
          </a:stretch>
        </p:blipFill>
        <p:spPr bwMode="auto">
          <a:xfrm>
            <a:off x="4860032" y="3284984"/>
            <a:ext cx="4052433" cy="30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459781" name="Object 5"/>
          <p:cNvGraphicFramePr>
            <a:graphicFrameLocks noChangeAspect="1"/>
          </p:cNvGraphicFramePr>
          <p:nvPr/>
        </p:nvGraphicFramePr>
        <p:xfrm>
          <a:off x="755576" y="1196752"/>
          <a:ext cx="1874350" cy="9663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9781" name="Формула" r:id="rId6" imgW="774360" imgH="393480" progId="Equation.3">
                  <p:embed/>
                </p:oleObj>
              </mc:Choice>
              <mc:Fallback>
                <p:oleObj name="Формула" r:id="rId6" imgW="774360" imgH="393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1196752"/>
                        <a:ext cx="1874350" cy="96634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9782" name="Object 2"/>
          <p:cNvGraphicFramePr>
            <a:graphicFrameLocks noChangeAspect="1"/>
          </p:cNvGraphicFramePr>
          <p:nvPr/>
        </p:nvGraphicFramePr>
        <p:xfrm>
          <a:off x="2820988" y="1722438"/>
          <a:ext cx="2555875" cy="569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9782" name="Формула" r:id="rId8" imgW="977760" imgH="215640" progId="Equation.3">
                  <p:embed/>
                </p:oleObj>
              </mc:Choice>
              <mc:Fallback>
                <p:oleObj name="Формула" r:id="rId8" imgW="977760" imgH="2156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0988" y="1722438"/>
                        <a:ext cx="2555875" cy="5699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9783" name="Object 2"/>
          <p:cNvGraphicFramePr>
            <a:graphicFrameLocks noChangeAspect="1"/>
          </p:cNvGraphicFramePr>
          <p:nvPr/>
        </p:nvGraphicFramePr>
        <p:xfrm>
          <a:off x="755576" y="2249817"/>
          <a:ext cx="1284375" cy="5311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9783" name="Формула" r:id="rId10" imgW="495000" imgH="203040" progId="Equation.3">
                  <p:embed/>
                </p:oleObj>
              </mc:Choice>
              <mc:Fallback>
                <p:oleObj name="Формула" r:id="rId10" imgW="495000" imgH="20304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2249817"/>
                        <a:ext cx="1284375" cy="531111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Прямая со стрелкой 19"/>
          <p:cNvCxnSpPr/>
          <p:nvPr/>
        </p:nvCxnSpPr>
        <p:spPr>
          <a:xfrm>
            <a:off x="2645890" y="1469450"/>
            <a:ext cx="1296000" cy="288000"/>
          </a:xfrm>
          <a:prstGeom prst="bentConnector2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Стрелка вправо 22"/>
          <p:cNvSpPr/>
          <p:nvPr/>
        </p:nvSpPr>
        <p:spPr>
          <a:xfrm>
            <a:off x="5508104" y="1817770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 стрелкой 24"/>
          <p:cNvCxnSpPr/>
          <p:nvPr/>
        </p:nvCxnSpPr>
        <p:spPr>
          <a:xfrm flipV="1">
            <a:off x="2051720" y="2249818"/>
            <a:ext cx="3024000" cy="252000"/>
          </a:xfrm>
          <a:prstGeom prst="bentConnector2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9784" name="Picture 8"/>
          <p:cNvPicPr>
            <a:picLocks noChangeAspect="1" noChangeArrowheads="1"/>
          </p:cNvPicPr>
          <p:nvPr/>
        </p:nvPicPr>
        <p:blipFill>
          <a:blip r:embed="rId12" cstate="print"/>
          <a:srcRect l="1593" t="8448" r="53193"/>
          <a:stretch>
            <a:fillRect/>
          </a:stretch>
        </p:blipFill>
        <p:spPr bwMode="auto">
          <a:xfrm>
            <a:off x="395536" y="3284984"/>
            <a:ext cx="4291479" cy="30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rmAutofit/>
          </a:bodyPr>
          <a:lstStyle/>
          <a:p>
            <a:r>
              <a:rPr lang="ru-RU" sz="3200" dirty="0"/>
              <a:t>Взаимодействие параллельных токов</a:t>
            </a:r>
          </a:p>
        </p:txBody>
      </p:sp>
      <p:pic>
        <p:nvPicPr>
          <p:cNvPr id="99333" name="Picture 5" descr="1-16-4"/>
          <p:cNvPicPr>
            <a:picLocks noChangeAspect="1" noChangeArrowheads="1"/>
          </p:cNvPicPr>
          <p:nvPr/>
        </p:nvPicPr>
        <p:blipFill>
          <a:blip r:embed="rId3" cstate="print"/>
          <a:srcRect l="58338"/>
          <a:stretch>
            <a:fillRect/>
          </a:stretch>
        </p:blipFill>
        <p:spPr bwMode="auto">
          <a:xfrm>
            <a:off x="6876256" y="1668760"/>
            <a:ext cx="2159783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9334" name="Object 6"/>
          <p:cNvGraphicFramePr>
            <a:graphicFrameLocks noChangeAspect="1"/>
          </p:cNvGraphicFramePr>
          <p:nvPr/>
        </p:nvGraphicFramePr>
        <p:xfrm>
          <a:off x="5076056" y="808385"/>
          <a:ext cx="104060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22" name="Формула" r:id="rId4" imgW="520560" imgH="228600" progId="Equation.3">
                  <p:embed/>
                </p:oleObj>
              </mc:Choice>
              <mc:Fallback>
                <p:oleObj name="Формула" r:id="rId4" imgW="52056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056" y="808385"/>
                        <a:ext cx="1040600" cy="4603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35" name="Object 7"/>
          <p:cNvGraphicFramePr>
            <a:graphicFrameLocks noChangeAspect="1"/>
          </p:cNvGraphicFramePr>
          <p:nvPr/>
        </p:nvGraphicFramePr>
        <p:xfrm>
          <a:off x="7380312" y="764704"/>
          <a:ext cx="104060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23" name="Формула" r:id="rId6" imgW="520560" imgH="228600" progId="Equation.3">
                  <p:embed/>
                </p:oleObj>
              </mc:Choice>
              <mc:Fallback>
                <p:oleObj name="Формула" r:id="rId6" imgW="52056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0312" y="764704"/>
                        <a:ext cx="1040600" cy="4603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395536" y="2204864"/>
            <a:ext cx="367240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Магнитное взаимодействие параллельных проводников с током используется в Международной системе единиц (СИ) для определения единицы силы тока – ампера: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81000" y="4915034"/>
            <a:ext cx="8640000" cy="1754326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Ампер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– сила неизменяющегося тока, который при прохождении по двум 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||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проводникам </a:t>
            </a:r>
            <a:r>
              <a:rPr lang="ru-RU" b="1" dirty="0">
                <a:solidFill>
                  <a:srgbClr val="002060"/>
                </a:solidFill>
                <a:latin typeface="Calibri"/>
              </a:rPr>
              <a:t>∞</a:t>
            </a:r>
            <a:r>
              <a:rPr lang="en-US" b="1" dirty="0">
                <a:solidFill>
                  <a:srgbClr val="002060"/>
                </a:solidFill>
                <a:latin typeface="Calibri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длины и ничтожно малого кругового сечения, расположенным на расстоянии 1 м один от другого в вакууме, вызвал бы между этими проводниками силу магнитного взаимодействия, </a:t>
            </a:r>
            <a:br>
              <a:rPr lang="en-US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равную 2·10</a:t>
            </a:r>
            <a:r>
              <a:rPr lang="ru-RU" b="1" baseline="30000" dirty="0">
                <a:solidFill>
                  <a:srgbClr val="002060"/>
                </a:solidFill>
                <a:latin typeface="Verdana" pitchFamily="34" charset="0"/>
              </a:rPr>
              <a:t>–7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 H на каждый метр длины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" name="Picture 5" descr="1-16-4"/>
          <p:cNvPicPr>
            <a:picLocks noChangeAspect="1" noChangeArrowheads="1"/>
          </p:cNvPicPr>
          <p:nvPr/>
        </p:nvPicPr>
        <p:blipFill>
          <a:blip r:embed="rId3" cstate="print"/>
          <a:srcRect r="56941"/>
          <a:stretch>
            <a:fillRect/>
          </a:stretch>
        </p:blipFill>
        <p:spPr bwMode="auto">
          <a:xfrm>
            <a:off x="4499992" y="1668760"/>
            <a:ext cx="2232248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4716016" y="1259468"/>
            <a:ext cx="1828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притяжение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948264" y="1259468"/>
            <a:ext cx="2057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отталкивание</a:t>
            </a:r>
          </a:p>
        </p:txBody>
      </p:sp>
      <p:graphicFrame>
        <p:nvGraphicFramePr>
          <p:cNvPr id="542726" name="Object 6"/>
          <p:cNvGraphicFramePr>
            <a:graphicFrameLocks noChangeAspect="1"/>
          </p:cNvGraphicFramePr>
          <p:nvPr/>
        </p:nvGraphicFramePr>
        <p:xfrm>
          <a:off x="531813" y="908050"/>
          <a:ext cx="2974975" cy="1081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26" name="Формула" r:id="rId8" imgW="1091880" imgH="393480" progId="Equation.3">
                  <p:embed/>
                </p:oleObj>
              </mc:Choice>
              <mc:Fallback>
                <p:oleObj name="Формула" r:id="rId8" imgW="1091880" imgH="3934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813" y="908050"/>
                        <a:ext cx="2974975" cy="10810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Стрелка вправо 20"/>
          <p:cNvSpPr/>
          <p:nvPr/>
        </p:nvSpPr>
        <p:spPr>
          <a:xfrm>
            <a:off x="3707904" y="980728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8" grpId="0"/>
      <p:bldP spid="14" grpId="0"/>
      <p:bldP spid="2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/>
          <a:lstStyle/>
          <a:p>
            <a:r>
              <a:rPr lang="ru-RU" dirty="0"/>
              <a:t>Аналогичность законов</a:t>
            </a:r>
          </a:p>
        </p:txBody>
      </p:sp>
      <p:graphicFrame>
        <p:nvGraphicFramePr>
          <p:cNvPr id="546822" name="Object 6"/>
          <p:cNvGraphicFramePr>
            <a:graphicFrameLocks noChangeAspect="1"/>
          </p:cNvGraphicFramePr>
          <p:nvPr/>
        </p:nvGraphicFramePr>
        <p:xfrm>
          <a:off x="6337175" y="4453296"/>
          <a:ext cx="2621520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822" name="Формула" r:id="rId3" imgW="1320480" imgH="393480" progId="Equation.3">
                  <p:embed/>
                </p:oleObj>
              </mc:Choice>
              <mc:Fallback>
                <p:oleObj name="Формула" r:id="rId3" imgW="1320480" imgH="3934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7175" y="4453296"/>
                        <a:ext cx="2621520" cy="792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6824" name="Object 8"/>
          <p:cNvGraphicFramePr>
            <a:graphicFrameLocks noChangeAspect="1"/>
          </p:cNvGraphicFramePr>
          <p:nvPr/>
        </p:nvGraphicFramePr>
        <p:xfrm>
          <a:off x="3635896" y="2537936"/>
          <a:ext cx="1908526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824" name="Формула" r:id="rId5" imgW="1054080" imgH="431640" progId="Equation.3">
                  <p:embed/>
                </p:oleObj>
              </mc:Choice>
              <mc:Fallback>
                <p:oleObj name="Формула" r:id="rId5" imgW="1054080" imgH="43164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2537936"/>
                        <a:ext cx="1908526" cy="792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6826" name="Object 10"/>
          <p:cNvGraphicFramePr>
            <a:graphicFrameLocks noChangeAspect="1"/>
          </p:cNvGraphicFramePr>
          <p:nvPr/>
        </p:nvGraphicFramePr>
        <p:xfrm>
          <a:off x="755576" y="2564904"/>
          <a:ext cx="1664473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826" name="Формула" r:id="rId7" imgW="838080" imgH="393480" progId="Equation.3">
                  <p:embed/>
                </p:oleObj>
              </mc:Choice>
              <mc:Fallback>
                <p:oleObj name="Формула" r:id="rId7" imgW="838080" imgH="39348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2564904"/>
                        <a:ext cx="1664473" cy="792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287824" y="1556792"/>
            <a:ext cx="2700000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Закон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500" b="1" dirty="0">
                <a:solidFill>
                  <a:srgbClr val="002060"/>
                </a:solidFill>
                <a:latin typeface="Verdana" pitchFamily="34" charset="0"/>
              </a:rPr>
              <a:t>всемирного тяготения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296796" y="1556792"/>
            <a:ext cx="2700000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Закон Кулона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300192" y="1556792"/>
            <a:ext cx="2700000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Закон Ампера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51520" y="3356992"/>
            <a:ext cx="2700000" cy="864096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сила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взаимодействия (притяжения) масс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240152" y="3501008"/>
            <a:ext cx="2700000" cy="72008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сила взаимодействия зарядов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300192" y="3501008"/>
            <a:ext cx="2700000" cy="72008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сила взаимодействия токов</a:t>
            </a: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287824" y="908784"/>
            <a:ext cx="2700000" cy="576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гравитационное поле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296796" y="908784"/>
            <a:ext cx="2700000" cy="576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электрическое поле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300192" y="908784"/>
            <a:ext cx="2700000" cy="576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магнитное поле</a:t>
            </a:r>
          </a:p>
        </p:txBody>
      </p:sp>
      <p:graphicFrame>
        <p:nvGraphicFramePr>
          <p:cNvPr id="546827" name="Object 11"/>
          <p:cNvGraphicFramePr>
            <a:graphicFrameLocks noChangeAspect="1"/>
          </p:cNvGraphicFramePr>
          <p:nvPr/>
        </p:nvGraphicFramePr>
        <p:xfrm>
          <a:off x="6660232" y="2537937"/>
          <a:ext cx="2179452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827" name="Формула" r:id="rId9" imgW="1091880" imgH="393480" progId="Equation.3">
                  <p:embed/>
                </p:oleObj>
              </mc:Choice>
              <mc:Fallback>
                <p:oleObj name="Формула" r:id="rId9" imgW="1091880" imgH="39348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0232" y="2537937"/>
                        <a:ext cx="2179452" cy="792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4" name="Прямая со стрелкой 23"/>
          <p:cNvCxnSpPr/>
          <p:nvPr/>
        </p:nvCxnSpPr>
        <p:spPr>
          <a:xfrm rot="5400000">
            <a:off x="197045" y="3841926"/>
            <a:ext cx="5868000" cy="1588"/>
          </a:xfrm>
          <a:prstGeom prst="straightConnector1">
            <a:avLst/>
          </a:prstGeom>
          <a:ln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5400000">
            <a:off x="3221382" y="3841926"/>
            <a:ext cx="5868000" cy="1588"/>
          </a:xfrm>
          <a:prstGeom prst="straightConnector1">
            <a:avLst/>
          </a:prstGeom>
          <a:ln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6336496" y="5949368"/>
            <a:ext cx="2700000" cy="792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Закон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 err="1">
                <a:solidFill>
                  <a:srgbClr val="002060"/>
                </a:solidFill>
                <a:latin typeface="Verdana" pitchFamily="34" charset="0"/>
              </a:rPr>
              <a:t>Био-Савара-Лапласа</a:t>
            </a:r>
            <a:endParaRPr lang="ru-RU" sz="17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graphicFrame>
        <p:nvGraphicFramePr>
          <p:cNvPr id="546828" name="Object 12"/>
          <p:cNvGraphicFramePr>
            <a:graphicFrameLocks noChangeAspect="1"/>
          </p:cNvGraphicFramePr>
          <p:nvPr/>
        </p:nvGraphicFramePr>
        <p:xfrm>
          <a:off x="3626016" y="4451896"/>
          <a:ext cx="1954096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828" name="Формула" r:id="rId11" imgW="1079280" imgH="431640" progId="Equation.3">
                  <p:embed/>
                </p:oleObj>
              </mc:Choice>
              <mc:Fallback>
                <p:oleObj name="Формула" r:id="rId11" imgW="1079280" imgH="43164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6016" y="4451896"/>
                        <a:ext cx="1954096" cy="792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Прямоугольник 27"/>
          <p:cNvSpPr/>
          <p:nvPr/>
        </p:nvSpPr>
        <p:spPr>
          <a:xfrm>
            <a:off x="3491880" y="5301208"/>
            <a:ext cx="5472608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силовая характеристика поля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46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46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46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46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46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/>
      <p:bldP spid="17" grpId="0"/>
      <p:bldP spid="18" grpId="0"/>
      <p:bldP spid="20" grpId="0" animBg="1"/>
      <p:bldP spid="21" grpId="0" animBg="1"/>
      <p:bldP spid="22" grpId="0" animBg="1"/>
      <p:bldP spid="26" grpId="0" animBg="1"/>
      <p:bldP spid="2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Autofit/>
          </a:bodyPr>
          <a:lstStyle/>
          <a:p>
            <a:r>
              <a:rPr lang="ru-RU" dirty="0"/>
              <a:t>Напряженность магнитного поля</a:t>
            </a: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595363" y="908720"/>
          <a:ext cx="426745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1698" name="Формула" r:id="rId3" imgW="152280" imgH="203040" progId="Equation.3">
                  <p:embed/>
                </p:oleObj>
              </mc:Choice>
              <mc:Fallback>
                <p:oleObj name="Формула" r:id="rId3" imgW="152280" imgH="2030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363" y="908720"/>
                        <a:ext cx="426745" cy="576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043608" y="914400"/>
            <a:ext cx="5328592" cy="60960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Характеризует результирующее МП, создаваемое МАКРО- и МИКРО токами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912496" y="914400"/>
            <a:ext cx="2124000" cy="6096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Зависит от свойств среды</a:t>
            </a:r>
          </a:p>
        </p:txBody>
      </p:sp>
      <p:graphicFrame>
        <p:nvGraphicFramePr>
          <p:cNvPr id="9" name="Object 5"/>
          <p:cNvGraphicFramePr>
            <a:graphicFrameLocks noChangeAspect="1"/>
          </p:cNvGraphicFramePr>
          <p:nvPr/>
        </p:nvGraphicFramePr>
        <p:xfrm>
          <a:off x="595363" y="1819413"/>
          <a:ext cx="498218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1699" name="Формула" r:id="rId5" imgW="177480" imgH="203040" progId="Equation.3">
                  <p:embed/>
                </p:oleObj>
              </mc:Choice>
              <mc:Fallback>
                <p:oleObj name="Формула" r:id="rId5" imgW="177480" imgH="203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363" y="1819413"/>
                        <a:ext cx="498218" cy="576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187904" y="1811288"/>
            <a:ext cx="2520000" cy="576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Напряженность магнитного поля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699792" y="2636912"/>
            <a:ext cx="4392488" cy="504056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2000" b="1" dirty="0">
                <a:solidFill>
                  <a:srgbClr val="002060"/>
                </a:solidFill>
                <a:latin typeface="Calibri"/>
              </a:rPr>
              <a:t>μ</a:t>
            </a:r>
            <a:r>
              <a:rPr lang="ru-RU" sz="2000" b="1" baseline="-25000" dirty="0">
                <a:solidFill>
                  <a:srgbClr val="002060"/>
                </a:solidFill>
                <a:latin typeface="Calibri"/>
              </a:rPr>
              <a:t>0</a:t>
            </a:r>
            <a:r>
              <a:rPr lang="ru-RU" sz="2000" b="1" dirty="0">
                <a:solidFill>
                  <a:srgbClr val="002060"/>
                </a:solidFill>
                <a:latin typeface="Calibri"/>
              </a:rPr>
              <a:t> = 4</a:t>
            </a:r>
            <a:r>
              <a:rPr lang="el-GR" sz="2000" b="1" dirty="0">
                <a:solidFill>
                  <a:srgbClr val="002060"/>
                </a:solidFill>
                <a:latin typeface="Calibri"/>
              </a:rPr>
              <a:t>π∙</a:t>
            </a:r>
            <a:r>
              <a:rPr lang="ru-RU" sz="2000" b="1" dirty="0">
                <a:solidFill>
                  <a:srgbClr val="002060"/>
                </a:solidFill>
                <a:latin typeface="Calibri"/>
              </a:rPr>
              <a:t>10</a:t>
            </a:r>
            <a:r>
              <a:rPr lang="ru-RU" sz="2000" b="1" baseline="30000" dirty="0">
                <a:solidFill>
                  <a:srgbClr val="002060"/>
                </a:solidFill>
                <a:latin typeface="Calibri"/>
              </a:rPr>
              <a:t>-7</a:t>
            </a:r>
            <a:r>
              <a:rPr lang="ru-RU" sz="2000" b="1" dirty="0">
                <a:solidFill>
                  <a:srgbClr val="002060"/>
                </a:solidFill>
                <a:latin typeface="Calibri"/>
              </a:rPr>
              <a:t> Н/А</a:t>
            </a:r>
            <a:r>
              <a:rPr lang="ru-RU" sz="2000" b="1" baseline="30000" dirty="0">
                <a:solidFill>
                  <a:srgbClr val="002060"/>
                </a:solidFill>
                <a:latin typeface="Calibri"/>
              </a:rPr>
              <a:t>2 </a:t>
            </a:r>
            <a:r>
              <a:rPr lang="ru-RU" sz="2000" b="1" dirty="0">
                <a:solidFill>
                  <a:srgbClr val="002060"/>
                </a:solidFill>
                <a:latin typeface="Calibri"/>
              </a:rPr>
              <a:t>≈1,26</a:t>
            </a:r>
            <a:r>
              <a:rPr lang="el-GR" sz="2000" b="1" dirty="0">
                <a:solidFill>
                  <a:srgbClr val="002060"/>
                </a:solidFill>
              </a:rPr>
              <a:t>∙</a:t>
            </a:r>
            <a:r>
              <a:rPr lang="ru-RU" sz="2000" b="1" dirty="0">
                <a:solidFill>
                  <a:srgbClr val="002060"/>
                </a:solidFill>
              </a:rPr>
              <a:t>10</a:t>
            </a:r>
            <a:r>
              <a:rPr lang="ru-RU" sz="2000" b="1" baseline="30000" dirty="0">
                <a:solidFill>
                  <a:srgbClr val="002060"/>
                </a:solidFill>
              </a:rPr>
              <a:t>-6 </a:t>
            </a:r>
            <a:r>
              <a:rPr lang="ru-RU" sz="2000" b="1" dirty="0">
                <a:solidFill>
                  <a:srgbClr val="002060"/>
                </a:solidFill>
              </a:rPr>
              <a:t>Н/А</a:t>
            </a:r>
            <a:r>
              <a:rPr lang="ru-RU" sz="2000" b="1" baseline="30000" dirty="0">
                <a:solidFill>
                  <a:srgbClr val="002060"/>
                </a:solidFill>
              </a:rPr>
              <a:t>2</a:t>
            </a:r>
            <a:r>
              <a:rPr lang="ru-RU" sz="2000" b="1" dirty="0">
                <a:solidFill>
                  <a:srgbClr val="002060"/>
                </a:solidFill>
              </a:rPr>
              <a:t>(Гн/м)</a:t>
            </a:r>
            <a:endParaRPr lang="ru-RU" sz="20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graphicFrame>
        <p:nvGraphicFramePr>
          <p:cNvPr id="17" name="Object 5"/>
          <p:cNvGraphicFramePr>
            <a:graphicFrameLocks noChangeAspect="1"/>
          </p:cNvGraphicFramePr>
          <p:nvPr/>
        </p:nvGraphicFramePr>
        <p:xfrm>
          <a:off x="611560" y="4054136"/>
          <a:ext cx="1371600" cy="1247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1702" name="Формула" r:id="rId7" imgW="482400" imgH="431640" progId="Equation.3">
                  <p:embed/>
                </p:oleObj>
              </mc:Choice>
              <mc:Fallback>
                <p:oleObj name="Формула" r:id="rId7" imgW="482400" imgH="4316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4054136"/>
                        <a:ext cx="1371600" cy="124707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2051720" y="4005064"/>
            <a:ext cx="5112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2400" b="1" dirty="0">
                <a:solidFill>
                  <a:srgbClr val="002060"/>
                </a:solidFill>
              </a:rPr>
              <a:t>μ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– магнитная проницаемость среды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051720" y="4365104"/>
            <a:ext cx="5112000" cy="936104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Показывает во сколько раз МП </a:t>
            </a:r>
            <a:r>
              <a:rPr lang="ru-RU" b="1" dirty="0" err="1">
                <a:solidFill>
                  <a:srgbClr val="002060"/>
                </a:solidFill>
                <a:latin typeface="Verdana" pitchFamily="34" charset="0"/>
              </a:rPr>
              <a:t>МАКРОтоков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увеличивается за счет </a:t>
            </a:r>
            <a:r>
              <a:rPr lang="ru-RU" b="1" dirty="0" err="1">
                <a:solidFill>
                  <a:srgbClr val="002060"/>
                </a:solidFill>
                <a:latin typeface="Verdana" pitchFamily="34" charset="0"/>
              </a:rPr>
              <a:t>МИКРОтоков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среды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6903123" y="1880888"/>
            <a:ext cx="2124000" cy="540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НЕ зависит от свойств среды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758864" y="1811288"/>
            <a:ext cx="2541328" cy="60960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характеризует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МП МАКРО-токов</a:t>
            </a:r>
          </a:p>
        </p:txBody>
      </p:sp>
      <p:graphicFrame>
        <p:nvGraphicFramePr>
          <p:cNvPr id="23" name="Object 6"/>
          <p:cNvGraphicFramePr>
            <a:graphicFrameLocks noChangeAspect="1"/>
          </p:cNvGraphicFramePr>
          <p:nvPr/>
        </p:nvGraphicFramePr>
        <p:xfrm>
          <a:off x="611560" y="2708920"/>
          <a:ext cx="2071435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1703" name="Формула" r:id="rId9" imgW="672840" imgH="253800" progId="Equation.3">
                  <p:embed/>
                </p:oleObj>
              </mc:Choice>
              <mc:Fallback>
                <p:oleObj name="Формула" r:id="rId9" imgW="672840" imgH="2538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2708920"/>
                        <a:ext cx="2071435" cy="7920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7" name="Прямая соединительная линия 26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Стрелка вправо 28"/>
          <p:cNvSpPr/>
          <p:nvPr/>
        </p:nvSpPr>
        <p:spPr>
          <a:xfrm>
            <a:off x="6444248" y="1911896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право 29"/>
          <p:cNvSpPr/>
          <p:nvPr/>
        </p:nvSpPr>
        <p:spPr>
          <a:xfrm>
            <a:off x="6444248" y="1052736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2699792" y="3068960"/>
            <a:ext cx="3528392" cy="36004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Магнитная постоянная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467544" y="3573016"/>
            <a:ext cx="1763688" cy="432048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 среде</a:t>
            </a:r>
          </a:p>
        </p:txBody>
      </p:sp>
      <p:cxnSp>
        <p:nvCxnSpPr>
          <p:cNvPr id="33" name="Прямая со стрелкой 24"/>
          <p:cNvCxnSpPr/>
          <p:nvPr/>
        </p:nvCxnSpPr>
        <p:spPr>
          <a:xfrm rot="16200000" flipV="1">
            <a:off x="1249278" y="4041862"/>
            <a:ext cx="359246" cy="14322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7236296" y="2708920"/>
            <a:ext cx="1763688" cy="72008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Calibri"/>
              </a:rPr>
              <a:t>Гн – генри – </a:t>
            </a:r>
            <a:br>
              <a:rPr lang="ru-RU" b="1" dirty="0">
                <a:solidFill>
                  <a:srgbClr val="002060"/>
                </a:solidFill>
                <a:latin typeface="Calibri"/>
              </a:rPr>
            </a:br>
            <a:r>
              <a:rPr lang="ru-RU" b="1" dirty="0">
                <a:solidFill>
                  <a:srgbClr val="002060"/>
                </a:solidFill>
                <a:latin typeface="Calibri"/>
              </a:rPr>
              <a:t>единица индуктивности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432048" y="5301208"/>
            <a:ext cx="1763688" cy="432048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 вакууме</a:t>
            </a:r>
          </a:p>
        </p:txBody>
      </p:sp>
      <p:cxnSp>
        <p:nvCxnSpPr>
          <p:cNvPr id="39" name="Прямая со стрелкой 24"/>
          <p:cNvCxnSpPr/>
          <p:nvPr/>
        </p:nvCxnSpPr>
        <p:spPr>
          <a:xfrm rot="5400000">
            <a:off x="1092828" y="5186251"/>
            <a:ext cx="288032" cy="21602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>
          <a:xfrm>
            <a:off x="611560" y="5805264"/>
            <a:ext cx="2088232" cy="792088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002060"/>
                </a:solidFill>
                <a:latin typeface="Verdana" pitchFamily="34" charset="0"/>
              </a:rPr>
              <a:t>[</a:t>
            </a:r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Н</a:t>
            </a:r>
            <a:r>
              <a:rPr lang="en-US" sz="2000" b="1" dirty="0">
                <a:solidFill>
                  <a:srgbClr val="002060"/>
                </a:solidFill>
                <a:latin typeface="Verdana" pitchFamily="34" charset="0"/>
              </a:rPr>
              <a:t>]</a:t>
            </a:r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 = А/м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2699792" y="5589240"/>
            <a:ext cx="5616624" cy="108012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1 А/м — напряженность такого поля, магнитная индукция которого в вакууме равна 4</a:t>
            </a:r>
            <a:r>
              <a:rPr lang="ru-RU" sz="2000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</a:t>
            </a:r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10</a:t>
            </a:r>
            <a:r>
              <a:rPr lang="ru-RU" sz="2000" b="1" baseline="30000" dirty="0">
                <a:solidFill>
                  <a:srgbClr val="002060"/>
                </a:solidFill>
                <a:latin typeface="Verdana" pitchFamily="34" charset="0"/>
              </a:rPr>
              <a:t>–7</a:t>
            </a:r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 Тл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10" grpId="0" animBg="1"/>
      <p:bldP spid="16" grpId="0"/>
      <p:bldP spid="18" grpId="0" animBg="1"/>
      <p:bldP spid="19" grpId="0" animBg="1"/>
      <p:bldP spid="20" grpId="0" animBg="1"/>
      <p:bldP spid="21" grpId="0"/>
      <p:bldP spid="29" grpId="0" animBg="1"/>
      <p:bldP spid="30" grpId="0" animBg="1"/>
      <p:bldP spid="31" grpId="0"/>
      <p:bldP spid="32" grpId="0"/>
      <p:bldP spid="36" grpId="0"/>
      <p:bldP spid="37" grpId="0"/>
      <p:bldP spid="43" grpId="0"/>
      <p:bldP spid="4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Autofit/>
          </a:bodyPr>
          <a:lstStyle/>
          <a:p>
            <a:r>
              <a:rPr lang="ru-RU" sz="2600" dirty="0"/>
              <a:t>Аналогия магнитного и электрического полей</a:t>
            </a:r>
          </a:p>
        </p:txBody>
      </p:sp>
      <p:graphicFrame>
        <p:nvGraphicFramePr>
          <p:cNvPr id="103429" name="Object 5"/>
          <p:cNvGraphicFramePr>
            <a:graphicFrameLocks noChangeAspect="1"/>
          </p:cNvGraphicFramePr>
          <p:nvPr/>
        </p:nvGraphicFramePr>
        <p:xfrm>
          <a:off x="3995936" y="5301240"/>
          <a:ext cx="1500275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748" name="Формула" r:id="rId3" imgW="457200" imgH="203040" progId="Equation.3">
                  <p:embed/>
                </p:oleObj>
              </mc:Choice>
              <mc:Fallback>
                <p:oleObj name="Формула" r:id="rId3" imgW="457200" imgH="203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936" y="5301240"/>
                        <a:ext cx="1500275" cy="720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30" name="Object 6"/>
          <p:cNvGraphicFramePr>
            <a:graphicFrameLocks noChangeAspect="1"/>
          </p:cNvGraphicFramePr>
          <p:nvPr/>
        </p:nvGraphicFramePr>
        <p:xfrm>
          <a:off x="6396971" y="3788992"/>
          <a:ext cx="1631413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749" name="Формула" r:id="rId5" imgW="622080" imgH="253800" progId="Equation.3">
                  <p:embed/>
                </p:oleObj>
              </mc:Choice>
              <mc:Fallback>
                <p:oleObj name="Формула" r:id="rId5" imgW="622080" imgH="2538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96971" y="3788992"/>
                        <a:ext cx="1631413" cy="720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5"/>
          <p:cNvGraphicFramePr>
            <a:graphicFrameLocks noChangeAspect="1"/>
          </p:cNvGraphicFramePr>
          <p:nvPr/>
        </p:nvGraphicFramePr>
        <p:xfrm>
          <a:off x="3964388" y="2204816"/>
          <a:ext cx="1332758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752" name="Формула" r:id="rId7" imgW="406080" imgH="203040" progId="Equation.3">
                  <p:embed/>
                </p:oleObj>
              </mc:Choice>
              <mc:Fallback>
                <p:oleObj name="Формула" r:id="rId7" imgW="406080" imgH="20304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4388" y="2204816"/>
                        <a:ext cx="1332758" cy="720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6"/>
          <p:cNvGraphicFramePr>
            <a:graphicFrameLocks noChangeAspect="1"/>
          </p:cNvGraphicFramePr>
          <p:nvPr/>
        </p:nvGraphicFramePr>
        <p:xfrm>
          <a:off x="1187624" y="3811026"/>
          <a:ext cx="1765231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753" name="Формула" r:id="rId9" imgW="672840" imgH="253800" progId="Equation.3">
                  <p:embed/>
                </p:oleObj>
              </mc:Choice>
              <mc:Fallback>
                <p:oleObj name="Формула" r:id="rId9" imgW="672840" imgH="2538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3811026"/>
                        <a:ext cx="1765231" cy="720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7" name="Прямая соединительная линия 26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5796472" y="2204896"/>
            <a:ext cx="3024000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Напряженность электрического поля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539880" y="2204816"/>
            <a:ext cx="3024000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Индукция магнитного поля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467544" y="836712"/>
            <a:ext cx="8280000" cy="36004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Силовые характеристики полей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5796472" y="5301240"/>
            <a:ext cx="3024000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Электрическое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смещение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539552" y="5301240"/>
            <a:ext cx="3024000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Напряженность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магнитного поля</a:t>
            </a:r>
          </a:p>
        </p:txBody>
      </p:sp>
      <p:cxnSp>
        <p:nvCxnSpPr>
          <p:cNvPr id="38" name="Прямая со стрелкой 37"/>
          <p:cNvCxnSpPr/>
          <p:nvPr/>
        </p:nvCxnSpPr>
        <p:spPr>
          <a:xfrm>
            <a:off x="3347928" y="2564856"/>
            <a:ext cx="5760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rot="5400000">
            <a:off x="900442" y="3339171"/>
            <a:ext cx="10080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rot="5400000">
            <a:off x="7333925" y="3322248"/>
            <a:ext cx="10080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rot="5400000">
            <a:off x="2124578" y="4868262"/>
            <a:ext cx="1008000" cy="1588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rot="5400000">
            <a:off x="6109789" y="4868374"/>
            <a:ext cx="1008000" cy="1588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3347864" y="5731620"/>
            <a:ext cx="5760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5364152" y="2564904"/>
            <a:ext cx="576000" cy="1588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>
            <a:off x="5508104" y="5731620"/>
            <a:ext cx="576000" cy="1588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1" name="Прямоугольник 50"/>
          <p:cNvSpPr/>
          <p:nvPr/>
        </p:nvSpPr>
        <p:spPr>
          <a:xfrm>
            <a:off x="539552" y="1628800"/>
            <a:ext cx="4032448" cy="432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Магнитное поле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4716016" y="1628800"/>
            <a:ext cx="4104456" cy="432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Электрическое поле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3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6" grpId="0" animBg="1"/>
      <p:bldP spid="37" grpId="0" animBg="1"/>
      <p:bldP spid="51" grpId="0" animBg="1"/>
      <p:bldP spid="5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rmAutofit fontScale="90000"/>
          </a:bodyPr>
          <a:lstStyle/>
          <a:p>
            <a:r>
              <a:rPr lang="ru-RU" dirty="0"/>
              <a:t>Действие МП на движущийся заряд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700808"/>
            <a:ext cx="4427984" cy="120032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Сила Ампера действует на отрезок проводника длиной </a:t>
            </a:r>
            <a:r>
              <a:rPr lang="ru-RU" b="1" i="1" dirty="0" err="1">
                <a:solidFill>
                  <a:srgbClr val="002060"/>
                </a:solidFill>
                <a:latin typeface="Verdana" pitchFamily="34" charset="0"/>
              </a:rPr>
              <a:t>Δl</a:t>
            </a:r>
            <a:r>
              <a:rPr lang="ru-RU" b="1" dirty="0" err="1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 силой тока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I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, находящийся </a:t>
            </a:r>
            <a:br>
              <a:rPr lang="en-US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 МП с магнитной индукцией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B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3214717"/>
            <a:ext cx="5472608" cy="646331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может быть выражена через силы, действующие на отдельные заряды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graphicFrame>
        <p:nvGraphicFramePr>
          <p:cNvPr id="113666" name="Object 2"/>
          <p:cNvGraphicFramePr>
            <a:graphicFrameLocks noChangeAspect="1"/>
          </p:cNvGraphicFramePr>
          <p:nvPr/>
        </p:nvGraphicFramePr>
        <p:xfrm>
          <a:off x="597496" y="4746029"/>
          <a:ext cx="1219200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02" name="Формула" r:id="rId3" imgW="609480" imgH="203040" progId="Equation.3">
                  <p:embed/>
                </p:oleObj>
              </mc:Choice>
              <mc:Fallback>
                <p:oleObj name="Формула" r:id="rId3" imgW="60948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7496" y="4746029"/>
                        <a:ext cx="1219200" cy="4111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3347864" y="3964604"/>
          <a:ext cx="2667000" cy="43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03" name="Формула" r:id="rId5" imgW="1333440" imgH="215640" progId="Equation.3">
                  <p:embed/>
                </p:oleObj>
              </mc:Choice>
              <mc:Fallback>
                <p:oleObj name="Формула" r:id="rId5" imgW="1333440" imgH="2156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3964604"/>
                        <a:ext cx="2667000" cy="4365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/>
        </p:nvGraphicFramePr>
        <p:xfrm>
          <a:off x="3347864" y="4540668"/>
          <a:ext cx="1908000" cy="4566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04" name="Формула" r:id="rId7" imgW="965160" imgH="228600" progId="Equation.3">
                  <p:embed/>
                </p:oleObj>
              </mc:Choice>
              <mc:Fallback>
                <p:oleObj name="Формула" r:id="rId7" imgW="965160" imgH="228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4540668"/>
                        <a:ext cx="1908000" cy="45660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"/>
          <p:cNvGraphicFramePr>
            <a:graphicFrameLocks noChangeAspect="1"/>
          </p:cNvGraphicFramePr>
          <p:nvPr/>
        </p:nvGraphicFramePr>
        <p:xfrm>
          <a:off x="539552" y="3949685"/>
          <a:ext cx="1955800" cy="43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05" name="Формула" r:id="rId9" imgW="977760" imgH="215640" progId="Equation.3">
                  <p:embed/>
                </p:oleObj>
              </mc:Choice>
              <mc:Fallback>
                <p:oleObj name="Формула" r:id="rId9" imgW="977760" imgH="2156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3949685"/>
                        <a:ext cx="1955800" cy="4365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3347864" y="4941168"/>
            <a:ext cx="1908000" cy="6480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Сила Лоренца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1520" y="5373216"/>
            <a:ext cx="5040560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действует на одну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заряженную частицу в МП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51520" y="6021288"/>
            <a:ext cx="4032000" cy="646331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Направление силы Лоренца, действующей на «+»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q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83968" y="6021288"/>
            <a:ext cx="1908000" cy="64800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- по правилу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левой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руки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611560" y="853716"/>
            <a:ext cx="4746258" cy="78651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611560" y="836712"/>
            <a:ext cx="4896544" cy="792016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 какой силой действует МП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на движущийся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заряд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786314" y="920150"/>
            <a:ext cx="432048" cy="64807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4800" b="1" dirty="0">
                <a:solidFill>
                  <a:srgbClr val="002060"/>
                </a:solidFill>
                <a:latin typeface="Verdana" pitchFamily="34" charset="0"/>
              </a:rPr>
              <a:t>?</a:t>
            </a:r>
          </a:p>
        </p:txBody>
      </p:sp>
      <p:sp>
        <p:nvSpPr>
          <p:cNvPr id="24" name="Стрелка вправо 23"/>
          <p:cNvSpPr/>
          <p:nvPr/>
        </p:nvSpPr>
        <p:spPr>
          <a:xfrm>
            <a:off x="2843808" y="3964604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rot="5400000">
            <a:off x="2123792" y="4535472"/>
            <a:ext cx="1152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7" name="Стрелка вправо 26"/>
          <p:cNvSpPr/>
          <p:nvPr/>
        </p:nvSpPr>
        <p:spPr>
          <a:xfrm>
            <a:off x="2843808" y="4540668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60809" name="Picture 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39180" y="4293096"/>
            <a:ext cx="2825308" cy="2382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06" name="Picture 6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522652" y="836713"/>
            <a:ext cx="2919758" cy="2016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020272" y="2564904"/>
            <a:ext cx="1914525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6" name="Прямая со стрелкой 25"/>
          <p:cNvCxnSpPr>
            <a:stCxn id="28" idx="3"/>
          </p:cNvCxnSpPr>
          <p:nvPr/>
        </p:nvCxnSpPr>
        <p:spPr>
          <a:xfrm rot="5400000">
            <a:off x="795605" y="4378774"/>
            <a:ext cx="484267" cy="35249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8" name="Овал 27"/>
          <p:cNvSpPr/>
          <p:nvPr/>
        </p:nvSpPr>
        <p:spPr>
          <a:xfrm>
            <a:off x="1187624" y="3944152"/>
            <a:ext cx="180000" cy="432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60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11" grpId="0" animBg="1"/>
      <p:bldP spid="12" grpId="0"/>
      <p:bldP spid="15" grpId="0" animBg="1"/>
      <p:bldP spid="16" grpId="0"/>
      <p:bldP spid="20" grpId="0" animBg="1"/>
      <p:bldP spid="21" grpId="0"/>
      <p:bldP spid="23" grpId="0"/>
      <p:bldP spid="24" grpId="0" animBg="1"/>
      <p:bldP spid="27" grpId="0" animBg="1"/>
      <p:bldP spid="2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rmAutofit fontScale="90000"/>
          </a:bodyPr>
          <a:lstStyle/>
          <a:p>
            <a:r>
              <a:rPr lang="ru-RU" dirty="0"/>
              <a:t>Действие МП на движущийся заряд</a:t>
            </a:r>
          </a:p>
        </p:txBody>
      </p:sp>
      <p:pic>
        <p:nvPicPr>
          <p:cNvPr id="113670" name="Picture 6" descr="1-18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2852935"/>
            <a:ext cx="4414684" cy="34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1043608" y="1340768"/>
            <a:ext cx="72728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Модуль силы Лоренца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численно равен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площади параллелограмма,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построенного на векторах </a:t>
            </a: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скорости </a:t>
            </a:r>
            <a:r>
              <a:rPr lang="ru-RU" b="1">
                <a:solidFill>
                  <a:srgbClr val="002060"/>
                </a:solidFill>
                <a:latin typeface="Verdana" pitchFamily="34" charset="0"/>
                <a:sym typeface="Symbol"/>
              </a:rPr>
              <a:t> </a:t>
            </a: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и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В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 умноженной на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q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611560" y="908720"/>
            <a:ext cx="39155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Графически: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pic>
        <p:nvPicPr>
          <p:cNvPr id="460806" name="Picture 6"/>
          <p:cNvPicPr>
            <a:picLocks noChangeAspect="1" noChangeArrowheads="1"/>
          </p:cNvPicPr>
          <p:nvPr/>
        </p:nvPicPr>
        <p:blipFill>
          <a:blip r:embed="rId4" cstate="print"/>
          <a:srcRect l="14533" t="11571" r="62213"/>
          <a:stretch>
            <a:fillRect/>
          </a:stretch>
        </p:blipFill>
        <p:spPr bwMode="auto">
          <a:xfrm>
            <a:off x="755576" y="2840776"/>
            <a:ext cx="3655541" cy="34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47846" name="Object 6"/>
          <p:cNvGraphicFramePr>
            <a:graphicFrameLocks noChangeAspect="1"/>
          </p:cNvGraphicFramePr>
          <p:nvPr/>
        </p:nvGraphicFramePr>
        <p:xfrm>
          <a:off x="7020272" y="836712"/>
          <a:ext cx="1930400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846" name="Формула" r:id="rId5" imgW="965160" imgH="228600" progId="Equation.3">
                  <p:embed/>
                </p:oleObj>
              </mc:Choice>
              <mc:Fallback>
                <p:oleObj name="Формула" r:id="rId5" imgW="965160" imgH="2286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272" y="836712"/>
                        <a:ext cx="1930400" cy="4619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47847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20272" y="1340768"/>
            <a:ext cx="1899471" cy="1416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rmAutofit fontScale="90000"/>
          </a:bodyPr>
          <a:lstStyle/>
          <a:p>
            <a:r>
              <a:rPr lang="ru-RU" dirty="0"/>
              <a:t>Действие МП на движущийся заряд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908720"/>
            <a:ext cx="3456384" cy="936104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Сила Лоренца всегда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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скорости движения заряженной частицы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Стрелка вправо 6"/>
          <p:cNvSpPr/>
          <p:nvPr/>
        </p:nvSpPr>
        <p:spPr>
          <a:xfrm>
            <a:off x="4212000" y="1196752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187624" y="2024736"/>
            <a:ext cx="3096344" cy="612176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сила Лоренца работы НЕ совершает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644008" y="908720"/>
            <a:ext cx="4032448" cy="936104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она изменяет только направление этой скорости, НЕ изменяя ее модуля</a:t>
            </a:r>
          </a:p>
        </p:txBody>
      </p:sp>
      <p:sp>
        <p:nvSpPr>
          <p:cNvPr id="10" name="Стрелка вправо 9"/>
          <p:cNvSpPr/>
          <p:nvPr/>
        </p:nvSpPr>
        <p:spPr>
          <a:xfrm>
            <a:off x="683608" y="2132856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39552" y="2780928"/>
            <a:ext cx="2952328" cy="504056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Другими словами: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283968" y="1988840"/>
            <a:ext cx="432048" cy="72008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5400" b="1" dirty="0">
                <a:solidFill>
                  <a:srgbClr val="002060"/>
                </a:solidFill>
                <a:latin typeface="Verdana" pitchFamily="34" charset="0"/>
              </a:rPr>
              <a:t>!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11560" y="3212976"/>
            <a:ext cx="7776864" cy="864096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Постоянное МП не совершает работы над движущейся в нем заряженной частицей и кинетическая энергия этой частицы при движении в магнитном поле не изменяется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8316416" y="3140968"/>
            <a:ext cx="432048" cy="9720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5400" b="1" dirty="0">
                <a:solidFill>
                  <a:srgbClr val="002060"/>
                </a:solidFill>
                <a:latin typeface="Verdana" pitchFamily="34" charset="0"/>
              </a:rPr>
              <a:t>!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39552" y="4437112"/>
            <a:ext cx="1440160" cy="432048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Если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788024" y="6114078"/>
            <a:ext cx="1800200" cy="620688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со стороны ЭП</a:t>
            </a:r>
          </a:p>
        </p:txBody>
      </p:sp>
      <p:sp>
        <p:nvSpPr>
          <p:cNvPr id="18" name="Овал 17"/>
          <p:cNvSpPr/>
          <p:nvPr/>
        </p:nvSpPr>
        <p:spPr>
          <a:xfrm>
            <a:off x="2843808" y="5445224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843808" y="5661248"/>
            <a:ext cx="432048" cy="432048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i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q</a:t>
            </a:r>
            <a:endParaRPr lang="ru-RU" b="1" i="1" dirty="0">
              <a:solidFill>
                <a:srgbClr val="002060"/>
              </a:solidFill>
              <a:latin typeface="Verdana" pitchFamily="34" charset="0"/>
              <a:cs typeface="Times New Roman" pitchFamily="18" charset="0"/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3059832" y="5550283"/>
            <a:ext cx="432048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3059832" y="5085184"/>
            <a:ext cx="432048" cy="432048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υ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1259632" y="4653136"/>
            <a:ext cx="122413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Verdana" pitchFamily="34" charset="0"/>
              </a:rPr>
              <a:t>ЭП: </a:t>
            </a:r>
            <a:r>
              <a:rPr lang="ru-RU" b="1" i="1" dirty="0">
                <a:latin typeface="Verdana" pitchFamily="34" charset="0"/>
              </a:rPr>
              <a:t>Е</a:t>
            </a:r>
          </a:p>
        </p:txBody>
      </p:sp>
      <p:sp>
        <p:nvSpPr>
          <p:cNvPr id="23" name="Овал 22"/>
          <p:cNvSpPr/>
          <p:nvPr/>
        </p:nvSpPr>
        <p:spPr>
          <a:xfrm>
            <a:off x="1259632" y="5661248"/>
            <a:ext cx="122413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Verdana" pitchFamily="34" charset="0"/>
              </a:rPr>
              <a:t>МП: </a:t>
            </a:r>
            <a:r>
              <a:rPr lang="ru-RU" b="1" i="1" dirty="0">
                <a:latin typeface="Verdana" pitchFamily="34" charset="0"/>
              </a:rPr>
              <a:t>В</a:t>
            </a:r>
          </a:p>
        </p:txBody>
      </p:sp>
      <p:cxnSp>
        <p:nvCxnSpPr>
          <p:cNvPr id="24" name="Прямая со стрелкой 23"/>
          <p:cNvCxnSpPr/>
          <p:nvPr/>
        </p:nvCxnSpPr>
        <p:spPr>
          <a:xfrm>
            <a:off x="2483768" y="5157192"/>
            <a:ext cx="360040" cy="288032"/>
          </a:xfrm>
          <a:prstGeom prst="straightConnector1">
            <a:avLst/>
          </a:prstGeom>
          <a:ln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23" idx="6"/>
          </p:cNvCxnSpPr>
          <p:nvPr/>
        </p:nvCxnSpPr>
        <p:spPr>
          <a:xfrm flipV="1">
            <a:off x="2483768" y="5661248"/>
            <a:ext cx="360040" cy="396044"/>
          </a:xfrm>
          <a:prstGeom prst="straightConnector1">
            <a:avLst/>
          </a:prstGeom>
          <a:ln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3923928" y="4437112"/>
            <a:ext cx="1440160" cy="432048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то</a:t>
            </a:r>
          </a:p>
        </p:txBody>
      </p:sp>
      <p:sp>
        <p:nvSpPr>
          <p:cNvPr id="35" name="Стрелка вправо 34"/>
          <p:cNvSpPr/>
          <p:nvPr/>
        </p:nvSpPr>
        <p:spPr>
          <a:xfrm>
            <a:off x="3995936" y="5157192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 rot="5400000">
            <a:off x="2879920" y="5409112"/>
            <a:ext cx="1944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545794" name="Object 2"/>
          <p:cNvGraphicFramePr>
            <a:graphicFrameLocks noChangeAspect="1"/>
          </p:cNvGraphicFramePr>
          <p:nvPr/>
        </p:nvGraphicFramePr>
        <p:xfrm>
          <a:off x="4860032" y="5085184"/>
          <a:ext cx="3370396" cy="7693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5794" name="Формула" r:id="rId3" imgW="952200" imgH="215640" progId="Equation.3">
                  <p:embed/>
                </p:oleObj>
              </mc:Choice>
              <mc:Fallback>
                <p:oleObj name="Формула" r:id="rId3" imgW="952200" imgH="215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032" y="5085184"/>
                        <a:ext cx="3370396" cy="76939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Прямоугольник 37"/>
          <p:cNvSpPr/>
          <p:nvPr/>
        </p:nvSpPr>
        <p:spPr>
          <a:xfrm>
            <a:off x="4860032" y="4653136"/>
            <a:ext cx="3384376" cy="3600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результирующая сила</a:t>
            </a:r>
          </a:p>
        </p:txBody>
      </p:sp>
      <p:cxnSp>
        <p:nvCxnSpPr>
          <p:cNvPr id="39" name="Прямая со стрелкой 38"/>
          <p:cNvCxnSpPr>
            <a:stCxn id="40" idx="3"/>
            <a:endCxn id="16" idx="0"/>
          </p:cNvCxnSpPr>
          <p:nvPr/>
        </p:nvCxnSpPr>
        <p:spPr>
          <a:xfrm rot="5400000">
            <a:off x="5595050" y="5848996"/>
            <a:ext cx="358156" cy="17200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0" name="Овал 39"/>
          <p:cNvSpPr/>
          <p:nvPr/>
        </p:nvSpPr>
        <p:spPr>
          <a:xfrm>
            <a:off x="5724128" y="5085184"/>
            <a:ext cx="928694" cy="78581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6948264" y="5091454"/>
            <a:ext cx="1368152" cy="85782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45" name="Прямая со стрелкой 44"/>
          <p:cNvCxnSpPr>
            <a:stCxn id="41" idx="4"/>
          </p:cNvCxnSpPr>
          <p:nvPr/>
        </p:nvCxnSpPr>
        <p:spPr>
          <a:xfrm rot="5400000">
            <a:off x="7470338" y="6075278"/>
            <a:ext cx="288000" cy="3600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>
          <a:xfrm>
            <a:off x="6660232" y="6120680"/>
            <a:ext cx="2411760" cy="620688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со стороны МП – сила Лоренца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4860032" y="4293096"/>
            <a:ext cx="3384376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Формула Лоренца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45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00"/>
                            </p:stCondLst>
                            <p:childTnLst>
                              <p:par>
                                <p:cTn id="1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 animBg="1"/>
      <p:bldP spid="14" grpId="0"/>
      <p:bldP spid="15" grpId="0"/>
      <p:bldP spid="16" grpId="0"/>
      <p:bldP spid="18" grpId="0" animBg="1"/>
      <p:bldP spid="19" grpId="0"/>
      <p:bldP spid="21" grpId="0"/>
      <p:bldP spid="22" grpId="0" animBg="1"/>
      <p:bldP spid="23" grpId="0" animBg="1"/>
      <p:bldP spid="34" grpId="0"/>
      <p:bldP spid="35" grpId="0" animBg="1"/>
      <p:bldP spid="38" grpId="0"/>
      <p:bldP spid="40" grpId="0" animBg="1"/>
      <p:bldP spid="41" grpId="0" animBg="1"/>
      <p:bldP spid="47" grpId="0"/>
      <p:bldP spid="6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/>
          <a:lstStyle/>
          <a:p>
            <a:r>
              <a:rPr lang="ru-RU" dirty="0"/>
              <a:t>Частица в магнитном поле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908792"/>
            <a:ext cx="3960000" cy="923330"/>
          </a:xfrm>
          <a:prstGeom prst="rect">
            <a:avLst/>
          </a:prstGeom>
          <a:ln w="9525">
            <a:solidFill>
              <a:srgbClr val="002060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Заряженная частица движется в однородном МП под действием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F</a:t>
            </a:r>
            <a:r>
              <a:rPr lang="ru-RU" b="1" i="1" baseline="-25000" dirty="0">
                <a:solidFill>
                  <a:srgbClr val="002060"/>
                </a:solidFill>
                <a:latin typeface="Verdana" pitchFamily="34" charset="0"/>
              </a:rPr>
              <a:t>Л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pic>
        <p:nvPicPr>
          <p:cNvPr id="114691" name="Picture 3" descr="1-18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2620077"/>
            <a:ext cx="3896739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5148064" y="6004453"/>
            <a:ext cx="3888432" cy="792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Круговое движение заряженной частицы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в однородном МП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3284984"/>
            <a:ext cx="3960000" cy="646331"/>
          </a:xfrm>
          <a:prstGeom prst="rect">
            <a:avLst/>
          </a:prstGeom>
          <a:ln w="9525">
            <a:solidFill>
              <a:srgbClr val="002060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Период обращения частицы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 однородном МП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187624" y="5085184"/>
            <a:ext cx="3456000" cy="1584176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Для заряженных частиц заданной массы период обращения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НЕ зависит 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от скорости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и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радиуса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траектории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Стрелка вправо 20"/>
          <p:cNvSpPr/>
          <p:nvPr/>
        </p:nvSpPr>
        <p:spPr>
          <a:xfrm>
            <a:off x="683608" y="5661288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611560" y="1916832"/>
            <a:ext cx="3960000" cy="923330"/>
          </a:xfrm>
          <a:prstGeom prst="rect">
            <a:avLst/>
          </a:prstGeom>
          <a:ln w="9525">
            <a:solidFill>
              <a:srgbClr val="002060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ее скорость лежит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 плоскости,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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вектору магнитной индукции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В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357818" y="785794"/>
            <a:ext cx="3429024" cy="646331"/>
          </a:xfrm>
          <a:prstGeom prst="rect">
            <a:avLst/>
          </a:prstGeom>
          <a:ln w="9525">
            <a:solidFill>
              <a:srgbClr val="002060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частица движется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 окружности</a:t>
            </a:r>
          </a:p>
        </p:txBody>
      </p:sp>
      <p:sp>
        <p:nvSpPr>
          <p:cNvPr id="24" name="Стрелка вправо 23"/>
          <p:cNvSpPr/>
          <p:nvPr/>
        </p:nvSpPr>
        <p:spPr>
          <a:xfrm>
            <a:off x="4854942" y="1000108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rot="5400000">
            <a:off x="3744016" y="1880720"/>
            <a:ext cx="1944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114690" name="Object 2"/>
          <p:cNvGraphicFramePr>
            <a:graphicFrameLocks noChangeAspect="1"/>
          </p:cNvGraphicFramePr>
          <p:nvPr/>
        </p:nvGraphicFramePr>
        <p:xfrm>
          <a:off x="7741718" y="1571612"/>
          <a:ext cx="1188000" cy="9422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826" name="Формула" r:id="rId4" imgW="533160" imgH="419040" progId="Equation.3">
                  <p:embed/>
                </p:oleObj>
              </mc:Choice>
              <mc:Fallback>
                <p:oleObj name="Формула" r:id="rId4" imgW="533160" imgH="419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1718" y="1571612"/>
                        <a:ext cx="1188000" cy="942269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Прямоугольник 28"/>
          <p:cNvSpPr/>
          <p:nvPr/>
        </p:nvSpPr>
        <p:spPr>
          <a:xfrm>
            <a:off x="4644008" y="5085184"/>
            <a:ext cx="432048" cy="136815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5400" b="1" dirty="0">
                <a:solidFill>
                  <a:srgbClr val="002060"/>
                </a:solidFill>
                <a:latin typeface="Verdana" pitchFamily="34" charset="0"/>
              </a:rPr>
              <a:t>!</a:t>
            </a:r>
          </a:p>
        </p:txBody>
      </p:sp>
      <p:graphicFrame>
        <p:nvGraphicFramePr>
          <p:cNvPr id="114692" name="Object 2"/>
          <p:cNvGraphicFramePr>
            <a:graphicFrameLocks noChangeAspect="1"/>
          </p:cNvGraphicFramePr>
          <p:nvPr/>
        </p:nvGraphicFramePr>
        <p:xfrm>
          <a:off x="1785918" y="3929066"/>
          <a:ext cx="2541206" cy="1071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827" name="Формула" r:id="rId6" imgW="1002960" imgH="419040" progId="Equation.3">
                  <p:embed/>
                </p:oleObj>
              </mc:Choice>
              <mc:Fallback>
                <p:oleObj name="Формула" r:id="rId6" imgW="1002960" imgH="419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5918" y="3929066"/>
                        <a:ext cx="2541206" cy="107157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1828" name="Object 4"/>
          <p:cNvGraphicFramePr>
            <a:graphicFrameLocks noChangeAspect="1"/>
          </p:cNvGraphicFramePr>
          <p:nvPr/>
        </p:nvGraphicFramePr>
        <p:xfrm>
          <a:off x="5357818" y="1571612"/>
          <a:ext cx="1798451" cy="10001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828" name="Формула" r:id="rId8" imgW="761760" imgH="419040" progId="Equation.3">
                  <p:embed/>
                </p:oleObj>
              </mc:Choice>
              <mc:Fallback>
                <p:oleObj name="Формула" r:id="rId8" imgW="761760" imgH="419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7818" y="1571612"/>
                        <a:ext cx="1798451" cy="100013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" name="Прямая со стрелкой 18"/>
          <p:cNvCxnSpPr/>
          <p:nvPr/>
        </p:nvCxnSpPr>
        <p:spPr>
          <a:xfrm>
            <a:off x="7170214" y="1714488"/>
            <a:ext cx="785818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461829" name="Object 5"/>
          <p:cNvGraphicFramePr>
            <a:graphicFrameLocks noChangeAspect="1"/>
          </p:cNvGraphicFramePr>
          <p:nvPr/>
        </p:nvGraphicFramePr>
        <p:xfrm>
          <a:off x="7874032" y="857232"/>
          <a:ext cx="1198562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829" name="Формула" r:id="rId10" imgW="507960" imgH="215640" progId="Equation.3">
                  <p:embed/>
                </p:oleObj>
              </mc:Choice>
              <mc:Fallback>
                <p:oleObj name="Формула" r:id="rId10" imgW="507960" imgH="2156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4032" y="857232"/>
                        <a:ext cx="1198562" cy="5159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4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61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61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4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4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  <p:bldP spid="10" grpId="0" animBg="1"/>
      <p:bldP spid="21" grpId="0" animBg="1"/>
      <p:bldP spid="22" grpId="0" animBg="1"/>
      <p:bldP spid="23" grpId="0" animBg="1"/>
      <p:bldP spid="24" grpId="0" animBg="1"/>
      <p:bldP spid="2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/>
          <a:lstStyle/>
          <a:p>
            <a:r>
              <a:rPr lang="ru-RU" dirty="0"/>
              <a:t>Движение частицы по спирали</a:t>
            </a:r>
          </a:p>
        </p:txBody>
      </p:sp>
      <p:pic>
        <p:nvPicPr>
          <p:cNvPr id="115715" name="Picture 3" descr="1-18-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0292" y="1371600"/>
            <a:ext cx="3652108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83096" y="838200"/>
            <a:ext cx="6105128" cy="53340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Движение заряженной частицы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по спирали в однородном магнитном поле</a:t>
            </a:r>
            <a:endParaRPr lang="ru-RU" sz="1600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38600" y="1371600"/>
            <a:ext cx="5334000" cy="91440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Если скорость частицы имеет составляющую ВДОЛЬ направления МП,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то частица будет двигаться по спирали</a:t>
            </a:r>
            <a:endParaRPr lang="ru-RU" sz="1600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38600" y="2362200"/>
            <a:ext cx="5334000" cy="68580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Радиус спирали зависит от модуля перпендикулярной составляющей 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υ</a:t>
            </a:r>
            <a:r>
              <a:rPr lang="ru-RU" sz="1600" b="1" baseline="-25000" dirty="0">
                <a:solidFill>
                  <a:srgbClr val="002060"/>
                </a:solidFill>
                <a:latin typeface="Verdana" pitchFamily="34" charset="0"/>
              </a:rPr>
              <a:t>┴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endParaRPr lang="ru-RU" sz="1600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038600" y="3200400"/>
            <a:ext cx="5334000" cy="68580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Шаг спирали – от модуля продольной составляющей 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υ</a:t>
            </a:r>
            <a:r>
              <a:rPr lang="ru-RU" sz="1600" b="1" baseline="-25000" dirty="0">
                <a:solidFill>
                  <a:srgbClr val="002060"/>
                </a:solidFill>
                <a:latin typeface="Verdana" pitchFamily="34" charset="0"/>
              </a:rPr>
              <a:t>||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endParaRPr lang="ru-RU" sz="1600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pic>
        <p:nvPicPr>
          <p:cNvPr id="116738" name="Picture 2" descr="1-18-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4276601"/>
            <a:ext cx="5715000" cy="2504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6096000" y="4267200"/>
            <a:ext cx="3048000" cy="53340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Магнитная «бутылка»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096000" y="4800600"/>
            <a:ext cx="3048000" cy="76200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Заряженные частицы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не выходят за пределы «бутылки»</a:t>
            </a:r>
            <a:endParaRPr lang="ru-RU" sz="1600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096000" y="5715000"/>
            <a:ext cx="3048000" cy="114300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МП «бутылки» м.б. создано с помощью двух круглых катушек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с током</a:t>
            </a:r>
            <a:endParaRPr lang="ru-RU" sz="1600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5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6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рямоугольник 38"/>
          <p:cNvSpPr/>
          <p:nvPr/>
        </p:nvSpPr>
        <p:spPr>
          <a:xfrm>
            <a:off x="611560" y="2780928"/>
            <a:ext cx="2304256" cy="38884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/>
          <a:lstStyle/>
          <a:p>
            <a:r>
              <a:rPr lang="ru-RU" dirty="0"/>
              <a:t>Практическое использование</a:t>
            </a:r>
          </a:p>
        </p:txBody>
      </p:sp>
      <p:graphicFrame>
        <p:nvGraphicFramePr>
          <p:cNvPr id="114693" name="Object 2"/>
          <p:cNvGraphicFramePr>
            <a:graphicFrameLocks noChangeAspect="1"/>
          </p:cNvGraphicFramePr>
          <p:nvPr/>
        </p:nvGraphicFramePr>
        <p:xfrm>
          <a:off x="2699792" y="836712"/>
          <a:ext cx="2989218" cy="9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4772" name="Формула" r:id="rId3" imgW="1269720" imgH="393480" progId="Equation.3">
                  <p:embed/>
                </p:oleObj>
              </mc:Choice>
              <mc:Fallback>
                <p:oleObj name="Формула" r:id="rId3" imgW="126972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836712"/>
                        <a:ext cx="2989218" cy="936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604520" y="846374"/>
            <a:ext cx="2095272" cy="936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Циклотронная частота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44096" y="1916832"/>
            <a:ext cx="4392000" cy="648072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НЕ зависит от скорости, т.е и от кинетической энергии частицы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5364088" y="1916833"/>
            <a:ext cx="432048" cy="648071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4800" b="1" dirty="0">
                <a:solidFill>
                  <a:srgbClr val="002060"/>
                </a:solidFill>
                <a:latin typeface="Verdana" pitchFamily="34" charset="0"/>
              </a:rPr>
              <a:t>!</a:t>
            </a:r>
          </a:p>
        </p:txBody>
      </p:sp>
      <p:pic>
        <p:nvPicPr>
          <p:cNvPr id="30" name="Picture 6" descr="1-18-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2780928"/>
            <a:ext cx="2448272" cy="272030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1" name="Прямоугольник 30"/>
          <p:cNvSpPr/>
          <p:nvPr/>
        </p:nvSpPr>
        <p:spPr>
          <a:xfrm>
            <a:off x="5949473" y="836712"/>
            <a:ext cx="3087023" cy="7920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Движение заряженных частиц в вакуумной камере циклотрона</a:t>
            </a:r>
            <a:endParaRPr lang="ru-RU" sz="1600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563888" y="5733256"/>
            <a:ext cx="2232248" cy="936104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Ускорители заряженных частиц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pic>
        <p:nvPicPr>
          <p:cNvPr id="33" name="Picture 2" descr="1-18-4"/>
          <p:cNvPicPr>
            <a:picLocks noChangeAspect="1" noChangeArrowheads="1"/>
          </p:cNvPicPr>
          <p:nvPr/>
        </p:nvPicPr>
        <p:blipFill>
          <a:blip r:embed="rId6" cstate="print"/>
          <a:srcRect l="-4881"/>
          <a:stretch>
            <a:fillRect/>
          </a:stretch>
        </p:blipFill>
        <p:spPr bwMode="auto">
          <a:xfrm>
            <a:off x="5796136" y="1656184"/>
            <a:ext cx="3240360" cy="5085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Прямоугольник 33"/>
          <p:cNvSpPr/>
          <p:nvPr/>
        </p:nvSpPr>
        <p:spPr>
          <a:xfrm>
            <a:off x="5796136" y="1700808"/>
            <a:ext cx="1728192" cy="11814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Селектор скоростей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и масс-спектрометр</a:t>
            </a:r>
            <a:endParaRPr lang="ru-RU" sz="1600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pic>
        <p:nvPicPr>
          <p:cNvPr id="35" name="Picture 5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8" cstate="print"/>
          <a:srcRect l="2407" t="60761" r="78372" b="27956"/>
          <a:stretch>
            <a:fillRect/>
          </a:stretch>
        </p:blipFill>
        <p:spPr bwMode="auto">
          <a:xfrm>
            <a:off x="755575" y="4869160"/>
            <a:ext cx="2016223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3">
            <a:hlinkClick r:id="rId9" action="ppaction://hlinkfile"/>
          </p:cNvPr>
          <p:cNvPicPr>
            <a:picLocks noChangeAspect="1" noChangeArrowheads="1"/>
          </p:cNvPicPr>
          <p:nvPr/>
        </p:nvPicPr>
        <p:blipFill>
          <a:blip r:embed="rId10" cstate="print"/>
          <a:srcRect l="10704" t="15322" r="28480" b="15322"/>
          <a:stretch>
            <a:fillRect/>
          </a:stretch>
        </p:blipFill>
        <p:spPr bwMode="auto">
          <a:xfrm>
            <a:off x="755576" y="2936022"/>
            <a:ext cx="2016224" cy="1861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Прямоугольник 36"/>
          <p:cNvSpPr/>
          <p:nvPr/>
        </p:nvSpPr>
        <p:spPr>
          <a:xfrm>
            <a:off x="611560" y="5921896"/>
            <a:ext cx="2304256" cy="747464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Электронно-лучевая трубка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38" name="Стрелка вправо 37"/>
          <p:cNvSpPr/>
          <p:nvPr/>
        </p:nvSpPr>
        <p:spPr>
          <a:xfrm>
            <a:off x="619692" y="2060848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13" grpId="0" animBg="1"/>
      <p:bldP spid="15" grpId="0" animBg="1"/>
      <p:bldP spid="26" grpId="0"/>
      <p:bldP spid="31" grpId="0" animBg="1"/>
      <p:bldP spid="32" grpId="0"/>
      <p:bldP spid="34" grpId="0"/>
      <p:bldP spid="37" grpId="0"/>
      <p:bldP spid="3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/>
          <a:lstStyle/>
          <a:p>
            <a:r>
              <a:rPr lang="ru-RU" dirty="0"/>
              <a:t>Ускорители заряженных частиц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764704"/>
            <a:ext cx="8964488" cy="6021288"/>
          </a:xfrm>
        </p:spPr>
        <p:txBody>
          <a:bodyPr>
            <a:noAutofit/>
          </a:bodyPr>
          <a:lstStyle/>
          <a:p>
            <a:r>
              <a:rPr lang="ru-RU" sz="18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Линейный ускоритель</a:t>
            </a:r>
          </a:p>
          <a:p>
            <a:pPr lvl="1"/>
            <a:r>
              <a:rPr lang="ru-RU" sz="1500" b="1" dirty="0">
                <a:solidFill>
                  <a:srgbClr val="002060"/>
                </a:solidFill>
                <a:latin typeface="Verdana" pitchFamily="34" charset="0"/>
              </a:rPr>
              <a:t>однократное прохождение постоянного поля (до </a:t>
            </a:r>
            <a:r>
              <a:rPr lang="en-US" sz="1500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</a:t>
            </a:r>
            <a:r>
              <a:rPr lang="ru-RU" sz="1500" b="1" dirty="0">
                <a:solidFill>
                  <a:srgbClr val="002060"/>
                </a:solidFill>
                <a:latin typeface="Verdana" pitchFamily="34" charset="0"/>
              </a:rPr>
              <a:t>10 МэВ)</a:t>
            </a:r>
          </a:p>
          <a:p>
            <a:r>
              <a:rPr lang="ru-RU" sz="18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Линейный резонансный ускоритель</a:t>
            </a:r>
          </a:p>
          <a:p>
            <a:pPr lvl="1"/>
            <a:r>
              <a:rPr lang="ru-RU" sz="1500" b="1" dirty="0">
                <a:solidFill>
                  <a:srgbClr val="002060"/>
                </a:solidFill>
                <a:latin typeface="Verdana" pitchFamily="34" charset="0"/>
              </a:rPr>
              <a:t>ускорение переменным ЭП сверхвысокой частоты, </a:t>
            </a:r>
            <a:br>
              <a:rPr lang="ru-RU" sz="15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500" b="1" dirty="0">
                <a:solidFill>
                  <a:srgbClr val="002060"/>
                </a:solidFill>
                <a:latin typeface="Verdana" pitchFamily="34" charset="0"/>
              </a:rPr>
              <a:t>синхронно изменяющимся с движением частиц </a:t>
            </a:r>
            <a:br>
              <a:rPr lang="ru-RU" sz="15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500" b="1" dirty="0">
                <a:solidFill>
                  <a:srgbClr val="002060"/>
                </a:solidFill>
                <a:latin typeface="Verdana" pitchFamily="34" charset="0"/>
              </a:rPr>
              <a:t>(протоны до </a:t>
            </a:r>
            <a:r>
              <a:rPr lang="ru-RU" sz="1500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десятков</a:t>
            </a:r>
            <a:r>
              <a:rPr lang="ru-RU" sz="1500" b="1" dirty="0">
                <a:solidFill>
                  <a:srgbClr val="002060"/>
                </a:solidFill>
                <a:latin typeface="Verdana" pitchFamily="34" charset="0"/>
              </a:rPr>
              <a:t> МэВ, электроны – до десятков ГэВ)</a:t>
            </a:r>
          </a:p>
          <a:p>
            <a:r>
              <a:rPr lang="ru-RU" sz="18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Циклотрон</a:t>
            </a:r>
          </a:p>
          <a:p>
            <a:pPr lvl="1"/>
            <a:r>
              <a:rPr lang="ru-RU" sz="1500" b="1" dirty="0">
                <a:solidFill>
                  <a:srgbClr val="002060"/>
                </a:solidFill>
                <a:latin typeface="Verdana" pitchFamily="34" charset="0"/>
              </a:rPr>
              <a:t>ускорение тяжелых частиц – ЭП ускоряет, МП отклоняет,  движение по раскручивающейся спирали (протоны до </a:t>
            </a:r>
            <a:r>
              <a:rPr lang="en-US" sz="1500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</a:t>
            </a:r>
            <a:r>
              <a:rPr lang="ru-RU" sz="1500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2</a:t>
            </a:r>
            <a:r>
              <a:rPr lang="ru-RU" sz="1500" b="1" dirty="0">
                <a:solidFill>
                  <a:srgbClr val="002060"/>
                </a:solidFill>
                <a:latin typeface="Verdana" pitchFamily="34" charset="0"/>
              </a:rPr>
              <a:t>0 МэВ)</a:t>
            </a:r>
          </a:p>
          <a:p>
            <a:r>
              <a:rPr lang="ru-RU" sz="18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Фазотрон (синхроциклотрон)</a:t>
            </a:r>
          </a:p>
          <a:p>
            <a:pPr lvl="1"/>
            <a:r>
              <a:rPr lang="ru-RU" sz="1500" b="1" dirty="0">
                <a:solidFill>
                  <a:srgbClr val="002060"/>
                </a:solidFill>
                <a:latin typeface="Verdana" pitchFamily="34" charset="0"/>
              </a:rPr>
              <a:t>циклический резонансный ускоритель тяжелых частиц – управляющее МП постоянно, частота ускоряющего ЭП медленно изменяется с периодом; движение по спирали (до </a:t>
            </a:r>
            <a:r>
              <a:rPr lang="en-US" sz="1500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</a:t>
            </a:r>
            <a:r>
              <a:rPr lang="ru-RU" sz="1500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1</a:t>
            </a:r>
            <a:r>
              <a:rPr lang="ru-RU" sz="1500" b="1" dirty="0">
                <a:solidFill>
                  <a:srgbClr val="002060"/>
                </a:solidFill>
                <a:latin typeface="Verdana" pitchFamily="34" charset="0"/>
              </a:rPr>
              <a:t> ГэВ)</a:t>
            </a:r>
          </a:p>
          <a:p>
            <a:r>
              <a:rPr lang="ru-RU" sz="18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Синхротрон</a:t>
            </a:r>
          </a:p>
          <a:p>
            <a:pPr lvl="1"/>
            <a:r>
              <a:rPr lang="ru-RU" sz="1500" b="1" dirty="0">
                <a:solidFill>
                  <a:srgbClr val="002060"/>
                </a:solidFill>
                <a:latin typeface="Verdana" pitchFamily="34" charset="0"/>
              </a:rPr>
              <a:t>циклический резонансный; управляющее МП изменяется во времени, частота ускоряющего ЭП постоянна (е</a:t>
            </a:r>
            <a:r>
              <a:rPr lang="ru-RU" sz="1500" b="1" baseline="30000" dirty="0">
                <a:solidFill>
                  <a:srgbClr val="002060"/>
                </a:solidFill>
                <a:latin typeface="Verdana" pitchFamily="34" charset="0"/>
              </a:rPr>
              <a:t>-</a:t>
            </a:r>
            <a:r>
              <a:rPr lang="ru-RU" sz="1500" b="1" dirty="0">
                <a:solidFill>
                  <a:srgbClr val="002060"/>
                </a:solidFill>
                <a:latin typeface="Verdana" pitchFamily="34" charset="0"/>
              </a:rPr>
              <a:t> до </a:t>
            </a:r>
            <a:r>
              <a:rPr lang="ru-RU" sz="1500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5-10</a:t>
            </a:r>
            <a:r>
              <a:rPr lang="ru-RU" sz="1500" b="1" dirty="0">
                <a:solidFill>
                  <a:srgbClr val="002060"/>
                </a:solidFill>
                <a:latin typeface="Verdana" pitchFamily="34" charset="0"/>
              </a:rPr>
              <a:t> ГэВ)</a:t>
            </a:r>
          </a:p>
          <a:p>
            <a:r>
              <a:rPr lang="ru-RU" sz="18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Синхрофазотрон</a:t>
            </a:r>
          </a:p>
          <a:p>
            <a:pPr lvl="1"/>
            <a:r>
              <a:rPr lang="ru-RU" sz="1500" b="1" dirty="0">
                <a:solidFill>
                  <a:srgbClr val="002060"/>
                </a:solidFill>
                <a:latin typeface="Verdana" pitchFamily="34" charset="0"/>
              </a:rPr>
              <a:t>циклический резонансный; управляющее МП и частота ускоряющего ЭП одновременно изменяются во времени </a:t>
            </a:r>
            <a:br>
              <a:rPr lang="ru-RU" sz="15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500" b="1" dirty="0">
                <a:solidFill>
                  <a:srgbClr val="002060"/>
                </a:solidFill>
                <a:latin typeface="Verdana" pitchFamily="34" charset="0"/>
              </a:rPr>
              <a:t>(протоны до </a:t>
            </a:r>
            <a:r>
              <a:rPr lang="ru-RU" sz="1500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5-10</a:t>
            </a:r>
            <a:r>
              <a:rPr lang="ru-RU" sz="1500" b="1" dirty="0">
                <a:solidFill>
                  <a:srgbClr val="002060"/>
                </a:solidFill>
                <a:latin typeface="Verdana" pitchFamily="34" charset="0"/>
              </a:rPr>
              <a:t> ГэВ)</a:t>
            </a:r>
          </a:p>
          <a:p>
            <a:r>
              <a:rPr lang="ru-RU" sz="18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Бетатрон</a:t>
            </a:r>
          </a:p>
          <a:p>
            <a:pPr lvl="1"/>
            <a:r>
              <a:rPr lang="ru-RU" sz="1500" b="1" dirty="0">
                <a:solidFill>
                  <a:srgbClr val="002060"/>
                </a:solidFill>
                <a:latin typeface="Verdana" pitchFamily="34" charset="0"/>
              </a:rPr>
              <a:t>циклический индукционный; ускорение вихревым ЭП (е</a:t>
            </a:r>
            <a:r>
              <a:rPr lang="ru-RU" sz="1500" b="1" baseline="30000" dirty="0">
                <a:solidFill>
                  <a:srgbClr val="002060"/>
                </a:solidFill>
                <a:latin typeface="Verdana" pitchFamily="34" charset="0"/>
              </a:rPr>
              <a:t>-</a:t>
            </a:r>
            <a:r>
              <a:rPr lang="ru-RU" sz="1500" b="1" dirty="0">
                <a:solidFill>
                  <a:srgbClr val="002060"/>
                </a:solidFill>
                <a:latin typeface="Verdana" pitchFamily="34" charset="0"/>
              </a:rPr>
              <a:t> до </a:t>
            </a:r>
            <a:r>
              <a:rPr lang="ru-RU" sz="1500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100</a:t>
            </a:r>
            <a:r>
              <a:rPr lang="ru-RU" sz="1500" b="1" dirty="0">
                <a:solidFill>
                  <a:srgbClr val="002060"/>
                </a:solidFill>
                <a:latin typeface="Verdana" pitchFamily="34" charset="0"/>
              </a:rPr>
              <a:t> МэВ)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/>
          <a:lstStyle/>
          <a:p>
            <a:r>
              <a:rPr lang="ru-RU" dirty="0"/>
              <a:t>Радиационные пояса Земля</a:t>
            </a:r>
          </a:p>
        </p:txBody>
      </p:sp>
      <p:pic>
        <p:nvPicPr>
          <p:cNvPr id="117762" name="Picture 2" descr="1-18-7"/>
          <p:cNvPicPr>
            <a:picLocks noChangeAspect="1" noChangeArrowheads="1"/>
          </p:cNvPicPr>
          <p:nvPr/>
        </p:nvPicPr>
        <p:blipFill>
          <a:blip r:embed="rId3" cstate="print"/>
          <a:srcRect l="10102" t="9833" r="10464" b="2249"/>
          <a:stretch>
            <a:fillRect/>
          </a:stretch>
        </p:blipFill>
        <p:spPr bwMode="auto">
          <a:xfrm>
            <a:off x="611560" y="836712"/>
            <a:ext cx="4176464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860032" y="783863"/>
            <a:ext cx="4207768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Быстрые заряженные частицы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(в основном е</a:t>
            </a:r>
            <a:r>
              <a:rPr lang="ru-RU" sz="1600" b="1" baseline="30000" dirty="0">
                <a:solidFill>
                  <a:srgbClr val="002060"/>
                </a:solidFill>
                <a:latin typeface="Verdana" pitchFamily="34" charset="0"/>
              </a:rPr>
              <a:t>-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и </a:t>
            </a:r>
            <a:r>
              <a:rPr lang="ru-RU" sz="1600" b="1" dirty="0" err="1">
                <a:solidFill>
                  <a:srgbClr val="002060"/>
                </a:solidFill>
                <a:latin typeface="Verdana" pitchFamily="34" charset="0"/>
              </a:rPr>
              <a:t>р</a:t>
            </a:r>
            <a:r>
              <a:rPr lang="ru-RU" sz="1600" b="1" baseline="30000" dirty="0" err="1">
                <a:solidFill>
                  <a:srgbClr val="002060"/>
                </a:solidFill>
                <a:latin typeface="Verdana" pitchFamily="34" charset="0"/>
              </a:rPr>
              <a:t>+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) из космоса (главным образом от Солнца) «захватываются» МП Земли и образуют </a:t>
            </a:r>
            <a:r>
              <a:rPr lang="ru-RU" sz="1600" dirty="0">
                <a:solidFill>
                  <a:srgbClr val="002060"/>
                </a:solidFill>
                <a:latin typeface="Verdana" pitchFamily="34" charset="0"/>
              </a:rPr>
              <a:t>так называемые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радиационные пояса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,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в которых частицы,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как в магнитных ловушках, перемещаются по спиралеобразным траекториям между северным и южным магнитными полюсами за времена порядка долей секунды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10480" y="4221088"/>
            <a:ext cx="838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В полярных областях некоторая часть частиц вторгается в верхние слои атмосферы, вызывая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полярные сияния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10480" y="4869160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Радиационные пояса Земли - от расстояний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en-US" sz="1600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 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500 км до десятков земных радиусов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10480" y="5517232"/>
            <a:ext cx="698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Южный магнитный полюс Земли - вблизи (1200 км) северного географического полюса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(на северо-западе Гренландии)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10480" y="6402814"/>
            <a:ext cx="838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Природа земного магнетизма до сих пор не изучена полностью</a:t>
            </a:r>
          </a:p>
        </p:txBody>
      </p:sp>
      <p:pic>
        <p:nvPicPr>
          <p:cNvPr id="12" name="Picture 7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19192" y="4653136"/>
            <a:ext cx="1440160" cy="1287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Прямая соединительная линия 12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Пятиугольник 13">
            <a:hlinkClick r:id="rId6" action="ppaction://hlinkfile"/>
          </p:cNvPr>
          <p:cNvSpPr/>
          <p:nvPr/>
        </p:nvSpPr>
        <p:spPr>
          <a:xfrm>
            <a:off x="7711280" y="6021288"/>
            <a:ext cx="360000" cy="360000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Verdana" pitchFamily="34" charset="0"/>
              </a:rPr>
              <a:t>3</a:t>
            </a:r>
          </a:p>
        </p:txBody>
      </p:sp>
      <p:sp>
        <p:nvSpPr>
          <p:cNvPr id="15" name="Пятиугольник 14">
            <a:hlinkClick r:id="rId7" action="ppaction://hlinkfile"/>
          </p:cNvPr>
          <p:cNvSpPr/>
          <p:nvPr/>
        </p:nvSpPr>
        <p:spPr>
          <a:xfrm>
            <a:off x="7207224" y="6021288"/>
            <a:ext cx="360000" cy="360000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Verdana" pitchFamily="34" charset="0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7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1" grpId="0"/>
      <p:bldP spid="14" grpId="0" animBg="1"/>
      <p:bldP spid="1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Дополнительная информация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686800" cy="4929411"/>
          </a:xfrm>
        </p:spPr>
        <p:txBody>
          <a:bodyPr>
            <a:normAutofit/>
          </a:bodyPr>
          <a:lstStyle/>
          <a:p>
            <a:r>
              <a:rPr lang="ru-RU" sz="2800" b="1" dirty="0" err="1">
                <a:solidFill>
                  <a:srgbClr val="002060"/>
                </a:solidFill>
                <a:latin typeface="Verdana" pitchFamily="34" charset="0"/>
              </a:rPr>
              <a:t>Ганс</a:t>
            </a:r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 Христиан Эрстед</a:t>
            </a:r>
          </a:p>
          <a:p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Никола Тесла</a:t>
            </a:r>
          </a:p>
          <a:p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Жан-Батист </a:t>
            </a:r>
            <a:r>
              <a:rPr lang="ru-RU" sz="2800" b="1" dirty="0" err="1">
                <a:solidFill>
                  <a:srgbClr val="002060"/>
                </a:solidFill>
                <a:latin typeface="Verdana" pitchFamily="34" charset="0"/>
              </a:rPr>
              <a:t>Био</a:t>
            </a:r>
            <a:endParaRPr lang="ru-RU" sz="2800" b="1" dirty="0">
              <a:solidFill>
                <a:srgbClr val="002060"/>
              </a:solidFill>
              <a:latin typeface="Verdana" pitchFamily="34" charset="0"/>
            </a:endParaRPr>
          </a:p>
          <a:p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Феликс </a:t>
            </a:r>
            <a:r>
              <a:rPr lang="ru-RU" sz="2800" b="1" dirty="0" err="1">
                <a:solidFill>
                  <a:srgbClr val="002060"/>
                </a:solidFill>
                <a:latin typeface="Verdana" pitchFamily="34" charset="0"/>
              </a:rPr>
              <a:t>Савар</a:t>
            </a:r>
            <a:endParaRPr lang="ru-RU" sz="2800" b="1" dirty="0">
              <a:solidFill>
                <a:srgbClr val="002060"/>
              </a:solidFill>
              <a:latin typeface="Verdana" pitchFamily="34" charset="0"/>
            </a:endParaRPr>
          </a:p>
          <a:p>
            <a:r>
              <a:rPr lang="ru-RU" sz="2800" b="1" dirty="0" err="1">
                <a:solidFill>
                  <a:srgbClr val="002060"/>
                </a:solidFill>
                <a:latin typeface="Verdana" pitchFamily="34" charset="0"/>
              </a:rPr>
              <a:t>Пьер-Симон</a:t>
            </a:r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 Лаплас</a:t>
            </a:r>
          </a:p>
          <a:p>
            <a:endParaRPr lang="ru-RU" sz="2800" b="1" dirty="0">
              <a:solidFill>
                <a:srgbClr val="002060"/>
              </a:solidFill>
              <a:latin typeface="Verdana" pitchFamily="34" charset="0"/>
            </a:endParaRPr>
          </a:p>
          <a:p>
            <a:endParaRPr lang="ru-RU" sz="28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Ганс</a:t>
            </a:r>
            <a:r>
              <a:rPr lang="ru-RU" dirty="0"/>
              <a:t> Христиан Эрстед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96752"/>
            <a:ext cx="5626968" cy="4929411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Датский учёный, физик, исследователь явлений электромагнетизма</a:t>
            </a:r>
          </a:p>
          <a:p>
            <a:pPr>
              <a:spcBef>
                <a:spcPts val="1200"/>
              </a:spcBef>
            </a:pPr>
            <a:endParaRPr lang="ru-RU" sz="28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4" name="Стрелка влево 3">
            <a:hlinkClick r:id="rId3" action="ppaction://hlinksldjump"/>
          </p:cNvPr>
          <p:cNvSpPr/>
          <p:nvPr/>
        </p:nvSpPr>
        <p:spPr>
          <a:xfrm>
            <a:off x="179512" y="188640"/>
            <a:ext cx="288925" cy="288925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6012160" y="4797152"/>
            <a:ext cx="2880000" cy="108012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14 августа 1777-</a:t>
            </a:r>
          </a:p>
          <a:p>
            <a:pPr lvl="0"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9 марта 1851,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Дания</a:t>
            </a:r>
          </a:p>
        </p:txBody>
      </p:sp>
      <p:pic>
        <p:nvPicPr>
          <p:cNvPr id="24985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1052736"/>
            <a:ext cx="2880000" cy="3700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Никола Тесла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36712"/>
            <a:ext cx="6094512" cy="5805264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Физик, инженер, изобретатель в области электротехники и радиотехники</a:t>
            </a:r>
          </a:p>
          <a:p>
            <a:pPr>
              <a:spcBef>
                <a:spcPts val="1200"/>
              </a:spcBef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Родился и вырос в Австро-Венгрии,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в последующие годы в основном работал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во Франции и США. В 1891 году получил американское гражданство</a:t>
            </a:r>
          </a:p>
          <a:p>
            <a:pPr>
              <a:spcBef>
                <a:spcPts val="1200"/>
              </a:spcBef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Широко известен благодаря своему научно-революционному вкладу в изучение свойств электричества и магнетизма в конце XIX — начале XX веков</a:t>
            </a:r>
          </a:p>
          <a:p>
            <a:pPr>
              <a:spcBef>
                <a:spcPts val="1200"/>
              </a:spcBef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Патенты и теоретические работы </a:t>
            </a:r>
            <a:r>
              <a:rPr lang="ru-RU" sz="1600" b="1" dirty="0" err="1">
                <a:solidFill>
                  <a:srgbClr val="002060"/>
                </a:solidFill>
                <a:latin typeface="Verdana" pitchFamily="34" charset="0"/>
              </a:rPr>
              <a:t>Теслы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сформировали базис для современных устройств, работающих на переменном токе, многофазных систем и электродвигателя, позволивших совершить второй этап промышленной революции</a:t>
            </a:r>
          </a:p>
          <a:p>
            <a:pPr>
              <a:spcBef>
                <a:spcPts val="1200"/>
              </a:spcBef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Также он известен как сторонник гипотезы эфира</a:t>
            </a:r>
          </a:p>
          <a:p>
            <a:pPr>
              <a:spcBef>
                <a:spcPts val="1200"/>
              </a:spcBef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Именем </a:t>
            </a:r>
            <a:r>
              <a:rPr lang="ru-RU" sz="1600" b="1" dirty="0" err="1">
                <a:solidFill>
                  <a:srgbClr val="002060"/>
                </a:solidFill>
                <a:latin typeface="Verdana" pitchFamily="34" charset="0"/>
              </a:rPr>
              <a:t>Теслы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названа единица измерения плотности магнитного потока (магнитной индукции)</a:t>
            </a:r>
          </a:p>
        </p:txBody>
      </p:sp>
      <p:sp>
        <p:nvSpPr>
          <p:cNvPr id="4" name="Стрелка влево 3">
            <a:hlinkClick r:id="rId3" action="ppaction://hlinksldjump"/>
          </p:cNvPr>
          <p:cNvSpPr/>
          <p:nvPr/>
        </p:nvSpPr>
        <p:spPr>
          <a:xfrm>
            <a:off x="179512" y="188640"/>
            <a:ext cx="288925" cy="288925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6084168" y="4941168"/>
            <a:ext cx="2808312" cy="136815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10 июля 1856, Сербия –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7 января 1943, США </a:t>
            </a:r>
          </a:p>
        </p:txBody>
      </p:sp>
      <p:pic>
        <p:nvPicPr>
          <p:cNvPr id="25190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268760"/>
            <a:ext cx="2790056" cy="3650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Жан-Батист </a:t>
            </a:r>
            <a:r>
              <a:rPr lang="ru-RU" dirty="0" err="1"/>
              <a:t>Био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5410944" cy="4929411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знаменитый французский учёный, физик, геодезист и астроном</a:t>
            </a:r>
          </a:p>
          <a:p>
            <a:pPr>
              <a:spcBef>
                <a:spcPts val="1200"/>
              </a:spcBef>
            </a:pPr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член Парижской Академии наук (1803)</a:t>
            </a:r>
          </a:p>
        </p:txBody>
      </p:sp>
      <p:sp>
        <p:nvSpPr>
          <p:cNvPr id="4" name="Стрелка влево 3">
            <a:hlinkClick r:id="rId3" action="ppaction://hlinksldjump"/>
          </p:cNvPr>
          <p:cNvSpPr/>
          <p:nvPr/>
        </p:nvSpPr>
        <p:spPr>
          <a:xfrm>
            <a:off x="179512" y="188640"/>
            <a:ext cx="288925" cy="288925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5940152" y="980728"/>
            <a:ext cx="2952328" cy="576064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000" b="1" dirty="0">
                <a:solidFill>
                  <a:srgbClr val="002060"/>
                </a:solidFill>
                <a:latin typeface="Verdana" pitchFamily="34" charset="0"/>
              </a:rPr>
              <a:t>Jean-</a:t>
            </a:r>
            <a:r>
              <a:rPr lang="en-US" sz="2000" b="1" dirty="0" err="1">
                <a:solidFill>
                  <a:srgbClr val="002060"/>
                </a:solidFill>
                <a:latin typeface="Verdana" pitchFamily="34" charset="0"/>
              </a:rPr>
              <a:t>Baptiste</a:t>
            </a:r>
            <a:r>
              <a:rPr lang="en-US" sz="2000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Verdana" pitchFamily="34" charset="0"/>
              </a:rPr>
              <a:t>Biot</a:t>
            </a:r>
            <a:endParaRPr lang="ru-RU" sz="20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pic>
        <p:nvPicPr>
          <p:cNvPr id="25088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1556791"/>
            <a:ext cx="2952328" cy="4133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5940152" y="5661248"/>
            <a:ext cx="2952328" cy="100811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21 апреля 1774 –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3 февраля 1862, Франция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Феликс </a:t>
            </a:r>
            <a:r>
              <a:rPr lang="ru-RU" dirty="0" err="1"/>
              <a:t>Савар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91264" cy="4929411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Феликс </a:t>
            </a:r>
            <a:r>
              <a:rPr lang="ru-RU" sz="2800" b="1" dirty="0" err="1">
                <a:solidFill>
                  <a:srgbClr val="002060"/>
                </a:solidFill>
                <a:latin typeface="Verdana" pitchFamily="34" charset="0"/>
              </a:rPr>
              <a:t>Савар</a:t>
            </a:r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br>
              <a:rPr lang="ru-RU" sz="28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(фр. </a:t>
            </a:r>
            <a:r>
              <a:rPr lang="ru-RU" sz="2800" b="1" dirty="0" err="1">
                <a:solidFill>
                  <a:srgbClr val="002060"/>
                </a:solidFill>
                <a:latin typeface="Verdana" pitchFamily="34" charset="0"/>
              </a:rPr>
              <a:t>Félix</a:t>
            </a:r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Verdana" pitchFamily="34" charset="0"/>
              </a:rPr>
              <a:t>Savart</a:t>
            </a:r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, 1791—1841)</a:t>
            </a:r>
          </a:p>
          <a:p>
            <a:pPr>
              <a:spcBef>
                <a:spcPts val="1200"/>
              </a:spcBef>
            </a:pPr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Первоначально – врач </a:t>
            </a:r>
            <a:br>
              <a:rPr lang="ru-RU" sz="28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в Страсбурге (1816)</a:t>
            </a:r>
          </a:p>
          <a:p>
            <a:pPr>
              <a:spcBef>
                <a:spcPts val="1200"/>
              </a:spcBef>
            </a:pPr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Затем – преподаватель физики  частного учебного заведения</a:t>
            </a:r>
            <a:br>
              <a:rPr lang="ru-RU" sz="28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в Париже</a:t>
            </a:r>
          </a:p>
          <a:p>
            <a:pPr>
              <a:spcBef>
                <a:spcPts val="1200"/>
              </a:spcBef>
            </a:pPr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Наконец – консерватором физического кабинета в Коллеж де Франс</a:t>
            </a:r>
          </a:p>
        </p:txBody>
      </p:sp>
      <p:sp>
        <p:nvSpPr>
          <p:cNvPr id="4" name="Стрелка влево 3">
            <a:hlinkClick r:id="rId3" action="ppaction://hlinksldjump"/>
          </p:cNvPr>
          <p:cNvSpPr/>
          <p:nvPr/>
        </p:nvSpPr>
        <p:spPr>
          <a:xfrm>
            <a:off x="179512" y="188640"/>
            <a:ext cx="288925" cy="288925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Пьер-Симон</a:t>
            </a:r>
            <a:r>
              <a:rPr lang="ru-RU" dirty="0"/>
              <a:t> Лаплас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196752"/>
            <a:ext cx="5626968" cy="4929411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Выдающийся французский математик, физик и астроном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Известен работами в области небесной механики, дифференциальных уравнений, один из создателей теории вероятностей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Заслуги Лапласа в области чистой и прикладной математики и особенно в астрономии громадны: он усовершенствовал почти все отделы этих наук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Был членом Французского Географического общества</a:t>
            </a:r>
          </a:p>
        </p:txBody>
      </p:sp>
      <p:sp>
        <p:nvSpPr>
          <p:cNvPr id="4" name="Стрелка влево 3">
            <a:hlinkClick r:id="rId3" action="ppaction://hlinksldjump"/>
          </p:cNvPr>
          <p:cNvSpPr/>
          <p:nvPr/>
        </p:nvSpPr>
        <p:spPr>
          <a:xfrm>
            <a:off x="179512" y="188640"/>
            <a:ext cx="288925" cy="288925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6012160" y="5301208"/>
            <a:ext cx="2952328" cy="108012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23 марта 1749 –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5 марта 1827, Франция</a:t>
            </a:r>
          </a:p>
        </p:txBody>
      </p:sp>
      <p:pic>
        <p:nvPicPr>
          <p:cNvPr id="25293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1340768"/>
            <a:ext cx="2959596" cy="3941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6012160" y="836712"/>
            <a:ext cx="2952328" cy="576064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Pierre-Simon Laplace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Использованные источники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686800" cy="5616624"/>
          </a:xfrm>
        </p:spPr>
        <p:txBody>
          <a:bodyPr>
            <a:normAutofit/>
          </a:bodyPr>
          <a:lstStyle/>
          <a:p>
            <a:r>
              <a:rPr lang="ru-RU" dirty="0"/>
              <a:t>Трофимова Т.И. Курс физики</a:t>
            </a:r>
          </a:p>
          <a:p>
            <a:r>
              <a:rPr lang="en-US" dirty="0">
                <a:hlinkClick r:id="rId3"/>
              </a:rPr>
              <a:t>http://school-collection.edu.ru</a:t>
            </a:r>
            <a:r>
              <a:rPr lang="en-US" dirty="0"/>
              <a:t> </a:t>
            </a:r>
            <a:endParaRPr lang="ru-RU" dirty="0"/>
          </a:p>
          <a:p>
            <a:r>
              <a:rPr lang="en-US" dirty="0">
                <a:hlinkClick r:id="rId4"/>
              </a:rPr>
              <a:t>http://ru.wikipedia.org</a:t>
            </a:r>
            <a:r>
              <a:rPr lang="en-US" dirty="0"/>
              <a:t> </a:t>
            </a:r>
            <a:endParaRPr lang="ru-RU" dirty="0"/>
          </a:p>
          <a:p>
            <a:r>
              <a:rPr lang="en-US" dirty="0">
                <a:hlinkClick r:id="rId5"/>
              </a:rPr>
              <a:t>http://stoom.ru/content</a:t>
            </a:r>
            <a:endParaRPr lang="ru-RU" dirty="0"/>
          </a:p>
          <a:p>
            <a:r>
              <a:rPr lang="en-US" dirty="0">
                <a:hlinkClick r:id="rId6"/>
              </a:rPr>
              <a:t>http://fn.bmstu.ru/phys/bib/physbook/tom6/ch4/texthtml/ch4_5.htm</a:t>
            </a:r>
            <a:r>
              <a:rPr lang="ru-RU" dirty="0"/>
              <a:t> </a:t>
            </a:r>
          </a:p>
          <a:p>
            <a:r>
              <a:rPr lang="en-US" dirty="0">
                <a:hlinkClick r:id="rId7"/>
              </a:rPr>
              <a:t>http://www.krugosvet.ru/enc/nauka_i_tehnika/tehnologiya_i_promyshlennost</a:t>
            </a:r>
            <a:r>
              <a:rPr lang="ru-RU" dirty="0"/>
              <a:t> </a:t>
            </a:r>
          </a:p>
          <a:p>
            <a:r>
              <a:rPr lang="en-US" dirty="0">
                <a:hlinkClick r:id="rId8"/>
              </a:rPr>
              <a:t>http://www.allbiograf.ru/category/fizika/</a:t>
            </a:r>
            <a:r>
              <a:rPr lang="ru-RU" dirty="0"/>
              <a:t> </a:t>
            </a:r>
          </a:p>
          <a:p>
            <a:endParaRPr lang="en-US" dirty="0"/>
          </a:p>
          <a:p>
            <a:endParaRPr lang="ru-RU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67544" y="692696"/>
            <a:ext cx="8640000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29730</TotalTime>
  <Words>2124</Words>
  <Application>Microsoft Office PowerPoint</Application>
  <PresentationFormat>Экран (4:3)</PresentationFormat>
  <Paragraphs>327</Paragraphs>
  <Slides>35</Slides>
  <Notes>35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1" baseType="lpstr">
      <vt:lpstr>Arial</vt:lpstr>
      <vt:lpstr>Calibri</vt:lpstr>
      <vt:lpstr>Times New Roman</vt:lpstr>
      <vt:lpstr>Verdana</vt:lpstr>
      <vt:lpstr>Тема Office</vt:lpstr>
      <vt:lpstr>Формула</vt:lpstr>
      <vt:lpstr>Магнитное поле</vt:lpstr>
      <vt:lpstr>Введение</vt:lpstr>
      <vt:lpstr>Опыты Ампера</vt:lpstr>
      <vt:lpstr>Действия тока</vt:lpstr>
      <vt:lpstr>Магнитное поле</vt:lpstr>
      <vt:lpstr>Определения</vt:lpstr>
      <vt:lpstr>Правило буравчика или Правило правого винта</vt:lpstr>
      <vt:lpstr>Магнитные свойства вещества</vt:lpstr>
      <vt:lpstr>Силовая характеристика МП</vt:lpstr>
      <vt:lpstr>Силовая характеристика МП</vt:lpstr>
      <vt:lpstr>Вектор магнитной индукции</vt:lpstr>
      <vt:lpstr>Закон Био-Савара-Лапласа</vt:lpstr>
      <vt:lpstr>Расчет магнитного поля</vt:lpstr>
      <vt:lpstr>Расчет магнитного поля</vt:lpstr>
      <vt:lpstr>Закон Ампера</vt:lpstr>
      <vt:lpstr>Взаимодействие параллельных токов</vt:lpstr>
      <vt:lpstr>Взаимодействие параллельных токов</vt:lpstr>
      <vt:lpstr>Аналогичность законов</vt:lpstr>
      <vt:lpstr>Напряженность магнитного поля</vt:lpstr>
      <vt:lpstr>Аналогия магнитного и электрического полей</vt:lpstr>
      <vt:lpstr>Действие МП на движущийся заряд</vt:lpstr>
      <vt:lpstr>Действие МП на движущийся заряд</vt:lpstr>
      <vt:lpstr>Действие МП на движущийся заряд</vt:lpstr>
      <vt:lpstr>Частица в магнитном поле</vt:lpstr>
      <vt:lpstr>Движение частицы по спирали</vt:lpstr>
      <vt:lpstr>Практическое использование</vt:lpstr>
      <vt:lpstr>Ускорители заряженных частиц</vt:lpstr>
      <vt:lpstr>Радиационные пояса Земля</vt:lpstr>
      <vt:lpstr>Дополнительная информация</vt:lpstr>
      <vt:lpstr>Ганс Христиан Эрстед</vt:lpstr>
      <vt:lpstr>Никола Тесла</vt:lpstr>
      <vt:lpstr>Жан-Батист Био</vt:lpstr>
      <vt:lpstr>Феликс Савар</vt:lpstr>
      <vt:lpstr>Пьер-Симон Лаплас</vt:lpstr>
      <vt:lpstr>Использованные источники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Электродинамика</dc:title>
  <dc:creator>bakh</dc:creator>
  <cp:lastModifiedBy>Admin</cp:lastModifiedBy>
  <cp:revision>435</cp:revision>
  <dcterms:modified xsi:type="dcterms:W3CDTF">2023-10-12T07:43:23Z</dcterms:modified>
</cp:coreProperties>
</file>