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1" r:id="rId3"/>
    <p:sldId id="271" r:id="rId4"/>
    <p:sldId id="272" r:id="rId5"/>
    <p:sldId id="273" r:id="rId6"/>
    <p:sldId id="268" r:id="rId7"/>
    <p:sldId id="274" r:id="rId8"/>
    <p:sldId id="270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429" autoAdjust="0"/>
  </p:normalViewPr>
  <p:slideViewPr>
    <p:cSldViewPr>
      <p:cViewPr>
        <p:scale>
          <a:sx n="96" d="100"/>
          <a:sy n="96" d="100"/>
        </p:scale>
        <p:origin x="-989" y="-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>
                  <c:v>10</c:v>
                </c:pt>
                <c:pt idx="3">
                  <c:v>11</c:v>
                </c:pt>
                <c:pt idx="4">
                  <c:v>10</c:v>
                </c:pt>
                <c:pt idx="5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28-42B3-A1FE-1941DB77672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Внеплановые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228-42B3-A1FE-1941DB776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848448"/>
        <c:axId val="65849984"/>
      </c:barChart>
      <c:catAx>
        <c:axId val="6584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849984"/>
        <c:crosses val="autoZero"/>
        <c:auto val="1"/>
        <c:lblAlgn val="ctr"/>
        <c:lblOffset val="100"/>
        <c:noMultiLvlLbl val="0"/>
      </c:catAx>
      <c:valAx>
        <c:axId val="6584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84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8876858267506141"/>
          <c:y val="0"/>
          <c:w val="0.59450057588537986"/>
          <c:h val="0.13916149185607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Рассмотренные вопросы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6D-4DD0-8A0B-8A56A82B79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6D-4DD0-8A0B-8A56A82B79A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6D-4DD0-8A0B-8A56A82B79A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06D-4DD0-8A0B-8A56A82B79A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06D-4DD0-8A0B-8A56A82B79A9}"/>
              </c:ext>
            </c:extLst>
          </c:dPt>
          <c:cat>
            <c:strRef>
              <c:f>Лист1!$A$2:$A$5</c:f>
              <c:strCache>
                <c:ptCount val="4"/>
                <c:pt idx="1">
                  <c:v>Разное</c:v>
                </c:pt>
                <c:pt idx="2">
                  <c:v>Плановые вопросы</c:v>
                </c:pt>
                <c:pt idx="3">
                  <c:v>Введённые в основные вопросы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51</c:v>
                </c:pt>
                <c:pt idx="2">
                  <c:v>22</c:v>
                </c:pt>
                <c:pt idx="3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06D-4DD0-8A0B-8A56A82B7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4.9999964391420897E-2"/>
          <c:y val="0.67588389606364307"/>
          <c:w val="0.89999989317426266"/>
          <c:h val="0.289837430467037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921486171503495E-2"/>
          <c:y val="3.2117204758740754E-2"/>
          <c:w val="0.9288699770432548"/>
          <c:h val="0.696325801147245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 сведению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Лист1!$B$8:$B$13</c:f>
              <c:numCache>
                <c:formatCode>General</c:formatCode>
                <c:ptCount val="6"/>
                <c:pt idx="0">
                  <c:v>13</c:v>
                </c:pt>
                <c:pt idx="1">
                  <c:v>7</c:v>
                </c:pt>
                <c:pt idx="2">
                  <c:v>9</c:v>
                </c:pt>
                <c:pt idx="3">
                  <c:v>7</c:v>
                </c:pt>
                <c:pt idx="4">
                  <c:v>14</c:v>
                </c:pt>
                <c:pt idx="5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2E-4530-83D8-6325876C5E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Утверждено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Лист1!$C$8:$C$13</c:f>
              <c:numCache>
                <c:formatCode>General</c:formatCode>
                <c:ptCount val="6"/>
                <c:pt idx="0">
                  <c:v>94</c:v>
                </c:pt>
                <c:pt idx="1">
                  <c:v>124</c:v>
                </c:pt>
                <c:pt idx="2">
                  <c:v>135</c:v>
                </c:pt>
                <c:pt idx="3">
                  <c:v>112</c:v>
                </c:pt>
                <c:pt idx="4">
                  <c:v>103</c:v>
                </c:pt>
                <c:pt idx="5">
                  <c:v>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82E-4530-83D8-6325876C5E1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 рассмотрение УС КФУ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Лист1!$A$8:$A$13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Лист1!$D$8:$D$13</c:f>
              <c:numCache>
                <c:formatCode>General</c:formatCode>
                <c:ptCount val="6"/>
                <c:pt idx="0">
                  <c:v>13</c:v>
                </c:pt>
                <c:pt idx="1">
                  <c:v>9</c:v>
                </c:pt>
                <c:pt idx="2">
                  <c:v>19</c:v>
                </c:pt>
                <c:pt idx="3">
                  <c:v>17</c:v>
                </c:pt>
                <c:pt idx="4">
                  <c:v>20</c:v>
                </c:pt>
                <c:pt idx="5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82E-4530-83D8-6325876C5E1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6583296"/>
        <c:axId val="76584832"/>
      </c:barChart>
      <c:catAx>
        <c:axId val="7658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584832"/>
        <c:crosses val="autoZero"/>
        <c:auto val="1"/>
        <c:lblAlgn val="ctr"/>
        <c:lblOffset val="100"/>
        <c:noMultiLvlLbl val="0"/>
      </c:catAx>
      <c:valAx>
        <c:axId val="7658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58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79537798638770107"/>
          <c:w val="1"/>
          <c:h val="7.2884332620762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Посещаемость (%)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Лист1!$A$2:$A$20</c:f>
              <c:numCache>
                <c:formatCode>General</c:formatCode>
                <c:ptCount val="1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</c:numCache>
            </c:num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87</c:v>
                </c:pt>
                <c:pt idx="1">
                  <c:v>93.5</c:v>
                </c:pt>
                <c:pt idx="2">
                  <c:v>85.4</c:v>
                </c:pt>
                <c:pt idx="3">
                  <c:v>80.5</c:v>
                </c:pt>
                <c:pt idx="4">
                  <c:v>85.4</c:v>
                </c:pt>
                <c:pt idx="5">
                  <c:v>92.7</c:v>
                </c:pt>
                <c:pt idx="6">
                  <c:v>87.9</c:v>
                </c:pt>
                <c:pt idx="7">
                  <c:v>92.7</c:v>
                </c:pt>
                <c:pt idx="8">
                  <c:v>90.2</c:v>
                </c:pt>
                <c:pt idx="9">
                  <c:v>70.7</c:v>
                </c:pt>
                <c:pt idx="10">
                  <c:v>85.4</c:v>
                </c:pt>
                <c:pt idx="11">
                  <c:v>92.7</c:v>
                </c:pt>
                <c:pt idx="12">
                  <c:v>92.7</c:v>
                </c:pt>
                <c:pt idx="13">
                  <c:v>73.099999999999994</c:v>
                </c:pt>
                <c:pt idx="14">
                  <c:v>94.9</c:v>
                </c:pt>
                <c:pt idx="15">
                  <c:v>76.900000000000006</c:v>
                </c:pt>
                <c:pt idx="16">
                  <c:v>94.9</c:v>
                </c:pt>
                <c:pt idx="17">
                  <c:v>89.8</c:v>
                </c:pt>
                <c:pt idx="18">
                  <c:v>92.3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334-46D8-A0DF-C06572F52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673280"/>
        <c:axId val="76292864"/>
      </c:lineChart>
      <c:catAx>
        <c:axId val="6667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292864"/>
        <c:crosses val="autoZero"/>
        <c:auto val="1"/>
        <c:lblAlgn val="ctr"/>
        <c:lblOffset val="100"/>
        <c:noMultiLvlLbl val="0"/>
      </c:catAx>
      <c:valAx>
        <c:axId val="7629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67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0.40103</cdr:x>
      <cdr:y>0.27182</cdr:y>
    </cdr:from>
    <cdr:to>
      <cdr:x>0.50366</cdr:x>
      <cdr:y>0.35484</cdr:y>
    </cdr:to>
    <cdr:sp macro="" textlink="">
      <cdr:nvSpPr>
        <cdr:cNvPr id="2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2281319" y="1209197"/>
          <a:ext cx="583824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37%</a:t>
          </a:r>
        </a:p>
      </cdr:txBody>
    </cdr:sp>
  </cdr:relSizeAnchor>
  <cdr:relSizeAnchor xmlns:cdr="http://schemas.openxmlformats.org/drawingml/2006/chartDrawing">
    <cdr:from>
      <cdr:x>0.39882</cdr:x>
      <cdr:y>0.5009</cdr:y>
    </cdr:from>
    <cdr:to>
      <cdr:x>0.50145</cdr:x>
      <cdr:y>0.58392</cdr:y>
    </cdr:to>
    <cdr:sp macro="" textlink="">
      <cdr:nvSpPr>
        <cdr:cNvPr id="3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3D943CB4-FDD9-4D17-9C22-797E758D2E5C}"/>
            </a:ext>
          </a:extLst>
        </cdr:cNvPr>
        <cdr:cNvSpPr txBox="1"/>
      </cdr:nvSpPr>
      <cdr:spPr>
        <a:xfrm xmlns:a="http://schemas.openxmlformats.org/drawingml/2006/main">
          <a:off x="2268715" y="2228248"/>
          <a:ext cx="583825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63%</a:t>
          </a:r>
        </a:p>
      </cdr:txBody>
    </cdr:sp>
  </cdr:relSizeAnchor>
  <cdr:relSizeAnchor xmlns:cdr="http://schemas.openxmlformats.org/drawingml/2006/chartDrawing">
    <cdr:from>
      <cdr:x>0.55591</cdr:x>
      <cdr:y>0.5</cdr:y>
    </cdr:from>
    <cdr:to>
      <cdr:x>0.65854</cdr:x>
      <cdr:y>0.58302</cdr:y>
    </cdr:to>
    <cdr:sp macro="" textlink="">
      <cdr:nvSpPr>
        <cdr:cNvPr id="4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0A61B9B7-36A5-4614-8346-B0455102BCED}"/>
            </a:ext>
          </a:extLst>
        </cdr:cNvPr>
        <cdr:cNvSpPr txBox="1"/>
      </cdr:nvSpPr>
      <cdr:spPr>
        <a:xfrm xmlns:a="http://schemas.openxmlformats.org/drawingml/2006/main">
          <a:off x="3162370" y="2224236"/>
          <a:ext cx="583825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92%</a:t>
          </a:r>
        </a:p>
      </cdr:txBody>
    </cdr:sp>
  </cdr:relSizeAnchor>
  <cdr:relSizeAnchor xmlns:cdr="http://schemas.openxmlformats.org/drawingml/2006/chartDrawing">
    <cdr:from>
      <cdr:x>0.55619</cdr:x>
      <cdr:y>0.30191</cdr:y>
    </cdr:from>
    <cdr:to>
      <cdr:x>0.63825</cdr:x>
      <cdr:y>0.38493</cdr:y>
    </cdr:to>
    <cdr:sp macro="" textlink="">
      <cdr:nvSpPr>
        <cdr:cNvPr id="5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09CDC647-B0EF-40E5-9386-FE4CE10DE59E}"/>
            </a:ext>
          </a:extLst>
        </cdr:cNvPr>
        <cdr:cNvSpPr txBox="1"/>
      </cdr:nvSpPr>
      <cdr:spPr>
        <a:xfrm xmlns:a="http://schemas.openxmlformats.org/drawingml/2006/main">
          <a:off x="3163974" y="1343057"/>
          <a:ext cx="466809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8%</a:t>
          </a:r>
        </a:p>
      </cdr:txBody>
    </cdr:sp>
  </cdr:relSizeAnchor>
  <cdr:relSizeAnchor xmlns:cdr="http://schemas.openxmlformats.org/drawingml/2006/chartDrawing">
    <cdr:from>
      <cdr:x>0.6962</cdr:x>
      <cdr:y>0.50181</cdr:y>
    </cdr:from>
    <cdr:to>
      <cdr:x>0.79883</cdr:x>
      <cdr:y>0.58483</cdr:y>
    </cdr:to>
    <cdr:sp macro="" textlink="">
      <cdr:nvSpPr>
        <cdr:cNvPr id="6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48E16C8A-B2CD-B153-10BB-099814D5E655}"/>
            </a:ext>
          </a:extLst>
        </cdr:cNvPr>
        <cdr:cNvSpPr txBox="1"/>
      </cdr:nvSpPr>
      <cdr:spPr>
        <a:xfrm xmlns:a="http://schemas.openxmlformats.org/drawingml/2006/main">
          <a:off x="3960440" y="2232301"/>
          <a:ext cx="583824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91%</a:t>
          </a:r>
        </a:p>
      </cdr:txBody>
    </cdr:sp>
  </cdr:relSizeAnchor>
  <cdr:relSizeAnchor xmlns:cdr="http://schemas.openxmlformats.org/drawingml/2006/chartDrawing">
    <cdr:from>
      <cdr:x>0.70886</cdr:x>
      <cdr:y>0.33429</cdr:y>
    </cdr:from>
    <cdr:to>
      <cdr:x>0.79092</cdr:x>
      <cdr:y>0.41731</cdr:y>
    </cdr:to>
    <cdr:sp macro="" textlink="">
      <cdr:nvSpPr>
        <cdr:cNvPr id="7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48E16C8A-B2CD-B153-10BB-099814D5E655}"/>
            </a:ext>
          </a:extLst>
        </cdr:cNvPr>
        <cdr:cNvSpPr txBox="1"/>
      </cdr:nvSpPr>
      <cdr:spPr>
        <a:xfrm xmlns:a="http://schemas.openxmlformats.org/drawingml/2006/main">
          <a:off x="4032448" y="1487073"/>
          <a:ext cx="466809" cy="369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9%</a:t>
          </a:r>
        </a:p>
      </cdr:txBody>
    </cdr:sp>
  </cdr:relSizeAnchor>
  <cdr:relSizeAnchor xmlns:cdr="http://schemas.openxmlformats.org/drawingml/2006/chartDrawing">
    <cdr:from>
      <cdr:x>0.8481</cdr:x>
      <cdr:y>0.49631</cdr:y>
    </cdr:from>
    <cdr:to>
      <cdr:x>0.95073</cdr:x>
      <cdr:y>0.57934</cdr:y>
    </cdr:to>
    <cdr:sp macro="" textlink="">
      <cdr:nvSpPr>
        <cdr:cNvPr id="8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FE4BA834-D05E-B462-47D1-4A136EEB7895}"/>
            </a:ext>
          </a:extLst>
        </cdr:cNvPr>
        <cdr:cNvSpPr txBox="1"/>
      </cdr:nvSpPr>
      <cdr:spPr>
        <a:xfrm xmlns:a="http://schemas.openxmlformats.org/drawingml/2006/main">
          <a:off x="4824536" y="2207841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58%</a:t>
          </a:r>
        </a:p>
      </cdr:txBody>
    </cdr:sp>
  </cdr:relSizeAnchor>
  <cdr:relSizeAnchor xmlns:cdr="http://schemas.openxmlformats.org/drawingml/2006/chartDrawing">
    <cdr:from>
      <cdr:x>0.8481</cdr:x>
      <cdr:y>0.25335</cdr:y>
    </cdr:from>
    <cdr:to>
      <cdr:x>0.95073</cdr:x>
      <cdr:y>0.33638</cdr:y>
    </cdr:to>
    <cdr:sp macro="" textlink="">
      <cdr:nvSpPr>
        <cdr:cNvPr id="9" name="TextBox 18">
          <a:extLst xmlns:a="http://schemas.openxmlformats.org/drawingml/2006/main">
            <a:ext uri="{FF2B5EF4-FFF2-40B4-BE49-F238E27FC236}">
              <a16:creationId xmlns:a16="http://schemas.microsoft.com/office/drawing/2014/main" xmlns="" id="{7E43917B-0785-ED9A-9F9F-5E323D4C16F9}"/>
            </a:ext>
          </a:extLst>
        </cdr:cNvPr>
        <cdr:cNvSpPr txBox="1"/>
      </cdr:nvSpPr>
      <cdr:spPr>
        <a:xfrm xmlns:a="http://schemas.openxmlformats.org/drawingml/2006/main">
          <a:off x="4824536" y="1127033"/>
          <a:ext cx="5838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dirty="0"/>
            <a:t>42%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Дмитри</a:t>
            </a:r>
            <a:r>
              <a:rPr lang="ru-RU" baseline="0" dirty="0"/>
              <a:t>й Альбертович</a:t>
            </a:r>
            <a:r>
              <a:rPr lang="ru-RU" dirty="0"/>
              <a:t>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4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85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768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такие пиктограммы</a:t>
            </a:r>
            <a:r>
              <a:rPr lang="ru-RU" baseline="0" dirty="0"/>
              <a:t> могут быть использованы, как тематический паттерн, при создании текстового слайда. </a:t>
            </a:r>
            <a:r>
              <a:rPr lang="ru-RU" i="1" baseline="0" dirty="0"/>
              <a:t>(</a:t>
            </a:r>
            <a:r>
              <a:rPr lang="ru-RU" b="1" i="1" baseline="0" dirty="0"/>
              <a:t>пока не уверен нужен ли этот слайд</a:t>
            </a:r>
            <a:r>
              <a:rPr lang="ru-RU" i="1" baseline="0" dirty="0"/>
              <a:t>)</a:t>
            </a:r>
          </a:p>
          <a:p>
            <a:endParaRPr lang="ru-RU" i="1" baseline="0" dirty="0"/>
          </a:p>
          <a:p>
            <a:r>
              <a:rPr lang="ru-RU" i="0" baseline="0" dirty="0"/>
              <a:t>След слайд</a:t>
            </a:r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096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059A93-0D42-EDA8-83E3-C1A14784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14C6843D-0AC5-ECA3-F30C-E01108B4B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13753680-9DD8-4924-B724-5D6951A91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такие пиктограммы</a:t>
            </a:r>
            <a:r>
              <a:rPr lang="ru-RU" baseline="0" dirty="0"/>
              <a:t> могут быть использованы, как тематический паттерн, при создании текстового слайда. </a:t>
            </a:r>
            <a:r>
              <a:rPr lang="ru-RU" i="1" baseline="0" dirty="0"/>
              <a:t>(</a:t>
            </a:r>
            <a:r>
              <a:rPr lang="ru-RU" b="1" i="1" baseline="0" dirty="0"/>
              <a:t>пока не уверен нужен ли этот слайд</a:t>
            </a:r>
            <a:r>
              <a:rPr lang="ru-RU" i="1" baseline="0" dirty="0"/>
              <a:t>)</a:t>
            </a:r>
          </a:p>
          <a:p>
            <a:endParaRPr lang="ru-RU" i="1" baseline="0" dirty="0"/>
          </a:p>
          <a:p>
            <a:r>
              <a:rPr lang="ru-RU" i="0" baseline="0" dirty="0"/>
              <a:t>След слайд</a:t>
            </a:r>
            <a:endParaRPr lang="ru-RU" i="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8D60B05-157F-EB87-88D1-6D7C9B4DD7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682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007" y="732498"/>
            <a:ext cx="519045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АНАЛИЗ РАБОТЫ УЧЁНОГО СОВЕТА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НАБЕРЕЖНОЧЕЛНИНСКОГО ИНСТИТУТА (ФИЛИАЛА) КФУ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 2024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6008" y="3212852"/>
            <a:ext cx="5334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Председатель временной комиссии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По анализу решений УС НЧИ КФУ за 2024 год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Башмаков Дмитрий Александрович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Заведующий кафедрой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ЭЭиЭТ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ACA0BD-1148-ABB6-9750-C2475140024A}"/>
              </a:ext>
            </a:extLst>
          </p:cNvPr>
          <p:cNvSpPr txBox="1"/>
          <p:nvPr/>
        </p:nvSpPr>
        <p:spPr>
          <a:xfrm>
            <a:off x="964851" y="8107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Количество проведённых заседаний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9F56C91-9FF7-30DE-2BA5-2419AD0D8630}"/>
              </a:ext>
            </a:extLst>
          </p:cNvPr>
          <p:cNvSpPr/>
          <p:nvPr/>
        </p:nvSpPr>
        <p:spPr>
          <a:xfrm>
            <a:off x="899592" y="1140589"/>
            <a:ext cx="23762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количество:</a:t>
            </a:r>
          </a:p>
          <a:p>
            <a:r>
              <a:rPr lang="ru-RU" dirty="0"/>
              <a:t>-    Заседаний 19;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Рассмотренных вопросов </a:t>
            </a:r>
          </a:p>
          <a:p>
            <a:r>
              <a:rPr lang="ru-RU" dirty="0"/>
              <a:t>2019 – 100; 2020 – 107, 2021 – 108; 2022 – 109; 2023 – 100; 2024 – 101.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 рассмотренных вопросов</a:t>
            </a:r>
          </a:p>
          <a:p>
            <a:r>
              <a:rPr lang="ru-RU" dirty="0"/>
              <a:t>2019 – 0, 2020 – 0, 2021 – 0, 2022 – 0, 2023 – 0; 2024 -0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087C4648-5B70-A2F7-10D5-8DF093612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716233"/>
              </p:ext>
            </p:extLst>
          </p:nvPr>
        </p:nvGraphicFramePr>
        <p:xfrm>
          <a:off x="3275856" y="580621"/>
          <a:ext cx="5688632" cy="44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99F36B5-65D5-5D85-746D-9F4D753A1E12}"/>
              </a:ext>
            </a:extLst>
          </p:cNvPr>
          <p:cNvSpPr txBox="1"/>
          <p:nvPr/>
        </p:nvSpPr>
        <p:spPr>
          <a:xfrm>
            <a:off x="3883582" y="180106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30%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596AEC9-11A1-DCE3-CE7D-14B574F98472}"/>
              </a:ext>
            </a:extLst>
          </p:cNvPr>
          <p:cNvSpPr/>
          <p:nvPr/>
        </p:nvSpPr>
        <p:spPr>
          <a:xfrm>
            <a:off x="3851920" y="2808849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FFC8ECB-906A-F830-0721-A5609329A8EF}"/>
              </a:ext>
            </a:extLst>
          </p:cNvPr>
          <p:cNvSpPr txBox="1"/>
          <p:nvPr/>
        </p:nvSpPr>
        <p:spPr>
          <a:xfrm>
            <a:off x="4682888" y="180106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23%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10F10AA-55E4-DEA8-2E6D-43D770BFD5D3}"/>
              </a:ext>
            </a:extLst>
          </p:cNvPr>
          <p:cNvSpPr/>
          <p:nvPr/>
        </p:nvSpPr>
        <p:spPr>
          <a:xfrm>
            <a:off x="4676606" y="2788442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77%</a:t>
            </a: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FACB79-5660-E909-7C0E-D61FDBD1E9BD}"/>
              </a:ext>
            </a:extLst>
          </p:cNvPr>
          <p:cNvSpPr txBox="1"/>
          <p:nvPr/>
        </p:nvSpPr>
        <p:spPr>
          <a:xfrm>
            <a:off x="1043608" y="8753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Объём рассмотренных вопросов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F84C811-53E8-2769-4346-585B09149B53}"/>
              </a:ext>
            </a:extLst>
          </p:cNvPr>
          <p:cNvSpPr/>
          <p:nvPr/>
        </p:nvSpPr>
        <p:spPr>
          <a:xfrm>
            <a:off x="860280" y="503654"/>
            <a:ext cx="25090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рассмотренных вопросов 101.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Запланированных вопросов: 22;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Дополнительно введённых в основную часть вопросов: 28;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Рассмотренные в разном вопросы: 51.</a:t>
            </a:r>
          </a:p>
          <a:p>
            <a:r>
              <a:rPr lang="ru-RU" dirty="0"/>
              <a:t>Вопросы связанные с образовательной деятельностью:</a:t>
            </a:r>
          </a:p>
          <a:p>
            <a:r>
              <a:rPr lang="ru-RU" dirty="0"/>
              <a:t>24 – 30% от общего количества.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CAF42FDA-130F-1461-C1A7-DF33187F32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5574931"/>
              </p:ext>
            </p:extLst>
          </p:nvPr>
        </p:nvGraphicFramePr>
        <p:xfrm>
          <a:off x="3269332" y="680457"/>
          <a:ext cx="5616624" cy="444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3F06DB0-2EA2-8660-3D08-09BC44A930F0}"/>
              </a:ext>
            </a:extLst>
          </p:cNvPr>
          <p:cNvSpPr txBox="1"/>
          <p:nvPr/>
        </p:nvSpPr>
        <p:spPr>
          <a:xfrm>
            <a:off x="3770831" y="21959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50%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FA63E04-5A26-042F-8F2A-B7BD4F5701B4}"/>
              </a:ext>
            </a:extLst>
          </p:cNvPr>
          <p:cNvSpPr/>
          <p:nvPr/>
        </p:nvSpPr>
        <p:spPr>
          <a:xfrm>
            <a:off x="4856144" y="2194638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50%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8869D8E2-0996-05CF-E2C2-D86DCA74B9B0}"/>
              </a:ext>
            </a:extLst>
          </p:cNvPr>
          <p:cNvSpPr/>
          <p:nvPr/>
        </p:nvSpPr>
        <p:spPr>
          <a:xfrm>
            <a:off x="7164288" y="2176687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22%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0F6824ED-C77B-17DC-75A8-5C91030A3F83}"/>
              </a:ext>
            </a:extLst>
          </p:cNvPr>
          <p:cNvSpPr/>
          <p:nvPr/>
        </p:nvSpPr>
        <p:spPr>
          <a:xfrm>
            <a:off x="8083019" y="2146289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28%</a:t>
            </a:r>
          </a:p>
        </p:txBody>
      </p:sp>
    </p:spTree>
    <p:extLst>
      <p:ext uri="{BB962C8B-B14F-4D97-AF65-F5344CB8AC3E}">
        <p14:creationId xmlns:p14="http://schemas.microsoft.com/office/powerpoint/2010/main" val="155818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DB70197-A00C-DBDA-BB54-61D73C7CDD0A}"/>
              </a:ext>
            </a:extLst>
          </p:cNvPr>
          <p:cNvSpPr txBox="1"/>
          <p:nvPr/>
        </p:nvSpPr>
        <p:spPr>
          <a:xfrm>
            <a:off x="1043608" y="875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Структура принятых решений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4C9EB13-B669-21D3-BB5C-8FE1DBEB76C4}"/>
              </a:ext>
            </a:extLst>
          </p:cNvPr>
          <p:cNvSpPr/>
          <p:nvPr/>
        </p:nvSpPr>
        <p:spPr>
          <a:xfrm>
            <a:off x="899592" y="1113874"/>
            <a:ext cx="216131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принятых решений 143.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Принятых к сведению 26;</a:t>
            </a:r>
          </a:p>
          <a:p>
            <a:pPr marL="285750" indent="-285750">
              <a:buFontTx/>
              <a:buChar char="-"/>
            </a:pPr>
            <a:r>
              <a:rPr lang="ru-RU" dirty="0"/>
              <a:t>Утверждённых 106;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Вынесенных на рассмотрение Ученого совета КФУ 11.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0C03F9A9-4D90-0D87-BB8B-41D967477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1603059"/>
              </p:ext>
            </p:extLst>
          </p:nvPr>
        </p:nvGraphicFramePr>
        <p:xfrm>
          <a:off x="3284121" y="357534"/>
          <a:ext cx="5891192" cy="4785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3721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DB70197-A00C-DBDA-BB54-61D73C7CDD0A}"/>
              </a:ext>
            </a:extLst>
          </p:cNvPr>
          <p:cNvSpPr txBox="1"/>
          <p:nvPr/>
        </p:nvSpPr>
        <p:spPr>
          <a:xfrm>
            <a:off x="1043608" y="8753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Посещаемость заседаний учёного совета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4C9EB13-B669-21D3-BB5C-8FE1DBEB76C4}"/>
              </a:ext>
            </a:extLst>
          </p:cNvPr>
          <p:cNvSpPr/>
          <p:nvPr/>
        </p:nvSpPr>
        <p:spPr>
          <a:xfrm>
            <a:off x="887939" y="1707654"/>
            <a:ext cx="21613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Средняя посещаемость за год составила 87,3%.</a:t>
            </a:r>
          </a:p>
          <a:p>
            <a:endParaRPr lang="ru-RU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832D06A8-DCA2-9CD2-9CF8-B205E74FE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373164"/>
              </p:ext>
            </p:extLst>
          </p:nvPr>
        </p:nvGraphicFramePr>
        <p:xfrm>
          <a:off x="3049250" y="535165"/>
          <a:ext cx="5979771" cy="4277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63020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076" name="Picture 4" descr="C:\Users\MSShafigullin\Desktop\2020\Презентация КФУ\Пиктограммы и иконки\1772916-school-and-education\1772916-school-and-education\png\036-astronomy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133350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16ECDD-AF50-94EF-BE65-ABE082040156}"/>
              </a:ext>
            </a:extLst>
          </p:cNvPr>
          <p:cNvSpPr txBox="1"/>
          <p:nvPr/>
        </p:nvSpPr>
        <p:spPr>
          <a:xfrm>
            <a:off x="1043608" y="9592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Не выполненные решения Учёного совета НЧИ КФУ за 2024 г.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548C53F-C8D3-B9CF-E3E9-78C748B5ADD2}"/>
              </a:ext>
            </a:extLst>
          </p:cNvPr>
          <p:cNvSpPr/>
          <p:nvPr/>
        </p:nvSpPr>
        <p:spPr>
          <a:xfrm>
            <a:off x="971145" y="606119"/>
            <a:ext cx="5590894" cy="4316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ВОПРОС: Об утверждении максимальной доли заимствований в курсовых работах по направлению подготовки и выпускных квалификационных работах.</a:t>
            </a:r>
          </a:p>
          <a:p>
            <a:pPr lvl="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РЕШЕНИЕ: ˗	перенести рассмотрение вопроса «Об утверждении максимальной доли заимствований в курсовых работах по направлению подготовки и выпускных квалификационных работах» на следующее заседание Ученого совета, предварительно доработав вопрос с учетом замечаний и предложений;</a:t>
            </a:r>
          </a:p>
          <a:p>
            <a:pPr lvl="0" algn="just">
              <a:lnSpc>
                <a:spcPct val="115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˗	заведующим кафедрами предоставить в учебный отдел информацию о модулях, используемых при проверке курсовых и выпускных квалификационных работ на оригинальность и максимальные доли заимствований по курсовым работам по направлению подготовки и выпускным квалификационным работам.</a:t>
            </a:r>
          </a:p>
        </p:txBody>
      </p:sp>
    </p:spTree>
    <p:extLst>
      <p:ext uri="{BB962C8B-B14F-4D97-AF65-F5344CB8AC3E}">
        <p14:creationId xmlns:p14="http://schemas.microsoft.com/office/powerpoint/2010/main" val="319720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60B96CD-12D6-24F2-E024-04C65B31D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7AC3EDC-E0BA-749B-CBF7-69FF2E140963}"/>
              </a:ext>
            </a:extLst>
          </p:cNvPr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>
            <a:extLst>
              <a:ext uri="{FF2B5EF4-FFF2-40B4-BE49-F238E27FC236}">
                <a16:creationId xmlns:a16="http://schemas.microsoft.com/office/drawing/2014/main" xmlns="" id="{C388B6A0-478C-6EC2-57C5-6B13D72AE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B6E91F95-2B1B-3CDB-3A02-38D43432E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5143B2D6-9BAF-77F2-5DE7-19A5CF125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5482C0E-74CA-8931-F897-10355F8DF0EA}"/>
              </a:ext>
            </a:extLst>
          </p:cNvPr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21A474B-F2CE-FF23-68EF-BB8BE103190F}"/>
              </a:ext>
            </a:extLst>
          </p:cNvPr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13-18</a:t>
            </a:r>
          </a:p>
        </p:txBody>
      </p:sp>
      <p:pic>
        <p:nvPicPr>
          <p:cNvPr id="3076" name="Picture 4" descr="C:\Users\MSShafigullin\Desktop\2020\Презентация КФУ\Пиктограммы и иконки\1772916-school-and-education\1772916-school-and-education\png\036-astronomy.png">
            <a:extLst>
              <a:ext uri="{FF2B5EF4-FFF2-40B4-BE49-F238E27FC236}">
                <a16:creationId xmlns:a16="http://schemas.microsoft.com/office/drawing/2014/main" xmlns="" id="{B3B5D537-1023-6207-39DC-4ACFAD3F18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705600" y="133350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MSShafigullin\Desktop\2020\5+\5+ (white).png">
            <a:extLst>
              <a:ext uri="{FF2B5EF4-FFF2-40B4-BE49-F238E27FC236}">
                <a16:creationId xmlns:a16="http://schemas.microsoft.com/office/drawing/2014/main" xmlns="" id="{3A7124AF-D160-4A5A-A286-168A8DF79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2370CC-AB43-7AB6-C1C2-1F9077F9F1B2}"/>
              </a:ext>
            </a:extLst>
          </p:cNvPr>
          <p:cNvSpPr txBox="1"/>
          <p:nvPr/>
        </p:nvSpPr>
        <p:spPr>
          <a:xfrm>
            <a:off x="1043608" y="9592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Проект решения комиссии по анализу работу Учёного совета НЧИ КФУ за 2024 г.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E78BF37-E53D-58EC-68FC-D385C2787DF5}"/>
              </a:ext>
            </a:extLst>
          </p:cNvPr>
          <p:cNvSpPr/>
          <p:nvPr/>
        </p:nvSpPr>
        <p:spPr>
          <a:xfrm>
            <a:off x="997330" y="897598"/>
            <a:ext cx="5590894" cy="2905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Признать работу УС НЧИ КФУ за 2024 год удовлетворительной.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Рекомендовать комиссиям более качественно подходить к рассмотрению вопросов с выдачей рекомендаций по принятию решений.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Рекомендовать руководителям структурных подразделений планировать свою деятельность с учётом графика заседаний УС НЧИ КФУ.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УО исполнить решение УС НЧИ КФУ в срок до 26.02.2025 г.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87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652</Words>
  <Application>Microsoft Office PowerPoint</Application>
  <PresentationFormat>Экран (16:9)</PresentationFormat>
  <Paragraphs>116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72</cp:revision>
  <dcterms:created xsi:type="dcterms:W3CDTF">2020-07-15T10:53:07Z</dcterms:created>
  <dcterms:modified xsi:type="dcterms:W3CDTF">2025-01-29T05:27:25Z</dcterms:modified>
</cp:coreProperties>
</file>