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90" r:id="rId2"/>
    <p:sldId id="288" r:id="rId3"/>
    <p:sldId id="279" r:id="rId4"/>
    <p:sldId id="270" r:id="rId5"/>
    <p:sldId id="282" r:id="rId6"/>
    <p:sldId id="286" r:id="rId7"/>
    <p:sldId id="292" r:id="rId8"/>
    <p:sldId id="293" r:id="rId9"/>
    <p:sldId id="291" r:id="rId10"/>
    <p:sldId id="294" r:id="rId11"/>
    <p:sldId id="280" r:id="rId12"/>
    <p:sldId id="281" r:id="rId13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3F7"/>
    <a:srgbClr val="FEF4EC"/>
    <a:srgbClr val="FFFFFF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55" autoAdjust="0"/>
    <p:restoredTop sz="94234" autoAdjust="0"/>
  </p:normalViewPr>
  <p:slideViewPr>
    <p:cSldViewPr>
      <p:cViewPr varScale="1">
        <p:scale>
          <a:sx n="130" d="100"/>
          <a:sy n="130" d="100"/>
        </p:scale>
        <p:origin x="954" y="114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8B2923-261F-46B6-A232-C9424B7655EE}" type="datetimeFigureOut">
              <a:rPr lang="ru-RU" smtClean="0"/>
              <a:t>18.02.2022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6705F6-7838-45D1-BC7D-18E1F1EB7A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83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6705F6-7838-45D1-BC7D-18E1F1EB7AE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308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6705F6-7838-45D1-BC7D-18E1F1EB7AE0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6112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460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F3927-8811-463A-8BAA-031BB384AE02}" type="datetimeFigureOut">
              <a:rPr lang="en-US"/>
              <a:pPr>
                <a:defRPr/>
              </a:pPr>
              <a:t>2/18/2022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CC510-44FD-4170-ACAA-D71C4FB8E5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6810E-DDD6-4A25-9F6C-1AC9EF715CC1}" type="datetimeFigureOut">
              <a:rPr lang="en-US"/>
              <a:pPr>
                <a:defRPr/>
              </a:pPr>
              <a:t>2/18/2022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4AF9B-8C3D-4F98-9E5F-4848D5D0B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739DC-608A-4CE3-ADE4-5C6E8C022B62}" type="datetimeFigureOut">
              <a:rPr lang="en-US"/>
              <a:pPr>
                <a:defRPr/>
              </a:pPr>
              <a:t>2/18/2022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F65A8-B691-47FE-B8F8-AAAEC13ED4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8570C-0841-4C79-B4A0-674B7E1814C9}" type="datetimeFigureOut">
              <a:rPr lang="en-US"/>
              <a:pPr>
                <a:defRPr/>
              </a:pPr>
              <a:t>2/18/2022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5FF8F-287E-4D82-9C52-2D38C94906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FC652-4203-40B0-94EC-AA34538FEAD0}" type="datetimeFigureOut">
              <a:rPr lang="en-US"/>
              <a:pPr>
                <a:defRPr/>
              </a:pPr>
              <a:t>2/18/2022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AD6B7-E0E7-4A0F-8D1B-213DFF032F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F3C12-047B-4FE3-AE75-12DFE090019B}" type="datetimeFigureOut">
              <a:rPr lang="en-US"/>
              <a:pPr>
                <a:defRPr/>
              </a:pPr>
              <a:t>2/18/2022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852F2-E4C1-4952-AAC2-44F226243E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40D2A-9983-448D-B4B3-279CF5D74D79}" type="datetimeFigureOut">
              <a:rPr lang="en-US"/>
              <a:pPr>
                <a:defRPr/>
              </a:pPr>
              <a:t>2/18/2022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5BFDA-9C9A-4D2A-A933-4E69216B2F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CB567-0C17-4B70-A26F-DA625D7377F8}" type="datetimeFigureOut">
              <a:rPr lang="en-US"/>
              <a:pPr>
                <a:defRPr/>
              </a:pPr>
              <a:t>2/18/2022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3BC41-4701-499E-837E-C77F2F854E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13970-919E-4256-B3DD-FE9A6D18E7B6}" type="datetimeFigureOut">
              <a:rPr lang="en-US"/>
              <a:pPr>
                <a:defRPr/>
              </a:pPr>
              <a:t>2/18/2022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B547C-AA22-4638-AB5B-E40791E636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CFEB4-F22C-491C-9539-07D3B7C626F2}" type="datetimeFigureOut">
              <a:rPr lang="en-US"/>
              <a:pPr>
                <a:defRPr/>
              </a:pPr>
              <a:t>2/18/2022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C7102-0343-48E6-8586-DA8FA3CF33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en-US"/>
              <a:t>Click to add title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D3FD5-779F-42D2-870D-ECD385D867AD}" type="datetimeFigureOut">
              <a:rPr lang="en-US"/>
              <a:pPr>
                <a:defRPr/>
              </a:pPr>
              <a:t>2/18/2022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D1014-3A15-47CF-887D-AF85C1E4B8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33500"/>
            <a:ext cx="82296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97DE687-5ABA-48E3-B330-4B819651369C}" type="datetimeFigureOut">
              <a:rPr lang="en-US"/>
              <a:pPr>
                <a:defRPr/>
              </a:pPr>
              <a:t>2/18/2022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8D98E1D-6FCB-4C06-B594-C02441488F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8.png"/><Relationship Id="rId7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1946" y="646638"/>
            <a:ext cx="960107" cy="93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51720" y="2114445"/>
            <a:ext cx="528058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ru-RU" sz="2000" dirty="0">
                <a:solidFill>
                  <a:schemeClr val="lt1"/>
                </a:solidFill>
                <a:latin typeface="PT Sans" panose="020B0503020203020204" pitchFamily="34" charset="-52"/>
              </a:rPr>
              <a:t>КАЗАНСКИЙ ФЕДЕРАЛЬНЫЙ УНИВЕРСИТЕТ</a:t>
            </a:r>
            <a:endParaRPr lang="en-US" sz="2000" dirty="0">
              <a:solidFill>
                <a:schemeClr val="lt1"/>
              </a:solidFill>
              <a:latin typeface="PT Sans" panose="020B0503020203020204" pitchFamily="34" charset="-52"/>
            </a:endParaRP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2000" dirty="0">
                <a:solidFill>
                  <a:schemeClr val="lt1"/>
                </a:solidFill>
                <a:latin typeface="PT Sans" panose="020B0503020203020204" pitchFamily="34" charset="-52"/>
              </a:rPr>
              <a:t>ЮРИДИЧЕСКИЙ </a:t>
            </a:r>
            <a:r>
              <a:rPr lang="ru-RU" sz="2000" dirty="0" smtClean="0">
                <a:solidFill>
                  <a:schemeClr val="lt1"/>
                </a:solidFill>
                <a:latin typeface="PT Sans" panose="020B0503020203020204" pitchFamily="34" charset="-52"/>
              </a:rPr>
              <a:t>ФАКУЛЬТЕТ</a:t>
            </a: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2000" dirty="0" smtClean="0">
                <a:solidFill>
                  <a:schemeClr val="lt1"/>
                </a:solidFill>
                <a:latin typeface="PT Sans" panose="020B0503020203020204" pitchFamily="34" charset="-52"/>
              </a:rPr>
              <a:t>МАГИСТЕРСКАЯ ПРОГРАММА</a:t>
            </a:r>
          </a:p>
          <a:p>
            <a:pPr lvl="0" algn="ctr">
              <a:buClr>
                <a:srgbClr val="000000"/>
              </a:buClr>
              <a:buSzPts val="1100"/>
            </a:pPr>
            <a:endParaRPr lang="ru-RU" sz="2000" dirty="0">
              <a:solidFill>
                <a:schemeClr val="lt1"/>
              </a:solidFill>
              <a:latin typeface="PT Sans" panose="020B0503020203020204" pitchFamily="34" charset="-52"/>
            </a:endParaRPr>
          </a:p>
          <a:p>
            <a:pPr lvl="0" algn="ctr">
              <a:buClr>
                <a:srgbClr val="000000"/>
              </a:buClr>
              <a:buSzPts val="1100"/>
            </a:pPr>
            <a:r>
              <a:rPr lang="ru-RU" sz="4000" b="1" dirty="0" smtClean="0">
                <a:solidFill>
                  <a:schemeClr val="lt1"/>
                </a:solidFill>
                <a:latin typeface="PT Sans" panose="020B0503020203020204" pitchFamily="34" charset="-52"/>
              </a:rPr>
              <a:t>ЮРИСТ В СФЕРЕ ЦИФРОВОЙ ЭКОНОМИКИ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2711792" y="1921396"/>
            <a:ext cx="372041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257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Госслужба: особенности работы, плюсы и минусы | Бюллетень Вакансий в Самаре  - свежие вакансии напрямую от работодателей, работа для Ва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0"/>
            <a:ext cx="8316416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39" name="TextBox 8"/>
          <p:cNvSpPr txBox="1">
            <a:spLocks noChangeArrowheads="1"/>
          </p:cNvSpPr>
          <p:nvPr/>
        </p:nvSpPr>
        <p:spPr bwMode="auto">
          <a:xfrm>
            <a:off x="1619672" y="-311185"/>
            <a:ext cx="8731696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400" b="1" u="sng" dirty="0" smtClean="0">
                <a:solidFill>
                  <a:schemeClr val="bg1"/>
                </a:solidFill>
                <a:latin typeface="Calibri" pitchFamily="34" charset="0"/>
              </a:rPr>
              <a:t>                    </a:t>
            </a:r>
            <a:r>
              <a:rPr lang="en-US" sz="4400" b="1" u="sng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4400" b="1" u="sng" dirty="0" smtClean="0">
                <a:solidFill>
                  <a:schemeClr val="bg1"/>
                </a:solidFill>
                <a:latin typeface="Calibri" pitchFamily="34" charset="0"/>
              </a:rPr>
              <a:t>      </a:t>
            </a:r>
            <a:r>
              <a:rPr lang="ru-RU" sz="4400" b="1" u="sng" dirty="0" smtClean="0">
                <a:solidFill>
                  <a:schemeClr val="bg1"/>
                </a:solidFill>
                <a:latin typeface="Calibri" pitchFamily="34" charset="0"/>
              </a:rPr>
              <a:t>                                                        </a:t>
            </a:r>
            <a:r>
              <a:rPr lang="ru-RU" sz="72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НАША МИССИЯ   </a:t>
            </a:r>
            <a:endParaRPr lang="ru-RU" sz="72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1294" y="851972"/>
            <a:ext cx="3963193" cy="273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827584" cy="5715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717268" y="3217539"/>
            <a:ext cx="4536504" cy="223224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Обеспечить подготовку </a:t>
            </a:r>
            <a:r>
              <a:rPr lang="ru-RU" dirty="0"/>
              <a:t>специалистов в области правового обеспечения IT-технологий, информационной безопасности, </a:t>
            </a:r>
            <a:r>
              <a:rPr lang="ru-RU" dirty="0" err="1"/>
              <a:t>Legal</a:t>
            </a:r>
            <a:r>
              <a:rPr lang="ru-RU" dirty="0"/>
              <a:t> </a:t>
            </a:r>
            <a:r>
              <a:rPr lang="ru-RU" dirty="0" err="1"/>
              <a:t>Tech</a:t>
            </a:r>
            <a:r>
              <a:rPr lang="ru-RU" dirty="0"/>
              <a:t>, владеющих теоретическими и прикладными знаниями в области правового регулирования отношений в сфере развития цифровой экономики</a:t>
            </a:r>
          </a:p>
        </p:txBody>
      </p:sp>
    </p:spTree>
    <p:extLst>
      <p:ext uri="{BB962C8B-B14F-4D97-AF65-F5344CB8AC3E}">
        <p14:creationId xmlns:p14="http://schemas.microsoft.com/office/powerpoint/2010/main" val="81353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Box 8"/>
          <p:cNvSpPr txBox="1">
            <a:spLocks noChangeArrowheads="1"/>
          </p:cNvSpPr>
          <p:nvPr/>
        </p:nvSpPr>
        <p:spPr bwMode="auto">
          <a:xfrm>
            <a:off x="304800" y="1482725"/>
            <a:ext cx="2001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b="1">
                <a:solidFill>
                  <a:schemeClr val="bg1"/>
                </a:solidFill>
                <a:latin typeface="Calibri" pitchFamily="34" charset="0"/>
              </a:rPr>
              <a:t>ФОТО КАФЕДРЫ</a:t>
            </a:r>
          </a:p>
        </p:txBody>
      </p:sp>
      <p:sp>
        <p:nvSpPr>
          <p:cNvPr id="14342" name="TextBox 15"/>
          <p:cNvSpPr txBox="1">
            <a:spLocks noChangeArrowheads="1"/>
          </p:cNvSpPr>
          <p:nvPr/>
        </p:nvSpPr>
        <p:spPr bwMode="auto">
          <a:xfrm>
            <a:off x="975311" y="773269"/>
            <a:ext cx="2304509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1400" b="1" dirty="0" smtClean="0">
              <a:latin typeface="Calibri" pitchFamily="34" charset="0"/>
            </a:endParaRPr>
          </a:p>
          <a:p>
            <a:r>
              <a:rPr lang="ru-RU" sz="1400" b="1" dirty="0" smtClean="0">
                <a:latin typeface="Calibri" pitchFamily="34" charset="0"/>
              </a:rPr>
              <a:t>Форма </a:t>
            </a:r>
            <a:r>
              <a:rPr lang="ru-RU" sz="1400" b="1" dirty="0">
                <a:latin typeface="Calibri" pitchFamily="34" charset="0"/>
              </a:rPr>
              <a:t>и срок обучения</a:t>
            </a:r>
          </a:p>
          <a:p>
            <a:r>
              <a:rPr lang="ru-RU" sz="1400" dirty="0">
                <a:latin typeface="Calibri" pitchFamily="34" charset="0"/>
              </a:rPr>
              <a:t>Очная – 2 г</a:t>
            </a:r>
            <a:r>
              <a:rPr lang="ru-RU" sz="1400" dirty="0" smtClean="0">
                <a:latin typeface="Calibri" pitchFamily="34" charset="0"/>
              </a:rPr>
              <a:t>.</a:t>
            </a:r>
          </a:p>
          <a:p>
            <a:r>
              <a:rPr lang="ru-RU" sz="1400" dirty="0">
                <a:latin typeface="Calibri" pitchFamily="34" charset="0"/>
              </a:rPr>
              <a:t>Заочная </a:t>
            </a:r>
            <a:r>
              <a:rPr lang="ru-RU" sz="1400" dirty="0" smtClean="0">
                <a:latin typeface="Calibri" pitchFamily="34" charset="0"/>
              </a:rPr>
              <a:t>– 2 </a:t>
            </a:r>
            <a:r>
              <a:rPr lang="ru-RU" sz="1400" dirty="0">
                <a:latin typeface="Calibri" pitchFamily="34" charset="0"/>
              </a:rPr>
              <a:t>г. 5 мес.</a:t>
            </a:r>
          </a:p>
          <a:p>
            <a:endParaRPr lang="ru-RU" sz="1400" dirty="0">
              <a:latin typeface="Calibri" pitchFamily="34" charset="0"/>
            </a:endParaRPr>
          </a:p>
        </p:txBody>
      </p:sp>
      <p:pic>
        <p:nvPicPr>
          <p:cNvPr id="18" name="Рисунок 17" descr="силуэт студент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66700" y="2994660"/>
            <a:ext cx="533400" cy="640080"/>
          </a:xfrm>
          <a:prstGeom prst="rect">
            <a:avLst/>
          </a:prstGeom>
        </p:spPr>
      </p:pic>
      <p:pic>
        <p:nvPicPr>
          <p:cNvPr id="20" name="Рисунок 19" descr="учитель.png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52118" y="3812247"/>
            <a:ext cx="762000" cy="7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14347" name="Прямоугольник 20"/>
          <p:cNvSpPr>
            <a:spLocks noChangeArrowheads="1"/>
          </p:cNvSpPr>
          <p:nvPr/>
        </p:nvSpPr>
        <p:spPr bwMode="auto">
          <a:xfrm>
            <a:off x="973756" y="2143452"/>
            <a:ext cx="23045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1400" dirty="0">
              <a:latin typeface="Calibri" pitchFamily="34" charset="0"/>
            </a:endParaRPr>
          </a:p>
          <a:p>
            <a:r>
              <a:rPr lang="ru-RU" sz="1400" b="1" dirty="0" smtClean="0">
                <a:latin typeface="Calibri" pitchFamily="34" charset="0"/>
              </a:rPr>
              <a:t>Язык: </a:t>
            </a:r>
            <a:r>
              <a:rPr lang="ru-RU" sz="1400" dirty="0" smtClean="0">
                <a:latin typeface="Calibri" pitchFamily="34" charset="0"/>
              </a:rPr>
              <a:t>русский</a:t>
            </a:r>
            <a:endParaRPr lang="ru-RU" sz="1400" dirty="0">
              <a:latin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1294" y="851972"/>
            <a:ext cx="3963193" cy="4705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"/>
              <a:tabLst>
                <a:tab pos="457200" algn="l"/>
              </a:tabLst>
            </a:pPr>
            <a:r>
              <a:rPr lang="ru-RU" sz="1600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 1. ДИСЦИПЛИНЫ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Обязательная часть </a:t>
            </a:r>
            <a:r>
              <a:rPr lang="ru-RU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(Актуальные проблемы права, Философия права, Академическая коммуникация)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Часть, формируемая участниками образовательных отношений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Дисциплины по выбору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"/>
              <a:tabLst>
                <a:tab pos="457200" algn="l"/>
              </a:tabLst>
            </a:pPr>
            <a:r>
              <a:rPr lang="ru-RU" sz="1600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 2. ПРАКТИКА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Научно-исследовательская работа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Ознакомительная практика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Педагогическая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Преддипломная практик</a:t>
            </a:r>
            <a:r>
              <a:rPr lang="ru-RU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"/>
              <a:tabLst>
                <a:tab pos="457200" algn="l"/>
              </a:tabLst>
            </a:pPr>
            <a:r>
              <a:rPr lang="ru-RU" sz="1600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 3 ГОСУДАРСТВЕННАЯ ИТОГОВАЯ </a:t>
            </a:r>
            <a:r>
              <a:rPr lang="ru-RU" sz="1600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АТТЕСТАЦИЯ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Подготовка к сдаче и сдача государственного экзамена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ru-RU" sz="1600" dirty="0">
                <a:solidFill>
                  <a:srgbClr val="76717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Подготовка к процедуре защиты и защита ВКР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08104" y="310579"/>
            <a:ext cx="2620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/>
                </a:solidFill>
              </a:rPr>
              <a:t>Программа обучения</a:t>
            </a:r>
          </a:p>
        </p:txBody>
      </p:sp>
      <p:pic>
        <p:nvPicPr>
          <p:cNvPr id="21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23" y="116712"/>
            <a:ext cx="7374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6401" y="0"/>
            <a:ext cx="829128" cy="5718544"/>
          </a:xfrm>
          <a:prstGeom prst="rect">
            <a:avLst/>
          </a:prstGeom>
        </p:spPr>
      </p:pic>
      <p:pic>
        <p:nvPicPr>
          <p:cNvPr id="19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Рисунок 23" descr="Юриспруденция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851" y="2819940"/>
            <a:ext cx="4103370" cy="25755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044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97" y="-1"/>
            <a:ext cx="4143603" cy="576671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ми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258656" y="7620"/>
            <a:ext cx="5906743" cy="5715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2773332" y="-7620"/>
            <a:ext cx="6370667" cy="15685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Знакомство с выпускающей кафедрой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</a:rPr>
              <a:t>предпринимательского и энергетического права</a:t>
            </a:r>
          </a:p>
        </p:txBody>
      </p:sp>
      <p:pic>
        <p:nvPicPr>
          <p:cNvPr id="13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7" y="50413"/>
            <a:ext cx="7374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26" y="1061618"/>
            <a:ext cx="2198807" cy="29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1186" y="1273324"/>
            <a:ext cx="5870957" cy="391397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-2" y="824927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88" y="1078260"/>
            <a:ext cx="2198807" cy="29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TextBox 15"/>
          <p:cNvSpPr txBox="1">
            <a:spLocks noChangeArrowheads="1"/>
          </p:cNvSpPr>
          <p:nvPr/>
        </p:nvSpPr>
        <p:spPr bwMode="auto">
          <a:xfrm>
            <a:off x="975311" y="773269"/>
            <a:ext cx="230450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1400" b="1" dirty="0" smtClean="0">
              <a:latin typeface="Calibri" pitchFamily="34" charset="0"/>
            </a:endParaRPr>
          </a:p>
          <a:p>
            <a:endParaRPr lang="ru-RU" sz="1400" b="1" dirty="0">
              <a:latin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1295" y="851972"/>
            <a:ext cx="3603154" cy="273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1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23" y="116712"/>
            <a:ext cx="7374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0" y="803301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6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26" y="1061618"/>
            <a:ext cx="2198807" cy="29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11960" y="3289548"/>
            <a:ext cx="5076056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Михайлов Андрей Валерьевич</a:t>
            </a:r>
            <a:endParaRPr lang="ru-RU" sz="1400" b="1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lvl="0"/>
            <a:r>
              <a:rPr lang="ru-RU" sz="1200" b="1" dirty="0" smtClean="0">
                <a:solidFill>
                  <a:prstClr val="white">
                    <a:lumMod val="50000"/>
                  </a:prstClr>
                </a:solidFill>
                <a:latin typeface="PT Sans" panose="020B0503020203020204" pitchFamily="34" charset="-52"/>
              </a:rPr>
              <a:t>Заведующий кафедрой предпринимательского </a:t>
            </a:r>
          </a:p>
          <a:p>
            <a:pPr lvl="0"/>
            <a:r>
              <a:rPr lang="ru-RU" sz="1200" b="1" dirty="0" smtClean="0">
                <a:solidFill>
                  <a:prstClr val="white">
                    <a:lumMod val="50000"/>
                  </a:prstClr>
                </a:solidFill>
                <a:latin typeface="PT Sans" panose="020B0503020203020204" pitchFamily="34" charset="-52"/>
              </a:rPr>
              <a:t>и энергетического права</a:t>
            </a:r>
          </a:p>
          <a:p>
            <a:pPr lvl="0"/>
            <a:endParaRPr lang="ru-RU" sz="1200" dirty="0">
              <a:solidFill>
                <a:prstClr val="white">
                  <a:lumMod val="50000"/>
                </a:prstClr>
              </a:solidFill>
              <a:latin typeface="PT Sans" panose="020B0503020203020204" pitchFamily="34" charset="-52"/>
            </a:endParaRPr>
          </a:p>
          <a:p>
            <a:pPr lvl="0"/>
            <a:r>
              <a:rPr lang="en-US" sz="12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avm@pravmail.ru</a:t>
            </a:r>
            <a:endParaRPr lang="ru-RU" sz="1200" dirty="0" smtClean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pPr lvl="0"/>
            <a:r>
              <a:rPr lang="ru-RU" sz="12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+7 (843) 233 7</a:t>
            </a:r>
            <a:r>
              <a:rPr lang="ru-RU" sz="1200" dirty="0">
                <a:solidFill>
                  <a:srgbClr val="00549F"/>
                </a:solidFill>
                <a:latin typeface="PT Sans" panose="020B0503020203020204" pitchFamily="34" charset="-52"/>
              </a:rPr>
              <a:t>8</a:t>
            </a:r>
            <a:r>
              <a:rPr lang="en-US" sz="12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 </a:t>
            </a:r>
            <a:r>
              <a:rPr lang="ru-RU" sz="12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22</a:t>
            </a:r>
            <a:endParaRPr lang="ru-RU" sz="1200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2387" y="1797457"/>
            <a:ext cx="2104314" cy="277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8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456" y="21305"/>
            <a:ext cx="9076543" cy="5428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21305"/>
            <a:ext cx="5776112" cy="55724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 smtClean="0"/>
          </a:p>
          <a:p>
            <a:pPr algn="ctr"/>
            <a:endParaRPr lang="ru-RU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endParaRPr lang="ru-RU" dirty="0" smtClean="0">
              <a:solidFill>
                <a:schemeClr val="tx1"/>
              </a:solidFill>
            </a:endParaRPr>
          </a:p>
        </p:txBody>
      </p:sp>
      <p:pic>
        <p:nvPicPr>
          <p:cNvPr id="10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7" y="50413"/>
            <a:ext cx="7374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0" y="803301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61618"/>
            <a:ext cx="2198807" cy="29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067944" y="2973158"/>
            <a:ext cx="4752528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Старостина Екатерина Сергеевна</a:t>
            </a:r>
            <a:endParaRPr lang="ru-RU" sz="1400" b="1" dirty="0">
              <a:solidFill>
                <a:srgbClr val="00549F"/>
              </a:solidFill>
              <a:latin typeface="PT Sans" panose="020B0503020203020204" pitchFamily="34" charset="-52"/>
            </a:endParaRPr>
          </a:p>
          <a:p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Руководитель магистерской программы</a:t>
            </a:r>
            <a:endParaRPr lang="en-US" sz="1200" b="1" dirty="0" smtClean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  <a:p>
            <a:r>
              <a:rPr lang="ru-RU" sz="1200" dirty="0" err="1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К</a:t>
            </a:r>
            <a:r>
              <a:rPr lang="ru-RU" sz="1200" dirty="0" err="1" smtClean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.ю.н</a:t>
            </a:r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., старший преподаватель кафедры предпринимательского и энергетического права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  <a:p>
            <a:endParaRPr lang="ru-RU" sz="1200" dirty="0" smtClean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EkSStarostina@kpfu.ru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  <a:p>
            <a:r>
              <a:rPr lang="ru-RU" sz="12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+</a:t>
            </a:r>
            <a:r>
              <a:rPr lang="ru-RU" sz="1200" dirty="0">
                <a:solidFill>
                  <a:srgbClr val="00549F"/>
                </a:solidFill>
                <a:latin typeface="PT Sans" panose="020B0503020203020204" pitchFamily="34" charset="-52"/>
              </a:rPr>
              <a:t>7 (843) 233 </a:t>
            </a:r>
            <a:r>
              <a:rPr lang="ru-RU" sz="12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78 22</a:t>
            </a:r>
            <a:endParaRPr lang="ru-RU" sz="1200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3CD750D-3B00-5647-A7B8-AE7C446D7A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04" y="1756999"/>
            <a:ext cx="2339720" cy="296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9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948264" y="3800716"/>
            <a:ext cx="1667499" cy="5770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i="1" dirty="0" err="1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Д.ю.н</a:t>
            </a:r>
            <a:r>
              <a:rPr lang="ru-RU" sz="1050" b="1" i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., профессор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i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Валеев </a:t>
            </a:r>
            <a:r>
              <a:rPr lang="ru-RU" sz="1050" b="1" i="1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Дамир </a:t>
            </a:r>
            <a:r>
              <a:rPr lang="ru-RU" sz="1050" b="1" i="1" dirty="0" err="1" smtClean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Хамитович</a:t>
            </a:r>
            <a:endParaRPr lang="ru-RU" sz="1050" b="1" i="1" dirty="0">
              <a:solidFill>
                <a:schemeClr val="tx2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835696" y="1755800"/>
            <a:ext cx="1635802" cy="614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i="1" dirty="0" err="1">
                <a:solidFill>
                  <a:schemeClr val="tx1"/>
                </a:solidFill>
              </a:rPr>
              <a:t>К.ю.н</a:t>
            </a:r>
            <a:r>
              <a:rPr lang="ru-RU" sz="1050" b="1" i="1" dirty="0">
                <a:solidFill>
                  <a:schemeClr val="tx1"/>
                </a:solidFill>
              </a:rPr>
              <a:t>, доцент Михайлов </a:t>
            </a:r>
            <a:r>
              <a:rPr lang="ru-RU" sz="1050" b="1" i="1" dirty="0" smtClean="0">
                <a:solidFill>
                  <a:schemeClr val="tx1"/>
                </a:solidFill>
              </a:rPr>
              <a:t>Андрей Валерьевич</a:t>
            </a:r>
            <a:endParaRPr lang="ru-RU" sz="1050" b="1" i="1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895004" y="3808290"/>
            <a:ext cx="1446376" cy="6205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i="1" dirty="0" err="1">
                <a:solidFill>
                  <a:schemeClr val="tx1"/>
                </a:solidFill>
              </a:rPr>
              <a:t>Д.ю.н</a:t>
            </a:r>
            <a:r>
              <a:rPr lang="ru-RU" sz="1050" b="1" i="1" dirty="0">
                <a:solidFill>
                  <a:schemeClr val="tx1"/>
                </a:solidFill>
              </a:rPr>
              <a:t>., профессор</a:t>
            </a:r>
          </a:p>
          <a:p>
            <a:pPr algn="ctr"/>
            <a:r>
              <a:rPr lang="ru-RU" sz="1050" b="1" i="1" dirty="0" err="1">
                <a:solidFill>
                  <a:schemeClr val="tx1"/>
                </a:solidFill>
              </a:rPr>
              <a:t>Ситдикова</a:t>
            </a:r>
            <a:r>
              <a:rPr lang="ru-RU" sz="1050" b="1" i="1" dirty="0">
                <a:solidFill>
                  <a:schemeClr val="tx1"/>
                </a:solidFill>
              </a:rPr>
              <a:t> </a:t>
            </a:r>
            <a:r>
              <a:rPr lang="ru-RU" sz="1050" b="1" i="1" dirty="0" smtClean="0">
                <a:solidFill>
                  <a:schemeClr val="tx1"/>
                </a:solidFill>
              </a:rPr>
              <a:t>Роза Иосифовна</a:t>
            </a:r>
            <a:endParaRPr lang="ru-RU" sz="1050" b="1" i="1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581" y="1613876"/>
            <a:ext cx="959022" cy="937874"/>
          </a:xfrm>
          <a:prstGeom prst="ellipse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791" y="3540005"/>
            <a:ext cx="981812" cy="973679"/>
          </a:xfrm>
          <a:prstGeom prst="ellipse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8144" y="3540005"/>
            <a:ext cx="970672" cy="968038"/>
          </a:xfrm>
          <a:prstGeom prst="ellipse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041646E3-20C5-BE49-9479-482B2054B1F1}"/>
              </a:ext>
            </a:extLst>
          </p:cNvPr>
          <p:cNvSpPr txBox="1"/>
          <p:nvPr/>
        </p:nvSpPr>
        <p:spPr>
          <a:xfrm>
            <a:off x="6838817" y="1739763"/>
            <a:ext cx="2048396" cy="5770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i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Д.ю.н., </a:t>
            </a:r>
            <a:r>
              <a:rPr lang="ru-RU" sz="1050" b="1" i="1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профессор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i="1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1050" b="1" i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Хусаинов </a:t>
            </a:r>
            <a:r>
              <a:rPr lang="ru-RU" sz="1050" b="1" i="1" dirty="0" err="1" smtClean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Зуфар</a:t>
            </a:r>
            <a:r>
              <a:rPr lang="ru-RU" sz="1050" b="1" i="1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i="1" dirty="0" err="1" smtClean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Фаатович</a:t>
            </a:r>
            <a:endParaRPr lang="ru-RU" sz="1050" b="1" i="1" dirty="0">
              <a:solidFill>
                <a:schemeClr val="tx2">
                  <a:lumMod val="50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28" name="Picture 3" descr="C:\Users\xxxxx\Documents\хус.jpg">
            <a:extLst>
              <a:ext uri="{FF2B5EF4-FFF2-40B4-BE49-F238E27FC236}">
                <a16:creationId xmlns:a16="http://schemas.microsoft.com/office/drawing/2014/main" id="{A280972D-3011-5743-92FE-FC617E08D5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22" r="30647"/>
          <a:stretch/>
        </p:blipFill>
        <p:spPr bwMode="auto">
          <a:xfrm>
            <a:off x="5868144" y="1633364"/>
            <a:ext cx="898663" cy="91838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7" y="50413"/>
            <a:ext cx="7374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0" y="566515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28659"/>
            <a:ext cx="2198807" cy="29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139952" y="410413"/>
            <a:ext cx="4680520" cy="10292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2"/>
                </a:solidFill>
              </a:rPr>
              <a:t>Наши преподаватели</a:t>
            </a:r>
            <a:endParaRPr lang="ru-RU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994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02473" y="3294689"/>
            <a:ext cx="1551583" cy="5770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i="1" dirty="0" err="1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К.ю.н</a:t>
            </a:r>
            <a:r>
              <a:rPr lang="ru-RU" sz="1050" b="1" i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., доцент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i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Иванишин </a:t>
            </a:r>
            <a:r>
              <a:rPr lang="ru-RU" sz="1050" b="1" i="1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Павел </a:t>
            </a:r>
            <a:r>
              <a:rPr lang="ru-RU" sz="1050" b="1" i="1" dirty="0" err="1" smtClean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Зеновьевич</a:t>
            </a:r>
            <a:endParaRPr lang="ru-RU" sz="1050" b="1" i="1" dirty="0">
              <a:solidFill>
                <a:schemeClr val="tx2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11166" y="3478708"/>
            <a:ext cx="1370012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573859" y="3302753"/>
            <a:ext cx="1540885" cy="5770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i="1" dirty="0" err="1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К.ю.н</a:t>
            </a:r>
            <a:r>
              <a:rPr lang="ru-RU" sz="1050" b="1" i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., доцент </a:t>
            </a:r>
            <a:endParaRPr lang="ru-RU" sz="1050" b="1" i="1" dirty="0" smtClean="0">
              <a:solidFill>
                <a:schemeClr val="tx2">
                  <a:lumMod val="50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i="1" dirty="0" err="1" smtClean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Чепарина</a:t>
            </a:r>
            <a:r>
              <a:rPr lang="ru-RU" sz="1050" b="1" i="1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 Ольга Александровна</a:t>
            </a:r>
            <a:endParaRPr lang="ru-RU" sz="1050" b="1" i="1" dirty="0">
              <a:solidFill>
                <a:schemeClr val="tx2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02275" y="3328666"/>
            <a:ext cx="1761351" cy="5770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i="1" dirty="0" err="1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К.ю.н</a:t>
            </a:r>
            <a:r>
              <a:rPr lang="ru-RU" sz="1050" b="1" i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., </a:t>
            </a:r>
            <a:r>
              <a:rPr lang="ru-RU" sz="1050" b="1" i="1" dirty="0" err="1" smtClean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ст.преподаватель</a:t>
            </a:r>
            <a:endParaRPr lang="ru-RU" sz="1050" b="1" i="1" dirty="0">
              <a:solidFill>
                <a:schemeClr val="tx2">
                  <a:lumMod val="50000"/>
                </a:schemeClr>
              </a:soli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i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Старостина </a:t>
            </a:r>
            <a:r>
              <a:rPr lang="ru-RU" sz="1050" b="1" i="1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Екатерина Сергеевна</a:t>
            </a:r>
            <a:endParaRPr lang="ru-RU" sz="1050" b="1" i="1" dirty="0">
              <a:solidFill>
                <a:schemeClr val="tx2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865296" y="3193605"/>
            <a:ext cx="1828384" cy="8716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i="1" dirty="0" err="1">
                <a:solidFill>
                  <a:schemeClr val="tx1"/>
                </a:solidFill>
                <a:latin typeface="+mj-lt"/>
              </a:rPr>
              <a:t>К.ю.н</a:t>
            </a:r>
            <a:r>
              <a:rPr lang="ru-RU" sz="1050" b="1" i="1" dirty="0">
                <a:solidFill>
                  <a:schemeClr val="tx1"/>
                </a:solidFill>
                <a:latin typeface="+mj-lt"/>
              </a:rPr>
              <a:t>., доцент</a:t>
            </a:r>
          </a:p>
          <a:p>
            <a:pPr algn="ctr"/>
            <a:r>
              <a:rPr lang="ru-RU" sz="1050" b="1" i="1" dirty="0">
                <a:solidFill>
                  <a:schemeClr val="tx1"/>
                </a:solidFill>
                <a:latin typeface="+mj-lt"/>
              </a:rPr>
              <a:t>Кириллова </a:t>
            </a:r>
            <a:r>
              <a:rPr lang="ru-RU" sz="1050" b="1" i="1" dirty="0" smtClean="0">
                <a:solidFill>
                  <a:schemeClr val="tx1"/>
                </a:solidFill>
                <a:latin typeface="+mj-lt"/>
              </a:rPr>
              <a:t>Лариса Сергеевна</a:t>
            </a:r>
            <a:endParaRPr lang="ru-RU" sz="1050" b="1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654" y="2236100"/>
            <a:ext cx="955125" cy="890371"/>
          </a:xfrm>
          <a:prstGeom prst="ellipse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745" y="2231157"/>
            <a:ext cx="976176" cy="895314"/>
          </a:xfrm>
          <a:prstGeom prst="ellipse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1015A0C-7B3E-3446-B213-D87CA7BA9E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349" y="2233969"/>
            <a:ext cx="895704" cy="892502"/>
          </a:xfrm>
          <a:prstGeom prst="ellipse">
            <a:avLst/>
          </a:prstGeom>
        </p:spPr>
      </p:pic>
      <p:pic>
        <p:nvPicPr>
          <p:cNvPr id="29" name="Picture 4" descr="C:\Users\xxxxx\Documents\ив.jpg">
            <a:extLst>
              <a:ext uri="{FF2B5EF4-FFF2-40B4-BE49-F238E27FC236}">
                <a16:creationId xmlns:a16="http://schemas.microsoft.com/office/drawing/2014/main" id="{087082F0-9E2E-F943-AD3C-F43A06FF51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17" t="4084" r="26448"/>
          <a:stretch/>
        </p:blipFill>
        <p:spPr bwMode="auto">
          <a:xfrm>
            <a:off x="647789" y="2245883"/>
            <a:ext cx="945092" cy="88058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C:\Users\xxxxx\Pictures\2017\ФОТО КАФЕДРЫ\ДЛЯ САЙТА\IMG_0751.jpg">
            <a:extLst>
              <a:ext uri="{FF2B5EF4-FFF2-40B4-BE49-F238E27FC236}">
                <a16:creationId xmlns:a16="http://schemas.microsoft.com/office/drawing/2014/main" id="{8B54B5EB-BB35-F341-8FF2-5E48555D5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2217665"/>
            <a:ext cx="980005" cy="90880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E5CFCE29-1AD8-9A48-80C1-9F6E7F46A898}"/>
              </a:ext>
            </a:extLst>
          </p:cNvPr>
          <p:cNvSpPr/>
          <p:nvPr/>
        </p:nvSpPr>
        <p:spPr>
          <a:xfrm>
            <a:off x="7114744" y="3309301"/>
            <a:ext cx="1828384" cy="6158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i="1" dirty="0" err="1">
                <a:solidFill>
                  <a:schemeClr val="tx1"/>
                </a:solidFill>
                <a:latin typeface="+mj-lt"/>
              </a:rPr>
              <a:t>К.ю.н</a:t>
            </a:r>
            <a:r>
              <a:rPr lang="ru-RU" sz="1050" b="1" i="1" dirty="0">
                <a:solidFill>
                  <a:schemeClr val="tx1"/>
                </a:solidFill>
                <a:latin typeface="+mj-lt"/>
              </a:rPr>
              <a:t>., доцент</a:t>
            </a:r>
          </a:p>
          <a:p>
            <a:pPr algn="ctr"/>
            <a:r>
              <a:rPr lang="ru-RU" sz="1050" b="1" i="1" dirty="0">
                <a:solidFill>
                  <a:schemeClr val="tx1"/>
                </a:solidFill>
                <a:latin typeface="+mj-lt"/>
              </a:rPr>
              <a:t>Хасанов </a:t>
            </a:r>
            <a:r>
              <a:rPr lang="ru-RU" sz="1050" b="1" i="1" dirty="0" err="1" smtClean="0">
                <a:solidFill>
                  <a:schemeClr val="tx1"/>
                </a:solidFill>
                <a:latin typeface="+mj-lt"/>
              </a:rPr>
              <a:t>Ришат</a:t>
            </a:r>
            <a:r>
              <a:rPr lang="ru-RU" sz="1050" b="1" i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ru-RU" sz="1050" b="1" i="1" dirty="0" err="1" smtClean="0">
                <a:solidFill>
                  <a:schemeClr val="tx1"/>
                </a:solidFill>
                <a:latin typeface="+mj-lt"/>
              </a:rPr>
              <a:t>Аухатович</a:t>
            </a:r>
            <a:endParaRPr lang="ru-RU" sz="1050" b="1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7" y="50413"/>
            <a:ext cx="7374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Прямоугольник 32"/>
          <p:cNvSpPr/>
          <p:nvPr/>
        </p:nvSpPr>
        <p:spPr>
          <a:xfrm>
            <a:off x="0" y="566515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28659"/>
            <a:ext cx="2198807" cy="29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741768" y="770413"/>
            <a:ext cx="34378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solidFill>
                  <a:schemeClr val="tx2"/>
                </a:solidFill>
                <a:latin typeface="+mj-lt"/>
              </a:rPr>
              <a:t>Наши преподаватели</a:t>
            </a:r>
          </a:p>
        </p:txBody>
      </p:sp>
    </p:spTree>
    <p:extLst>
      <p:ext uri="{BB962C8B-B14F-4D97-AF65-F5344CB8AC3E}">
        <p14:creationId xmlns:p14="http://schemas.microsoft.com/office/powerpoint/2010/main" val="602991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0365" y="131092"/>
            <a:ext cx="8229600" cy="913730"/>
          </a:xfrm>
        </p:spPr>
        <p:txBody>
          <a:bodyPr/>
          <a:lstStyle/>
          <a:p>
            <a:r>
              <a:rPr lang="ru-RU" dirty="0" smtClean="0">
                <a:solidFill>
                  <a:schemeClr val="tx2"/>
                </a:solidFill>
              </a:rPr>
              <a:t>КЛЮЧЕВЫЕ ДИСЦИПЛИНЫ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084168" y="1679934"/>
            <a:ext cx="3059832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ru-RU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C00000"/>
              </a:buClr>
            </a:pPr>
            <a:endParaRPr lang="ru-RU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C00000"/>
              </a:buClr>
            </a:pP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Правовые основы идентификации и индивидуализации в 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цифровой 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экономике </a:t>
            </a:r>
            <a:endParaRPr lang="ru-RU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C00000"/>
              </a:buClr>
            </a:pP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C00000"/>
              </a:buClr>
            </a:pP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Правовые основы инновационного и технологического предпринимательства</a:t>
            </a:r>
          </a:p>
          <a:p>
            <a:pPr lvl="0">
              <a:buClr>
                <a:srgbClr val="C00000"/>
              </a:buClr>
            </a:pPr>
            <a:endParaRPr lang="ru-RU" sz="14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-27916" y="2371"/>
            <a:ext cx="827584" cy="5715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8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3276" y="1243501"/>
            <a:ext cx="44348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Право интеллектуальной собственности в условиях </a:t>
            </a:r>
            <a:r>
              <a:rPr lang="ru-RU" dirty="0" err="1"/>
              <a:t>цифровизации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73276" y="2395019"/>
            <a:ext cx="26346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Финансовая система в условиях современной цифровой экономики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73276" y="3834370"/>
            <a:ext cx="40027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Государственные услуги и публичные закупки в цифровой среде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73276" y="4945732"/>
            <a:ext cx="3498724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Цифровое правосудие и цифровые доказательства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084168" y="1233832"/>
            <a:ext cx="2960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Правовой режим цифровых финансовых активов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084167" y="4874594"/>
            <a:ext cx="31557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Договорное регулирование в цифровой </a:t>
            </a:r>
            <a:r>
              <a:rPr lang="ru-RU" dirty="0" smtClean="0"/>
              <a:t>экономике</a:t>
            </a:r>
            <a:endParaRPr lang="ru-RU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004048" y="1345332"/>
            <a:ext cx="0" cy="403244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1187624" y="2281436"/>
            <a:ext cx="27363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1187624" y="3721596"/>
            <a:ext cx="27363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1187624" y="4874594"/>
            <a:ext cx="273630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5940152" y="2281436"/>
            <a:ext cx="28803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6012160" y="3595348"/>
            <a:ext cx="280831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5940152" y="4874594"/>
            <a:ext cx="28803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844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Box 8"/>
          <p:cNvSpPr txBox="1">
            <a:spLocks noChangeArrowheads="1"/>
          </p:cNvSpPr>
          <p:nvPr/>
        </p:nvSpPr>
        <p:spPr bwMode="auto">
          <a:xfrm>
            <a:off x="304800" y="1482725"/>
            <a:ext cx="2001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b="1">
                <a:solidFill>
                  <a:schemeClr val="bg1"/>
                </a:solidFill>
                <a:latin typeface="Calibri" pitchFamily="34" charset="0"/>
              </a:rPr>
              <a:t>ФОТО КАФЕДРЫ</a:t>
            </a:r>
          </a:p>
        </p:txBody>
      </p:sp>
      <p:sp>
        <p:nvSpPr>
          <p:cNvPr id="14342" name="TextBox 15"/>
          <p:cNvSpPr txBox="1">
            <a:spLocks noChangeArrowheads="1"/>
          </p:cNvSpPr>
          <p:nvPr/>
        </p:nvSpPr>
        <p:spPr bwMode="auto">
          <a:xfrm>
            <a:off x="975311" y="773269"/>
            <a:ext cx="230450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1400" b="1" dirty="0" smtClean="0">
              <a:latin typeface="Calibri" pitchFamily="34" charset="0"/>
            </a:endParaRPr>
          </a:p>
          <a:p>
            <a:endParaRPr lang="ru-RU" sz="1400" b="1" dirty="0">
              <a:latin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1295" y="851972"/>
            <a:ext cx="3603154" cy="273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1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23" y="116712"/>
            <a:ext cx="7374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572000" y="409228"/>
            <a:ext cx="4392488" cy="10734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ЗАВЕДУЮЩИЙ КАФЕДРОЙ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375055" y="4239145"/>
            <a:ext cx="4554631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Торжественное вручение дипломов магистрам (январь, 2020)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9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0" y="1924"/>
            <a:ext cx="9144000" cy="832664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148256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sun9-4.userapi.com/impg/c858520/v858520368/bc96e/uI02XZTl6j0.jpg?size=1280x852&amp;quality=96&amp;sign=2b53f262eb1d9fbb9d600d90b70d1797&amp;type=albu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00496" y="1420445"/>
            <a:ext cx="4929190" cy="2843044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142844" y="1000112"/>
            <a:ext cx="364333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b="1" dirty="0" smtClean="0"/>
          </a:p>
          <a:p>
            <a:pPr algn="just"/>
            <a:endParaRPr lang="ru-RU" b="1" dirty="0" smtClean="0"/>
          </a:p>
          <a:p>
            <a:pPr algn="just"/>
            <a:r>
              <a:rPr lang="ru-RU" b="1" dirty="0" smtClean="0">
                <a:solidFill>
                  <a:schemeClr val="tx2"/>
                </a:solidFill>
              </a:rPr>
              <a:t>Приобретаемые знания и навыки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dirty="0" smtClean="0"/>
              <a:t>Студенты получают </a:t>
            </a:r>
            <a:r>
              <a:rPr lang="ru-RU" sz="1600" dirty="0"/>
              <a:t>не только юридические компетенции, но и знания в области экономической теории, представления о технической </a:t>
            </a:r>
            <a:r>
              <a:rPr lang="ru-RU" sz="1600" dirty="0" smtClean="0"/>
              <a:t>составляющей </a:t>
            </a:r>
            <a:r>
              <a:rPr lang="ru-RU" sz="1600" dirty="0"/>
              <a:t>и </a:t>
            </a:r>
            <a:r>
              <a:rPr lang="ru-RU" sz="1600" dirty="0" err="1"/>
              <a:t>цифровизации</a:t>
            </a:r>
            <a:endParaRPr lang="ru-RU" sz="1600" dirty="0"/>
          </a:p>
          <a:p>
            <a:pPr algn="just"/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00318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ьера в банке: как найти себе начальника — Frank R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0"/>
            <a:ext cx="84582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0" y="0"/>
            <a:ext cx="685800" cy="5715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200"/>
          </a:p>
        </p:txBody>
      </p:sp>
      <p:pic>
        <p:nvPicPr>
          <p:cNvPr id="17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7" y="87534"/>
            <a:ext cx="55305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8"/>
          <p:cNvSpPr txBox="1">
            <a:spLocks noChangeArrowheads="1"/>
          </p:cNvSpPr>
          <p:nvPr/>
        </p:nvSpPr>
        <p:spPr bwMode="auto">
          <a:xfrm>
            <a:off x="-1188640" y="-767545"/>
            <a:ext cx="822764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400" b="1" u="sng" dirty="0" smtClean="0">
                <a:solidFill>
                  <a:schemeClr val="bg1"/>
                </a:solidFill>
                <a:latin typeface="Calibri" pitchFamily="34" charset="0"/>
              </a:rPr>
              <a:t>                    </a:t>
            </a:r>
            <a:r>
              <a:rPr lang="en-US" sz="4400" b="1" u="sng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4400" b="1" u="sng" dirty="0" smtClean="0">
                <a:solidFill>
                  <a:schemeClr val="bg1"/>
                </a:solidFill>
                <a:latin typeface="Calibri" pitchFamily="34" charset="0"/>
              </a:rPr>
              <a:t>      </a:t>
            </a:r>
            <a:r>
              <a:rPr lang="ru-RU" sz="4400" b="1" u="sng" dirty="0" smtClean="0">
                <a:solidFill>
                  <a:schemeClr val="bg1"/>
                </a:solidFill>
                <a:latin typeface="Calibri" pitchFamily="34" charset="0"/>
              </a:rPr>
              <a:t>                                                              </a:t>
            </a:r>
            <a:r>
              <a:rPr lang="ru-RU" sz="6600" b="1" u="sng" dirty="0" smtClean="0">
                <a:solidFill>
                  <a:schemeClr val="bg1"/>
                </a:solidFill>
                <a:latin typeface="Calibri" pitchFamily="34" charset="0"/>
              </a:rPr>
              <a:t>КАРЬЕРА</a:t>
            </a:r>
            <a:r>
              <a:rPr lang="ru-RU" sz="7200" b="1" u="sng" dirty="0" smtClean="0">
                <a:solidFill>
                  <a:schemeClr val="bg1"/>
                </a:solidFill>
                <a:latin typeface="Calibri" pitchFamily="34" charset="0"/>
              </a:rPr>
              <a:t>   </a:t>
            </a:r>
            <a:endParaRPr lang="ru-RU" sz="7200" b="1" u="sng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76211" y="3865612"/>
            <a:ext cx="545435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+mn-cs"/>
              </a:rPr>
              <a:t>Работа в IT-компаниях</a:t>
            </a:r>
          </a:p>
          <a:p>
            <a:pPr lvl="0"/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+mn-cs"/>
              </a:rPr>
              <a:t>Работа юристом в коммерческих структурах</a:t>
            </a:r>
          </a:p>
          <a:p>
            <a:pPr lvl="0"/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+mn-cs"/>
              </a:rPr>
              <a:t>Работа юристом в органах государственной власти и управления</a:t>
            </a:r>
          </a:p>
          <a:p>
            <a:pPr lvl="0"/>
            <a:endParaRPr lang="ru-RU" sz="20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6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41" y="518952"/>
            <a:ext cx="1152128" cy="112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898;g89d9307d70_13_164"/>
          <p:cNvSpPr txBox="1"/>
          <p:nvPr/>
        </p:nvSpPr>
        <p:spPr>
          <a:xfrm>
            <a:off x="2281461" y="2178559"/>
            <a:ext cx="6277324" cy="127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5867"/>
            </a:pPr>
            <a:r>
              <a:rPr lang="en-US" sz="2000" b="1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</a:t>
            </a:r>
            <a:r>
              <a:rPr lang="en-US" sz="2000" b="1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за</a:t>
            </a:r>
            <a:r>
              <a:rPr lang="en-US" sz="2000" b="1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внимание</a:t>
            </a:r>
            <a:r>
              <a:rPr lang="en-US" sz="2000" b="1" dirty="0" smtClean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!</a:t>
            </a:r>
            <a:endParaRPr lang="ru-RU" sz="2000" b="1" dirty="0" smtClean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  <a:p>
            <a:pPr algn="ctr">
              <a:buClr>
                <a:srgbClr val="000000"/>
              </a:buClr>
              <a:buSzPts val="5867"/>
            </a:pPr>
            <a:r>
              <a:rPr lang="ru-RU" sz="2000" b="1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Будем рады вас видеть на магистерской программе </a:t>
            </a:r>
          </a:p>
          <a:p>
            <a:pPr algn="ctr">
              <a:buClr>
                <a:srgbClr val="000000"/>
              </a:buClr>
              <a:buSzPts val="5867"/>
            </a:pPr>
            <a:r>
              <a:rPr lang="ru-RU" sz="2000" b="1" dirty="0" smtClean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«ЮРИСТ В СФЕРЕ ЦИФРОВОЙ ЭКОНОМИКИ»</a:t>
            </a:r>
            <a:endParaRPr lang="ru-RU" sz="2000" b="1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SzPts val="5867"/>
            </a:pPr>
            <a:endParaRPr sz="3750" b="1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7944" y="4693626"/>
            <a:ext cx="65527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PT Sans"/>
              </a:rPr>
              <a:t>420008, Казань, ул. Кремлёвская, 18</a:t>
            </a:r>
            <a:br>
              <a:rPr lang="ru-RU" sz="1400" dirty="0">
                <a:solidFill>
                  <a:schemeClr val="bg1"/>
                </a:solidFill>
                <a:latin typeface="PT Sans"/>
              </a:rPr>
            </a:br>
            <a:r>
              <a:rPr lang="ru-RU" sz="1400" dirty="0">
                <a:solidFill>
                  <a:schemeClr val="bg1"/>
                </a:solidFill>
                <a:latin typeface="PT Sans"/>
              </a:rPr>
              <a:t>Телефон: (843) </a:t>
            </a:r>
            <a:r>
              <a:rPr lang="ru-RU" sz="1400" dirty="0" smtClean="0">
                <a:solidFill>
                  <a:schemeClr val="bg1"/>
                </a:solidFill>
                <a:latin typeface="PT Sans"/>
              </a:rPr>
              <a:t>233-7</a:t>
            </a:r>
            <a:r>
              <a:rPr lang="en-US" sz="1400" dirty="0" smtClean="0">
                <a:solidFill>
                  <a:schemeClr val="bg1"/>
                </a:solidFill>
                <a:latin typeface="PT Sans"/>
              </a:rPr>
              <a:t>2-28, 233-71-56</a:t>
            </a:r>
            <a:r>
              <a:rPr lang="ru-RU" sz="1400" dirty="0">
                <a:solidFill>
                  <a:schemeClr val="bg1"/>
                </a:solidFill>
                <a:latin typeface="PT Sans"/>
              </a:rPr>
              <a:t/>
            </a:r>
            <a:br>
              <a:rPr lang="ru-RU" sz="1400" dirty="0">
                <a:solidFill>
                  <a:schemeClr val="bg1"/>
                </a:solidFill>
                <a:latin typeface="PT Sans"/>
              </a:rPr>
            </a:br>
            <a:r>
              <a:rPr lang="en-US" sz="1400" dirty="0" smtClean="0">
                <a:solidFill>
                  <a:schemeClr val="bg1"/>
                </a:solidFill>
                <a:latin typeface="PT Sans"/>
              </a:rPr>
              <a:t>magistr.law@kfu.ru</a:t>
            </a:r>
            <a:r>
              <a:rPr lang="ru-RU" sz="1400" dirty="0" smtClean="0">
                <a:solidFill>
                  <a:schemeClr val="bg1"/>
                </a:solidFill>
                <a:latin typeface="PT Sans"/>
              </a:rPr>
              <a:t> </a:t>
            </a:r>
            <a:endParaRPr lang="ru-RU" sz="1200" dirty="0">
              <a:solidFill>
                <a:schemeClr val="bg1"/>
              </a:solidFill>
              <a:latin typeface="PT Sans"/>
            </a:endParaRPr>
          </a:p>
        </p:txBody>
      </p:sp>
      <p:pic>
        <p:nvPicPr>
          <p:cNvPr id="8" name="Рисунок 7" descr="7 июля бакалавры юристы 2016 года выпуска получили дипломы. Мантий и  шапочек на всех не хватает,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3" y="3073524"/>
            <a:ext cx="3168352" cy="22398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601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5996</TotalTime>
  <Words>376</Words>
  <Application>Microsoft Office PowerPoint</Application>
  <PresentationFormat>Экран (16:10)</PresentationFormat>
  <Paragraphs>101</Paragraphs>
  <Slides>12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PT Sans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КЛЮЧЕВЫЕ ДИСЦИПЛИНЫ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Екатерина Кириллова</dc:creator>
  <cp:lastModifiedBy>Пользователь Windows</cp:lastModifiedBy>
  <cp:revision>262</cp:revision>
  <dcterms:created xsi:type="dcterms:W3CDTF">2018-03-01T18:56:04Z</dcterms:created>
  <dcterms:modified xsi:type="dcterms:W3CDTF">2022-02-18T09:00:21Z</dcterms:modified>
</cp:coreProperties>
</file>