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5" r:id="rId5"/>
    <p:sldId id="276" r:id="rId6"/>
    <p:sldId id="277" r:id="rId7"/>
    <p:sldId id="280" r:id="rId8"/>
    <p:sldId id="279" r:id="rId9"/>
    <p:sldId id="278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DC8C2-10CD-A5B8-D8F8-459FC0AD6A5F}" name="Сафиуллин Марат Рашитович" initials="СМР" userId="Сафиуллин Марат Рашитович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D732C-CBC3-4D40-B1DC-E71090714564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5AA2-41AD-40DD-B1B1-500EE45D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9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00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91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65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75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556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177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63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07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59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7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90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60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724BC-4ED6-4BE0-8CB7-FC8F4664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FE4E54-E1DF-4C77-BC59-E7AB4A84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F12F92-8857-44E8-878E-1AF33B49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0D2F-80C8-4383-A1DB-B5A8F36C9C79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CA80AC-68C3-442C-8A24-4A5ED22CC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118E90-E0FF-4FB0-B22D-E2C13EE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BBBC1-0D3D-4263-9225-EA07FFC5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1E775-6EE7-480F-A78A-2683B2621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2C0B8-63D9-4F15-AAAC-B101E2F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C0F7-5D12-4E73-9F17-DFC55BA6180D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6A605B-6F12-45F1-97CC-4D809642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C35F4C-80B4-4BB7-BA97-D9337DD8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5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88EBA-CB63-49AF-8F6A-7B186209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149240-0C34-4CFD-838D-62936549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4A9754-FA51-4EB5-ABF8-719E1AF90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16F0-0304-4260-B234-62575B29B0FB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0158C-D316-41EA-B84D-6FA327B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FDEDD-C3E2-4C3A-A7B6-6850BFB4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83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64F13-F189-4135-B142-4B765CEA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9702A-7427-4C06-BA36-5102F98DE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F2406A-1EA5-4192-B3D7-7B5D57ED0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A5C1DC-BA3F-4504-9820-DEF55F5E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D331-EE94-4EAF-BAB3-DC96F6B5A009}" type="datetime1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9DE47A-B620-46A8-AA22-66FCFCF6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7958DF-83EF-4EE7-8E58-E893819F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C3869-7845-41F8-8B3B-75E685B2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202762-E425-497D-9BC5-9D2C4D7F1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4901E5-3CB5-447A-B627-199551C7C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3CC0A3-7B67-4F8D-B068-F11088BA1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18F5B9-3373-425F-A9F6-67BA5C2A4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99E9EE-A7CD-44AC-89AF-094DCD7C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BB31-BC24-495A-8CB5-D7589FB2B8AA}" type="datetime1">
              <a:rPr lang="ru-RU" smtClean="0"/>
              <a:t>23.01.2024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2364AF-F70C-4083-B17F-753EA355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138A04-2FF3-457B-B77C-3B76A016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8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3CC4D-8DF7-4162-A7B3-3A502565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2FA007-2241-439E-A77A-9994586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551E-2FF9-4029-BA35-4AFB7C119D78}" type="datetime1">
              <a:rPr lang="ru-RU" smtClean="0"/>
              <a:t>23.01.2024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14CED9-1448-4564-A7E6-5F64E8D9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79971D-9C12-4F9C-9DF4-A9C292CB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13390F-1887-42E3-9D05-F04313B6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5BD3D-EDA1-401D-836B-81E41606DDD3}" type="datetime1">
              <a:rPr lang="ru-RU" smtClean="0"/>
              <a:t>23.01.2024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D8E3D5-E4BA-4C1F-A4B8-1DAB0151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213A61-5547-418B-ACF9-7AD9A043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7AF6A-2E6A-49DF-8ECE-B64B0E79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B81AD2-0741-41BA-9445-985B95EEF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89B80A-FB38-43CC-97CE-F20AEA2C8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6DEFD-7449-4BDD-AFAD-16CFA863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4302-33FB-450C-91A0-1C97D9BCF549}" type="datetime1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349B5D-1A14-482A-996C-0F3031F9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C4B88A-4B52-4AD1-A5C9-188BA64D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8BE08C-C93A-4CC2-8B6D-267DFDB1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AC2FF8-DCFC-4BFC-91FC-C8C592723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584AA5-C60B-44E8-96A4-6F46E11E8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F968E6-3A8E-46BB-8045-E95A5A2E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E48E-BDD9-49D3-AEBD-0474DB16D934}" type="datetime1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0E28F5-A866-404F-A535-5893C19D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B701B3-CAD7-49A8-8CD6-899B25E4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7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1539D-D727-493A-BA56-AC5A1F67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053C19-7E30-471E-BE96-5ACE66DCC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E54E0F-1BB4-47D6-8720-1AD482DC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3011-3CB6-42C5-9DE8-7822F9752CE8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8D16C3-E83A-4452-9490-BB29EF3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68C1FC-3498-4D3A-86A0-38B48D8C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8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A56EA1-C3B3-46D5-998D-303060AE66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921B0A-7B2A-43C4-AED4-731F5D39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FD7758-04F1-488D-9004-1309A99B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2A3-2B60-4F3A-8440-23F9752BF671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BDC03-3398-456F-A83F-15E1D752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ED44E8-47EF-480F-9BBF-0596521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7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79CEF-9DD3-4851-834D-9BA76F86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91B4A1-95C6-4EA0-8850-C085BAC8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BFCCBF-1754-4199-954E-AD748D84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F6F6-5390-48D3-9839-C4F3A5831324}" type="datetime1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390B47-361A-4C56-886A-C839FCB74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034313-031A-4D88-B769-BA39D58EA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B40A-B9FC-4456-A7A7-59911BEFD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8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099903"/>
            <a:ext cx="4463820" cy="1025667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7" name="Picture 2" descr="C:\Users\MSShafigullin\Desktop\Проекты\Брендбук\Готовый ББ\Логотипы в png\2_Logo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5" y="1415491"/>
            <a:ext cx="2931743" cy="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E30285AC-8872-49ED-95E1-D54211E82C31}"/>
              </a:ext>
            </a:extLst>
          </p:cNvPr>
          <p:cNvSpPr txBox="1"/>
          <p:nvPr/>
        </p:nvSpPr>
        <p:spPr>
          <a:xfrm>
            <a:off x="6640200" y="4684972"/>
            <a:ext cx="502057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ФИО докладчика 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(директор института, декан факультета)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32420C4-73ED-498E-BFC5-E85E911AF1DB}"/>
              </a:ext>
            </a:extLst>
          </p:cNvPr>
          <p:cNvSpPr txBox="1"/>
          <p:nvPr/>
        </p:nvSpPr>
        <p:spPr>
          <a:xfrm>
            <a:off x="3697778" y="6352642"/>
            <a:ext cx="40324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58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3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92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9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6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74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40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3" algn="l" defTabSz="9141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2F1468-0DA9-B24A-D526-2862314B816C}"/>
              </a:ext>
            </a:extLst>
          </p:cNvPr>
          <p:cNvSpPr txBox="1"/>
          <p:nvPr/>
        </p:nvSpPr>
        <p:spPr>
          <a:xfrm>
            <a:off x="717315" y="2828835"/>
            <a:ext cx="107573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«Дорожная карта» </a:t>
            </a:r>
          </a:p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________________ (институт, факультет)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4A4DD3-F69E-4A88-8050-10354EA1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9161BFD-B8EC-49B8-A459-F46021576FA8}"/>
              </a:ext>
            </a:extLst>
          </p:cNvPr>
          <p:cNvSpPr>
            <a:spLocks noGrp="1"/>
          </p:cNvSpPr>
          <p:nvPr/>
        </p:nvSpPr>
        <p:spPr>
          <a:xfrm>
            <a:off x="1258389" y="61428"/>
            <a:ext cx="10689771" cy="840661"/>
          </a:xfrm>
          <a:prstGeom prst="rect">
            <a:avLst/>
          </a:prstGeom>
        </p:spPr>
        <p:txBody>
          <a:bodyPr vert="horz" lIns="91434" tIns="45718" rIns="91434" bIns="45718" rtlCol="0" anchor="ctr">
            <a:normAutofit fontScale="97500"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Основные блоки «дорожной карты»</a:t>
            </a:r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id="{8B9E0E25-2A46-4B8E-A93C-BA830003B947}"/>
              </a:ext>
            </a:extLst>
          </p:cNvPr>
          <p:cNvSpPr/>
          <p:nvPr/>
        </p:nvSpPr>
        <p:spPr>
          <a:xfrm>
            <a:off x="2854656" y="1189184"/>
            <a:ext cx="1416467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Целевая модель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66FA3A2-49A6-479F-AF70-6D86235FEA87}"/>
              </a:ext>
            </a:extLst>
          </p:cNvPr>
          <p:cNvSpPr/>
          <p:nvPr/>
        </p:nvSpPr>
        <p:spPr>
          <a:xfrm>
            <a:off x="4330432" y="1224912"/>
            <a:ext cx="1860692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Отраслевые стратегии развития</a:t>
            </a: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id="{24F70D4C-967F-4DCD-8D1F-E95B02A00F2F}"/>
              </a:ext>
            </a:extLst>
          </p:cNvPr>
          <p:cNvSpPr/>
          <p:nvPr/>
        </p:nvSpPr>
        <p:spPr>
          <a:xfrm>
            <a:off x="8448164" y="1225180"/>
            <a:ext cx="1726192" cy="49631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Социально-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экономическая роль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РТ и ПФО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4D2F950F-9BC4-41E4-95A3-3AC73EE255A2}"/>
              </a:ext>
            </a:extLst>
          </p:cNvPr>
          <p:cNvSpPr/>
          <p:nvPr/>
        </p:nvSpPr>
        <p:spPr>
          <a:xfrm>
            <a:off x="4330432" y="2134669"/>
            <a:ext cx="1860692" cy="12935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9C27FDAF-C723-42B3-850F-470F0B28FD9C}"/>
              </a:ext>
            </a:extLst>
          </p:cNvPr>
          <p:cNvSpPr/>
          <p:nvPr/>
        </p:nvSpPr>
        <p:spPr>
          <a:xfrm>
            <a:off x="4330432" y="3501263"/>
            <a:ext cx="1872088" cy="11432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Наука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id="{79AC58DD-25AF-4F54-A42F-E7E4CA6C7C06}"/>
              </a:ext>
            </a:extLst>
          </p:cNvPr>
          <p:cNvSpPr/>
          <p:nvPr/>
        </p:nvSpPr>
        <p:spPr>
          <a:xfrm>
            <a:off x="4322006" y="4717594"/>
            <a:ext cx="1860692" cy="14365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Инновации/ трансляция</a:t>
            </a:r>
          </a:p>
        </p:txBody>
      </p:sp>
      <p:sp>
        <p:nvSpPr>
          <p:cNvPr id="12" name="Скругленный прямоугольник 4">
            <a:extLst>
              <a:ext uri="{FF2B5EF4-FFF2-40B4-BE49-F238E27FC236}">
                <a16:creationId xmlns:a16="http://schemas.microsoft.com/office/drawing/2014/main" id="{412BD736-3BE0-44BB-8BE0-3E49E324C78F}"/>
              </a:ext>
            </a:extLst>
          </p:cNvPr>
          <p:cNvSpPr/>
          <p:nvPr/>
        </p:nvSpPr>
        <p:spPr>
          <a:xfrm>
            <a:off x="6267820" y="1224912"/>
            <a:ext cx="2092264" cy="8406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Функциональные стратегии развития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id="{9AAE4979-7243-4822-B51C-94903C19374F}"/>
              </a:ext>
            </a:extLst>
          </p:cNvPr>
          <p:cNvSpPr/>
          <p:nvPr/>
        </p:nvSpPr>
        <p:spPr>
          <a:xfrm>
            <a:off x="6263328" y="2134670"/>
            <a:ext cx="2092264" cy="829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Интер-национализация</a:t>
            </a:r>
          </a:p>
        </p:txBody>
      </p:sp>
      <p:sp>
        <p:nvSpPr>
          <p:cNvPr id="14" name="Скругленный прямоугольник 4">
            <a:extLst>
              <a:ext uri="{FF2B5EF4-FFF2-40B4-BE49-F238E27FC236}">
                <a16:creationId xmlns:a16="http://schemas.microsoft.com/office/drawing/2014/main" id="{5403332C-651B-4694-854C-98B56D1701D9}"/>
              </a:ext>
            </a:extLst>
          </p:cNvPr>
          <p:cNvSpPr/>
          <p:nvPr/>
        </p:nvSpPr>
        <p:spPr>
          <a:xfrm>
            <a:off x="6263328" y="3021754"/>
            <a:ext cx="2109667" cy="6850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Кадры</a:t>
            </a: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62DF3C61-E19A-49BB-986E-93C68DE9D991}"/>
              </a:ext>
            </a:extLst>
          </p:cNvPr>
          <p:cNvSpPr/>
          <p:nvPr/>
        </p:nvSpPr>
        <p:spPr>
          <a:xfrm>
            <a:off x="6267820" y="3757943"/>
            <a:ext cx="2100686" cy="6850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Инфраструктура</a:t>
            </a:r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:a16="http://schemas.microsoft.com/office/drawing/2014/main" id="{8A22F9E7-F52E-452C-903B-5F055BE7B77B}"/>
              </a:ext>
            </a:extLst>
          </p:cNvPr>
          <p:cNvSpPr/>
          <p:nvPr/>
        </p:nvSpPr>
        <p:spPr>
          <a:xfrm>
            <a:off x="6259394" y="4499053"/>
            <a:ext cx="2100686" cy="814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Молодежная политика</a:t>
            </a:r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34133C05-3E33-4FB3-B0FA-F4837CB76D4A}"/>
              </a:ext>
            </a:extLst>
          </p:cNvPr>
          <p:cNvSpPr/>
          <p:nvPr/>
        </p:nvSpPr>
        <p:spPr>
          <a:xfrm>
            <a:off x="6250414" y="5363072"/>
            <a:ext cx="2100687" cy="7771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Цифровые технологии</a:t>
            </a: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31B051DD-D710-4EF3-B4C6-9F6720879098}"/>
              </a:ext>
            </a:extLst>
          </p:cNvPr>
          <p:cNvSpPr/>
          <p:nvPr/>
        </p:nvSpPr>
        <p:spPr>
          <a:xfrm>
            <a:off x="10249525" y="1238061"/>
            <a:ext cx="1776787" cy="49373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Выполнение рекомендаций</a:t>
            </a:r>
          </a:p>
        </p:txBody>
      </p:sp>
      <p:sp>
        <p:nvSpPr>
          <p:cNvPr id="19" name="Скругленный прямоугольник 6">
            <a:extLst>
              <a:ext uri="{FF2B5EF4-FFF2-40B4-BE49-F238E27FC236}">
                <a16:creationId xmlns:a16="http://schemas.microsoft.com/office/drawing/2014/main" id="{98A88846-F32A-4F87-88DE-E162B7997A3D}"/>
              </a:ext>
            </a:extLst>
          </p:cNvPr>
          <p:cNvSpPr/>
          <p:nvPr/>
        </p:nvSpPr>
        <p:spPr>
          <a:xfrm>
            <a:off x="1319856" y="1175301"/>
            <a:ext cx="1455155" cy="49649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Анализ текущего состояния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E85CAED-5814-4D9E-B966-810BE816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0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50EBD-34E9-44CA-BFBE-906271E51961}"/>
              </a:ext>
            </a:extLst>
          </p:cNvPr>
          <p:cNvSpPr txBox="1"/>
          <p:nvPr/>
        </p:nvSpPr>
        <p:spPr>
          <a:xfrm>
            <a:off x="1297577" y="139337"/>
            <a:ext cx="64965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Анализ текущего состояния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00F61-ED7F-4426-9729-FFCF6A8F1D96}"/>
              </a:ext>
            </a:extLst>
          </p:cNvPr>
          <p:cNvSpPr txBox="1"/>
          <p:nvPr/>
        </p:nvSpPr>
        <p:spPr>
          <a:xfrm>
            <a:off x="1297577" y="1048579"/>
            <a:ext cx="107216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Основные характеристики: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контингент, качество приема, кадры, доходы от образования и науки, публикации, интернационализация и пр.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Позиции в предметных рейтингах (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QS, THE,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Эксперт):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сравнительный анализ конкурентных позиций в РФ и в мире, референтные вузы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достижения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за год по направлениям (основные проекты):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842E23-B92A-491E-9B04-11FD6791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56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50EBD-34E9-44CA-BFBE-906271E51961}"/>
              </a:ext>
            </a:extLst>
          </p:cNvPr>
          <p:cNvSpPr txBox="1"/>
          <p:nvPr/>
        </p:nvSpPr>
        <p:spPr>
          <a:xfrm>
            <a:off x="1341122" y="235132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Целевая модель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00F61-ED7F-4426-9729-FFCF6A8F1D96}"/>
              </a:ext>
            </a:extLst>
          </p:cNvPr>
          <p:cNvSpPr txBox="1"/>
          <p:nvPr/>
        </p:nvSpPr>
        <p:spPr>
          <a:xfrm>
            <a:off x="1367249" y="1144374"/>
            <a:ext cx="1038061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Основные параметры целевой модели 2024-2026 гг.: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Вызовы «новой реальности»: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Разрывы с целевой моделью: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описание и причины возникновения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и программы, направленные на преодоление разрывов по всем областям: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B48AC1-D774-4D09-AA20-D672F77E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08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49096-F9F4-4BAA-AC5F-B667E55BC470}"/>
              </a:ext>
            </a:extLst>
          </p:cNvPr>
          <p:cNvSpPr txBox="1"/>
          <p:nvPr/>
        </p:nvSpPr>
        <p:spPr>
          <a:xfrm>
            <a:off x="1375955" y="252548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7AD706-59FC-481C-B64B-1DDA3BE4E0FC}"/>
              </a:ext>
            </a:extLst>
          </p:cNvPr>
          <p:cNvSpPr txBox="1"/>
          <p:nvPr/>
        </p:nvSpPr>
        <p:spPr>
          <a:xfrm>
            <a:off x="1436914" y="1037885"/>
            <a:ext cx="102412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и эффективность программ (ООП, ДПО), контрактное обучение (минимальный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и средний балл ЕГЭ), сетевые программы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описание, сроки реализации, уникальность, расчетная эффективность (стоимость обучения, маржинальность), связь с Атласом новых профессий АСИ, планы приема (бюджет/контракт), непрерывное образование, отказ от малоэффективных, изменение структуры контингента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DF7337-A011-4170-AE48-71177FEA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50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FD60F-C813-42DF-A82B-DB8F07F4119C}"/>
              </a:ext>
            </a:extLst>
          </p:cNvPr>
          <p:cNvSpPr txBox="1"/>
          <p:nvPr/>
        </p:nvSpPr>
        <p:spPr>
          <a:xfrm>
            <a:off x="1463040" y="28738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Наука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099E24-2F53-4DF3-9D9B-84C768BE8AB8}"/>
              </a:ext>
            </a:extLst>
          </p:cNvPr>
          <p:cNvSpPr txBox="1"/>
          <p:nvPr/>
        </p:nvSpPr>
        <p:spPr>
          <a:xfrm>
            <a:off x="1480458" y="1090973"/>
            <a:ext cx="1038932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и эффективность научных проектов (гранты, ФЦП, ХД,  «Приоритет-2030»), приоритетные направления исследований и их связь с глобальными  научными трендами и приоритетами СНТР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описание, сроки реализации,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уникальность, расчетная эффективность, партнеры, создание «ядерных» (КФУ – головная организация) консорциумов (направления, участники)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Участие в реализации ключевых федеральных инициатив и программ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крупные проекты технологического суверенитета (мегапроекты),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федеральные научно-технологические программы,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российские «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мегасайенс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»-проекты,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совместные проекты сотрудничества с подразделениями РАН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3D0C55-1BD0-4F4B-8F01-16019446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2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384663" y="261257"/>
            <a:ext cx="62527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Инновации/трансляция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3DBB-4BC9-4872-95BC-8BDD0B1B0BA2}"/>
              </a:ext>
            </a:extLst>
          </p:cNvPr>
          <p:cNvSpPr txBox="1"/>
          <p:nvPr/>
        </p:nvSpPr>
        <p:spPr>
          <a:xfrm>
            <a:off x="1391195" y="1101358"/>
            <a:ext cx="996260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взаимодействия с реальным сектором и внедрение наработок в образовательный процесс (доходы, патенты, лицензионные соглашения, новые программы, методики) 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потенциальные продукты для коммерциализации (УГТ),  базовые кафедры, площадки трансфера, соглашения, новые направления взаимодействия с предприятиями/организациями, студенческие стартапы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описание, сроки реализации,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уникальность, УГТ, расчетная эффективность, привлечение новых партнеров, перспективы коммерциализации РИД, инклюзия для КФУ в целом (что можно внедрить в университете), студенческие стартапы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305413-FE31-43E3-98CA-178A2325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09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358537" y="278675"/>
            <a:ext cx="43978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Интернационализация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3DBB-4BC9-4872-95BC-8BDD0B1B0BA2}"/>
              </a:ext>
            </a:extLst>
          </p:cNvPr>
          <p:cNvSpPr txBox="1"/>
          <p:nvPr/>
        </p:nvSpPr>
        <p:spPr>
          <a:xfrm>
            <a:off x="1391195" y="1205861"/>
            <a:ext cx="1029570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характеристика: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иностранные студенты, НПР, молодые ученые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PhD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, англоязычные программы, совместные исследования с иностранными вузами/центрами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описание, сроки реализации, уникальность, расчетная эффективность, новые партнерства, планы приема иностранных граждан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B48B7F-FF4E-432E-8F79-D8D4AE0E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67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375955" y="18287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Кадры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3DBB-4BC9-4872-95BC-8BDD0B1B0BA2}"/>
              </a:ext>
            </a:extLst>
          </p:cNvPr>
          <p:cNvSpPr txBox="1"/>
          <p:nvPr/>
        </p:nvSpPr>
        <p:spPr>
          <a:xfrm>
            <a:off x="1391195" y="1197152"/>
            <a:ext cx="996260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кадрового потенциала: ППС, НР, средний возраст ППС и НПР,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остепененность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(доктора наук, кандидаты,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PhD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Развитие кадрового потенциала в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проекты и направления, механизмы, «топовые» ученые и специалисты, планы повышения квалификации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5372457-5B5B-4AE4-8518-83CECAE2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9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367246" y="165463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Инфраструктура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3DBB-4BC9-4872-95BC-8BDD0B1B0BA2}"/>
              </a:ext>
            </a:extLst>
          </p:cNvPr>
          <p:cNvSpPr txBox="1"/>
          <p:nvPr/>
        </p:nvSpPr>
        <p:spPr>
          <a:xfrm>
            <a:off x="1391195" y="1083940"/>
            <a:ext cx="99626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 инфраструктуры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(образование, наука, трансляция), использование оборудования, сетевые проекты и партнерства, сервисы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новые объекты инфраструктуры, их наполнение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2024-2026гг.: 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инфраструктурные проекты, сервисы, сетевые проекты  – сроки, описание, уникальность, эффективность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F57A419-462B-47CB-886D-2FAF1ACB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5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445621" y="296091"/>
            <a:ext cx="61395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Молодежная политика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A439C08-8CD6-4EC7-8244-036CEBB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11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C196A-1C21-4690-B919-00DFC18C2538}"/>
              </a:ext>
            </a:extLst>
          </p:cNvPr>
          <p:cNvSpPr txBox="1"/>
          <p:nvPr/>
        </p:nvSpPr>
        <p:spPr>
          <a:xfrm>
            <a:off x="1445621" y="1185093"/>
            <a:ext cx="927462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социально-воспитательной сферы: вовлеченность студенчества в проекты и программы подразделения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 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социально-воспитательные проекты – сроки, описание, уникальность, эффективность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6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436915" y="252549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Цифровизация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9000868-4DA8-4897-B00A-B0AF90D9A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12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7EFF4-460B-445D-91CF-1AF8E8FBEDC2}"/>
              </a:ext>
            </a:extLst>
          </p:cNvPr>
          <p:cNvSpPr txBox="1"/>
          <p:nvPr/>
        </p:nvSpPr>
        <p:spPr>
          <a:xfrm>
            <a:off x="1480455" y="976924"/>
            <a:ext cx="984721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 «цифровые кафедры», ЦОР, цифровые сервисы, присутствие в Интернете и соцсетях (показатели рейтинга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</a:rPr>
              <a:t>Вебометрикс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год: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проекты в рамках цифровой экономики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06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393371" y="252548"/>
            <a:ext cx="9692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Социально-экономическая роль: РТ и ПФО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F4C4B0-4AE2-408F-9BCD-D26EBCC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13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4DA047-9AB2-4966-8D18-8C55FC9A0E39}"/>
              </a:ext>
            </a:extLst>
          </p:cNvPr>
          <p:cNvSpPr txBox="1"/>
          <p:nvPr/>
        </p:nvSpPr>
        <p:spPr>
          <a:xfrm>
            <a:off x="1432557" y="1101358"/>
            <a:ext cx="1000179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Краткая характеристика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 влияние подразделения на социально-экономическое развитие региона и ПФО (участие в ФЦП и региональных программах и проектах, взаимодействие с региональными игроками (госорганы, предприятия, организации), социальные проекты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Ключевые изменения и достижения за год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: проекты социально-экономической трансформации, оказывающие значительное влияние на среду </a:t>
            </a:r>
          </a:p>
          <a:p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Новые проекты 2024-2026 гг.: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231D8-A490-4F6B-900A-82AF74BB1772}"/>
              </a:ext>
            </a:extLst>
          </p:cNvPr>
          <p:cNvSpPr/>
          <p:nvPr/>
        </p:nvSpPr>
        <p:spPr>
          <a:xfrm>
            <a:off x="0" y="0"/>
            <a:ext cx="1103445" cy="68580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D6EED-3B2F-438C-A22B-19D40DF91641}"/>
              </a:ext>
            </a:extLst>
          </p:cNvPr>
          <p:cNvSpPr txBox="1"/>
          <p:nvPr/>
        </p:nvSpPr>
        <p:spPr>
          <a:xfrm>
            <a:off x="1480457" y="269966"/>
            <a:ext cx="37882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Рекомендации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155F54-C331-46EA-ABC6-38782C9149F9}"/>
              </a:ext>
            </a:extLst>
          </p:cNvPr>
          <p:cNvSpPr txBox="1"/>
          <p:nvPr/>
        </p:nvSpPr>
        <p:spPr>
          <a:xfrm>
            <a:off x="1463039" y="1219199"/>
            <a:ext cx="105112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«Работа над ошибками»: </a:t>
            </a:r>
          </a:p>
          <a:p>
            <a:pPr marL="15875" indent="2540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замечания по итогам научного аудита основных структурных подразделений КФУ 2023 года,</a:t>
            </a:r>
          </a:p>
          <a:p>
            <a:pPr marL="15875" indent="2540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замечания Совета программы «Приоритет-2030» (опционально для подразделений, участвующих в реализации Программы развития КФУ «Приоритет-2030»)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DBAFB3-A1F0-44AC-A739-089AE4AF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BB40A-B9FC-4456-A7A7-59911BEFD18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7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5be5a-0317-4c33-b4cf-edd04de31070" xsi:nil="true"/>
    <lcf76f155ced4ddcb4097134ff3c332f xmlns="ca3c29d9-38b7-4bc7-908d-7dc6531044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FDF79B0209BA24787DD8C5C1A7D34D0" ma:contentTypeVersion="16" ma:contentTypeDescription="Создание документа." ma:contentTypeScope="" ma:versionID="3999b043c48f4a0a2198e9c894428b8a">
  <xsd:schema xmlns:xsd="http://www.w3.org/2001/XMLSchema" xmlns:xs="http://www.w3.org/2001/XMLSchema" xmlns:p="http://schemas.microsoft.com/office/2006/metadata/properties" xmlns:ns2="ca3c29d9-38b7-4bc7-908d-7dc65310443b" xmlns:ns3="65f5be5a-0317-4c33-b4cf-edd04de31070" targetNamespace="http://schemas.microsoft.com/office/2006/metadata/properties" ma:root="true" ma:fieldsID="219b8623149fd651a38a9ecbd8bcb34d" ns2:_="" ns3:_="">
    <xsd:import namespace="ca3c29d9-38b7-4bc7-908d-7dc65310443b"/>
    <xsd:import namespace="65f5be5a-0317-4c33-b4cf-edd04de310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c29d9-38b7-4bc7-908d-7dc653104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f0fbc16a-a3a9-42a5-bce4-5598b1b159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be5a-0317-4c33-b4cf-edd04de310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c43e1-2d97-4a34-8a5b-28b624f9c140}" ma:internalName="TaxCatchAll" ma:showField="CatchAllData" ma:web="65f5be5a-0317-4c33-b4cf-edd04de310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A7CF38-C8DA-41CC-90D7-19B87D0B1F70}">
  <ds:schemaRefs>
    <ds:schemaRef ds:uri="http://schemas.microsoft.com/office/2006/documentManagement/types"/>
    <ds:schemaRef ds:uri="65f5be5a-0317-4c33-b4cf-edd04de31070"/>
    <ds:schemaRef ds:uri="http://purl.org/dc/elements/1.1/"/>
    <ds:schemaRef ds:uri="ca3c29d9-38b7-4bc7-908d-7dc65310443b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1701990-621B-4320-B722-88224DFF5D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D1D69A-EBF8-4B01-AA6C-4806891F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3c29d9-38b7-4bc7-908d-7dc65310443b"/>
    <ds:schemaRef ds:uri="65f5be5a-0317-4c33-b4cf-edd04de310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788</Words>
  <Application>Microsoft Office PowerPoint</Application>
  <PresentationFormat>Широкоэкранный</PresentationFormat>
  <Paragraphs>129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Кротова Алина Фаридовна</dc:creator>
  <cp:lastModifiedBy>Ситдикова Элина Рустамовна</cp:lastModifiedBy>
  <cp:revision>87</cp:revision>
  <cp:lastPrinted>2024-01-23T12:32:22Z</cp:lastPrinted>
  <dcterms:created xsi:type="dcterms:W3CDTF">2022-05-17T06:19:58Z</dcterms:created>
  <dcterms:modified xsi:type="dcterms:W3CDTF">2024-01-23T13:22:06Z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