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82" r:id="rId8"/>
    <p:sldId id="263" r:id="rId9"/>
    <p:sldId id="264" r:id="rId10"/>
    <p:sldId id="265" r:id="rId11"/>
    <p:sldId id="268" r:id="rId12"/>
    <p:sldId id="278" r:id="rId13"/>
    <p:sldId id="287" r:id="rId14"/>
    <p:sldId id="283" r:id="rId15"/>
    <p:sldId id="279" r:id="rId16"/>
    <p:sldId id="284" r:id="rId17"/>
    <p:sldId id="285" r:id="rId18"/>
    <p:sldId id="286" r:id="rId19"/>
    <p:sldId id="280" r:id="rId20"/>
    <p:sldId id="289" r:id="rId21"/>
    <p:sldId id="288" r:id="rId22"/>
    <p:sldId id="281" r:id="rId23"/>
    <p:sldId id="269" r:id="rId24"/>
    <p:sldId id="271" r:id="rId25"/>
    <p:sldId id="272" r:id="rId26"/>
    <p:sldId id="273" r:id="rId27"/>
    <p:sldId id="274" r:id="rId28"/>
    <p:sldId id="290" r:id="rId29"/>
    <p:sldId id="291" r:id="rId30"/>
    <p:sldId id="277" r:id="rId3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6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eksander\Desktop\&#1054;&#1090;&#1095;&#1077;&#1090;%20&#1059;&#1095;&#1077;&#1085;&#1099;&#1081;%20&#1089;&#1086;&#1074;&#1077;&#1090;\&#1045;&#1075;&#1086;&#1088;&#1086;&#1074;\&#1056;&#1103;&#1073;&#1086;&#1074;%20&#1045;.&#1040;.%20&#1054;&#1073;%20&#1080;&#1090;&#1086;&#1075;&#1072;&#1093;%20&#1087;&#1088;&#1080;&#1105;&#1084;&#1072;%20&#1074;%202023%20&#107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Количество заявлений*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г.xlsx]Заявления'!$B$8:$B$12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г.xlsx]Заявления'!$C$8:$C$12</c:f>
              <c:numCache>
                <c:formatCode>General</c:formatCode>
                <c:ptCount val="5"/>
                <c:pt idx="0">
                  <c:v>8972</c:v>
                </c:pt>
                <c:pt idx="1">
                  <c:v>12401</c:v>
                </c:pt>
                <c:pt idx="2">
                  <c:v>10045</c:v>
                </c:pt>
                <c:pt idx="3">
                  <c:v>8218</c:v>
                </c:pt>
                <c:pt idx="4">
                  <c:v>14377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2D-47E0-B335-1F2EAFC2F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8377088"/>
        <c:axId val="158378624"/>
      </c:barChart>
      <c:catAx>
        <c:axId val="15837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378624"/>
        <c:crosses val="autoZero"/>
        <c:auto val="1"/>
        <c:lblAlgn val="ctr"/>
        <c:lblOffset val="100"/>
        <c:noMultiLvlLbl val="0"/>
      </c:catAx>
      <c:valAx>
        <c:axId val="15837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37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Уникальных абитуриентов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г.xlsx]Заявления'!$B$20:$B$24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г.xlsx]Заявления'!$C$20:$C$24</c:f>
              <c:numCache>
                <c:formatCode>General</c:formatCode>
                <c:ptCount val="5"/>
                <c:pt idx="0">
                  <c:v>4096</c:v>
                </c:pt>
                <c:pt idx="1">
                  <c:v>4824</c:v>
                </c:pt>
                <c:pt idx="2">
                  <c:v>4371</c:v>
                </c:pt>
                <c:pt idx="3">
                  <c:v>3412</c:v>
                </c:pt>
                <c:pt idx="4">
                  <c:v>4233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A0-453A-A600-F8829DD86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9150464"/>
        <c:axId val="159152000"/>
      </c:barChart>
      <c:catAx>
        <c:axId val="15915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152000"/>
        <c:crosses val="autoZero"/>
        <c:auto val="1"/>
        <c:lblAlgn val="ctr"/>
        <c:lblOffset val="100"/>
        <c:noMultiLvlLbl val="0"/>
      </c:catAx>
      <c:valAx>
        <c:axId val="15915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15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tx1"/>
                </a:solidFill>
              </a:rPr>
              <a:t>Зачислено</a:t>
            </a:r>
          </a:p>
        </c:rich>
      </c:tx>
      <c:layout>
        <c:manualLayout>
          <c:xMode val="edge"/>
          <c:yMode val="edge"/>
          <c:x val="0.16830555555555557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г.xlsx]Заявления'!$C$26</c:f>
              <c:strCache>
                <c:ptCount val="1"/>
                <c:pt idx="0">
                  <c:v>всего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г.xlsx]Заявления'!$B$33:$B$37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г.xlsx]Заявления'!$C$33:$C$37</c:f>
              <c:numCache>
                <c:formatCode>General</c:formatCode>
                <c:ptCount val="5"/>
                <c:pt idx="0">
                  <c:v>2009</c:v>
                </c:pt>
                <c:pt idx="1">
                  <c:v>2447</c:v>
                </c:pt>
                <c:pt idx="2">
                  <c:v>2536</c:v>
                </c:pt>
                <c:pt idx="3">
                  <c:v>2300</c:v>
                </c:pt>
                <c:pt idx="4">
                  <c:v>2365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7D-4BF2-800C-55D429EF3DF8}"/>
            </c:ext>
          </c:extLst>
        </c:ser>
        <c:ser>
          <c:idx val="1"/>
          <c:order val="1"/>
          <c:tx>
            <c:strRef>
              <c:f>'[Рябов Е.А. Об итогах приёма в 2023 г.xlsx]Заявления'!$D$26</c:f>
              <c:strCache>
                <c:ptCount val="1"/>
                <c:pt idx="0">
                  <c:v>на ВО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г.xlsx]Заявления'!$B$33:$B$37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г.xlsx]Заявления'!$D$33:$D$37</c:f>
              <c:numCache>
                <c:formatCode>General</c:formatCode>
                <c:ptCount val="5"/>
                <c:pt idx="0">
                  <c:v>1710</c:v>
                </c:pt>
                <c:pt idx="1">
                  <c:v>2074</c:v>
                </c:pt>
                <c:pt idx="2">
                  <c:v>1766</c:v>
                </c:pt>
                <c:pt idx="3">
                  <c:v>1550</c:v>
                </c:pt>
                <c:pt idx="4">
                  <c:v>1586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7D-4BF2-800C-55D429EF3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84"/>
        <c:axId val="159281536"/>
        <c:axId val="159283072"/>
      </c:barChart>
      <c:catAx>
        <c:axId val="15928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283072"/>
        <c:crosses val="autoZero"/>
        <c:auto val="1"/>
        <c:lblAlgn val="ctr"/>
        <c:lblOffset val="100"/>
        <c:noMultiLvlLbl val="0"/>
      </c:catAx>
      <c:valAx>
        <c:axId val="15928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28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8794488188976376"/>
          <c:y val="3.4861111111111114E-2"/>
          <c:w val="0.36421307772152539"/>
          <c:h val="0.1172900262467191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>
                <a:solidFill>
                  <a:schemeClr val="tx1"/>
                </a:solidFill>
              </a:rPr>
              <a:t>зачислено по формам обучения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г.xlsx]Заявления'!$C$39</c:f>
              <c:strCache>
                <c:ptCount val="1"/>
                <c:pt idx="0">
                  <c:v>Очно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г.xlsx]Заявления'!$B$44:$B$48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г.xlsx]Заявления'!$C$44:$C$48</c:f>
              <c:numCache>
                <c:formatCode>General</c:formatCode>
                <c:ptCount val="5"/>
                <c:pt idx="0">
                  <c:v>1197</c:v>
                </c:pt>
                <c:pt idx="1">
                  <c:v>1563</c:v>
                </c:pt>
                <c:pt idx="2">
                  <c:v>1227</c:v>
                </c:pt>
                <c:pt idx="3">
                  <c:v>1053</c:v>
                </c:pt>
                <c:pt idx="4">
                  <c:v>1148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8E04-4373-B9A1-65063FE78AC9}"/>
            </c:ext>
          </c:extLst>
        </c:ser>
        <c:ser>
          <c:idx val="1"/>
          <c:order val="1"/>
          <c:tx>
            <c:strRef>
              <c:f>'[Рябов Е.А. Об итогах приёма в 2023 г.xlsx]Заявления'!$D$39</c:f>
              <c:strCache>
                <c:ptCount val="1"/>
                <c:pt idx="0">
                  <c:v>Очно-заочно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г.xlsx]Заявления'!$B$44:$B$48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г.xlsx]Заявления'!$D$44:$D$48</c:f>
              <c:numCache>
                <c:formatCode>General</c:formatCode>
                <c:ptCount val="5"/>
                <c:pt idx="0">
                  <c:v>64</c:v>
                </c:pt>
                <c:pt idx="1">
                  <c:v>150</c:v>
                </c:pt>
                <c:pt idx="2">
                  <c:v>162</c:v>
                </c:pt>
                <c:pt idx="3">
                  <c:v>162</c:v>
                </c:pt>
                <c:pt idx="4">
                  <c:v>138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7-8E04-4373-B9A1-65063FE78AC9}"/>
            </c:ext>
          </c:extLst>
        </c:ser>
        <c:ser>
          <c:idx val="2"/>
          <c:order val="2"/>
          <c:tx>
            <c:strRef>
              <c:f>'[Рябов Е.А. Об итогах приёма в 2023 г.xlsx]Заявления'!$E$39</c:f>
              <c:strCache>
                <c:ptCount val="1"/>
                <c:pt idx="0">
                  <c:v>Заочно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г.xlsx]Заявления'!$B$44:$B$48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г.xlsx]Заявления'!$E$44:$E$48</c:f>
              <c:numCache>
                <c:formatCode>General</c:formatCode>
                <c:ptCount val="5"/>
                <c:pt idx="0">
                  <c:v>449</c:v>
                </c:pt>
                <c:pt idx="1">
                  <c:v>361</c:v>
                </c:pt>
                <c:pt idx="2">
                  <c:v>377</c:v>
                </c:pt>
                <c:pt idx="3">
                  <c:v>335</c:v>
                </c:pt>
                <c:pt idx="4">
                  <c:v>300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8-8E04-4373-B9A1-65063FE78AC9}"/>
            </c:ext>
          </c:extLst>
        </c:ser>
        <c:ser>
          <c:idx val="3"/>
          <c:order val="3"/>
          <c:tx>
            <c:strRef>
              <c:f>'[Рябов Е.А. Об итогах приёма в 2023 г.xlsx]Заявления'!$F$39</c:f>
              <c:strCache>
                <c:ptCount val="1"/>
                <c:pt idx="0">
                  <c:v>СПО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1440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г.xlsx]Заявления'!$B$44:$B$48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г.xlsx]Заявления'!$F$44:$F$48</c:f>
              <c:numCache>
                <c:formatCode>General</c:formatCode>
                <c:ptCount val="5"/>
                <c:pt idx="0">
                  <c:v>299</c:v>
                </c:pt>
                <c:pt idx="1">
                  <c:v>373</c:v>
                </c:pt>
                <c:pt idx="2">
                  <c:v>770</c:v>
                </c:pt>
                <c:pt idx="3">
                  <c:v>750</c:v>
                </c:pt>
                <c:pt idx="4">
                  <c:v>779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9-8E04-4373-B9A1-65063FE78AC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6"/>
        <c:gapDepth val="0"/>
        <c:shape val="box"/>
        <c:axId val="159635712"/>
        <c:axId val="159653888"/>
        <c:axId val="0"/>
      </c:bar3DChart>
      <c:catAx>
        <c:axId val="15963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653888"/>
        <c:crosses val="autoZero"/>
        <c:auto val="1"/>
        <c:lblAlgn val="ctr"/>
        <c:lblOffset val="100"/>
        <c:noMultiLvlLbl val="0"/>
      </c:catAx>
      <c:valAx>
        <c:axId val="15965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63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1800"/>
              <a:t>География зачисленных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г.xlsx]География'!$B$2</c:f>
              <c:strCache>
                <c:ptCount val="1"/>
                <c:pt idx="0">
                  <c:v>из Набережных Челнов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г.xlsx]География'!$A$9:$A$13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г.xlsx]География'!$B$9:$B$13</c:f>
              <c:numCache>
                <c:formatCode>General</c:formatCode>
                <c:ptCount val="5"/>
                <c:pt idx="0">
                  <c:v>958</c:v>
                </c:pt>
                <c:pt idx="1">
                  <c:v>968</c:v>
                </c:pt>
                <c:pt idx="2">
                  <c:v>1196</c:v>
                </c:pt>
                <c:pt idx="3">
                  <c:v>1314</c:v>
                </c:pt>
                <c:pt idx="4">
                  <c:v>1285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589B-4ADF-BF5E-B063BAC4DCEF}"/>
            </c:ext>
          </c:extLst>
        </c:ser>
        <c:ser>
          <c:idx val="1"/>
          <c:order val="1"/>
          <c:tx>
            <c:strRef>
              <c:f>'[Рябов Е.А. Об итогах приёма в 2023 г.xlsx]География'!$C$2</c:f>
              <c:strCache>
                <c:ptCount val="1"/>
                <c:pt idx="0">
                  <c:v>из районов РТ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9.55109837631327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9B-4ADF-BF5E-B063BAC4DCEF}"/>
                </c:ext>
              </c:extLst>
            </c:dLbl>
            <c:dLbl>
              <c:idx val="1"/>
              <c:layout>
                <c:manualLayout>
                  <c:x val="1.14613180515759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9B-4ADF-BF5E-B063BAC4DCEF}"/>
                </c:ext>
              </c:extLst>
            </c:dLbl>
            <c:dLbl>
              <c:idx val="2"/>
              <c:layout>
                <c:manualLayout>
                  <c:x val="1.7191977077363897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9B-4ADF-BF5E-B063BAC4DCEF}"/>
                </c:ext>
              </c:extLst>
            </c:dLbl>
            <c:dLbl>
              <c:idx val="3"/>
              <c:layout>
                <c:manualLayout>
                  <c:x val="1.7191977077363758E-2"/>
                  <c:y val="-6.5681444991789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89B-4ADF-BF5E-B063BAC4DC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г.xlsx]География'!$A$9:$A$13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г.xlsx]География'!$C$9:$C$13</c:f>
              <c:numCache>
                <c:formatCode>General</c:formatCode>
                <c:ptCount val="5"/>
                <c:pt idx="0">
                  <c:v>664</c:v>
                </c:pt>
                <c:pt idx="1">
                  <c:v>545</c:v>
                </c:pt>
                <c:pt idx="2">
                  <c:v>705</c:v>
                </c:pt>
                <c:pt idx="3">
                  <c:v>586</c:v>
                </c:pt>
                <c:pt idx="4">
                  <c:v>695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1-589B-4ADF-BF5E-B063BAC4DCEF}"/>
            </c:ext>
          </c:extLst>
        </c:ser>
        <c:ser>
          <c:idx val="2"/>
          <c:order val="2"/>
          <c:tx>
            <c:strRef>
              <c:f>'[Рябов Е.А. Об итогах приёма в 2023 г.xlsx]География'!$D$2</c:f>
              <c:strCache>
                <c:ptCount val="1"/>
                <c:pt idx="0">
                  <c:v>из других регионов РФ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1461318051575931E-2"/>
                  <c:y val="-1.2041459144531225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9B-4ADF-BF5E-B063BAC4DCEF}"/>
                </c:ext>
              </c:extLst>
            </c:dLbl>
            <c:dLbl>
              <c:idx val="1"/>
              <c:layout>
                <c:manualLayout>
                  <c:x val="1.1461318051575861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89B-4ADF-BF5E-B063BAC4DCEF}"/>
                </c:ext>
              </c:extLst>
            </c:dLbl>
            <c:dLbl>
              <c:idx val="2"/>
              <c:layout>
                <c:manualLayout>
                  <c:x val="1.7191977077363828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89B-4ADF-BF5E-B063BAC4DCEF}"/>
                </c:ext>
              </c:extLst>
            </c:dLbl>
            <c:dLbl>
              <c:idx val="3"/>
              <c:layout>
                <c:manualLayout>
                  <c:x val="1.1461318051575931E-2"/>
                  <c:y val="-3.28407224958961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89B-4ADF-BF5E-B063BAC4DC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г.xlsx]География'!$A$9:$A$13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г.xlsx]География'!$D$9:$D$13</c:f>
              <c:numCache>
                <c:formatCode>General</c:formatCode>
                <c:ptCount val="5"/>
                <c:pt idx="0">
                  <c:v>143</c:v>
                </c:pt>
                <c:pt idx="1">
                  <c:v>136</c:v>
                </c:pt>
                <c:pt idx="2">
                  <c:v>141</c:v>
                </c:pt>
                <c:pt idx="3">
                  <c:v>143</c:v>
                </c:pt>
                <c:pt idx="4">
                  <c:v>195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2-589B-4ADF-BF5E-B063BAC4DCEF}"/>
            </c:ext>
          </c:extLst>
        </c:ser>
        <c:ser>
          <c:idx val="3"/>
          <c:order val="3"/>
          <c:tx>
            <c:strRef>
              <c:f>'[Рябов Е.А. Об итогах приёма в 2023 г.xlsx]География'!$E$2</c:f>
              <c:strCache>
                <c:ptCount val="1"/>
                <c:pt idx="0">
                  <c:v>из зарубежных стран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2"/>
              <c:layout>
                <c:manualLayout>
                  <c:x val="5.7306590257878258E-3"/>
                  <c:y val="-1.9704433497537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89B-4ADF-BF5E-B063BAC4DC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г.xlsx]География'!$A$9:$A$13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г.xlsx]География'!$E$9:$E$13</c:f>
              <c:numCache>
                <c:formatCode>General</c:formatCode>
                <c:ptCount val="5"/>
                <c:pt idx="0">
                  <c:v>244</c:v>
                </c:pt>
                <c:pt idx="1">
                  <c:v>798</c:v>
                </c:pt>
                <c:pt idx="2">
                  <c:v>494</c:v>
                </c:pt>
                <c:pt idx="3">
                  <c:v>257</c:v>
                </c:pt>
                <c:pt idx="4">
                  <c:v>190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9B-4ADF-BF5E-B063BAC4DC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9428608"/>
        <c:axId val="159430144"/>
        <c:axId val="0"/>
      </c:bar3DChart>
      <c:catAx>
        <c:axId val="15942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430144"/>
        <c:crosses val="autoZero"/>
        <c:auto val="1"/>
        <c:lblAlgn val="ctr"/>
        <c:lblOffset val="100"/>
        <c:noMultiLvlLbl val="0"/>
      </c:catAx>
      <c:valAx>
        <c:axId val="15943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42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all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По уровням обучения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0"/>
      <c:rotY val="0"/>
      <c:depthPercent val="100"/>
      <c:rAngAx val="0"/>
      <c:perspective val="3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156109968993103E-2"/>
          <c:y val="0.14731032349565409"/>
          <c:w val="0.69831302256335648"/>
          <c:h val="0.733235480751491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г.xlsx]География'!$B$16</c:f>
              <c:strCache>
                <c:ptCount val="1"/>
                <c:pt idx="0">
                  <c:v>Магистратура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dLbl>
              <c:idx val="2"/>
              <c:layout>
                <c:manualLayout>
                  <c:x val="-1.6828182435385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03-4589-8145-CBA80FFA89FD}"/>
                </c:ext>
              </c:extLst>
            </c:dLbl>
            <c:dLbl>
              <c:idx val="4"/>
              <c:layout>
                <c:manualLayout>
                  <c:x val="-8.4140912176929126E-3"/>
                  <c:y val="-3.34828107949636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03-4589-8145-CBA80FFA89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г.xlsx]География'!$A$21:$A$25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г.xlsx]География'!$B$21:$B$25</c:f>
              <c:numCache>
                <c:formatCode>General</c:formatCode>
                <c:ptCount val="5"/>
                <c:pt idx="0">
                  <c:v>178</c:v>
                </c:pt>
                <c:pt idx="1">
                  <c:v>202</c:v>
                </c:pt>
                <c:pt idx="2">
                  <c:v>126</c:v>
                </c:pt>
                <c:pt idx="3">
                  <c:v>172</c:v>
                </c:pt>
                <c:pt idx="4">
                  <c:v>238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1E-4D2B-9D4D-D2E626A8C2C8}"/>
            </c:ext>
          </c:extLst>
        </c:ser>
        <c:ser>
          <c:idx val="1"/>
          <c:order val="1"/>
          <c:tx>
            <c:strRef>
              <c:f>'[Рябов Е.А. Об итогах приёма в 2023 г.xlsx]География'!$C$16</c:f>
              <c:strCache>
                <c:ptCount val="1"/>
                <c:pt idx="0">
                  <c:v>СПО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dLbls>
            <c:dLbl>
              <c:idx val="2"/>
              <c:layout>
                <c:manualLayout>
                  <c:x val="-1.8931705239809131E-2"/>
                  <c:y val="-2.6786248635970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03-4589-8145-CBA80FFA89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г.xlsx]География'!$A$21:$A$25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г.xlsx]География'!$C$21:$C$25</c:f>
              <c:numCache>
                <c:formatCode>General</c:formatCode>
                <c:ptCount val="5"/>
                <c:pt idx="0">
                  <c:v>218</c:v>
                </c:pt>
                <c:pt idx="1">
                  <c:v>274</c:v>
                </c:pt>
                <c:pt idx="2">
                  <c:v>584</c:v>
                </c:pt>
                <c:pt idx="3">
                  <c:v>569</c:v>
                </c:pt>
                <c:pt idx="4">
                  <c:v>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1E-4D2B-9D4D-D2E626A8C2C8}"/>
            </c:ext>
          </c:extLst>
        </c:ser>
        <c:ser>
          <c:idx val="2"/>
          <c:order val="2"/>
          <c:tx>
            <c:strRef>
              <c:f>'[Рябов Е.А. Об итогах приёма в 2023 г.xlsx]География'!$D$16</c:f>
              <c:strCache>
                <c:ptCount val="1"/>
                <c:pt idx="0">
                  <c:v>Бакалавриат/
специалитет</c:v>
                </c:pt>
              </c:strCache>
            </c:strRef>
          </c:tx>
          <c:spPr>
            <a:pattFill prst="ltDnDiag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dLbl>
              <c:idx val="4"/>
              <c:layout>
                <c:manualLayout>
                  <c:x val="1.6828182435385825E-2"/>
                  <c:y val="-6.69656215899273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03-4589-8145-CBA80FFA89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г.xlsx]География'!$A$21:$A$25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г.xlsx]География'!$D$21:$D$25</c:f>
              <c:numCache>
                <c:formatCode>General</c:formatCode>
                <c:ptCount val="5"/>
                <c:pt idx="0">
                  <c:v>508</c:v>
                </c:pt>
                <c:pt idx="1">
                  <c:v>492</c:v>
                </c:pt>
                <c:pt idx="2">
                  <c:v>436</c:v>
                </c:pt>
                <c:pt idx="3">
                  <c:v>573</c:v>
                </c:pt>
                <c:pt idx="4">
                  <c:v>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1E-4D2B-9D4D-D2E626A8C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box"/>
        <c:axId val="159512832"/>
        <c:axId val="159535104"/>
        <c:axId val="0"/>
      </c:bar3DChart>
      <c:catAx>
        <c:axId val="15951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535104"/>
        <c:crosses val="autoZero"/>
        <c:auto val="1"/>
        <c:lblAlgn val="ctr"/>
        <c:lblOffset val="100"/>
        <c:noMultiLvlLbl val="0"/>
      </c:catAx>
      <c:valAx>
        <c:axId val="159535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51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Очный бакалавриат/специалитет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г.xlsx]География'!$B$26</c:f>
              <c:strCache>
                <c:ptCount val="1"/>
                <c:pt idx="0">
                  <c:v>Всего очно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г.xlsx]География'!$A$31:$A$35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г.xlsx]География'!$B$31:$B$35</c:f>
              <c:numCache>
                <c:formatCode>General</c:formatCode>
                <c:ptCount val="5"/>
                <c:pt idx="0">
                  <c:v>330</c:v>
                </c:pt>
                <c:pt idx="1">
                  <c:v>297</c:v>
                </c:pt>
                <c:pt idx="2">
                  <c:v>262</c:v>
                </c:pt>
                <c:pt idx="3">
                  <c:v>391</c:v>
                </c:pt>
                <c:pt idx="4">
                  <c:v>337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0D-4A62-92B4-B5D896653402}"/>
            </c:ext>
          </c:extLst>
        </c:ser>
        <c:ser>
          <c:idx val="1"/>
          <c:order val="1"/>
          <c:tx>
            <c:strRef>
              <c:f>'[Рябов Е.А. Об итогах приёма в 2023 г.xlsx]География'!$C$26</c:f>
              <c:strCache>
                <c:ptCount val="1"/>
                <c:pt idx="0">
                  <c:v>Выпускники текущего года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432000" tIns="0" rIns="72000" bIns="108000" anchor="b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г.xlsx]География'!$A$31:$A$35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г.xlsx]География'!$C$31:$C$35</c:f>
              <c:numCache>
                <c:formatCode>General</c:formatCode>
                <c:ptCount val="5"/>
                <c:pt idx="0">
                  <c:v>290</c:v>
                </c:pt>
                <c:pt idx="1">
                  <c:v>261</c:v>
                </c:pt>
                <c:pt idx="2">
                  <c:v>232</c:v>
                </c:pt>
                <c:pt idx="3">
                  <c:v>326</c:v>
                </c:pt>
                <c:pt idx="4">
                  <c:v>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0D-4A62-92B4-B5D896653402}"/>
            </c:ext>
          </c:extLst>
        </c:ser>
        <c:ser>
          <c:idx val="2"/>
          <c:order val="2"/>
          <c:tx>
            <c:strRef>
              <c:f>'[Рябов Е.А. Об итогах приёма в 2023 г.xlsx]География'!$D$26</c:f>
              <c:strCache>
                <c:ptCount val="1"/>
                <c:pt idx="0">
                  <c:v>из них школьники</c:v>
                </c:pt>
              </c:strCache>
            </c:strRef>
          </c:tx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4320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г.xlsx]География'!$A$31:$A$35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г.xlsx]География'!$D$31:$D$35</c:f>
              <c:numCache>
                <c:formatCode>General</c:formatCode>
                <c:ptCount val="5"/>
                <c:pt idx="0">
                  <c:v>220</c:v>
                </c:pt>
                <c:pt idx="1">
                  <c:v>203</c:v>
                </c:pt>
                <c:pt idx="2">
                  <c:v>202</c:v>
                </c:pt>
                <c:pt idx="3">
                  <c:v>226</c:v>
                </c:pt>
                <c:pt idx="4">
                  <c:v>191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D-4A62-92B4-B5D896653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6"/>
        <c:overlap val="59"/>
        <c:axId val="160041600"/>
        <c:axId val="160047488"/>
      </c:barChart>
      <c:catAx>
        <c:axId val="16004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047488"/>
        <c:crosses val="autoZero"/>
        <c:auto val="1"/>
        <c:lblAlgn val="ctr"/>
        <c:lblOffset val="100"/>
        <c:noMultiLvlLbl val="0"/>
      </c:catAx>
      <c:valAx>
        <c:axId val="160047488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04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г.xlsx]География'!$J$65</c:f>
              <c:strCache>
                <c:ptCount val="1"/>
                <c:pt idx="0">
                  <c:v>2023 (141 чел.)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1"/>
              <c:layout>
                <c:manualLayout>
                  <c:x val="-2.23496827848890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CF-4149-9234-501F6F40AD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г.xlsx]География'!$A$66:$A$77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Оренбургская об.</c:v>
                </c:pt>
                <c:pt idx="3">
                  <c:v>ЛНР</c:v>
                </c:pt>
                <c:pt idx="4">
                  <c:v>ХМАО</c:v>
                </c:pt>
                <c:pt idx="5">
                  <c:v>Пермский край</c:v>
                </c:pt>
                <c:pt idx="6">
                  <c:v>Самарская об.</c:v>
                </c:pt>
                <c:pt idx="7">
                  <c:v>Челябинская об.</c:v>
                </c:pt>
                <c:pt idx="8">
                  <c:v>Ульяновская об.</c:v>
                </c:pt>
                <c:pt idx="9">
                  <c:v>ЯНАО</c:v>
                </c:pt>
                <c:pt idx="10">
                  <c:v>Москва + МО</c:v>
                </c:pt>
                <c:pt idx="11">
                  <c:v>Другие регионы</c:v>
                </c:pt>
              </c:strCache>
            </c:strRef>
          </c:cat>
          <c:val>
            <c:numRef>
              <c:f>'[Рябов Е.А. Об итогах приёма в 2023 г.xlsx]География'!$J$66:$J$77</c:f>
              <c:numCache>
                <c:formatCode>General</c:formatCode>
                <c:ptCount val="12"/>
                <c:pt idx="0">
                  <c:v>68</c:v>
                </c:pt>
                <c:pt idx="1">
                  <c:v>12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ED-4165-A37D-1F6B4DA6BAD3}"/>
            </c:ext>
          </c:extLst>
        </c:ser>
        <c:ser>
          <c:idx val="1"/>
          <c:order val="1"/>
          <c:tx>
            <c:strRef>
              <c:f>'[Рябов Е.А. Об итогах приёма в 2023 г.xlsx]География'!$K$65</c:f>
              <c:strCache>
                <c:ptCount val="1"/>
                <c:pt idx="0">
                  <c:v>2024 (143 чел)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2667576225696918E-2"/>
                  <c:y val="1.1664974581989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CF-4149-9234-501F6F40AD75}"/>
                </c:ext>
              </c:extLst>
            </c:dLbl>
            <c:dLbl>
              <c:idx val="1"/>
              <c:layout>
                <c:manualLayout>
                  <c:x val="1.0158946720404028E-2"/>
                  <c:y val="-7.77664972132658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CF-4149-9234-501F6F40AD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г.xlsx]География'!$A$66:$A$77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Оренбургская об.</c:v>
                </c:pt>
                <c:pt idx="3">
                  <c:v>ЛНР</c:v>
                </c:pt>
                <c:pt idx="4">
                  <c:v>ХМАО</c:v>
                </c:pt>
                <c:pt idx="5">
                  <c:v>Пермский край</c:v>
                </c:pt>
                <c:pt idx="6">
                  <c:v>Самарская об.</c:v>
                </c:pt>
                <c:pt idx="7">
                  <c:v>Челябинская об.</c:v>
                </c:pt>
                <c:pt idx="8">
                  <c:v>Ульяновская об.</c:v>
                </c:pt>
                <c:pt idx="9">
                  <c:v>ЯНАО</c:v>
                </c:pt>
                <c:pt idx="10">
                  <c:v>Москва + МО</c:v>
                </c:pt>
                <c:pt idx="11">
                  <c:v>Другие регионы</c:v>
                </c:pt>
              </c:strCache>
            </c:strRef>
          </c:cat>
          <c:val>
            <c:numRef>
              <c:f>'[Рябов Е.А. Об итогах приёма в 2023 г.xlsx]География'!$K$66:$K$77</c:f>
              <c:numCache>
                <c:formatCode>General</c:formatCode>
                <c:ptCount val="12"/>
                <c:pt idx="0">
                  <c:v>66</c:v>
                </c:pt>
                <c:pt idx="1">
                  <c:v>23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ED-4165-A37D-1F6B4DA6BAD3}"/>
            </c:ext>
          </c:extLst>
        </c:ser>
        <c:ser>
          <c:idx val="2"/>
          <c:order val="2"/>
          <c:tx>
            <c:strRef>
              <c:f>'[Рябов Е.А. Об итогах приёма в 2023 г.xlsx]География'!$L$65</c:f>
              <c:strCache>
                <c:ptCount val="1"/>
                <c:pt idx="0">
                  <c:v>2025 (195 чел)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2.2349682784888861E-2"/>
                  <c:y val="3.88832486066318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CF-4149-9234-501F6F40AD75}"/>
                </c:ext>
              </c:extLst>
            </c:dLbl>
            <c:dLbl>
              <c:idx val="11"/>
              <c:layout>
                <c:manualLayout>
                  <c:x val="1.8286104096727252E-2"/>
                  <c:y val="-7.128513228689518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CF-4149-9234-501F6F40AD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г.xlsx]География'!$A$66:$A$77</c:f>
              <c:strCache>
                <c:ptCount val="12"/>
                <c:pt idx="0">
                  <c:v>Р. Башкортостан</c:v>
                </c:pt>
                <c:pt idx="1">
                  <c:v>Р. Удмуртия</c:v>
                </c:pt>
                <c:pt idx="2">
                  <c:v>Оренбургская об.</c:v>
                </c:pt>
                <c:pt idx="3">
                  <c:v>ЛНР</c:v>
                </c:pt>
                <c:pt idx="4">
                  <c:v>ХМАО</c:v>
                </c:pt>
                <c:pt idx="5">
                  <c:v>Пермский край</c:v>
                </c:pt>
                <c:pt idx="6">
                  <c:v>Самарская об.</c:v>
                </c:pt>
                <c:pt idx="7">
                  <c:v>Челябинская об.</c:v>
                </c:pt>
                <c:pt idx="8">
                  <c:v>Ульяновская об.</c:v>
                </c:pt>
                <c:pt idx="9">
                  <c:v>ЯНАО</c:v>
                </c:pt>
                <c:pt idx="10">
                  <c:v>Москва + МО</c:v>
                </c:pt>
                <c:pt idx="11">
                  <c:v>Другие регионы</c:v>
                </c:pt>
              </c:strCache>
            </c:strRef>
          </c:cat>
          <c:val>
            <c:numRef>
              <c:f>'[Рябов Е.А. Об итогах приёма в 2023 г.xlsx]География'!$L$66:$L$77</c:f>
              <c:numCache>
                <c:formatCode>General</c:formatCode>
                <c:ptCount val="12"/>
                <c:pt idx="0">
                  <c:v>86</c:v>
                </c:pt>
                <c:pt idx="1">
                  <c:v>25</c:v>
                </c:pt>
                <c:pt idx="2">
                  <c:v>8</c:v>
                </c:pt>
                <c:pt idx="3">
                  <c:v>3</c:v>
                </c:pt>
                <c:pt idx="4">
                  <c:v>7</c:v>
                </c:pt>
                <c:pt idx="5">
                  <c:v>6</c:v>
                </c:pt>
                <c:pt idx="6">
                  <c:v>4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9</c:v>
                </c:pt>
                <c:pt idx="1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ED-4165-A37D-1F6B4DA6B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8"/>
        <c:overlap val="27"/>
        <c:axId val="159823360"/>
        <c:axId val="159824896"/>
      </c:barChart>
      <c:catAx>
        <c:axId val="15982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824896"/>
        <c:crosses val="autoZero"/>
        <c:auto val="1"/>
        <c:lblAlgn val="ctr"/>
        <c:lblOffset val="100"/>
        <c:noMultiLvlLbl val="0"/>
      </c:catAx>
      <c:valAx>
        <c:axId val="15982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82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43781094844221"/>
          <c:y val="2.7172999391740508E-2"/>
          <c:w val="0.48697851775862211"/>
          <c:h val="6.55067963064283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'[Рябов Е.А. Об итогах приёма в 2023 г.xlsx]География'!$J$81</c:f>
              <c:strCache>
                <c:ptCount val="1"/>
                <c:pt idx="0">
                  <c:v>2023 (494 чел)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г.xlsx]География'!$A$82:$A$89</c:f>
              <c:strCache>
                <c:ptCount val="8"/>
                <c:pt idx="0">
                  <c:v>Туркменистан</c:v>
                </c:pt>
                <c:pt idx="1">
                  <c:v>Узбекистан</c:v>
                </c:pt>
                <c:pt idx="2">
                  <c:v>Египет</c:v>
                </c:pt>
                <c:pt idx="3">
                  <c:v>Казахстан</c:v>
                </c:pt>
                <c:pt idx="4">
                  <c:v>Таджикистан</c:v>
                </c:pt>
                <c:pt idx="5">
                  <c:v>Китай</c:v>
                </c:pt>
                <c:pt idx="6">
                  <c:v>Германия</c:v>
                </c:pt>
                <c:pt idx="7">
                  <c:v>Азербайджан</c:v>
                </c:pt>
              </c:strCache>
            </c:strRef>
          </c:cat>
          <c:val>
            <c:numRef>
              <c:f>'[Рябов Е.А. Об итогах приёма в 2023 г.xlsx]География'!$J$82:$J$89</c:f>
              <c:numCache>
                <c:formatCode>General</c:formatCode>
                <c:ptCount val="8"/>
                <c:pt idx="0">
                  <c:v>358</c:v>
                </c:pt>
                <c:pt idx="1">
                  <c:v>101</c:v>
                </c:pt>
                <c:pt idx="3">
                  <c:v>14</c:v>
                </c:pt>
                <c:pt idx="4">
                  <c:v>9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14-463F-A4EB-A19D9C25A92B}"/>
            </c:ext>
          </c:extLst>
        </c:ser>
        <c:ser>
          <c:idx val="1"/>
          <c:order val="1"/>
          <c:tx>
            <c:strRef>
              <c:f>'[Рябов Е.А. Об итогах приёма в 2023 г.xlsx]География'!$K$81</c:f>
              <c:strCache>
                <c:ptCount val="1"/>
                <c:pt idx="0">
                  <c:v>2024 (257 чел)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г.xlsx]География'!$A$82:$A$89</c:f>
              <c:strCache>
                <c:ptCount val="8"/>
                <c:pt idx="0">
                  <c:v>Туркменистан</c:v>
                </c:pt>
                <c:pt idx="1">
                  <c:v>Узбекистан</c:v>
                </c:pt>
                <c:pt idx="2">
                  <c:v>Египет</c:v>
                </c:pt>
                <c:pt idx="3">
                  <c:v>Казахстан</c:v>
                </c:pt>
                <c:pt idx="4">
                  <c:v>Таджикистан</c:v>
                </c:pt>
                <c:pt idx="5">
                  <c:v>Китай</c:v>
                </c:pt>
                <c:pt idx="6">
                  <c:v>Германия</c:v>
                </c:pt>
                <c:pt idx="7">
                  <c:v>Азербайджан</c:v>
                </c:pt>
              </c:strCache>
            </c:strRef>
          </c:cat>
          <c:val>
            <c:numRef>
              <c:f>'[Рябов Е.А. Об итогах приёма в 2023 г.xlsx]География'!$K$82:$K$89</c:f>
              <c:numCache>
                <c:formatCode>General</c:formatCode>
                <c:ptCount val="8"/>
                <c:pt idx="0">
                  <c:v>204</c:v>
                </c:pt>
                <c:pt idx="1">
                  <c:v>40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14-463F-A4EB-A19D9C25A92B}"/>
            </c:ext>
          </c:extLst>
        </c:ser>
        <c:ser>
          <c:idx val="2"/>
          <c:order val="2"/>
          <c:tx>
            <c:strRef>
              <c:f>'[Рябов Е.А. Об итогах приёма в 2023 г.xlsx]География'!$L$81</c:f>
              <c:strCache>
                <c:ptCount val="1"/>
                <c:pt idx="0">
                  <c:v>2025 (190 чел)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г.xlsx]География'!$A$82:$A$89</c:f>
              <c:strCache>
                <c:ptCount val="8"/>
                <c:pt idx="0">
                  <c:v>Туркменистан</c:v>
                </c:pt>
                <c:pt idx="1">
                  <c:v>Узбекистан</c:v>
                </c:pt>
                <c:pt idx="2">
                  <c:v>Египет</c:v>
                </c:pt>
                <c:pt idx="3">
                  <c:v>Казахстан</c:v>
                </c:pt>
                <c:pt idx="4">
                  <c:v>Таджикистан</c:v>
                </c:pt>
                <c:pt idx="5">
                  <c:v>Китай</c:v>
                </c:pt>
                <c:pt idx="6">
                  <c:v>Германия</c:v>
                </c:pt>
                <c:pt idx="7">
                  <c:v>Азербайджан</c:v>
                </c:pt>
              </c:strCache>
            </c:strRef>
          </c:cat>
          <c:val>
            <c:numRef>
              <c:f>'[Рябов Е.А. Об итогах приёма в 2023 г.xlsx]География'!$L$82:$L$89</c:f>
              <c:numCache>
                <c:formatCode>General</c:formatCode>
                <c:ptCount val="8"/>
                <c:pt idx="0">
                  <c:v>167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14-463F-A4EB-A19D9C25A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8"/>
        <c:shape val="box"/>
        <c:axId val="159919104"/>
        <c:axId val="159941376"/>
        <c:axId val="159827712"/>
      </c:bar3DChart>
      <c:catAx>
        <c:axId val="15991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941376"/>
        <c:crosses val="autoZero"/>
        <c:auto val="1"/>
        <c:lblAlgn val="ctr"/>
        <c:lblOffset val="100"/>
        <c:noMultiLvlLbl val="0"/>
      </c:catAx>
      <c:valAx>
        <c:axId val="15994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919104"/>
        <c:crosses val="autoZero"/>
        <c:crossBetween val="between"/>
      </c:valAx>
      <c:serAx>
        <c:axId val="1598277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941376"/>
        <c:crosses val="autoZero"/>
      </c:ser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г.xlsx]Средний балл'!$B$41</c:f>
              <c:strCache>
                <c:ptCount val="1"/>
                <c:pt idx="0">
                  <c:v>Средний балл ЕГЭ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г.xlsx]Средний балл'!$A$45:$A$49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г.xlsx]Средний балл'!$B$45:$B$49</c:f>
              <c:numCache>
                <c:formatCode>General</c:formatCode>
                <c:ptCount val="5"/>
                <c:pt idx="0">
                  <c:v>58.8</c:v>
                </c:pt>
                <c:pt idx="1">
                  <c:v>58.8</c:v>
                </c:pt>
                <c:pt idx="2">
                  <c:v>56.3</c:v>
                </c:pt>
                <c:pt idx="3">
                  <c:v>56.57</c:v>
                </c:pt>
                <c:pt idx="4">
                  <c:v>59.93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D8-47D9-A614-8B6835ABB8E0}"/>
            </c:ext>
          </c:extLst>
        </c:ser>
        <c:ser>
          <c:idx val="1"/>
          <c:order val="1"/>
          <c:tx>
            <c:strRef>
              <c:f>'[Рябов Е.А. Об итогах приёма в 2023 г.xlsx]Средний балл'!$C$41</c:f>
              <c:strCache>
                <c:ptCount val="1"/>
                <c:pt idx="0">
                  <c:v>Средний балл ЕГЭ</c:v>
                </c:pt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5054910367866584E-2"/>
                  <c:y val="-4.2437781360066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30-45F9-8B1E-4E73E011350A}"/>
                </c:ext>
              </c:extLst>
            </c:dLbl>
            <c:dLbl>
              <c:idx val="1"/>
              <c:layout>
                <c:manualLayout>
                  <c:x val="1.8791182775899938E-2"/>
                  <c:y val="-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30-45F9-8B1E-4E73E011350A}"/>
                </c:ext>
              </c:extLst>
            </c:dLbl>
            <c:dLbl>
              <c:idx val="2"/>
              <c:layout>
                <c:manualLayout>
                  <c:x val="1.6703273578577722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30-45F9-8B1E-4E73E011350A}"/>
                </c:ext>
              </c:extLst>
            </c:dLbl>
            <c:dLbl>
              <c:idx val="3"/>
              <c:layout>
                <c:manualLayout>
                  <c:x val="1.879118277589986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130-45F9-8B1E-4E73E011350A}"/>
                </c:ext>
              </c:extLst>
            </c:dLbl>
            <c:dLbl>
              <c:idx val="4"/>
              <c:layout>
                <c:manualLayout>
                  <c:x val="1.4615364381255507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30-45F9-8B1E-4E73E01135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Arial Black" panose="020B0A04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'[Рябов Е.А. Об итогах приёма в 2023 г.xlsx]Средний балл'!$A$45:$A$49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'[Рябов Е.А. Об итогах приёма в 2023 г.xlsx]Средний балл'!$C$45:$C$49</c:f>
              <c:numCache>
                <c:formatCode>General</c:formatCode>
                <c:ptCount val="5"/>
                <c:pt idx="0">
                  <c:v>59.7</c:v>
                </c:pt>
                <c:pt idx="1">
                  <c:v>66</c:v>
                </c:pt>
                <c:pt idx="2">
                  <c:v>63.6</c:v>
                </c:pt>
                <c:pt idx="3">
                  <c:v>64.42</c:v>
                </c:pt>
                <c:pt idx="4">
                  <c:v>62.38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30-45F9-8B1E-4E73E0113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58918912"/>
        <c:axId val="158937088"/>
        <c:axId val="0"/>
      </c:bar3DChart>
      <c:catAx>
        <c:axId val="15891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937088"/>
        <c:crosses val="autoZero"/>
        <c:auto val="1"/>
        <c:lblAlgn val="ctr"/>
        <c:lblOffset val="100"/>
        <c:noMultiLvlLbl val="0"/>
      </c:catAx>
      <c:valAx>
        <c:axId val="158937088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91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г.xlsx]Средний балл'!$B$1</c:f>
              <c:strCache>
                <c:ptCount val="1"/>
                <c:pt idx="0">
                  <c:v>Ср балл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-6.2749075538127671E-3"/>
                  <c:y val="3.0511060259344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52-4407-9B49-2F76DEC32D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г.xlsx]Средний балл'!$A$8:$A$23</c:f>
              <c:strCache>
                <c:ptCount val="16"/>
                <c:pt idx="0">
                  <c:v>ИСИТ</c:v>
                </c:pt>
                <c:pt idx="1">
                  <c:v>Прикладная математика и информатика</c:v>
                </c:pt>
                <c:pt idx="2">
                  <c:v>Программная инженерия</c:v>
                </c:pt>
                <c:pt idx="3">
                  <c:v>Строительство</c:v>
                </c:pt>
                <c:pt idx="4">
                  <c:v>Мехатроника и робототехника</c:v>
                </c:pt>
                <c:pt idx="5">
                  <c:v>ЭиЭ (Электроснабжение)</c:v>
                </c:pt>
                <c:pt idx="6">
                  <c:v>Эксплуатация транспортно-технологических машин и комплексов</c:v>
                </c:pt>
                <c:pt idx="7">
                  <c:v>ТТП</c:v>
                </c:pt>
                <c:pt idx="8">
                  <c:v>МитМ</c:v>
                </c:pt>
                <c:pt idx="9">
                  <c:v>Наземные ТТС</c:v>
                </c:pt>
                <c:pt idx="10">
                  <c:v>Автоматизация технологических процессов и производств</c:v>
                </c:pt>
                <c:pt idx="11">
                  <c:v>Техносферная безопасность</c:v>
                </c:pt>
                <c:pt idx="12">
                  <c:v>Сервис</c:v>
                </c:pt>
                <c:pt idx="13">
                  <c:v>Технологические машины и оборудование</c:v>
                </c:pt>
                <c:pt idx="14">
                  <c:v>Энергетическое машиностроение</c:v>
                </c:pt>
                <c:pt idx="15">
                  <c:v>ХКТиСЖ</c:v>
                </c:pt>
              </c:strCache>
            </c:strRef>
          </c:cat>
          <c:val>
            <c:numRef>
              <c:f>'[Рябов Е.А. Об итогах приёма в 2023 г.xlsx]Средний балл'!$B$8:$B$23</c:f>
              <c:numCache>
                <c:formatCode>0.0</c:formatCode>
                <c:ptCount val="16"/>
                <c:pt idx="0">
                  <c:v>61.360000000000007</c:v>
                </c:pt>
                <c:pt idx="1">
                  <c:v>67.266666666666666</c:v>
                </c:pt>
                <c:pt idx="2">
                  <c:v>76.239999999999995</c:v>
                </c:pt>
                <c:pt idx="3">
                  <c:v>70.423333333333332</c:v>
                </c:pt>
                <c:pt idx="4">
                  <c:v>58.916666666666664</c:v>
                </c:pt>
                <c:pt idx="5">
                  <c:v>59.533333333333331</c:v>
                </c:pt>
                <c:pt idx="6">
                  <c:v>55.366666666666667</c:v>
                </c:pt>
                <c:pt idx="7">
                  <c:v>59.833333333333336</c:v>
                </c:pt>
                <c:pt idx="8">
                  <c:v>51.066666666666663</c:v>
                </c:pt>
                <c:pt idx="9">
                  <c:v>49.216666666666669</c:v>
                </c:pt>
                <c:pt idx="10">
                  <c:v>64.2</c:v>
                </c:pt>
                <c:pt idx="11">
                  <c:v>52.633333333333333</c:v>
                </c:pt>
                <c:pt idx="12">
                  <c:v>69.55</c:v>
                </c:pt>
                <c:pt idx="13">
                  <c:v>48.716666666666669</c:v>
                </c:pt>
                <c:pt idx="14">
                  <c:v>51.4</c:v>
                </c:pt>
                <c:pt idx="15">
                  <c:v>52.333333333333336</c:v>
                </c:pt>
              </c:numCache>
            </c:numRef>
          </c:val>
          <c:shape val="coneToMax"/>
          <c:extLst xmlns:c16r2="http://schemas.microsoft.com/office/drawing/2015/06/chart">
            <c:ext xmlns:c16="http://schemas.microsoft.com/office/drawing/2014/chart" uri="{C3380CC4-5D6E-409C-BE32-E72D297353CC}">
              <c16:uniqueId val="{00000000-2552-4407-9B49-2F76DEC32D0F}"/>
            </c:ext>
          </c:extLst>
        </c:ser>
        <c:ser>
          <c:idx val="1"/>
          <c:order val="1"/>
          <c:tx>
            <c:strRef>
              <c:f>'[Рябов Е.А. Об итогах приёма в 2023 г.xlsx]Средний балл'!$C$1</c:f>
              <c:strCache>
                <c:ptCount val="1"/>
                <c:pt idx="0">
                  <c:v>Ср ЕГЭ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312745290241993E-3"/>
                  <c:y val="-3.9664378337147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52-4407-9B49-2F76DEC32D0F}"/>
                </c:ext>
              </c:extLst>
            </c:dLbl>
            <c:dLbl>
              <c:idx val="1"/>
              <c:layout>
                <c:manualLayout>
                  <c:x val="9.9539017353960919E-4"/>
                  <c:y val="-3.6613272311212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52-4407-9B49-2F76DEC32D0F}"/>
                </c:ext>
              </c:extLst>
            </c:dLbl>
            <c:dLbl>
              <c:idx val="4"/>
              <c:layout>
                <c:manualLayout>
                  <c:x val="1.2549815107625534E-3"/>
                  <c:y val="-3.0511060259343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552-4407-9B49-2F76DEC32D0F}"/>
                </c:ext>
              </c:extLst>
            </c:dLbl>
            <c:dLbl>
              <c:idx val="5"/>
              <c:layout>
                <c:manualLayout>
                  <c:x val="2.5099630215251068E-3"/>
                  <c:y val="-3.3562166285278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552-4407-9B49-2F76DEC32D0F}"/>
                </c:ext>
              </c:extLst>
            </c:dLbl>
            <c:dLbl>
              <c:idx val="6"/>
              <c:layout>
                <c:manualLayout>
                  <c:x val="0"/>
                  <c:y val="-3.1037208341014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552-4407-9B49-2F76DEC32D0F}"/>
                </c:ext>
              </c:extLst>
            </c:dLbl>
            <c:dLbl>
              <c:idx val="11"/>
              <c:layout>
                <c:manualLayout>
                  <c:x val="2.9101138026353945E-3"/>
                  <c:y val="-1.9952491076366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85-44D2-BBFF-4E44EE61BE0B}"/>
                </c:ext>
              </c:extLst>
            </c:dLbl>
            <c:dLbl>
              <c:idx val="12"/>
              <c:layout>
                <c:manualLayout>
                  <c:x val="1.2549815107625534E-3"/>
                  <c:y val="-3.051106025934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552-4407-9B49-2F76DEC32D0F}"/>
                </c:ext>
              </c:extLst>
            </c:dLbl>
            <c:dLbl>
              <c:idx val="13"/>
              <c:layout>
                <c:manualLayout>
                  <c:x val="-1.06325825054415E-16"/>
                  <c:y val="-3.3254151793943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552-4407-9B49-2F76DEC32D0F}"/>
                </c:ext>
              </c:extLst>
            </c:dLbl>
            <c:dLbl>
              <c:idx val="15"/>
              <c:layout>
                <c:manualLayout>
                  <c:x val="2.5099630215251068E-3"/>
                  <c:y val="-3.6613272311212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552-4407-9B49-2F76DEC32D0F}"/>
                </c:ext>
              </c:extLst>
            </c:dLbl>
            <c:dLbl>
              <c:idx val="16"/>
              <c:layout>
                <c:manualLayout>
                  <c:x val="-1.06325825054415E-16"/>
                  <c:y val="-3.3254151793943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552-4407-9B49-2F76DEC32D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г.xlsx]Средний балл'!$A$8:$A$23</c:f>
              <c:strCache>
                <c:ptCount val="16"/>
                <c:pt idx="0">
                  <c:v>ИСИТ</c:v>
                </c:pt>
                <c:pt idx="1">
                  <c:v>Прикладная математика и информатика</c:v>
                </c:pt>
                <c:pt idx="2">
                  <c:v>Программная инженерия</c:v>
                </c:pt>
                <c:pt idx="3">
                  <c:v>Строительство</c:v>
                </c:pt>
                <c:pt idx="4">
                  <c:v>Мехатроника и робототехника</c:v>
                </c:pt>
                <c:pt idx="5">
                  <c:v>ЭиЭ (Электроснабжение)</c:v>
                </c:pt>
                <c:pt idx="6">
                  <c:v>Эксплуатация транспортно-технологических машин и комплексов</c:v>
                </c:pt>
                <c:pt idx="7">
                  <c:v>ТТП</c:v>
                </c:pt>
                <c:pt idx="8">
                  <c:v>МитМ</c:v>
                </c:pt>
                <c:pt idx="9">
                  <c:v>Наземные ТТС</c:v>
                </c:pt>
                <c:pt idx="10">
                  <c:v>Автоматизация технологических процессов и производств</c:v>
                </c:pt>
                <c:pt idx="11">
                  <c:v>Техносферная безопасность</c:v>
                </c:pt>
                <c:pt idx="12">
                  <c:v>Сервис</c:v>
                </c:pt>
                <c:pt idx="13">
                  <c:v>Технологические машины и оборудование</c:v>
                </c:pt>
                <c:pt idx="14">
                  <c:v>Энергетическое машиностроение</c:v>
                </c:pt>
                <c:pt idx="15">
                  <c:v>ХКТиСЖ</c:v>
                </c:pt>
              </c:strCache>
            </c:strRef>
          </c:cat>
          <c:val>
            <c:numRef>
              <c:f>'[Рябов Е.А. Об итогах приёма в 2023 г.xlsx]Средний балл'!$C$8:$C$23</c:f>
              <c:numCache>
                <c:formatCode>0.0</c:formatCode>
                <c:ptCount val="16"/>
                <c:pt idx="0">
                  <c:v>61.166666666666664</c:v>
                </c:pt>
                <c:pt idx="1">
                  <c:v>66.333333333333329</c:v>
                </c:pt>
                <c:pt idx="2">
                  <c:v>75.256666666666675</c:v>
                </c:pt>
                <c:pt idx="3">
                  <c:v>66.826666666666668</c:v>
                </c:pt>
                <c:pt idx="4">
                  <c:v>61.25333333333333</c:v>
                </c:pt>
                <c:pt idx="5">
                  <c:v>57.076666666666661</c:v>
                </c:pt>
                <c:pt idx="6">
                  <c:v>53</c:v>
                </c:pt>
                <c:pt idx="7">
                  <c:v>58.166666666666664</c:v>
                </c:pt>
                <c:pt idx="8">
                  <c:v>57.333333333333336</c:v>
                </c:pt>
                <c:pt idx="9">
                  <c:v>52.553333333333335</c:v>
                </c:pt>
                <c:pt idx="10">
                  <c:v>64.103333333333339</c:v>
                </c:pt>
                <c:pt idx="11">
                  <c:v>48.333333333333336</c:v>
                </c:pt>
                <c:pt idx="12">
                  <c:v>67.429999999999993</c:v>
                </c:pt>
                <c:pt idx="13">
                  <c:v>0</c:v>
                </c:pt>
                <c:pt idx="14">
                  <c:v>51.800000000000004</c:v>
                </c:pt>
                <c:pt idx="15">
                  <c:v>52.833333333333336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1-2552-4407-9B49-2F76DEC32D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9028352"/>
        <c:axId val="159029888"/>
        <c:axId val="0"/>
      </c:bar3DChart>
      <c:catAx>
        <c:axId val="15902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029888"/>
        <c:crosses val="autoZero"/>
        <c:auto val="1"/>
        <c:lblAlgn val="ctr"/>
        <c:lblOffset val="100"/>
        <c:noMultiLvlLbl val="0"/>
      </c:catAx>
      <c:valAx>
        <c:axId val="159029888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02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226155734203034"/>
          <c:y val="2.0975993561445611E-2"/>
          <c:w val="0.12941022278676281"/>
          <c:h val="3.74111826119015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г.xlsx]Средний балл'!$B$1</c:f>
              <c:strCache>
                <c:ptCount val="1"/>
                <c:pt idx="0">
                  <c:v>Ср балл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-6.2749075538127671E-3"/>
                  <c:y val="3.0511060259344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F0-45CB-9F18-641ABBFCA6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г.xlsx]Средний балл'!$A$2:$A$7</c:f>
              <c:strCache>
                <c:ptCount val="6"/>
                <c:pt idx="0">
                  <c:v>ЭиЭ (Наземный электротранспорт (реализуется в рамках программы ПИШ))</c:v>
                </c:pt>
                <c:pt idx="1">
                  <c:v>Наземные ТТС (ПИШ)</c:v>
                </c:pt>
                <c:pt idx="2">
                  <c:v>ТиТ (Автономные энергетические системы. (реализуется в рамках программы ПИШ))</c:v>
                </c:pt>
                <c:pt idx="3">
                  <c:v>ИВТ</c:v>
                </c:pt>
                <c:pt idx="4">
                  <c:v>Машиностроение</c:v>
                </c:pt>
                <c:pt idx="5">
                  <c:v>Конструкторско-технологическое обеспечение машиностроительных производств</c:v>
                </c:pt>
              </c:strCache>
            </c:strRef>
          </c:cat>
          <c:val>
            <c:numRef>
              <c:f>'[Рябов Е.А. Об итогах приёма в 2023 г.xlsx]Средний балл'!$B$2:$B$7</c:f>
              <c:numCache>
                <c:formatCode>0.0</c:formatCode>
                <c:ptCount val="6"/>
                <c:pt idx="0">
                  <c:v>53.5</c:v>
                </c:pt>
                <c:pt idx="1">
                  <c:v>53</c:v>
                </c:pt>
                <c:pt idx="2">
                  <c:v>54.316666666666663</c:v>
                </c:pt>
                <c:pt idx="3">
                  <c:v>60.68</c:v>
                </c:pt>
                <c:pt idx="4">
                  <c:v>52.233333333333327</c:v>
                </c:pt>
                <c:pt idx="5">
                  <c:v>60.083333333333336</c:v>
                </c:pt>
              </c:numCache>
            </c:numRef>
          </c:val>
          <c:shape val="coneToMax"/>
          <c:extLst xmlns:c16r2="http://schemas.microsoft.com/office/drawing/2015/06/chart">
            <c:ext xmlns:c16="http://schemas.microsoft.com/office/drawing/2014/chart" uri="{C3380CC4-5D6E-409C-BE32-E72D297353CC}">
              <c16:uniqueId val="{00000001-16F0-45CB-9F18-641ABBFCA6DF}"/>
            </c:ext>
          </c:extLst>
        </c:ser>
        <c:ser>
          <c:idx val="1"/>
          <c:order val="1"/>
          <c:tx>
            <c:strRef>
              <c:f>'[Рябов Е.А. Об итогах приёма в 2023 г.xlsx]Средний балл'!$C$1</c:f>
              <c:strCache>
                <c:ptCount val="1"/>
                <c:pt idx="0">
                  <c:v>Ср ЕГЭ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586445005511016E-3"/>
                  <c:y val="-1.8306636155606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F0-45CB-9F18-641ABBFCA6DF}"/>
                </c:ext>
              </c:extLst>
            </c:dLbl>
            <c:dLbl>
              <c:idx val="1"/>
              <c:layout>
                <c:manualLayout>
                  <c:x val="6.8867588426744317E-3"/>
                  <c:y val="-3.0511060259344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F0-45CB-9F18-641ABBFCA6DF}"/>
                </c:ext>
              </c:extLst>
            </c:dLbl>
            <c:dLbl>
              <c:idx val="4"/>
              <c:layout>
                <c:manualLayout>
                  <c:x val="1.2549815107625534E-3"/>
                  <c:y val="-3.0511060259343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6F0-45CB-9F18-641ABBFCA6DF}"/>
                </c:ext>
              </c:extLst>
            </c:dLbl>
            <c:dLbl>
              <c:idx val="5"/>
              <c:layout>
                <c:manualLayout>
                  <c:x val="2.5099630215251068E-3"/>
                  <c:y val="-3.3562166285278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F0-45CB-9F18-641ABBFCA6DF}"/>
                </c:ext>
              </c:extLst>
            </c:dLbl>
            <c:dLbl>
              <c:idx val="12"/>
              <c:layout>
                <c:manualLayout>
                  <c:x val="1.2549815107625534E-3"/>
                  <c:y val="-3.051106025934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6F0-45CB-9F18-641ABBFCA6DF}"/>
                </c:ext>
              </c:extLst>
            </c:dLbl>
            <c:dLbl>
              <c:idx val="15"/>
              <c:layout>
                <c:manualLayout>
                  <c:x val="2.5099630215251068E-3"/>
                  <c:y val="-3.6613272311212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6F0-45CB-9F18-641ABBFCA6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г.xlsx]Средний балл'!$A$2:$A$7</c:f>
              <c:strCache>
                <c:ptCount val="6"/>
                <c:pt idx="0">
                  <c:v>ЭиЭ (Наземный электротранспорт (реализуется в рамках программы ПИШ))</c:v>
                </c:pt>
                <c:pt idx="1">
                  <c:v>Наземные ТТС (ПИШ)</c:v>
                </c:pt>
                <c:pt idx="2">
                  <c:v>ТиТ (Автономные энергетические системы. (реализуется в рамках программы ПИШ))</c:v>
                </c:pt>
                <c:pt idx="3">
                  <c:v>ИВТ</c:v>
                </c:pt>
                <c:pt idx="4">
                  <c:v>Машиностроение</c:v>
                </c:pt>
                <c:pt idx="5">
                  <c:v>Конструкторско-технологическое обеспечение машиностроительных производств</c:v>
                </c:pt>
              </c:strCache>
            </c:strRef>
          </c:cat>
          <c:val>
            <c:numRef>
              <c:f>'[Рябов Е.А. Об итогах приёма в 2023 г.xlsx]Средний балл'!$C$2:$C$7</c:f>
              <c:numCache>
                <c:formatCode>0.0</c:formatCode>
                <c:ptCount val="6"/>
                <c:pt idx="0">
                  <c:v>45.5</c:v>
                </c:pt>
                <c:pt idx="1">
                  <c:v>58.706666666666671</c:v>
                </c:pt>
                <c:pt idx="2">
                  <c:v>56.666666666666664</c:v>
                </c:pt>
                <c:pt idx="3">
                  <c:v>60.026666666666671</c:v>
                </c:pt>
                <c:pt idx="4">
                  <c:v>56.333333333333336</c:v>
                </c:pt>
                <c:pt idx="5">
                  <c:v>62.813333333333333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8-16F0-45CB-9F18-641ABBFCA6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9988736"/>
        <c:axId val="159990528"/>
        <c:axId val="0"/>
      </c:bar3DChart>
      <c:catAx>
        <c:axId val="15998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990528"/>
        <c:crosses val="autoZero"/>
        <c:auto val="1"/>
        <c:lblAlgn val="ctr"/>
        <c:lblOffset val="100"/>
        <c:noMultiLvlLbl val="0"/>
      </c:catAx>
      <c:valAx>
        <c:axId val="159990528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98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226155734203034"/>
          <c:y val="2.0975993561445611E-2"/>
          <c:w val="0.12342220539604258"/>
          <c:h val="5.14877745544964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'[Рябов Е.А. Об итогах приёма в 2023 г.xlsx]Средний балл'!$B$1</c:f>
              <c:strCache>
                <c:ptCount val="1"/>
                <c:pt idx="0">
                  <c:v>Ср балл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-6.2749075538127671E-3"/>
                  <c:y val="3.0511060259344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EE-4EFE-BCBF-63A5F6B20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г.xlsx]Средний балл'!$A$25:$A$33</c:f>
              <c:strCache>
                <c:ptCount val="9"/>
                <c:pt idx="0">
                  <c:v>Психология</c:v>
                </c:pt>
                <c:pt idx="1">
                  <c:v>Прикладная информатика</c:v>
                </c:pt>
                <c:pt idx="2">
                  <c:v>Юриспруденция</c:v>
                </c:pt>
                <c:pt idx="3">
                  <c:v>Государственное и муниципальное управление</c:v>
                </c:pt>
                <c:pt idx="4">
                  <c:v>Экономика</c:v>
                </c:pt>
                <c:pt idx="5">
                  <c:v>Перевод и переводоведение</c:v>
                </c:pt>
                <c:pt idx="6">
                  <c:v>Менеджмент</c:v>
                </c:pt>
                <c:pt idx="7">
                  <c:v>Таможенное дело</c:v>
                </c:pt>
                <c:pt idx="8">
                  <c:v>Бизнес-информатика</c:v>
                </c:pt>
              </c:strCache>
            </c:strRef>
          </c:cat>
          <c:val>
            <c:numRef>
              <c:f>'[Рябов Е.А. Об итогах приёма в 2023 г.xlsx]Средний балл'!$B$25:$B$33</c:f>
              <c:numCache>
                <c:formatCode>0.0</c:formatCode>
                <c:ptCount val="9"/>
                <c:pt idx="0">
                  <c:v>75.92</c:v>
                </c:pt>
                <c:pt idx="1">
                  <c:v>61.706666666666671</c:v>
                </c:pt>
                <c:pt idx="2">
                  <c:v>82.600000000000009</c:v>
                </c:pt>
                <c:pt idx="3">
                  <c:v>62.776666666666671</c:v>
                </c:pt>
                <c:pt idx="4">
                  <c:v>62.256666666666668</c:v>
                </c:pt>
                <c:pt idx="5">
                  <c:v>60.23</c:v>
                </c:pt>
                <c:pt idx="6">
                  <c:v>56.846666666666664</c:v>
                </c:pt>
                <c:pt idx="7">
                  <c:v>61.376666666666665</c:v>
                </c:pt>
                <c:pt idx="8">
                  <c:v>69.11</c:v>
                </c:pt>
              </c:numCache>
            </c:numRef>
          </c:val>
          <c:shape val="coneToMax"/>
          <c:extLst xmlns:c16r2="http://schemas.microsoft.com/office/drawing/2015/06/chart">
            <c:ext xmlns:c16="http://schemas.microsoft.com/office/drawing/2014/chart" uri="{C3380CC4-5D6E-409C-BE32-E72D297353CC}">
              <c16:uniqueId val="{00000001-8DEE-4EFE-BCBF-63A5F6B204E4}"/>
            </c:ext>
          </c:extLst>
        </c:ser>
        <c:ser>
          <c:idx val="1"/>
          <c:order val="1"/>
          <c:tx>
            <c:strRef>
              <c:f>'[Рябов Е.А. Об итогах приёма в 2023 г.xlsx]Средний балл'!$C$1</c:f>
              <c:strCache>
                <c:ptCount val="1"/>
                <c:pt idx="0">
                  <c:v>Ср ЕГЭ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312745290241993E-3"/>
                  <c:y val="-3.9664378337147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EE-4EFE-BCBF-63A5F6B204E4}"/>
                </c:ext>
              </c:extLst>
            </c:dLbl>
            <c:dLbl>
              <c:idx val="1"/>
              <c:layout>
                <c:manualLayout>
                  <c:x val="9.9539017353960919E-4"/>
                  <c:y val="-3.6613272311212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EE-4EFE-BCBF-63A5F6B204E4}"/>
                </c:ext>
              </c:extLst>
            </c:dLbl>
            <c:dLbl>
              <c:idx val="4"/>
              <c:layout>
                <c:manualLayout>
                  <c:x val="1.2549815107625534E-3"/>
                  <c:y val="-3.0511060259343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EE-4EFE-BCBF-63A5F6B204E4}"/>
                </c:ext>
              </c:extLst>
            </c:dLbl>
            <c:dLbl>
              <c:idx val="5"/>
              <c:layout>
                <c:manualLayout>
                  <c:x val="2.5099630215251068E-3"/>
                  <c:y val="-3.3562166285278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EE-4EFE-BCBF-63A5F6B204E4}"/>
                </c:ext>
              </c:extLst>
            </c:dLbl>
            <c:dLbl>
              <c:idx val="12"/>
              <c:layout>
                <c:manualLayout>
                  <c:x val="1.2549815107625534E-3"/>
                  <c:y val="-3.051106025934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EE-4EFE-BCBF-63A5F6B204E4}"/>
                </c:ext>
              </c:extLst>
            </c:dLbl>
            <c:dLbl>
              <c:idx val="15"/>
              <c:layout>
                <c:manualLayout>
                  <c:x val="2.5099630215251068E-3"/>
                  <c:y val="-3.6613272311212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EE-4EFE-BCBF-63A5F6B20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г.xlsx]Средний балл'!$A$25:$A$33</c:f>
              <c:strCache>
                <c:ptCount val="9"/>
                <c:pt idx="0">
                  <c:v>Психология</c:v>
                </c:pt>
                <c:pt idx="1">
                  <c:v>Прикладная информатика</c:v>
                </c:pt>
                <c:pt idx="2">
                  <c:v>Юриспруденция</c:v>
                </c:pt>
                <c:pt idx="3">
                  <c:v>Государственное и муниципальное управление</c:v>
                </c:pt>
                <c:pt idx="4">
                  <c:v>Экономика</c:v>
                </c:pt>
                <c:pt idx="5">
                  <c:v>Перевод и переводоведение</c:v>
                </c:pt>
                <c:pt idx="6">
                  <c:v>Менеджмент</c:v>
                </c:pt>
                <c:pt idx="7">
                  <c:v>Таможенное дело</c:v>
                </c:pt>
                <c:pt idx="8">
                  <c:v>Бизнес-информатика</c:v>
                </c:pt>
              </c:strCache>
            </c:strRef>
          </c:cat>
          <c:val>
            <c:numRef>
              <c:f>'[Рябов Е.А. Об итогах приёма в 2023 г.xlsx]Средний балл'!$C$25:$C$33</c:f>
              <c:numCache>
                <c:formatCode>0.0</c:formatCode>
                <c:ptCount val="9"/>
                <c:pt idx="0">
                  <c:v>68.37</c:v>
                </c:pt>
                <c:pt idx="1">
                  <c:v>62.800000000000004</c:v>
                </c:pt>
                <c:pt idx="2">
                  <c:v>76.916666666666671</c:v>
                </c:pt>
                <c:pt idx="3">
                  <c:v>66</c:v>
                </c:pt>
                <c:pt idx="4">
                  <c:v>61.419999999999995</c:v>
                </c:pt>
                <c:pt idx="5">
                  <c:v>60.5</c:v>
                </c:pt>
                <c:pt idx="6">
                  <c:v>58.04666666666666</c:v>
                </c:pt>
                <c:pt idx="7">
                  <c:v>54.57</c:v>
                </c:pt>
                <c:pt idx="8">
                  <c:v>64.416666666666671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8-8DEE-4EFE-BCBF-63A5F6B204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0408704"/>
        <c:axId val="160410240"/>
        <c:axId val="0"/>
      </c:bar3DChart>
      <c:catAx>
        <c:axId val="16040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410240"/>
        <c:crosses val="autoZero"/>
        <c:auto val="1"/>
        <c:lblAlgn val="ctr"/>
        <c:lblOffset val="100"/>
        <c:noMultiLvlLbl val="0"/>
      </c:catAx>
      <c:valAx>
        <c:axId val="160410240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40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226155734203034"/>
          <c:y val="2.0975993561445611E-2"/>
          <c:w val="0.12342220539604258"/>
          <c:h val="5.14877745544964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'[Рябов Е.А. Об итогах приёма в 2023 г.xlsx]контракт'!$B$3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г.xlsx]контракт'!$A$9:$A$12</c:f>
              <c:strCache>
                <c:ptCount val="4"/>
                <c:pt idx="0">
                  <c:v>2022 (итого 1311)</c:v>
                </c:pt>
                <c:pt idx="1">
                  <c:v>2023 (итого 1061)</c:v>
                </c:pt>
                <c:pt idx="2">
                  <c:v>2024 (итого 1076)</c:v>
                </c:pt>
                <c:pt idx="3">
                  <c:v>2025 (итого 1058)</c:v>
                </c:pt>
              </c:strCache>
            </c:strRef>
          </c:cat>
          <c:val>
            <c:numRef>
              <c:f>'[Рябов Е.А. Об итогах приёма в 2023 г.xlsx]контракт'!$B$9:$B$12</c:f>
              <c:numCache>
                <c:formatCode>General</c:formatCode>
                <c:ptCount val="4"/>
                <c:pt idx="0">
                  <c:v>907</c:v>
                </c:pt>
                <c:pt idx="1">
                  <c:v>761</c:v>
                </c:pt>
                <c:pt idx="2">
                  <c:v>832</c:v>
                </c:pt>
                <c:pt idx="3">
                  <c:v>874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79-4405-84EB-6986432DA753}"/>
            </c:ext>
          </c:extLst>
        </c:ser>
        <c:ser>
          <c:idx val="1"/>
          <c:order val="1"/>
          <c:tx>
            <c:strRef>
              <c:f>'[Рябов Е.А. Об итогах приёма в 2023 г.xlsx]контракт'!$C$3</c:f>
              <c:strCache>
                <c:ptCount val="1"/>
                <c:pt idx="0">
                  <c:v>Договор</c:v>
                </c:pt>
              </c:strCache>
            </c:strRef>
          </c:tx>
          <c:spPr>
            <a:solidFill>
              <a:srgbClr val="FF3B3B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г.xlsx]контракт'!$A$9:$A$12</c:f>
              <c:strCache>
                <c:ptCount val="4"/>
                <c:pt idx="0">
                  <c:v>2022 (итого 1311)</c:v>
                </c:pt>
                <c:pt idx="1">
                  <c:v>2023 (итого 1061)</c:v>
                </c:pt>
                <c:pt idx="2">
                  <c:v>2024 (итого 1076)</c:v>
                </c:pt>
                <c:pt idx="3">
                  <c:v>2025 (итого 1058)</c:v>
                </c:pt>
              </c:strCache>
            </c:strRef>
          </c:cat>
          <c:val>
            <c:numRef>
              <c:f>'[Рябов Е.А. Об итогах приёма в 2023 г.xlsx]контракт'!$C$9:$C$12</c:f>
              <c:numCache>
                <c:formatCode>General</c:formatCode>
                <c:ptCount val="4"/>
                <c:pt idx="0">
                  <c:v>404</c:v>
                </c:pt>
                <c:pt idx="1">
                  <c:v>300</c:v>
                </c:pt>
                <c:pt idx="2">
                  <c:v>244</c:v>
                </c:pt>
                <c:pt idx="3">
                  <c:v>184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79-4405-84EB-6986432DA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760192"/>
        <c:axId val="160761728"/>
        <c:axId val="0"/>
      </c:bar3DChart>
      <c:catAx>
        <c:axId val="16076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761728"/>
        <c:crosses val="autoZero"/>
        <c:auto val="1"/>
        <c:lblAlgn val="ctr"/>
        <c:lblOffset val="100"/>
        <c:noMultiLvlLbl val="0"/>
      </c:catAx>
      <c:valAx>
        <c:axId val="16076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76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'[Рябов Е.А. Об итогах приёма в 2023 г.xlsx]контракт'!$B$3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г.xlsx]контракт'!$A$46:$A$49</c:f>
              <c:strCache>
                <c:ptCount val="4"/>
                <c:pt idx="0">
                  <c:v>2022 (итого 912)</c:v>
                </c:pt>
                <c:pt idx="1">
                  <c:v>2023 (итого 600)</c:v>
                </c:pt>
                <c:pt idx="2">
                  <c:v>2024 (итого 474)</c:v>
                </c:pt>
                <c:pt idx="3">
                  <c:v>2025 (итого 525)</c:v>
                </c:pt>
              </c:strCache>
            </c:strRef>
          </c:cat>
          <c:val>
            <c:numRef>
              <c:f>'[Рябов Е.А. Об итогах приёма в 2023 г.xlsx]контракт'!$B$46:$B$49</c:f>
              <c:numCache>
                <c:formatCode>General</c:formatCode>
                <c:ptCount val="4"/>
                <c:pt idx="0">
                  <c:v>83</c:v>
                </c:pt>
                <c:pt idx="1">
                  <c:v>94</c:v>
                </c:pt>
                <c:pt idx="2">
                  <c:v>57</c:v>
                </c:pt>
                <c:pt idx="3">
                  <c:v>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24-4264-BF0F-A49C6EB9E180}"/>
            </c:ext>
          </c:extLst>
        </c:ser>
        <c:ser>
          <c:idx val="1"/>
          <c:order val="1"/>
          <c:tx>
            <c:strRef>
              <c:f>'[Рябов Е.А. Об итогах приёма в 2023 г.xlsx]контракт'!$C$3</c:f>
              <c:strCache>
                <c:ptCount val="1"/>
                <c:pt idx="0">
                  <c:v>Договор</c:v>
                </c:pt>
              </c:strCache>
            </c:strRef>
          </c:tx>
          <c:spPr>
            <a:solidFill>
              <a:srgbClr val="FF3B3B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3"/>
              <c:layout>
                <c:manualLayout>
                  <c:x val="0"/>
                  <c:y val="-5.3440202517328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24-4264-BF0F-A49C6EB9E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000" tIns="72000" rIns="38100" bIns="72000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'[Рябов Е.А. Об итогах приёма в 2023 г.xlsx]контракт'!$A$46:$A$49</c:f>
              <c:strCache>
                <c:ptCount val="4"/>
                <c:pt idx="0">
                  <c:v>2022 (итого 912)</c:v>
                </c:pt>
                <c:pt idx="1">
                  <c:v>2023 (итого 600)</c:v>
                </c:pt>
                <c:pt idx="2">
                  <c:v>2024 (итого 474)</c:v>
                </c:pt>
                <c:pt idx="3">
                  <c:v>2025 (итого 525)</c:v>
                </c:pt>
              </c:strCache>
            </c:strRef>
          </c:cat>
          <c:val>
            <c:numRef>
              <c:f>'[Рябов Е.А. Об итогах приёма в 2023 г.xlsx]контракт'!$C$46:$C$49</c:f>
              <c:numCache>
                <c:formatCode>General</c:formatCode>
                <c:ptCount val="4"/>
                <c:pt idx="0">
                  <c:v>829</c:v>
                </c:pt>
                <c:pt idx="1">
                  <c:v>506</c:v>
                </c:pt>
                <c:pt idx="2">
                  <c:v>417</c:v>
                </c:pt>
                <c:pt idx="3">
                  <c:v>414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24-4264-BF0F-A49C6EB9E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797824"/>
        <c:axId val="160799360"/>
        <c:axId val="0"/>
      </c:bar3DChart>
      <c:catAx>
        <c:axId val="16079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799360"/>
        <c:crosses val="autoZero"/>
        <c:auto val="1"/>
        <c:lblAlgn val="ctr"/>
        <c:lblOffset val="100"/>
        <c:noMultiLvlLbl val="0"/>
      </c:catAx>
      <c:valAx>
        <c:axId val="16079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79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6711B8-199B-48C7-814D-B6D123F13DE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B71D8F-E670-462A-869B-500788A23F82}">
      <dgm:prSet phldrT="[Текст]"/>
      <dgm:spPr/>
      <dgm:t>
        <a:bodyPr/>
        <a:lstStyle/>
        <a:p>
          <a:r>
            <a:rPr lang="ru-RU" dirty="0" smtClean="0"/>
            <a:t>Зачислено – 522 чел</a:t>
          </a:r>
          <a:endParaRPr lang="ru-RU" dirty="0"/>
        </a:p>
      </dgm:t>
    </dgm:pt>
    <dgm:pt modelId="{FDFCA8A6-F0B5-43B4-8C86-8DCCBFFDE207}" type="parTrans" cxnId="{3B380BD2-2089-4F41-9151-58B0150E13F5}">
      <dgm:prSet/>
      <dgm:spPr/>
      <dgm:t>
        <a:bodyPr/>
        <a:lstStyle/>
        <a:p>
          <a:endParaRPr lang="ru-RU"/>
        </a:p>
      </dgm:t>
    </dgm:pt>
    <dgm:pt modelId="{2B283ECF-52F9-4B86-BB06-26E2362D5ABE}" type="sibTrans" cxnId="{3B380BD2-2089-4F41-9151-58B0150E13F5}">
      <dgm:prSet/>
      <dgm:spPr/>
      <dgm:t>
        <a:bodyPr/>
        <a:lstStyle/>
        <a:p>
          <a:endParaRPr lang="ru-RU"/>
        </a:p>
      </dgm:t>
    </dgm:pt>
    <dgm:pt modelId="{64BE67A8-777E-4DFC-832B-91ECA602502B}">
      <dgm:prSet phldrT="[Текст]"/>
      <dgm:spPr/>
      <dgm:t>
        <a:bodyPr/>
        <a:lstStyle/>
        <a:p>
          <a:r>
            <a:rPr lang="ru-RU" dirty="0" smtClean="0"/>
            <a:t>На базе ЕГЭ - 285</a:t>
          </a:r>
          <a:endParaRPr lang="ru-RU" dirty="0"/>
        </a:p>
      </dgm:t>
    </dgm:pt>
    <dgm:pt modelId="{560EDD33-0C99-42BD-8278-995A2F05E86E}" type="parTrans" cxnId="{6DAD8300-0926-4FA4-977B-09CE47D49987}">
      <dgm:prSet/>
      <dgm:spPr/>
      <dgm:t>
        <a:bodyPr/>
        <a:lstStyle/>
        <a:p>
          <a:endParaRPr lang="ru-RU"/>
        </a:p>
      </dgm:t>
    </dgm:pt>
    <dgm:pt modelId="{D405D983-7678-4F67-B12D-DA393F78DD8A}" type="sibTrans" cxnId="{6DAD8300-0926-4FA4-977B-09CE47D49987}">
      <dgm:prSet/>
      <dgm:spPr/>
      <dgm:t>
        <a:bodyPr/>
        <a:lstStyle/>
        <a:p>
          <a:endParaRPr lang="ru-RU"/>
        </a:p>
      </dgm:t>
    </dgm:pt>
    <dgm:pt modelId="{99367AC8-90B8-4B10-9D8E-970400D0BD54}">
      <dgm:prSet phldrT="[Текст]"/>
      <dgm:spPr/>
      <dgm:t>
        <a:bodyPr/>
        <a:lstStyle/>
        <a:p>
          <a:r>
            <a:rPr lang="ru-RU" dirty="0" smtClean="0"/>
            <a:t>2025г – 273 чел</a:t>
          </a:r>
          <a:endParaRPr lang="ru-RU" dirty="0"/>
        </a:p>
      </dgm:t>
    </dgm:pt>
    <dgm:pt modelId="{6C04996B-4A20-4877-8DA3-F04FBA04C92A}" type="parTrans" cxnId="{078F5B11-335B-4370-9C70-EEE7157E1AF2}">
      <dgm:prSet/>
      <dgm:spPr/>
      <dgm:t>
        <a:bodyPr/>
        <a:lstStyle/>
        <a:p>
          <a:endParaRPr lang="ru-RU"/>
        </a:p>
      </dgm:t>
    </dgm:pt>
    <dgm:pt modelId="{36BFEF6A-071D-4F55-BDE3-B23F0E816887}" type="sibTrans" cxnId="{078F5B11-335B-4370-9C70-EEE7157E1AF2}">
      <dgm:prSet/>
      <dgm:spPr/>
      <dgm:t>
        <a:bodyPr/>
        <a:lstStyle/>
        <a:p>
          <a:endParaRPr lang="ru-RU"/>
        </a:p>
      </dgm:t>
    </dgm:pt>
    <dgm:pt modelId="{97897796-9D9F-43A8-A847-731A7519F94C}">
      <dgm:prSet phldrT="[Текст]"/>
      <dgm:spPr/>
      <dgm:t>
        <a:bodyPr/>
        <a:lstStyle/>
        <a:p>
          <a:r>
            <a:rPr lang="ru-RU" dirty="0" smtClean="0"/>
            <a:t>До 2025г – 12 чел</a:t>
          </a:r>
          <a:endParaRPr lang="ru-RU" dirty="0"/>
        </a:p>
      </dgm:t>
    </dgm:pt>
    <dgm:pt modelId="{D0420C6B-5C70-4055-8BD4-D782C01EA248}" type="parTrans" cxnId="{66DC1D50-8EE4-4279-9E51-FABEAF0F8E7A}">
      <dgm:prSet/>
      <dgm:spPr/>
      <dgm:t>
        <a:bodyPr/>
        <a:lstStyle/>
        <a:p>
          <a:endParaRPr lang="ru-RU"/>
        </a:p>
      </dgm:t>
    </dgm:pt>
    <dgm:pt modelId="{5C40742E-DF81-4418-A1B8-1721672A79B1}" type="sibTrans" cxnId="{66DC1D50-8EE4-4279-9E51-FABEAF0F8E7A}">
      <dgm:prSet/>
      <dgm:spPr/>
      <dgm:t>
        <a:bodyPr/>
        <a:lstStyle/>
        <a:p>
          <a:endParaRPr lang="ru-RU"/>
        </a:p>
      </dgm:t>
    </dgm:pt>
    <dgm:pt modelId="{FB6E7EEB-8CDB-417D-BAB4-2A94CF7504B1}">
      <dgm:prSet phldrT="[Текст]"/>
      <dgm:spPr/>
      <dgm:t>
        <a:bodyPr/>
        <a:lstStyle/>
        <a:p>
          <a:r>
            <a:rPr lang="ru-RU" dirty="0" smtClean="0"/>
            <a:t>На базе СПО - 237</a:t>
          </a:r>
          <a:endParaRPr lang="ru-RU" dirty="0"/>
        </a:p>
      </dgm:t>
    </dgm:pt>
    <dgm:pt modelId="{E00FF233-1BE5-4A62-91B8-8BA8669D238D}" type="parTrans" cxnId="{3EFA0686-4B77-4EAC-B985-AA041CF81189}">
      <dgm:prSet/>
      <dgm:spPr/>
      <dgm:t>
        <a:bodyPr/>
        <a:lstStyle/>
        <a:p>
          <a:endParaRPr lang="ru-RU"/>
        </a:p>
      </dgm:t>
    </dgm:pt>
    <dgm:pt modelId="{FC9E59F5-949E-4F27-95DE-806C7E53C25C}" type="sibTrans" cxnId="{3EFA0686-4B77-4EAC-B985-AA041CF81189}">
      <dgm:prSet/>
      <dgm:spPr/>
      <dgm:t>
        <a:bodyPr/>
        <a:lstStyle/>
        <a:p>
          <a:endParaRPr lang="ru-RU"/>
        </a:p>
      </dgm:t>
    </dgm:pt>
    <dgm:pt modelId="{38910452-B67B-421E-B352-B3D43476BA2D}">
      <dgm:prSet phldrT="[Текст]"/>
      <dgm:spPr/>
      <dgm:t>
        <a:bodyPr/>
        <a:lstStyle/>
        <a:p>
          <a:r>
            <a:rPr lang="ru-RU" dirty="0" smtClean="0"/>
            <a:t>2025г – 124 (19) чел</a:t>
          </a:r>
          <a:endParaRPr lang="ru-RU" dirty="0"/>
        </a:p>
      </dgm:t>
    </dgm:pt>
    <dgm:pt modelId="{2825348C-DE8C-4436-B257-843A24E365FB}" type="parTrans" cxnId="{B5BFFA7F-1F08-49C8-BD10-ABE48434CEA2}">
      <dgm:prSet/>
      <dgm:spPr/>
      <dgm:t>
        <a:bodyPr/>
        <a:lstStyle/>
        <a:p>
          <a:endParaRPr lang="ru-RU"/>
        </a:p>
      </dgm:t>
    </dgm:pt>
    <dgm:pt modelId="{3397F0BF-4B0A-4944-9962-8338D7B9F86A}" type="sibTrans" cxnId="{B5BFFA7F-1F08-49C8-BD10-ABE48434CEA2}">
      <dgm:prSet/>
      <dgm:spPr/>
      <dgm:t>
        <a:bodyPr/>
        <a:lstStyle/>
        <a:p>
          <a:endParaRPr lang="ru-RU"/>
        </a:p>
      </dgm:t>
    </dgm:pt>
    <dgm:pt modelId="{FD5703CD-F9C5-45F8-BF36-A051D32F549B}">
      <dgm:prSet phldrT="[Текст]"/>
      <dgm:spPr/>
      <dgm:t>
        <a:bodyPr/>
        <a:lstStyle/>
        <a:p>
          <a:r>
            <a:rPr lang="ru-RU" dirty="0" smtClean="0"/>
            <a:t>2021-2024г – 78 (19) чел</a:t>
          </a:r>
          <a:endParaRPr lang="ru-RU" dirty="0"/>
        </a:p>
      </dgm:t>
    </dgm:pt>
    <dgm:pt modelId="{8AF7ADF5-1C6C-45EA-9F7F-F11C0F4C8DEF}" type="parTrans" cxnId="{97CBF190-C8DB-44F2-8FFF-FF987A02DBFA}">
      <dgm:prSet/>
      <dgm:spPr/>
      <dgm:t>
        <a:bodyPr/>
        <a:lstStyle/>
        <a:p>
          <a:endParaRPr lang="ru-RU"/>
        </a:p>
      </dgm:t>
    </dgm:pt>
    <dgm:pt modelId="{0AB6F860-C7D4-48A5-BF04-0767F0316092}" type="sibTrans" cxnId="{97CBF190-C8DB-44F2-8FFF-FF987A02DBFA}">
      <dgm:prSet/>
      <dgm:spPr/>
      <dgm:t>
        <a:bodyPr/>
        <a:lstStyle/>
        <a:p>
          <a:endParaRPr lang="ru-RU"/>
        </a:p>
      </dgm:t>
    </dgm:pt>
    <dgm:pt modelId="{6558BF49-4DF5-42F8-A45D-B11331DD19F8}">
      <dgm:prSet phldrT="[Текст]"/>
      <dgm:spPr/>
      <dgm:t>
        <a:bodyPr/>
        <a:lstStyle/>
        <a:p>
          <a:r>
            <a:rPr lang="ru-RU" dirty="0" smtClean="0"/>
            <a:t>До 2020 – 35 чел</a:t>
          </a:r>
          <a:endParaRPr lang="ru-RU" dirty="0"/>
        </a:p>
      </dgm:t>
    </dgm:pt>
    <dgm:pt modelId="{C0BEE3B5-418D-45AA-9F48-525903D1CAA1}" type="parTrans" cxnId="{86BE41E8-F640-4D1F-A708-2EABA44D3048}">
      <dgm:prSet/>
      <dgm:spPr/>
      <dgm:t>
        <a:bodyPr/>
        <a:lstStyle/>
        <a:p>
          <a:endParaRPr lang="ru-RU"/>
        </a:p>
      </dgm:t>
    </dgm:pt>
    <dgm:pt modelId="{C51922CA-C886-4596-9DC3-0D253491786F}" type="sibTrans" cxnId="{86BE41E8-F640-4D1F-A708-2EABA44D3048}">
      <dgm:prSet/>
      <dgm:spPr/>
      <dgm:t>
        <a:bodyPr/>
        <a:lstStyle/>
        <a:p>
          <a:endParaRPr lang="ru-RU"/>
        </a:p>
      </dgm:t>
    </dgm:pt>
    <dgm:pt modelId="{E52A237E-EB6C-49AC-822D-7410AAA0EC39}" type="pres">
      <dgm:prSet presAssocID="{776711B8-199B-48C7-814D-B6D123F13DE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717603-4D2F-4E7F-BBA2-8AC114C228D7}" type="pres">
      <dgm:prSet presAssocID="{AAB71D8F-E670-462A-869B-500788A23F82}" presName="vertOne" presStyleCnt="0"/>
      <dgm:spPr/>
    </dgm:pt>
    <dgm:pt modelId="{34FC26A4-D677-45F4-B72F-B4DA377104D8}" type="pres">
      <dgm:prSet presAssocID="{AAB71D8F-E670-462A-869B-500788A23F8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0951F-6F00-4E7D-9189-F39AB0833C23}" type="pres">
      <dgm:prSet presAssocID="{AAB71D8F-E670-462A-869B-500788A23F82}" presName="parTransOne" presStyleCnt="0"/>
      <dgm:spPr/>
    </dgm:pt>
    <dgm:pt modelId="{20C0EA24-B948-4CA5-84E5-736A0623641B}" type="pres">
      <dgm:prSet presAssocID="{AAB71D8F-E670-462A-869B-500788A23F82}" presName="horzOne" presStyleCnt="0"/>
      <dgm:spPr/>
    </dgm:pt>
    <dgm:pt modelId="{19F1B242-14FC-4CC9-AEE2-382F1A0CF0E3}" type="pres">
      <dgm:prSet presAssocID="{64BE67A8-777E-4DFC-832B-91ECA602502B}" presName="vertTwo" presStyleCnt="0"/>
      <dgm:spPr/>
    </dgm:pt>
    <dgm:pt modelId="{964FC1F0-E542-4E4C-8E24-46711BFA2CBB}" type="pres">
      <dgm:prSet presAssocID="{64BE67A8-777E-4DFC-832B-91ECA602502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470E36-2C1E-46BA-B017-D6F9224EF021}" type="pres">
      <dgm:prSet presAssocID="{64BE67A8-777E-4DFC-832B-91ECA602502B}" presName="parTransTwo" presStyleCnt="0"/>
      <dgm:spPr/>
    </dgm:pt>
    <dgm:pt modelId="{95A3C6F3-0F94-49AF-B339-FAC59B4B8E53}" type="pres">
      <dgm:prSet presAssocID="{64BE67A8-777E-4DFC-832B-91ECA602502B}" presName="horzTwo" presStyleCnt="0"/>
      <dgm:spPr/>
    </dgm:pt>
    <dgm:pt modelId="{E4B55860-B0FE-41F2-AAF3-F23361EFC925}" type="pres">
      <dgm:prSet presAssocID="{99367AC8-90B8-4B10-9D8E-970400D0BD54}" presName="vertThree" presStyleCnt="0"/>
      <dgm:spPr/>
    </dgm:pt>
    <dgm:pt modelId="{042B619C-AD6F-4891-9C9D-01C932039647}" type="pres">
      <dgm:prSet presAssocID="{99367AC8-90B8-4B10-9D8E-970400D0BD54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B70390-B2E2-4841-918D-B90853B18031}" type="pres">
      <dgm:prSet presAssocID="{99367AC8-90B8-4B10-9D8E-970400D0BD54}" presName="horzThree" presStyleCnt="0"/>
      <dgm:spPr/>
    </dgm:pt>
    <dgm:pt modelId="{A9E2F35A-A8BF-421E-AB64-52CD936AA90A}" type="pres">
      <dgm:prSet presAssocID="{36BFEF6A-071D-4F55-BDE3-B23F0E816887}" presName="sibSpaceThree" presStyleCnt="0"/>
      <dgm:spPr/>
    </dgm:pt>
    <dgm:pt modelId="{6F1CD37C-B549-4E0B-BA76-25246E0132CA}" type="pres">
      <dgm:prSet presAssocID="{97897796-9D9F-43A8-A847-731A7519F94C}" presName="vertThree" presStyleCnt="0"/>
      <dgm:spPr/>
    </dgm:pt>
    <dgm:pt modelId="{F70DF909-F969-4B51-B4DC-C21F2F786E01}" type="pres">
      <dgm:prSet presAssocID="{97897796-9D9F-43A8-A847-731A7519F94C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36FB65-00A1-4515-B7FF-4BE14F1F4EA8}" type="pres">
      <dgm:prSet presAssocID="{97897796-9D9F-43A8-A847-731A7519F94C}" presName="horzThree" presStyleCnt="0"/>
      <dgm:spPr/>
    </dgm:pt>
    <dgm:pt modelId="{41DB4AB8-D37E-4B91-837C-346D8C812B0B}" type="pres">
      <dgm:prSet presAssocID="{D405D983-7678-4F67-B12D-DA393F78DD8A}" presName="sibSpaceTwo" presStyleCnt="0"/>
      <dgm:spPr/>
    </dgm:pt>
    <dgm:pt modelId="{8BD2F561-CD43-4D16-8DAF-961FF9C2B0C6}" type="pres">
      <dgm:prSet presAssocID="{FB6E7EEB-8CDB-417D-BAB4-2A94CF7504B1}" presName="vertTwo" presStyleCnt="0"/>
      <dgm:spPr/>
    </dgm:pt>
    <dgm:pt modelId="{8BF98A47-F281-4F5D-ABBD-7F8862D2657A}" type="pres">
      <dgm:prSet presAssocID="{FB6E7EEB-8CDB-417D-BAB4-2A94CF7504B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D8254-FF52-43EF-AEB2-A68B2B743BE2}" type="pres">
      <dgm:prSet presAssocID="{FB6E7EEB-8CDB-417D-BAB4-2A94CF7504B1}" presName="parTransTwo" presStyleCnt="0"/>
      <dgm:spPr/>
    </dgm:pt>
    <dgm:pt modelId="{38E49DBD-41A5-4A7D-8BE4-F9019F4D6519}" type="pres">
      <dgm:prSet presAssocID="{FB6E7EEB-8CDB-417D-BAB4-2A94CF7504B1}" presName="horzTwo" presStyleCnt="0"/>
      <dgm:spPr/>
    </dgm:pt>
    <dgm:pt modelId="{E383D2D5-2175-45AF-BC10-86DABD4BD188}" type="pres">
      <dgm:prSet presAssocID="{38910452-B67B-421E-B352-B3D43476BA2D}" presName="vertThree" presStyleCnt="0"/>
      <dgm:spPr/>
    </dgm:pt>
    <dgm:pt modelId="{D200A165-AC77-4944-BA23-3CED44F685E8}" type="pres">
      <dgm:prSet presAssocID="{38910452-B67B-421E-B352-B3D43476BA2D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B8A03D-4B55-4C87-813C-3340E0F9D2BB}" type="pres">
      <dgm:prSet presAssocID="{38910452-B67B-421E-B352-B3D43476BA2D}" presName="horzThree" presStyleCnt="0"/>
      <dgm:spPr/>
    </dgm:pt>
    <dgm:pt modelId="{2FCEC7D7-58B9-4509-8A2D-965F61215FFD}" type="pres">
      <dgm:prSet presAssocID="{3397F0BF-4B0A-4944-9962-8338D7B9F86A}" presName="sibSpaceThree" presStyleCnt="0"/>
      <dgm:spPr/>
    </dgm:pt>
    <dgm:pt modelId="{D41C620E-E483-4E7A-B5A3-F9F992C110EF}" type="pres">
      <dgm:prSet presAssocID="{FD5703CD-F9C5-45F8-BF36-A051D32F549B}" presName="vertThree" presStyleCnt="0"/>
      <dgm:spPr/>
    </dgm:pt>
    <dgm:pt modelId="{EF7C2632-0C06-4962-82CD-10DE4FF74335}" type="pres">
      <dgm:prSet presAssocID="{FD5703CD-F9C5-45F8-BF36-A051D32F549B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08E7A5-311D-42F3-946D-6570B36719D6}" type="pres">
      <dgm:prSet presAssocID="{FD5703CD-F9C5-45F8-BF36-A051D32F549B}" presName="horzThree" presStyleCnt="0"/>
      <dgm:spPr/>
    </dgm:pt>
    <dgm:pt modelId="{6FC96AC1-3810-456F-9EDF-8ED240BFCCB0}" type="pres">
      <dgm:prSet presAssocID="{0AB6F860-C7D4-48A5-BF04-0767F0316092}" presName="sibSpaceThree" presStyleCnt="0"/>
      <dgm:spPr/>
    </dgm:pt>
    <dgm:pt modelId="{FA2FBCB8-3D3F-47AE-A7EA-2153DCA7EE58}" type="pres">
      <dgm:prSet presAssocID="{6558BF49-4DF5-42F8-A45D-B11331DD19F8}" presName="vertThree" presStyleCnt="0"/>
      <dgm:spPr/>
    </dgm:pt>
    <dgm:pt modelId="{9C1CA6BE-0EFB-4F74-934E-C46231EB4FDD}" type="pres">
      <dgm:prSet presAssocID="{6558BF49-4DF5-42F8-A45D-B11331DD19F8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C2F232-BEE8-479C-9A57-AF875C6CC953}" type="pres">
      <dgm:prSet presAssocID="{6558BF49-4DF5-42F8-A45D-B11331DD19F8}" presName="horzThree" presStyleCnt="0"/>
      <dgm:spPr/>
    </dgm:pt>
  </dgm:ptLst>
  <dgm:cxnLst>
    <dgm:cxn modelId="{8111BDF7-502C-43BB-BCE8-6458A992F9DF}" type="presOf" srcId="{38910452-B67B-421E-B352-B3D43476BA2D}" destId="{D200A165-AC77-4944-BA23-3CED44F685E8}" srcOrd="0" destOrd="0" presId="urn:microsoft.com/office/officeart/2005/8/layout/hierarchy4"/>
    <dgm:cxn modelId="{078F5B11-335B-4370-9C70-EEE7157E1AF2}" srcId="{64BE67A8-777E-4DFC-832B-91ECA602502B}" destId="{99367AC8-90B8-4B10-9D8E-970400D0BD54}" srcOrd="0" destOrd="0" parTransId="{6C04996B-4A20-4877-8DA3-F04FBA04C92A}" sibTransId="{36BFEF6A-071D-4F55-BDE3-B23F0E816887}"/>
    <dgm:cxn modelId="{86BE41E8-F640-4D1F-A708-2EABA44D3048}" srcId="{FB6E7EEB-8CDB-417D-BAB4-2A94CF7504B1}" destId="{6558BF49-4DF5-42F8-A45D-B11331DD19F8}" srcOrd="2" destOrd="0" parTransId="{C0BEE3B5-418D-45AA-9F48-525903D1CAA1}" sibTransId="{C51922CA-C886-4596-9DC3-0D253491786F}"/>
    <dgm:cxn modelId="{B5BFFA7F-1F08-49C8-BD10-ABE48434CEA2}" srcId="{FB6E7EEB-8CDB-417D-BAB4-2A94CF7504B1}" destId="{38910452-B67B-421E-B352-B3D43476BA2D}" srcOrd="0" destOrd="0" parTransId="{2825348C-DE8C-4436-B257-843A24E365FB}" sibTransId="{3397F0BF-4B0A-4944-9962-8338D7B9F86A}"/>
    <dgm:cxn modelId="{3B380BD2-2089-4F41-9151-58B0150E13F5}" srcId="{776711B8-199B-48C7-814D-B6D123F13DE6}" destId="{AAB71D8F-E670-462A-869B-500788A23F82}" srcOrd="0" destOrd="0" parTransId="{FDFCA8A6-F0B5-43B4-8C86-8DCCBFFDE207}" sibTransId="{2B283ECF-52F9-4B86-BB06-26E2362D5ABE}"/>
    <dgm:cxn modelId="{C8EC1052-1716-40A2-95F3-8FC1CD9B3E00}" type="presOf" srcId="{6558BF49-4DF5-42F8-A45D-B11331DD19F8}" destId="{9C1CA6BE-0EFB-4F74-934E-C46231EB4FDD}" srcOrd="0" destOrd="0" presId="urn:microsoft.com/office/officeart/2005/8/layout/hierarchy4"/>
    <dgm:cxn modelId="{C699DA8C-A86A-4B40-BF38-7C121542DA2A}" type="presOf" srcId="{FD5703CD-F9C5-45F8-BF36-A051D32F549B}" destId="{EF7C2632-0C06-4962-82CD-10DE4FF74335}" srcOrd="0" destOrd="0" presId="urn:microsoft.com/office/officeart/2005/8/layout/hierarchy4"/>
    <dgm:cxn modelId="{66DC1D50-8EE4-4279-9E51-FABEAF0F8E7A}" srcId="{64BE67A8-777E-4DFC-832B-91ECA602502B}" destId="{97897796-9D9F-43A8-A847-731A7519F94C}" srcOrd="1" destOrd="0" parTransId="{D0420C6B-5C70-4055-8BD4-D782C01EA248}" sibTransId="{5C40742E-DF81-4418-A1B8-1721672A79B1}"/>
    <dgm:cxn modelId="{12EF37E7-2A79-4961-A460-DBB9FD77CFBD}" type="presOf" srcId="{FB6E7EEB-8CDB-417D-BAB4-2A94CF7504B1}" destId="{8BF98A47-F281-4F5D-ABBD-7F8862D2657A}" srcOrd="0" destOrd="0" presId="urn:microsoft.com/office/officeart/2005/8/layout/hierarchy4"/>
    <dgm:cxn modelId="{84143B9A-FA8A-4C85-A534-790D9BAB018C}" type="presOf" srcId="{AAB71D8F-E670-462A-869B-500788A23F82}" destId="{34FC26A4-D677-45F4-B72F-B4DA377104D8}" srcOrd="0" destOrd="0" presId="urn:microsoft.com/office/officeart/2005/8/layout/hierarchy4"/>
    <dgm:cxn modelId="{17200F65-3486-4106-8B0A-77796C80B3D9}" type="presOf" srcId="{64BE67A8-777E-4DFC-832B-91ECA602502B}" destId="{964FC1F0-E542-4E4C-8E24-46711BFA2CBB}" srcOrd="0" destOrd="0" presId="urn:microsoft.com/office/officeart/2005/8/layout/hierarchy4"/>
    <dgm:cxn modelId="{6DAD8300-0926-4FA4-977B-09CE47D49987}" srcId="{AAB71D8F-E670-462A-869B-500788A23F82}" destId="{64BE67A8-777E-4DFC-832B-91ECA602502B}" srcOrd="0" destOrd="0" parTransId="{560EDD33-0C99-42BD-8278-995A2F05E86E}" sibTransId="{D405D983-7678-4F67-B12D-DA393F78DD8A}"/>
    <dgm:cxn modelId="{3EFA0686-4B77-4EAC-B985-AA041CF81189}" srcId="{AAB71D8F-E670-462A-869B-500788A23F82}" destId="{FB6E7EEB-8CDB-417D-BAB4-2A94CF7504B1}" srcOrd="1" destOrd="0" parTransId="{E00FF233-1BE5-4A62-91B8-8BA8669D238D}" sibTransId="{FC9E59F5-949E-4F27-95DE-806C7E53C25C}"/>
    <dgm:cxn modelId="{4EC5CF19-EBB5-42EB-8717-C763A4948A07}" type="presOf" srcId="{776711B8-199B-48C7-814D-B6D123F13DE6}" destId="{E52A237E-EB6C-49AC-822D-7410AAA0EC39}" srcOrd="0" destOrd="0" presId="urn:microsoft.com/office/officeart/2005/8/layout/hierarchy4"/>
    <dgm:cxn modelId="{97CBF190-C8DB-44F2-8FFF-FF987A02DBFA}" srcId="{FB6E7EEB-8CDB-417D-BAB4-2A94CF7504B1}" destId="{FD5703CD-F9C5-45F8-BF36-A051D32F549B}" srcOrd="1" destOrd="0" parTransId="{8AF7ADF5-1C6C-45EA-9F7F-F11C0F4C8DEF}" sibTransId="{0AB6F860-C7D4-48A5-BF04-0767F0316092}"/>
    <dgm:cxn modelId="{CE56EC06-066D-469A-A791-0E205EB59760}" type="presOf" srcId="{99367AC8-90B8-4B10-9D8E-970400D0BD54}" destId="{042B619C-AD6F-4891-9C9D-01C932039647}" srcOrd="0" destOrd="0" presId="urn:microsoft.com/office/officeart/2005/8/layout/hierarchy4"/>
    <dgm:cxn modelId="{A8F5ABC6-FD27-4429-9836-E4CDF47998AD}" type="presOf" srcId="{97897796-9D9F-43A8-A847-731A7519F94C}" destId="{F70DF909-F969-4B51-B4DC-C21F2F786E01}" srcOrd="0" destOrd="0" presId="urn:microsoft.com/office/officeart/2005/8/layout/hierarchy4"/>
    <dgm:cxn modelId="{4B9D7496-E808-4858-90D1-BDA2628E54FE}" type="presParOf" srcId="{E52A237E-EB6C-49AC-822D-7410AAA0EC39}" destId="{D2717603-4D2F-4E7F-BBA2-8AC114C228D7}" srcOrd="0" destOrd="0" presId="urn:microsoft.com/office/officeart/2005/8/layout/hierarchy4"/>
    <dgm:cxn modelId="{F25A077D-40AC-4BA9-9145-667AD8C187D4}" type="presParOf" srcId="{D2717603-4D2F-4E7F-BBA2-8AC114C228D7}" destId="{34FC26A4-D677-45F4-B72F-B4DA377104D8}" srcOrd="0" destOrd="0" presId="urn:microsoft.com/office/officeart/2005/8/layout/hierarchy4"/>
    <dgm:cxn modelId="{72968F64-E1C0-4FD2-AD0A-30218F3178D4}" type="presParOf" srcId="{D2717603-4D2F-4E7F-BBA2-8AC114C228D7}" destId="{F0B0951F-6F00-4E7D-9189-F39AB0833C23}" srcOrd="1" destOrd="0" presId="urn:microsoft.com/office/officeart/2005/8/layout/hierarchy4"/>
    <dgm:cxn modelId="{39AB79B1-B666-484D-B535-CB0C55EC13DA}" type="presParOf" srcId="{D2717603-4D2F-4E7F-BBA2-8AC114C228D7}" destId="{20C0EA24-B948-4CA5-84E5-736A0623641B}" srcOrd="2" destOrd="0" presId="urn:microsoft.com/office/officeart/2005/8/layout/hierarchy4"/>
    <dgm:cxn modelId="{7AF99F8F-231C-42C6-88C7-B553CD80D0B5}" type="presParOf" srcId="{20C0EA24-B948-4CA5-84E5-736A0623641B}" destId="{19F1B242-14FC-4CC9-AEE2-382F1A0CF0E3}" srcOrd="0" destOrd="0" presId="urn:microsoft.com/office/officeart/2005/8/layout/hierarchy4"/>
    <dgm:cxn modelId="{3E56698E-FE69-4D18-A82D-093311606C36}" type="presParOf" srcId="{19F1B242-14FC-4CC9-AEE2-382F1A0CF0E3}" destId="{964FC1F0-E542-4E4C-8E24-46711BFA2CBB}" srcOrd="0" destOrd="0" presId="urn:microsoft.com/office/officeart/2005/8/layout/hierarchy4"/>
    <dgm:cxn modelId="{1E743498-9863-48F3-BC27-1302E41A11FB}" type="presParOf" srcId="{19F1B242-14FC-4CC9-AEE2-382F1A0CF0E3}" destId="{C1470E36-2C1E-46BA-B017-D6F9224EF021}" srcOrd="1" destOrd="0" presId="urn:microsoft.com/office/officeart/2005/8/layout/hierarchy4"/>
    <dgm:cxn modelId="{B2BA8A1E-E171-448C-BB86-F4C4F1646050}" type="presParOf" srcId="{19F1B242-14FC-4CC9-AEE2-382F1A0CF0E3}" destId="{95A3C6F3-0F94-49AF-B339-FAC59B4B8E53}" srcOrd="2" destOrd="0" presId="urn:microsoft.com/office/officeart/2005/8/layout/hierarchy4"/>
    <dgm:cxn modelId="{0C07E96B-B22D-4346-880F-81DC0AE858A9}" type="presParOf" srcId="{95A3C6F3-0F94-49AF-B339-FAC59B4B8E53}" destId="{E4B55860-B0FE-41F2-AAF3-F23361EFC925}" srcOrd="0" destOrd="0" presId="urn:microsoft.com/office/officeart/2005/8/layout/hierarchy4"/>
    <dgm:cxn modelId="{56104D63-E128-4CEF-B97A-610568415E8E}" type="presParOf" srcId="{E4B55860-B0FE-41F2-AAF3-F23361EFC925}" destId="{042B619C-AD6F-4891-9C9D-01C932039647}" srcOrd="0" destOrd="0" presId="urn:microsoft.com/office/officeart/2005/8/layout/hierarchy4"/>
    <dgm:cxn modelId="{AFF09701-31A0-4E5E-8B78-9534D8DD54F1}" type="presParOf" srcId="{E4B55860-B0FE-41F2-AAF3-F23361EFC925}" destId="{42B70390-B2E2-4841-918D-B90853B18031}" srcOrd="1" destOrd="0" presId="urn:microsoft.com/office/officeart/2005/8/layout/hierarchy4"/>
    <dgm:cxn modelId="{E5F29F60-9ECB-4A86-BB0F-4810295395CC}" type="presParOf" srcId="{95A3C6F3-0F94-49AF-B339-FAC59B4B8E53}" destId="{A9E2F35A-A8BF-421E-AB64-52CD936AA90A}" srcOrd="1" destOrd="0" presId="urn:microsoft.com/office/officeart/2005/8/layout/hierarchy4"/>
    <dgm:cxn modelId="{8BC87959-AA06-41B5-BEA6-4188BBD0E346}" type="presParOf" srcId="{95A3C6F3-0F94-49AF-B339-FAC59B4B8E53}" destId="{6F1CD37C-B549-4E0B-BA76-25246E0132CA}" srcOrd="2" destOrd="0" presId="urn:microsoft.com/office/officeart/2005/8/layout/hierarchy4"/>
    <dgm:cxn modelId="{1B0DBC2A-DE93-410E-A205-13CE39D938C8}" type="presParOf" srcId="{6F1CD37C-B549-4E0B-BA76-25246E0132CA}" destId="{F70DF909-F969-4B51-B4DC-C21F2F786E01}" srcOrd="0" destOrd="0" presId="urn:microsoft.com/office/officeart/2005/8/layout/hierarchy4"/>
    <dgm:cxn modelId="{70FF9703-3ADA-453D-84EA-E9F0EE16F751}" type="presParOf" srcId="{6F1CD37C-B549-4E0B-BA76-25246E0132CA}" destId="{8136FB65-00A1-4515-B7FF-4BE14F1F4EA8}" srcOrd="1" destOrd="0" presId="urn:microsoft.com/office/officeart/2005/8/layout/hierarchy4"/>
    <dgm:cxn modelId="{C2C3D0D7-9934-4733-BA84-B3D99782DD27}" type="presParOf" srcId="{20C0EA24-B948-4CA5-84E5-736A0623641B}" destId="{41DB4AB8-D37E-4B91-837C-346D8C812B0B}" srcOrd="1" destOrd="0" presId="urn:microsoft.com/office/officeart/2005/8/layout/hierarchy4"/>
    <dgm:cxn modelId="{F34741CA-42F4-4FD5-8E48-66DE98506B9D}" type="presParOf" srcId="{20C0EA24-B948-4CA5-84E5-736A0623641B}" destId="{8BD2F561-CD43-4D16-8DAF-961FF9C2B0C6}" srcOrd="2" destOrd="0" presId="urn:microsoft.com/office/officeart/2005/8/layout/hierarchy4"/>
    <dgm:cxn modelId="{E20B256D-F364-4CE3-9B0C-69D53472ECC0}" type="presParOf" srcId="{8BD2F561-CD43-4D16-8DAF-961FF9C2B0C6}" destId="{8BF98A47-F281-4F5D-ABBD-7F8862D2657A}" srcOrd="0" destOrd="0" presId="urn:microsoft.com/office/officeart/2005/8/layout/hierarchy4"/>
    <dgm:cxn modelId="{7154FD75-13B0-456D-8BF0-54BA09967DB4}" type="presParOf" srcId="{8BD2F561-CD43-4D16-8DAF-961FF9C2B0C6}" destId="{A03D8254-FF52-43EF-AEB2-A68B2B743BE2}" srcOrd="1" destOrd="0" presId="urn:microsoft.com/office/officeart/2005/8/layout/hierarchy4"/>
    <dgm:cxn modelId="{A6E9131A-5BE5-44DD-A301-C649CDAF6DFF}" type="presParOf" srcId="{8BD2F561-CD43-4D16-8DAF-961FF9C2B0C6}" destId="{38E49DBD-41A5-4A7D-8BE4-F9019F4D6519}" srcOrd="2" destOrd="0" presId="urn:microsoft.com/office/officeart/2005/8/layout/hierarchy4"/>
    <dgm:cxn modelId="{E502CC09-AF28-4E9C-B737-981EA313F367}" type="presParOf" srcId="{38E49DBD-41A5-4A7D-8BE4-F9019F4D6519}" destId="{E383D2D5-2175-45AF-BC10-86DABD4BD188}" srcOrd="0" destOrd="0" presId="urn:microsoft.com/office/officeart/2005/8/layout/hierarchy4"/>
    <dgm:cxn modelId="{C5EE5661-7302-4FA3-929E-07AC52FD9015}" type="presParOf" srcId="{E383D2D5-2175-45AF-BC10-86DABD4BD188}" destId="{D200A165-AC77-4944-BA23-3CED44F685E8}" srcOrd="0" destOrd="0" presId="urn:microsoft.com/office/officeart/2005/8/layout/hierarchy4"/>
    <dgm:cxn modelId="{EFDD0B8F-97AE-4D0C-8405-8B6EF4FD08DA}" type="presParOf" srcId="{E383D2D5-2175-45AF-BC10-86DABD4BD188}" destId="{8FB8A03D-4B55-4C87-813C-3340E0F9D2BB}" srcOrd="1" destOrd="0" presId="urn:microsoft.com/office/officeart/2005/8/layout/hierarchy4"/>
    <dgm:cxn modelId="{B98B2D10-BE20-4AA2-9282-B2116F81AEAD}" type="presParOf" srcId="{38E49DBD-41A5-4A7D-8BE4-F9019F4D6519}" destId="{2FCEC7D7-58B9-4509-8A2D-965F61215FFD}" srcOrd="1" destOrd="0" presId="urn:microsoft.com/office/officeart/2005/8/layout/hierarchy4"/>
    <dgm:cxn modelId="{A1FF7EC1-6C07-41BB-8315-5408366E1BC1}" type="presParOf" srcId="{38E49DBD-41A5-4A7D-8BE4-F9019F4D6519}" destId="{D41C620E-E483-4E7A-B5A3-F9F992C110EF}" srcOrd="2" destOrd="0" presId="urn:microsoft.com/office/officeart/2005/8/layout/hierarchy4"/>
    <dgm:cxn modelId="{3900C116-1997-4D90-8E58-450444DEA4FA}" type="presParOf" srcId="{D41C620E-E483-4E7A-B5A3-F9F992C110EF}" destId="{EF7C2632-0C06-4962-82CD-10DE4FF74335}" srcOrd="0" destOrd="0" presId="urn:microsoft.com/office/officeart/2005/8/layout/hierarchy4"/>
    <dgm:cxn modelId="{9D0DE953-5630-4828-B95C-D295BB010FCF}" type="presParOf" srcId="{D41C620E-E483-4E7A-B5A3-F9F992C110EF}" destId="{CF08E7A5-311D-42F3-946D-6570B36719D6}" srcOrd="1" destOrd="0" presId="urn:microsoft.com/office/officeart/2005/8/layout/hierarchy4"/>
    <dgm:cxn modelId="{A14DA3D4-29D1-435B-A56E-1079AD62EE0B}" type="presParOf" srcId="{38E49DBD-41A5-4A7D-8BE4-F9019F4D6519}" destId="{6FC96AC1-3810-456F-9EDF-8ED240BFCCB0}" srcOrd="3" destOrd="0" presId="urn:microsoft.com/office/officeart/2005/8/layout/hierarchy4"/>
    <dgm:cxn modelId="{6407C72E-821D-4FBA-A75A-7F2D121275CE}" type="presParOf" srcId="{38E49DBD-41A5-4A7D-8BE4-F9019F4D6519}" destId="{FA2FBCB8-3D3F-47AE-A7EA-2153DCA7EE58}" srcOrd="4" destOrd="0" presId="urn:microsoft.com/office/officeart/2005/8/layout/hierarchy4"/>
    <dgm:cxn modelId="{6E515272-F307-4124-9B75-71F679F933AE}" type="presParOf" srcId="{FA2FBCB8-3D3F-47AE-A7EA-2153DCA7EE58}" destId="{9C1CA6BE-0EFB-4F74-934E-C46231EB4FDD}" srcOrd="0" destOrd="0" presId="urn:microsoft.com/office/officeart/2005/8/layout/hierarchy4"/>
    <dgm:cxn modelId="{0709E521-2790-4ED2-85E8-80912C368A3B}" type="presParOf" srcId="{FA2FBCB8-3D3F-47AE-A7EA-2153DCA7EE58}" destId="{48C2F232-BEE8-479C-9A57-AF875C6CC9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6711B8-199B-48C7-814D-B6D123F13DE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B71D8F-E670-462A-869B-500788A23F82}">
      <dgm:prSet phldrT="[Текст]"/>
      <dgm:spPr/>
      <dgm:t>
        <a:bodyPr/>
        <a:lstStyle/>
        <a:p>
          <a:r>
            <a:rPr lang="ru-RU" dirty="0" smtClean="0"/>
            <a:t>Зачислено – 120 чел</a:t>
          </a:r>
          <a:endParaRPr lang="ru-RU" dirty="0"/>
        </a:p>
      </dgm:t>
    </dgm:pt>
    <dgm:pt modelId="{FDFCA8A6-F0B5-43B4-8C86-8DCCBFFDE207}" type="parTrans" cxnId="{3B380BD2-2089-4F41-9151-58B0150E13F5}">
      <dgm:prSet/>
      <dgm:spPr/>
      <dgm:t>
        <a:bodyPr/>
        <a:lstStyle/>
        <a:p>
          <a:endParaRPr lang="ru-RU"/>
        </a:p>
      </dgm:t>
    </dgm:pt>
    <dgm:pt modelId="{2B283ECF-52F9-4B86-BB06-26E2362D5ABE}" type="sibTrans" cxnId="{3B380BD2-2089-4F41-9151-58B0150E13F5}">
      <dgm:prSet/>
      <dgm:spPr/>
      <dgm:t>
        <a:bodyPr/>
        <a:lstStyle/>
        <a:p>
          <a:endParaRPr lang="ru-RU"/>
        </a:p>
      </dgm:t>
    </dgm:pt>
    <dgm:pt modelId="{64BE67A8-777E-4DFC-832B-91ECA602502B}">
      <dgm:prSet phldrT="[Текст]"/>
      <dgm:spPr/>
      <dgm:t>
        <a:bodyPr/>
        <a:lstStyle/>
        <a:p>
          <a:r>
            <a:rPr lang="ru-RU" dirty="0" smtClean="0"/>
            <a:t>На базе ЕГЭ - 19</a:t>
          </a:r>
          <a:endParaRPr lang="ru-RU" dirty="0"/>
        </a:p>
      </dgm:t>
    </dgm:pt>
    <dgm:pt modelId="{560EDD33-0C99-42BD-8278-995A2F05E86E}" type="parTrans" cxnId="{6DAD8300-0926-4FA4-977B-09CE47D49987}">
      <dgm:prSet/>
      <dgm:spPr/>
      <dgm:t>
        <a:bodyPr/>
        <a:lstStyle/>
        <a:p>
          <a:endParaRPr lang="ru-RU"/>
        </a:p>
      </dgm:t>
    </dgm:pt>
    <dgm:pt modelId="{D405D983-7678-4F67-B12D-DA393F78DD8A}" type="sibTrans" cxnId="{6DAD8300-0926-4FA4-977B-09CE47D49987}">
      <dgm:prSet/>
      <dgm:spPr/>
      <dgm:t>
        <a:bodyPr/>
        <a:lstStyle/>
        <a:p>
          <a:endParaRPr lang="ru-RU"/>
        </a:p>
      </dgm:t>
    </dgm:pt>
    <dgm:pt modelId="{99367AC8-90B8-4B10-9D8E-970400D0BD54}">
      <dgm:prSet phldrT="[Текст]"/>
      <dgm:spPr/>
      <dgm:t>
        <a:bodyPr/>
        <a:lstStyle/>
        <a:p>
          <a:r>
            <a:rPr lang="ru-RU" dirty="0" smtClean="0"/>
            <a:t>2025г – 2 чел</a:t>
          </a:r>
          <a:endParaRPr lang="ru-RU" dirty="0"/>
        </a:p>
      </dgm:t>
    </dgm:pt>
    <dgm:pt modelId="{6C04996B-4A20-4877-8DA3-F04FBA04C92A}" type="parTrans" cxnId="{078F5B11-335B-4370-9C70-EEE7157E1AF2}">
      <dgm:prSet/>
      <dgm:spPr/>
      <dgm:t>
        <a:bodyPr/>
        <a:lstStyle/>
        <a:p>
          <a:endParaRPr lang="ru-RU"/>
        </a:p>
      </dgm:t>
    </dgm:pt>
    <dgm:pt modelId="{36BFEF6A-071D-4F55-BDE3-B23F0E816887}" type="sibTrans" cxnId="{078F5B11-335B-4370-9C70-EEE7157E1AF2}">
      <dgm:prSet/>
      <dgm:spPr/>
      <dgm:t>
        <a:bodyPr/>
        <a:lstStyle/>
        <a:p>
          <a:endParaRPr lang="ru-RU"/>
        </a:p>
      </dgm:t>
    </dgm:pt>
    <dgm:pt modelId="{97897796-9D9F-43A8-A847-731A7519F94C}">
      <dgm:prSet phldrT="[Текст]"/>
      <dgm:spPr/>
      <dgm:t>
        <a:bodyPr/>
        <a:lstStyle/>
        <a:p>
          <a:r>
            <a:rPr lang="ru-RU" dirty="0" smtClean="0"/>
            <a:t>До 2025г – 17 чел</a:t>
          </a:r>
          <a:endParaRPr lang="ru-RU" dirty="0"/>
        </a:p>
      </dgm:t>
    </dgm:pt>
    <dgm:pt modelId="{D0420C6B-5C70-4055-8BD4-D782C01EA248}" type="parTrans" cxnId="{66DC1D50-8EE4-4279-9E51-FABEAF0F8E7A}">
      <dgm:prSet/>
      <dgm:spPr/>
      <dgm:t>
        <a:bodyPr/>
        <a:lstStyle/>
        <a:p>
          <a:endParaRPr lang="ru-RU"/>
        </a:p>
      </dgm:t>
    </dgm:pt>
    <dgm:pt modelId="{5C40742E-DF81-4418-A1B8-1721672A79B1}" type="sibTrans" cxnId="{66DC1D50-8EE4-4279-9E51-FABEAF0F8E7A}">
      <dgm:prSet/>
      <dgm:spPr/>
      <dgm:t>
        <a:bodyPr/>
        <a:lstStyle/>
        <a:p>
          <a:endParaRPr lang="ru-RU"/>
        </a:p>
      </dgm:t>
    </dgm:pt>
    <dgm:pt modelId="{FB6E7EEB-8CDB-417D-BAB4-2A94CF7504B1}">
      <dgm:prSet phldrT="[Текст]"/>
      <dgm:spPr/>
      <dgm:t>
        <a:bodyPr/>
        <a:lstStyle/>
        <a:p>
          <a:r>
            <a:rPr lang="ru-RU" dirty="0" smtClean="0"/>
            <a:t>На базе СПО - 101</a:t>
          </a:r>
          <a:endParaRPr lang="ru-RU" dirty="0"/>
        </a:p>
      </dgm:t>
    </dgm:pt>
    <dgm:pt modelId="{E00FF233-1BE5-4A62-91B8-8BA8669D238D}" type="parTrans" cxnId="{3EFA0686-4B77-4EAC-B985-AA041CF81189}">
      <dgm:prSet/>
      <dgm:spPr/>
      <dgm:t>
        <a:bodyPr/>
        <a:lstStyle/>
        <a:p>
          <a:endParaRPr lang="ru-RU"/>
        </a:p>
      </dgm:t>
    </dgm:pt>
    <dgm:pt modelId="{FC9E59F5-949E-4F27-95DE-806C7E53C25C}" type="sibTrans" cxnId="{3EFA0686-4B77-4EAC-B985-AA041CF81189}">
      <dgm:prSet/>
      <dgm:spPr/>
      <dgm:t>
        <a:bodyPr/>
        <a:lstStyle/>
        <a:p>
          <a:endParaRPr lang="ru-RU"/>
        </a:p>
      </dgm:t>
    </dgm:pt>
    <dgm:pt modelId="{38910452-B67B-421E-B352-B3D43476BA2D}">
      <dgm:prSet phldrT="[Текст]"/>
      <dgm:spPr/>
      <dgm:t>
        <a:bodyPr/>
        <a:lstStyle/>
        <a:p>
          <a:r>
            <a:rPr lang="ru-RU" dirty="0" smtClean="0"/>
            <a:t>2025г – 41 (9) чел</a:t>
          </a:r>
          <a:endParaRPr lang="ru-RU" dirty="0"/>
        </a:p>
      </dgm:t>
    </dgm:pt>
    <dgm:pt modelId="{2825348C-DE8C-4436-B257-843A24E365FB}" type="parTrans" cxnId="{B5BFFA7F-1F08-49C8-BD10-ABE48434CEA2}">
      <dgm:prSet/>
      <dgm:spPr/>
      <dgm:t>
        <a:bodyPr/>
        <a:lstStyle/>
        <a:p>
          <a:endParaRPr lang="ru-RU"/>
        </a:p>
      </dgm:t>
    </dgm:pt>
    <dgm:pt modelId="{3397F0BF-4B0A-4944-9962-8338D7B9F86A}" type="sibTrans" cxnId="{B5BFFA7F-1F08-49C8-BD10-ABE48434CEA2}">
      <dgm:prSet/>
      <dgm:spPr/>
      <dgm:t>
        <a:bodyPr/>
        <a:lstStyle/>
        <a:p>
          <a:endParaRPr lang="ru-RU"/>
        </a:p>
      </dgm:t>
    </dgm:pt>
    <dgm:pt modelId="{FD5703CD-F9C5-45F8-BF36-A051D32F549B}">
      <dgm:prSet phldrT="[Текст]"/>
      <dgm:spPr/>
      <dgm:t>
        <a:bodyPr/>
        <a:lstStyle/>
        <a:p>
          <a:r>
            <a:rPr lang="ru-RU" dirty="0" smtClean="0"/>
            <a:t>2021-2024г – 38 (7) чел</a:t>
          </a:r>
          <a:endParaRPr lang="ru-RU" dirty="0"/>
        </a:p>
      </dgm:t>
    </dgm:pt>
    <dgm:pt modelId="{8AF7ADF5-1C6C-45EA-9F7F-F11C0F4C8DEF}" type="parTrans" cxnId="{97CBF190-C8DB-44F2-8FFF-FF987A02DBFA}">
      <dgm:prSet/>
      <dgm:spPr/>
      <dgm:t>
        <a:bodyPr/>
        <a:lstStyle/>
        <a:p>
          <a:endParaRPr lang="ru-RU"/>
        </a:p>
      </dgm:t>
    </dgm:pt>
    <dgm:pt modelId="{0AB6F860-C7D4-48A5-BF04-0767F0316092}" type="sibTrans" cxnId="{97CBF190-C8DB-44F2-8FFF-FF987A02DBFA}">
      <dgm:prSet/>
      <dgm:spPr/>
      <dgm:t>
        <a:bodyPr/>
        <a:lstStyle/>
        <a:p>
          <a:endParaRPr lang="ru-RU"/>
        </a:p>
      </dgm:t>
    </dgm:pt>
    <dgm:pt modelId="{6558BF49-4DF5-42F8-A45D-B11331DD19F8}">
      <dgm:prSet phldrT="[Текст]"/>
      <dgm:spPr/>
      <dgm:t>
        <a:bodyPr/>
        <a:lstStyle/>
        <a:p>
          <a:r>
            <a:rPr lang="ru-RU" dirty="0" smtClean="0"/>
            <a:t>До 2020 – 22 чел</a:t>
          </a:r>
          <a:endParaRPr lang="ru-RU" dirty="0"/>
        </a:p>
      </dgm:t>
    </dgm:pt>
    <dgm:pt modelId="{C0BEE3B5-418D-45AA-9F48-525903D1CAA1}" type="parTrans" cxnId="{86BE41E8-F640-4D1F-A708-2EABA44D3048}">
      <dgm:prSet/>
      <dgm:spPr/>
      <dgm:t>
        <a:bodyPr/>
        <a:lstStyle/>
        <a:p>
          <a:endParaRPr lang="ru-RU"/>
        </a:p>
      </dgm:t>
    </dgm:pt>
    <dgm:pt modelId="{C51922CA-C886-4596-9DC3-0D253491786F}" type="sibTrans" cxnId="{86BE41E8-F640-4D1F-A708-2EABA44D3048}">
      <dgm:prSet/>
      <dgm:spPr/>
      <dgm:t>
        <a:bodyPr/>
        <a:lstStyle/>
        <a:p>
          <a:endParaRPr lang="ru-RU"/>
        </a:p>
      </dgm:t>
    </dgm:pt>
    <dgm:pt modelId="{E52A237E-EB6C-49AC-822D-7410AAA0EC39}" type="pres">
      <dgm:prSet presAssocID="{776711B8-199B-48C7-814D-B6D123F13DE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717603-4D2F-4E7F-BBA2-8AC114C228D7}" type="pres">
      <dgm:prSet presAssocID="{AAB71D8F-E670-462A-869B-500788A23F82}" presName="vertOne" presStyleCnt="0"/>
      <dgm:spPr/>
    </dgm:pt>
    <dgm:pt modelId="{34FC26A4-D677-45F4-B72F-B4DA377104D8}" type="pres">
      <dgm:prSet presAssocID="{AAB71D8F-E670-462A-869B-500788A23F8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B0951F-6F00-4E7D-9189-F39AB0833C23}" type="pres">
      <dgm:prSet presAssocID="{AAB71D8F-E670-462A-869B-500788A23F82}" presName="parTransOne" presStyleCnt="0"/>
      <dgm:spPr/>
    </dgm:pt>
    <dgm:pt modelId="{20C0EA24-B948-4CA5-84E5-736A0623641B}" type="pres">
      <dgm:prSet presAssocID="{AAB71D8F-E670-462A-869B-500788A23F82}" presName="horzOne" presStyleCnt="0"/>
      <dgm:spPr/>
    </dgm:pt>
    <dgm:pt modelId="{19F1B242-14FC-4CC9-AEE2-382F1A0CF0E3}" type="pres">
      <dgm:prSet presAssocID="{64BE67A8-777E-4DFC-832B-91ECA602502B}" presName="vertTwo" presStyleCnt="0"/>
      <dgm:spPr/>
    </dgm:pt>
    <dgm:pt modelId="{964FC1F0-E542-4E4C-8E24-46711BFA2CBB}" type="pres">
      <dgm:prSet presAssocID="{64BE67A8-777E-4DFC-832B-91ECA602502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470E36-2C1E-46BA-B017-D6F9224EF021}" type="pres">
      <dgm:prSet presAssocID="{64BE67A8-777E-4DFC-832B-91ECA602502B}" presName="parTransTwo" presStyleCnt="0"/>
      <dgm:spPr/>
    </dgm:pt>
    <dgm:pt modelId="{95A3C6F3-0F94-49AF-B339-FAC59B4B8E53}" type="pres">
      <dgm:prSet presAssocID="{64BE67A8-777E-4DFC-832B-91ECA602502B}" presName="horzTwo" presStyleCnt="0"/>
      <dgm:spPr/>
    </dgm:pt>
    <dgm:pt modelId="{E4B55860-B0FE-41F2-AAF3-F23361EFC925}" type="pres">
      <dgm:prSet presAssocID="{99367AC8-90B8-4B10-9D8E-970400D0BD54}" presName="vertThree" presStyleCnt="0"/>
      <dgm:spPr/>
    </dgm:pt>
    <dgm:pt modelId="{042B619C-AD6F-4891-9C9D-01C932039647}" type="pres">
      <dgm:prSet presAssocID="{99367AC8-90B8-4B10-9D8E-970400D0BD54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B70390-B2E2-4841-918D-B90853B18031}" type="pres">
      <dgm:prSet presAssocID="{99367AC8-90B8-4B10-9D8E-970400D0BD54}" presName="horzThree" presStyleCnt="0"/>
      <dgm:spPr/>
    </dgm:pt>
    <dgm:pt modelId="{A9E2F35A-A8BF-421E-AB64-52CD936AA90A}" type="pres">
      <dgm:prSet presAssocID="{36BFEF6A-071D-4F55-BDE3-B23F0E816887}" presName="sibSpaceThree" presStyleCnt="0"/>
      <dgm:spPr/>
    </dgm:pt>
    <dgm:pt modelId="{6F1CD37C-B549-4E0B-BA76-25246E0132CA}" type="pres">
      <dgm:prSet presAssocID="{97897796-9D9F-43A8-A847-731A7519F94C}" presName="vertThree" presStyleCnt="0"/>
      <dgm:spPr/>
    </dgm:pt>
    <dgm:pt modelId="{F70DF909-F969-4B51-B4DC-C21F2F786E01}" type="pres">
      <dgm:prSet presAssocID="{97897796-9D9F-43A8-A847-731A7519F94C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36FB65-00A1-4515-B7FF-4BE14F1F4EA8}" type="pres">
      <dgm:prSet presAssocID="{97897796-9D9F-43A8-A847-731A7519F94C}" presName="horzThree" presStyleCnt="0"/>
      <dgm:spPr/>
    </dgm:pt>
    <dgm:pt modelId="{41DB4AB8-D37E-4B91-837C-346D8C812B0B}" type="pres">
      <dgm:prSet presAssocID="{D405D983-7678-4F67-B12D-DA393F78DD8A}" presName="sibSpaceTwo" presStyleCnt="0"/>
      <dgm:spPr/>
    </dgm:pt>
    <dgm:pt modelId="{8BD2F561-CD43-4D16-8DAF-961FF9C2B0C6}" type="pres">
      <dgm:prSet presAssocID="{FB6E7EEB-8CDB-417D-BAB4-2A94CF7504B1}" presName="vertTwo" presStyleCnt="0"/>
      <dgm:spPr/>
    </dgm:pt>
    <dgm:pt modelId="{8BF98A47-F281-4F5D-ABBD-7F8862D2657A}" type="pres">
      <dgm:prSet presAssocID="{FB6E7EEB-8CDB-417D-BAB4-2A94CF7504B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D8254-FF52-43EF-AEB2-A68B2B743BE2}" type="pres">
      <dgm:prSet presAssocID="{FB6E7EEB-8CDB-417D-BAB4-2A94CF7504B1}" presName="parTransTwo" presStyleCnt="0"/>
      <dgm:spPr/>
    </dgm:pt>
    <dgm:pt modelId="{38E49DBD-41A5-4A7D-8BE4-F9019F4D6519}" type="pres">
      <dgm:prSet presAssocID="{FB6E7EEB-8CDB-417D-BAB4-2A94CF7504B1}" presName="horzTwo" presStyleCnt="0"/>
      <dgm:spPr/>
    </dgm:pt>
    <dgm:pt modelId="{E383D2D5-2175-45AF-BC10-86DABD4BD188}" type="pres">
      <dgm:prSet presAssocID="{38910452-B67B-421E-B352-B3D43476BA2D}" presName="vertThree" presStyleCnt="0"/>
      <dgm:spPr/>
    </dgm:pt>
    <dgm:pt modelId="{D200A165-AC77-4944-BA23-3CED44F685E8}" type="pres">
      <dgm:prSet presAssocID="{38910452-B67B-421E-B352-B3D43476BA2D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B8A03D-4B55-4C87-813C-3340E0F9D2BB}" type="pres">
      <dgm:prSet presAssocID="{38910452-B67B-421E-B352-B3D43476BA2D}" presName="horzThree" presStyleCnt="0"/>
      <dgm:spPr/>
    </dgm:pt>
    <dgm:pt modelId="{2FCEC7D7-58B9-4509-8A2D-965F61215FFD}" type="pres">
      <dgm:prSet presAssocID="{3397F0BF-4B0A-4944-9962-8338D7B9F86A}" presName="sibSpaceThree" presStyleCnt="0"/>
      <dgm:spPr/>
    </dgm:pt>
    <dgm:pt modelId="{D41C620E-E483-4E7A-B5A3-F9F992C110EF}" type="pres">
      <dgm:prSet presAssocID="{FD5703CD-F9C5-45F8-BF36-A051D32F549B}" presName="vertThree" presStyleCnt="0"/>
      <dgm:spPr/>
    </dgm:pt>
    <dgm:pt modelId="{EF7C2632-0C06-4962-82CD-10DE4FF74335}" type="pres">
      <dgm:prSet presAssocID="{FD5703CD-F9C5-45F8-BF36-A051D32F549B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08E7A5-311D-42F3-946D-6570B36719D6}" type="pres">
      <dgm:prSet presAssocID="{FD5703CD-F9C5-45F8-BF36-A051D32F549B}" presName="horzThree" presStyleCnt="0"/>
      <dgm:spPr/>
    </dgm:pt>
    <dgm:pt modelId="{6FC96AC1-3810-456F-9EDF-8ED240BFCCB0}" type="pres">
      <dgm:prSet presAssocID="{0AB6F860-C7D4-48A5-BF04-0767F0316092}" presName="sibSpaceThree" presStyleCnt="0"/>
      <dgm:spPr/>
    </dgm:pt>
    <dgm:pt modelId="{FA2FBCB8-3D3F-47AE-A7EA-2153DCA7EE58}" type="pres">
      <dgm:prSet presAssocID="{6558BF49-4DF5-42F8-A45D-B11331DD19F8}" presName="vertThree" presStyleCnt="0"/>
      <dgm:spPr/>
    </dgm:pt>
    <dgm:pt modelId="{9C1CA6BE-0EFB-4F74-934E-C46231EB4FDD}" type="pres">
      <dgm:prSet presAssocID="{6558BF49-4DF5-42F8-A45D-B11331DD19F8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C2F232-BEE8-479C-9A57-AF875C6CC953}" type="pres">
      <dgm:prSet presAssocID="{6558BF49-4DF5-42F8-A45D-B11331DD19F8}" presName="horzThree" presStyleCnt="0"/>
      <dgm:spPr/>
    </dgm:pt>
  </dgm:ptLst>
  <dgm:cxnLst>
    <dgm:cxn modelId="{66DC1D50-8EE4-4279-9E51-FABEAF0F8E7A}" srcId="{64BE67A8-777E-4DFC-832B-91ECA602502B}" destId="{97897796-9D9F-43A8-A847-731A7519F94C}" srcOrd="1" destOrd="0" parTransId="{D0420C6B-5C70-4055-8BD4-D782C01EA248}" sibTransId="{5C40742E-DF81-4418-A1B8-1721672A79B1}"/>
    <dgm:cxn modelId="{108D18D9-E6FC-4AFD-9A4F-9C0992D06945}" type="presOf" srcId="{776711B8-199B-48C7-814D-B6D123F13DE6}" destId="{E52A237E-EB6C-49AC-822D-7410AAA0EC39}" srcOrd="0" destOrd="0" presId="urn:microsoft.com/office/officeart/2005/8/layout/hierarchy4"/>
    <dgm:cxn modelId="{36506CCB-524D-4468-8106-728D90671C9E}" type="presOf" srcId="{99367AC8-90B8-4B10-9D8E-970400D0BD54}" destId="{042B619C-AD6F-4891-9C9D-01C932039647}" srcOrd="0" destOrd="0" presId="urn:microsoft.com/office/officeart/2005/8/layout/hierarchy4"/>
    <dgm:cxn modelId="{86BE41E8-F640-4D1F-A708-2EABA44D3048}" srcId="{FB6E7EEB-8CDB-417D-BAB4-2A94CF7504B1}" destId="{6558BF49-4DF5-42F8-A45D-B11331DD19F8}" srcOrd="2" destOrd="0" parTransId="{C0BEE3B5-418D-45AA-9F48-525903D1CAA1}" sibTransId="{C51922CA-C886-4596-9DC3-0D253491786F}"/>
    <dgm:cxn modelId="{078F5B11-335B-4370-9C70-EEE7157E1AF2}" srcId="{64BE67A8-777E-4DFC-832B-91ECA602502B}" destId="{99367AC8-90B8-4B10-9D8E-970400D0BD54}" srcOrd="0" destOrd="0" parTransId="{6C04996B-4A20-4877-8DA3-F04FBA04C92A}" sibTransId="{36BFEF6A-071D-4F55-BDE3-B23F0E816887}"/>
    <dgm:cxn modelId="{61DECF0B-85F3-4AF9-8CAD-32D915E1C308}" type="presOf" srcId="{6558BF49-4DF5-42F8-A45D-B11331DD19F8}" destId="{9C1CA6BE-0EFB-4F74-934E-C46231EB4FDD}" srcOrd="0" destOrd="0" presId="urn:microsoft.com/office/officeart/2005/8/layout/hierarchy4"/>
    <dgm:cxn modelId="{B5BFFA7F-1F08-49C8-BD10-ABE48434CEA2}" srcId="{FB6E7EEB-8CDB-417D-BAB4-2A94CF7504B1}" destId="{38910452-B67B-421E-B352-B3D43476BA2D}" srcOrd="0" destOrd="0" parTransId="{2825348C-DE8C-4436-B257-843A24E365FB}" sibTransId="{3397F0BF-4B0A-4944-9962-8338D7B9F86A}"/>
    <dgm:cxn modelId="{C16D5532-9423-4395-B98D-6498FC48E7B1}" type="presOf" srcId="{FB6E7EEB-8CDB-417D-BAB4-2A94CF7504B1}" destId="{8BF98A47-F281-4F5D-ABBD-7F8862D2657A}" srcOrd="0" destOrd="0" presId="urn:microsoft.com/office/officeart/2005/8/layout/hierarchy4"/>
    <dgm:cxn modelId="{115EC5AE-2973-4500-8F43-D2AC3433FD31}" type="presOf" srcId="{AAB71D8F-E670-462A-869B-500788A23F82}" destId="{34FC26A4-D677-45F4-B72F-B4DA377104D8}" srcOrd="0" destOrd="0" presId="urn:microsoft.com/office/officeart/2005/8/layout/hierarchy4"/>
    <dgm:cxn modelId="{3BF3F73A-56B2-4B4D-94BB-809FE9680D02}" type="presOf" srcId="{38910452-B67B-421E-B352-B3D43476BA2D}" destId="{D200A165-AC77-4944-BA23-3CED44F685E8}" srcOrd="0" destOrd="0" presId="urn:microsoft.com/office/officeart/2005/8/layout/hierarchy4"/>
    <dgm:cxn modelId="{3EFA0686-4B77-4EAC-B985-AA041CF81189}" srcId="{AAB71D8F-E670-462A-869B-500788A23F82}" destId="{FB6E7EEB-8CDB-417D-BAB4-2A94CF7504B1}" srcOrd="1" destOrd="0" parTransId="{E00FF233-1BE5-4A62-91B8-8BA8669D238D}" sibTransId="{FC9E59F5-949E-4F27-95DE-806C7E53C25C}"/>
    <dgm:cxn modelId="{3B380BD2-2089-4F41-9151-58B0150E13F5}" srcId="{776711B8-199B-48C7-814D-B6D123F13DE6}" destId="{AAB71D8F-E670-462A-869B-500788A23F82}" srcOrd="0" destOrd="0" parTransId="{FDFCA8A6-F0B5-43B4-8C86-8DCCBFFDE207}" sibTransId="{2B283ECF-52F9-4B86-BB06-26E2362D5ABE}"/>
    <dgm:cxn modelId="{6DAD8300-0926-4FA4-977B-09CE47D49987}" srcId="{AAB71D8F-E670-462A-869B-500788A23F82}" destId="{64BE67A8-777E-4DFC-832B-91ECA602502B}" srcOrd="0" destOrd="0" parTransId="{560EDD33-0C99-42BD-8278-995A2F05E86E}" sibTransId="{D405D983-7678-4F67-B12D-DA393F78DD8A}"/>
    <dgm:cxn modelId="{6FEC1C4B-E165-4ACF-AC71-91DB77F9EC0E}" type="presOf" srcId="{FD5703CD-F9C5-45F8-BF36-A051D32F549B}" destId="{EF7C2632-0C06-4962-82CD-10DE4FF74335}" srcOrd="0" destOrd="0" presId="urn:microsoft.com/office/officeart/2005/8/layout/hierarchy4"/>
    <dgm:cxn modelId="{44609819-CCCB-48EE-A6A8-20E252F37DDD}" type="presOf" srcId="{64BE67A8-777E-4DFC-832B-91ECA602502B}" destId="{964FC1F0-E542-4E4C-8E24-46711BFA2CBB}" srcOrd="0" destOrd="0" presId="urn:microsoft.com/office/officeart/2005/8/layout/hierarchy4"/>
    <dgm:cxn modelId="{4BB31963-BF7A-4D6E-A1B5-34E64067D04C}" type="presOf" srcId="{97897796-9D9F-43A8-A847-731A7519F94C}" destId="{F70DF909-F969-4B51-B4DC-C21F2F786E01}" srcOrd="0" destOrd="0" presId="urn:microsoft.com/office/officeart/2005/8/layout/hierarchy4"/>
    <dgm:cxn modelId="{97CBF190-C8DB-44F2-8FFF-FF987A02DBFA}" srcId="{FB6E7EEB-8CDB-417D-BAB4-2A94CF7504B1}" destId="{FD5703CD-F9C5-45F8-BF36-A051D32F549B}" srcOrd="1" destOrd="0" parTransId="{8AF7ADF5-1C6C-45EA-9F7F-F11C0F4C8DEF}" sibTransId="{0AB6F860-C7D4-48A5-BF04-0767F0316092}"/>
    <dgm:cxn modelId="{C0AD1F32-DBC8-478B-B806-A4BF45782CEF}" type="presParOf" srcId="{E52A237E-EB6C-49AC-822D-7410AAA0EC39}" destId="{D2717603-4D2F-4E7F-BBA2-8AC114C228D7}" srcOrd="0" destOrd="0" presId="urn:microsoft.com/office/officeart/2005/8/layout/hierarchy4"/>
    <dgm:cxn modelId="{075D165E-5FC8-419D-8001-C6347561CCD9}" type="presParOf" srcId="{D2717603-4D2F-4E7F-BBA2-8AC114C228D7}" destId="{34FC26A4-D677-45F4-B72F-B4DA377104D8}" srcOrd="0" destOrd="0" presId="urn:microsoft.com/office/officeart/2005/8/layout/hierarchy4"/>
    <dgm:cxn modelId="{7B61F544-F430-4368-A765-C436226F9D24}" type="presParOf" srcId="{D2717603-4D2F-4E7F-BBA2-8AC114C228D7}" destId="{F0B0951F-6F00-4E7D-9189-F39AB0833C23}" srcOrd="1" destOrd="0" presId="urn:microsoft.com/office/officeart/2005/8/layout/hierarchy4"/>
    <dgm:cxn modelId="{3ECEE35F-99D5-436F-A1A6-83AD0876A393}" type="presParOf" srcId="{D2717603-4D2F-4E7F-BBA2-8AC114C228D7}" destId="{20C0EA24-B948-4CA5-84E5-736A0623641B}" srcOrd="2" destOrd="0" presId="urn:microsoft.com/office/officeart/2005/8/layout/hierarchy4"/>
    <dgm:cxn modelId="{B4117CDF-7ED0-4F40-A1E6-857FE4AA75A3}" type="presParOf" srcId="{20C0EA24-B948-4CA5-84E5-736A0623641B}" destId="{19F1B242-14FC-4CC9-AEE2-382F1A0CF0E3}" srcOrd="0" destOrd="0" presId="urn:microsoft.com/office/officeart/2005/8/layout/hierarchy4"/>
    <dgm:cxn modelId="{856E93CB-02F1-4870-BEAA-41FE53EAFCA9}" type="presParOf" srcId="{19F1B242-14FC-4CC9-AEE2-382F1A0CF0E3}" destId="{964FC1F0-E542-4E4C-8E24-46711BFA2CBB}" srcOrd="0" destOrd="0" presId="urn:microsoft.com/office/officeart/2005/8/layout/hierarchy4"/>
    <dgm:cxn modelId="{3B932390-6193-4150-AEB5-5ED0B2EC7393}" type="presParOf" srcId="{19F1B242-14FC-4CC9-AEE2-382F1A0CF0E3}" destId="{C1470E36-2C1E-46BA-B017-D6F9224EF021}" srcOrd="1" destOrd="0" presId="urn:microsoft.com/office/officeart/2005/8/layout/hierarchy4"/>
    <dgm:cxn modelId="{3A5F9BB7-44B3-40C4-A071-BD27D637E566}" type="presParOf" srcId="{19F1B242-14FC-4CC9-AEE2-382F1A0CF0E3}" destId="{95A3C6F3-0F94-49AF-B339-FAC59B4B8E53}" srcOrd="2" destOrd="0" presId="urn:microsoft.com/office/officeart/2005/8/layout/hierarchy4"/>
    <dgm:cxn modelId="{F94EF466-32BE-411A-8257-916691823FBB}" type="presParOf" srcId="{95A3C6F3-0F94-49AF-B339-FAC59B4B8E53}" destId="{E4B55860-B0FE-41F2-AAF3-F23361EFC925}" srcOrd="0" destOrd="0" presId="urn:microsoft.com/office/officeart/2005/8/layout/hierarchy4"/>
    <dgm:cxn modelId="{A1C0EBAA-4FF8-4D1E-869D-84C467F5EFA4}" type="presParOf" srcId="{E4B55860-B0FE-41F2-AAF3-F23361EFC925}" destId="{042B619C-AD6F-4891-9C9D-01C932039647}" srcOrd="0" destOrd="0" presId="urn:microsoft.com/office/officeart/2005/8/layout/hierarchy4"/>
    <dgm:cxn modelId="{7B89DC03-4AB6-4274-A79D-C36F48FEB577}" type="presParOf" srcId="{E4B55860-B0FE-41F2-AAF3-F23361EFC925}" destId="{42B70390-B2E2-4841-918D-B90853B18031}" srcOrd="1" destOrd="0" presId="urn:microsoft.com/office/officeart/2005/8/layout/hierarchy4"/>
    <dgm:cxn modelId="{837C413C-99DC-4588-BCB1-D8BCD1878669}" type="presParOf" srcId="{95A3C6F3-0F94-49AF-B339-FAC59B4B8E53}" destId="{A9E2F35A-A8BF-421E-AB64-52CD936AA90A}" srcOrd="1" destOrd="0" presId="urn:microsoft.com/office/officeart/2005/8/layout/hierarchy4"/>
    <dgm:cxn modelId="{53E9EE1F-B57B-488B-AEFA-4A718ACA28C3}" type="presParOf" srcId="{95A3C6F3-0F94-49AF-B339-FAC59B4B8E53}" destId="{6F1CD37C-B549-4E0B-BA76-25246E0132CA}" srcOrd="2" destOrd="0" presId="urn:microsoft.com/office/officeart/2005/8/layout/hierarchy4"/>
    <dgm:cxn modelId="{7866C31F-722E-477A-94C1-639D9790D194}" type="presParOf" srcId="{6F1CD37C-B549-4E0B-BA76-25246E0132CA}" destId="{F70DF909-F969-4B51-B4DC-C21F2F786E01}" srcOrd="0" destOrd="0" presId="urn:microsoft.com/office/officeart/2005/8/layout/hierarchy4"/>
    <dgm:cxn modelId="{8F68B63E-1B39-4B70-B728-FFDC8137CA5D}" type="presParOf" srcId="{6F1CD37C-B549-4E0B-BA76-25246E0132CA}" destId="{8136FB65-00A1-4515-B7FF-4BE14F1F4EA8}" srcOrd="1" destOrd="0" presId="urn:microsoft.com/office/officeart/2005/8/layout/hierarchy4"/>
    <dgm:cxn modelId="{F6D3C838-A5E9-46D3-96EC-A49E373E0576}" type="presParOf" srcId="{20C0EA24-B948-4CA5-84E5-736A0623641B}" destId="{41DB4AB8-D37E-4B91-837C-346D8C812B0B}" srcOrd="1" destOrd="0" presId="urn:microsoft.com/office/officeart/2005/8/layout/hierarchy4"/>
    <dgm:cxn modelId="{5879C698-D171-4A19-A560-110BE051D33D}" type="presParOf" srcId="{20C0EA24-B948-4CA5-84E5-736A0623641B}" destId="{8BD2F561-CD43-4D16-8DAF-961FF9C2B0C6}" srcOrd="2" destOrd="0" presId="urn:microsoft.com/office/officeart/2005/8/layout/hierarchy4"/>
    <dgm:cxn modelId="{D1E28CCC-4C20-4577-A671-B2B08A37E420}" type="presParOf" srcId="{8BD2F561-CD43-4D16-8DAF-961FF9C2B0C6}" destId="{8BF98A47-F281-4F5D-ABBD-7F8862D2657A}" srcOrd="0" destOrd="0" presId="urn:microsoft.com/office/officeart/2005/8/layout/hierarchy4"/>
    <dgm:cxn modelId="{9434EA04-CB78-43F2-A2B3-093FFEF7038E}" type="presParOf" srcId="{8BD2F561-CD43-4D16-8DAF-961FF9C2B0C6}" destId="{A03D8254-FF52-43EF-AEB2-A68B2B743BE2}" srcOrd="1" destOrd="0" presId="urn:microsoft.com/office/officeart/2005/8/layout/hierarchy4"/>
    <dgm:cxn modelId="{A18CFF7B-74E0-4445-BAAD-445DBEB5E497}" type="presParOf" srcId="{8BD2F561-CD43-4D16-8DAF-961FF9C2B0C6}" destId="{38E49DBD-41A5-4A7D-8BE4-F9019F4D6519}" srcOrd="2" destOrd="0" presId="urn:microsoft.com/office/officeart/2005/8/layout/hierarchy4"/>
    <dgm:cxn modelId="{F54B146E-D154-41A2-92C2-0FB4BC132516}" type="presParOf" srcId="{38E49DBD-41A5-4A7D-8BE4-F9019F4D6519}" destId="{E383D2D5-2175-45AF-BC10-86DABD4BD188}" srcOrd="0" destOrd="0" presId="urn:microsoft.com/office/officeart/2005/8/layout/hierarchy4"/>
    <dgm:cxn modelId="{480C840E-BA5D-48F9-892B-E21C3A3A60B5}" type="presParOf" srcId="{E383D2D5-2175-45AF-BC10-86DABD4BD188}" destId="{D200A165-AC77-4944-BA23-3CED44F685E8}" srcOrd="0" destOrd="0" presId="urn:microsoft.com/office/officeart/2005/8/layout/hierarchy4"/>
    <dgm:cxn modelId="{05A068B4-11D5-4FF9-8116-E699879410C3}" type="presParOf" srcId="{E383D2D5-2175-45AF-BC10-86DABD4BD188}" destId="{8FB8A03D-4B55-4C87-813C-3340E0F9D2BB}" srcOrd="1" destOrd="0" presId="urn:microsoft.com/office/officeart/2005/8/layout/hierarchy4"/>
    <dgm:cxn modelId="{9FCFC1D6-625A-4D1E-9ECD-8B7A833E3724}" type="presParOf" srcId="{38E49DBD-41A5-4A7D-8BE4-F9019F4D6519}" destId="{2FCEC7D7-58B9-4509-8A2D-965F61215FFD}" srcOrd="1" destOrd="0" presId="urn:microsoft.com/office/officeart/2005/8/layout/hierarchy4"/>
    <dgm:cxn modelId="{0F1559A9-E0F0-4127-8FEB-909A584EFC08}" type="presParOf" srcId="{38E49DBD-41A5-4A7D-8BE4-F9019F4D6519}" destId="{D41C620E-E483-4E7A-B5A3-F9F992C110EF}" srcOrd="2" destOrd="0" presId="urn:microsoft.com/office/officeart/2005/8/layout/hierarchy4"/>
    <dgm:cxn modelId="{F3805B3A-BD8C-4F4A-BB8F-4F050D391BE6}" type="presParOf" srcId="{D41C620E-E483-4E7A-B5A3-F9F992C110EF}" destId="{EF7C2632-0C06-4962-82CD-10DE4FF74335}" srcOrd="0" destOrd="0" presId="urn:microsoft.com/office/officeart/2005/8/layout/hierarchy4"/>
    <dgm:cxn modelId="{6C4C3150-CDEE-437F-9DCF-0CAAD7075498}" type="presParOf" srcId="{D41C620E-E483-4E7A-B5A3-F9F992C110EF}" destId="{CF08E7A5-311D-42F3-946D-6570B36719D6}" srcOrd="1" destOrd="0" presId="urn:microsoft.com/office/officeart/2005/8/layout/hierarchy4"/>
    <dgm:cxn modelId="{59BC94CE-398C-4958-AC50-7F5C2441AD91}" type="presParOf" srcId="{38E49DBD-41A5-4A7D-8BE4-F9019F4D6519}" destId="{6FC96AC1-3810-456F-9EDF-8ED240BFCCB0}" srcOrd="3" destOrd="0" presId="urn:microsoft.com/office/officeart/2005/8/layout/hierarchy4"/>
    <dgm:cxn modelId="{449A975B-5841-4386-9C9C-E8C1D6938E37}" type="presParOf" srcId="{38E49DBD-41A5-4A7D-8BE4-F9019F4D6519}" destId="{FA2FBCB8-3D3F-47AE-A7EA-2153DCA7EE58}" srcOrd="4" destOrd="0" presId="urn:microsoft.com/office/officeart/2005/8/layout/hierarchy4"/>
    <dgm:cxn modelId="{B896843C-1965-4E70-8EE4-DA1E8C83BA55}" type="presParOf" srcId="{FA2FBCB8-3D3F-47AE-A7EA-2153DCA7EE58}" destId="{9C1CA6BE-0EFB-4F74-934E-C46231EB4FDD}" srcOrd="0" destOrd="0" presId="urn:microsoft.com/office/officeart/2005/8/layout/hierarchy4"/>
    <dgm:cxn modelId="{3AD5154D-A17C-4523-84E2-3412AD271CA7}" type="presParOf" srcId="{FA2FBCB8-3D3F-47AE-A7EA-2153DCA7EE58}" destId="{48C2F232-BEE8-479C-9A57-AF875C6CC9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881927-D915-4BD5-89E0-E4210A959A5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5E3BE6-BFB7-4CCF-A36A-97573D61E2A2}">
      <dgm:prSet phldrT="[Текст]"/>
      <dgm:spPr/>
      <dgm:t>
        <a:bodyPr/>
        <a:lstStyle/>
        <a:p>
          <a:r>
            <a:rPr lang="ru-RU" dirty="0" smtClean="0"/>
            <a:t>!</a:t>
          </a:r>
          <a:endParaRPr lang="ru-RU" dirty="0"/>
        </a:p>
      </dgm:t>
    </dgm:pt>
    <dgm:pt modelId="{29485BA1-925D-483F-AB8E-B496B1B2394C}" type="parTrans" cxnId="{A4C47687-4E72-48F9-B467-6989E5EA6D96}">
      <dgm:prSet/>
      <dgm:spPr/>
      <dgm:t>
        <a:bodyPr/>
        <a:lstStyle/>
        <a:p>
          <a:endParaRPr lang="ru-RU"/>
        </a:p>
      </dgm:t>
    </dgm:pt>
    <dgm:pt modelId="{E699232F-C234-4715-A007-374EC0625421}" type="sibTrans" cxnId="{A4C47687-4E72-48F9-B467-6989E5EA6D96}">
      <dgm:prSet/>
      <dgm:spPr/>
      <dgm:t>
        <a:bodyPr/>
        <a:lstStyle/>
        <a:p>
          <a:endParaRPr lang="ru-RU"/>
        </a:p>
      </dgm:t>
    </dgm:pt>
    <dgm:pt modelId="{50BE2709-BB9C-4EF3-94F8-CDD5630E2216}">
      <dgm:prSet phldrT="[Текст]"/>
      <dgm:spPr/>
      <dgm:t>
        <a:bodyPr/>
        <a:lstStyle/>
        <a:p>
          <a:r>
            <a:rPr lang="ru-RU" dirty="0" smtClean="0"/>
            <a:t>ЕПГУ</a:t>
          </a:r>
          <a:endParaRPr lang="ru-RU" dirty="0"/>
        </a:p>
      </dgm:t>
    </dgm:pt>
    <dgm:pt modelId="{BA28054F-1563-4130-9FFC-D0D9375A6A6B}" type="parTrans" cxnId="{28FC0C9E-DB24-4E80-94B5-5CB645374F56}">
      <dgm:prSet/>
      <dgm:spPr/>
      <dgm:t>
        <a:bodyPr/>
        <a:lstStyle/>
        <a:p>
          <a:endParaRPr lang="ru-RU"/>
        </a:p>
      </dgm:t>
    </dgm:pt>
    <dgm:pt modelId="{2857647C-A483-4B00-B070-E360D7E2F2D9}" type="sibTrans" cxnId="{28FC0C9E-DB24-4E80-94B5-5CB645374F56}">
      <dgm:prSet/>
      <dgm:spPr/>
      <dgm:t>
        <a:bodyPr/>
        <a:lstStyle/>
        <a:p>
          <a:endParaRPr lang="ru-RU"/>
        </a:p>
      </dgm:t>
    </dgm:pt>
    <dgm:pt modelId="{296DBFE0-FE64-4167-9C7F-E3E27AFC119A}">
      <dgm:prSet phldrT="[Текст]"/>
      <dgm:spPr/>
      <dgm:t>
        <a:bodyPr/>
        <a:lstStyle/>
        <a:p>
          <a:r>
            <a:rPr lang="ru-RU" dirty="0" smtClean="0"/>
            <a:t>Платный набор</a:t>
          </a:r>
          <a:endParaRPr lang="ru-RU" dirty="0"/>
        </a:p>
      </dgm:t>
    </dgm:pt>
    <dgm:pt modelId="{43B2B725-F8D6-41EA-8F78-2124D504AAE4}" type="parTrans" cxnId="{1622644D-ED41-4AB6-A87B-A36C2AE883A3}">
      <dgm:prSet/>
      <dgm:spPr/>
      <dgm:t>
        <a:bodyPr/>
        <a:lstStyle/>
        <a:p>
          <a:endParaRPr lang="ru-RU"/>
        </a:p>
      </dgm:t>
    </dgm:pt>
    <dgm:pt modelId="{F7CDFDFE-BA1D-4179-8A60-D23B72A75D19}" type="sibTrans" cxnId="{1622644D-ED41-4AB6-A87B-A36C2AE883A3}">
      <dgm:prSet/>
      <dgm:spPr/>
      <dgm:t>
        <a:bodyPr/>
        <a:lstStyle/>
        <a:p>
          <a:endParaRPr lang="ru-RU"/>
        </a:p>
      </dgm:t>
    </dgm:pt>
    <dgm:pt modelId="{6747412C-D618-4D2C-B20B-61934E84BDCF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F44E463B-959A-4724-9F28-12D009A7072E}" type="parTrans" cxnId="{9BA8C695-7D1D-4888-B124-D4ECE66C7F4D}">
      <dgm:prSet/>
      <dgm:spPr/>
      <dgm:t>
        <a:bodyPr/>
        <a:lstStyle/>
        <a:p>
          <a:endParaRPr lang="ru-RU"/>
        </a:p>
      </dgm:t>
    </dgm:pt>
    <dgm:pt modelId="{16B30911-DB03-4DCF-B6BA-BCAC8697B738}" type="sibTrans" cxnId="{9BA8C695-7D1D-4888-B124-D4ECE66C7F4D}">
      <dgm:prSet/>
      <dgm:spPr/>
      <dgm:t>
        <a:bodyPr/>
        <a:lstStyle/>
        <a:p>
          <a:endParaRPr lang="ru-RU"/>
        </a:p>
      </dgm:t>
    </dgm:pt>
    <dgm:pt modelId="{FFEBE3AD-7CDB-4FD3-A8D6-5B3119B0BCF6}">
      <dgm:prSet phldrT="[Текст]"/>
      <dgm:spPr/>
      <dgm:t>
        <a:bodyPr/>
        <a:lstStyle/>
        <a:p>
          <a:r>
            <a:rPr lang="ru-RU" dirty="0" smtClean="0"/>
            <a:t>ЕГЭ Физика (11/13/15)</a:t>
          </a:r>
          <a:endParaRPr lang="ru-RU" dirty="0"/>
        </a:p>
      </dgm:t>
    </dgm:pt>
    <dgm:pt modelId="{7507E8CD-C016-42CC-856B-58E4168F85B8}" type="parTrans" cxnId="{692E3C77-4AAF-4D34-9827-562F4FB7624A}">
      <dgm:prSet/>
      <dgm:spPr/>
      <dgm:t>
        <a:bodyPr/>
        <a:lstStyle/>
        <a:p>
          <a:endParaRPr lang="ru-RU"/>
        </a:p>
      </dgm:t>
    </dgm:pt>
    <dgm:pt modelId="{050B589A-E776-4E21-A67A-250B3D4912D3}" type="sibTrans" cxnId="{692E3C77-4AAF-4D34-9827-562F4FB7624A}">
      <dgm:prSet/>
      <dgm:spPr/>
      <dgm:t>
        <a:bodyPr/>
        <a:lstStyle/>
        <a:p>
          <a:endParaRPr lang="ru-RU"/>
        </a:p>
      </dgm:t>
    </dgm:pt>
    <dgm:pt modelId="{94189341-047D-4923-B1B1-659D588B0E44}">
      <dgm:prSet phldrT="[Текст]"/>
      <dgm:spPr/>
      <dgm:t>
        <a:bodyPr/>
        <a:lstStyle/>
        <a:p>
          <a:r>
            <a:rPr lang="ru-RU" dirty="0" smtClean="0"/>
            <a:t>Расширение ОК</a:t>
          </a:r>
          <a:endParaRPr lang="ru-RU" dirty="0"/>
        </a:p>
      </dgm:t>
    </dgm:pt>
    <dgm:pt modelId="{14F300BB-A288-48F9-9D5B-029D0B256083}" type="parTrans" cxnId="{A8D57CDE-BCF1-4082-97F4-1B50B2760A1E}">
      <dgm:prSet/>
      <dgm:spPr/>
      <dgm:t>
        <a:bodyPr/>
        <a:lstStyle/>
        <a:p>
          <a:endParaRPr lang="ru-RU"/>
        </a:p>
      </dgm:t>
    </dgm:pt>
    <dgm:pt modelId="{BB0D936A-1931-4CBF-9677-391A473219D3}" type="sibTrans" cxnId="{A8D57CDE-BCF1-4082-97F4-1B50B2760A1E}">
      <dgm:prSet/>
      <dgm:spPr/>
      <dgm:t>
        <a:bodyPr/>
        <a:lstStyle/>
        <a:p>
          <a:endParaRPr lang="ru-RU"/>
        </a:p>
      </dgm:t>
    </dgm:pt>
    <dgm:pt modelId="{20AD4EDA-066B-4FFC-A359-C0F3227DB722}">
      <dgm:prSet phldrT="[Текст]"/>
      <dgm:spPr/>
      <dgm:t>
        <a:bodyPr/>
        <a:lstStyle/>
        <a:p>
          <a:r>
            <a:rPr lang="ru-RU" dirty="0" smtClean="0"/>
            <a:t>СПО – ЕГЭ/ВИ</a:t>
          </a:r>
          <a:endParaRPr lang="ru-RU" dirty="0"/>
        </a:p>
      </dgm:t>
    </dgm:pt>
    <dgm:pt modelId="{ADEDFD6B-6727-49B5-85AE-89FC95FC43F7}" type="parTrans" cxnId="{EEFEC0D0-B8A6-49E8-9AE5-4E478E69E672}">
      <dgm:prSet/>
      <dgm:spPr/>
      <dgm:t>
        <a:bodyPr/>
        <a:lstStyle/>
        <a:p>
          <a:endParaRPr lang="ru-RU"/>
        </a:p>
      </dgm:t>
    </dgm:pt>
    <dgm:pt modelId="{8AE86F87-0628-4743-9CEE-B6E356188219}" type="sibTrans" cxnId="{EEFEC0D0-B8A6-49E8-9AE5-4E478E69E672}">
      <dgm:prSet/>
      <dgm:spPr/>
      <dgm:t>
        <a:bodyPr/>
        <a:lstStyle/>
        <a:p>
          <a:endParaRPr lang="ru-RU"/>
        </a:p>
      </dgm:t>
    </dgm:pt>
    <dgm:pt modelId="{5516BDD3-9444-40AA-B25D-02C7618B9CE8}">
      <dgm:prSet phldrT="[Текст]"/>
      <dgm:spPr/>
      <dgm:t>
        <a:bodyPr/>
        <a:lstStyle/>
        <a:p>
          <a:r>
            <a:rPr lang="ru-RU" dirty="0" smtClean="0"/>
            <a:t>Детализация ЦК</a:t>
          </a:r>
          <a:endParaRPr lang="ru-RU" dirty="0"/>
        </a:p>
      </dgm:t>
    </dgm:pt>
    <dgm:pt modelId="{3F24CFA6-323C-4EC6-BB44-ED2C4A7C5D3B}" type="parTrans" cxnId="{A2B9715D-54EA-4593-A56A-9DAED809EC0A}">
      <dgm:prSet/>
      <dgm:spPr/>
      <dgm:t>
        <a:bodyPr/>
        <a:lstStyle/>
        <a:p>
          <a:endParaRPr lang="ru-RU"/>
        </a:p>
      </dgm:t>
    </dgm:pt>
    <dgm:pt modelId="{8B345760-5E8C-4AEE-80DA-901DCDBA6920}" type="sibTrans" cxnId="{A2B9715D-54EA-4593-A56A-9DAED809EC0A}">
      <dgm:prSet/>
      <dgm:spPr/>
      <dgm:t>
        <a:bodyPr/>
        <a:lstStyle/>
        <a:p>
          <a:endParaRPr lang="ru-RU"/>
        </a:p>
      </dgm:t>
    </dgm:pt>
    <dgm:pt modelId="{F83DDFE3-F1C7-4B34-99B6-2CA342AF8D33}" type="pres">
      <dgm:prSet presAssocID="{52881927-D915-4BD5-89E0-E4210A959A5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A28FAF-5471-4EC7-A42D-B16E041761C7}" type="pres">
      <dgm:prSet presAssocID="{1D5E3BE6-BFB7-4CCF-A36A-97573D61E2A2}" presName="root" presStyleCnt="0"/>
      <dgm:spPr/>
    </dgm:pt>
    <dgm:pt modelId="{EFCFA1FA-2F30-4413-8CDA-F8CBCC330256}" type="pres">
      <dgm:prSet presAssocID="{1D5E3BE6-BFB7-4CCF-A36A-97573D61E2A2}" presName="rootComposite" presStyleCnt="0"/>
      <dgm:spPr/>
    </dgm:pt>
    <dgm:pt modelId="{E920CA1E-8610-43BE-895E-5979741713CB}" type="pres">
      <dgm:prSet presAssocID="{1D5E3BE6-BFB7-4CCF-A36A-97573D61E2A2}" presName="rootText" presStyleLbl="node1" presStyleIdx="0" presStyleCnt="2"/>
      <dgm:spPr/>
      <dgm:t>
        <a:bodyPr/>
        <a:lstStyle/>
        <a:p>
          <a:endParaRPr lang="ru-RU"/>
        </a:p>
      </dgm:t>
    </dgm:pt>
    <dgm:pt modelId="{13E8C48C-B8D9-48F8-A0B5-1E068EFE124B}" type="pres">
      <dgm:prSet presAssocID="{1D5E3BE6-BFB7-4CCF-A36A-97573D61E2A2}" presName="rootConnector" presStyleLbl="node1" presStyleIdx="0" presStyleCnt="2"/>
      <dgm:spPr/>
      <dgm:t>
        <a:bodyPr/>
        <a:lstStyle/>
        <a:p>
          <a:endParaRPr lang="ru-RU"/>
        </a:p>
      </dgm:t>
    </dgm:pt>
    <dgm:pt modelId="{1EFB368D-65EE-46B6-8AE7-3992F9682A19}" type="pres">
      <dgm:prSet presAssocID="{1D5E3BE6-BFB7-4CCF-A36A-97573D61E2A2}" presName="childShape" presStyleCnt="0"/>
      <dgm:spPr/>
    </dgm:pt>
    <dgm:pt modelId="{DAA639EE-F5C1-4E9B-B658-0A4857A420A8}" type="pres">
      <dgm:prSet presAssocID="{BA28054F-1563-4130-9FFC-D0D9375A6A6B}" presName="Name13" presStyleLbl="parChTrans1D2" presStyleIdx="0" presStyleCnt="6"/>
      <dgm:spPr/>
      <dgm:t>
        <a:bodyPr/>
        <a:lstStyle/>
        <a:p>
          <a:endParaRPr lang="ru-RU"/>
        </a:p>
      </dgm:t>
    </dgm:pt>
    <dgm:pt modelId="{895E5BF3-85FB-4873-BE2C-3DDB4A8573A8}" type="pres">
      <dgm:prSet presAssocID="{50BE2709-BB9C-4EF3-94F8-CDD5630E2216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8F69A-6798-4232-B9C2-A8F6DD951584}" type="pres">
      <dgm:prSet presAssocID="{43B2B725-F8D6-41EA-8F78-2124D504AAE4}" presName="Name13" presStyleLbl="parChTrans1D2" presStyleIdx="1" presStyleCnt="6"/>
      <dgm:spPr/>
      <dgm:t>
        <a:bodyPr/>
        <a:lstStyle/>
        <a:p>
          <a:endParaRPr lang="ru-RU"/>
        </a:p>
      </dgm:t>
    </dgm:pt>
    <dgm:pt modelId="{BD814385-C80D-4214-BEFF-FC0A2692C90B}" type="pres">
      <dgm:prSet presAssocID="{296DBFE0-FE64-4167-9C7F-E3E27AFC119A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7FB00-BF33-4485-9D7E-E7807B6B068D}" type="pres">
      <dgm:prSet presAssocID="{ADEDFD6B-6727-49B5-85AE-89FC95FC43F7}" presName="Name13" presStyleLbl="parChTrans1D2" presStyleIdx="2" presStyleCnt="6"/>
      <dgm:spPr/>
      <dgm:t>
        <a:bodyPr/>
        <a:lstStyle/>
        <a:p>
          <a:endParaRPr lang="ru-RU"/>
        </a:p>
      </dgm:t>
    </dgm:pt>
    <dgm:pt modelId="{D718C0FE-112F-4BD9-886E-C6B3EC21F50D}" type="pres">
      <dgm:prSet presAssocID="{20AD4EDA-066B-4FFC-A359-C0F3227DB722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F78FF-652F-4696-B964-D88F1923CB3C}" type="pres">
      <dgm:prSet presAssocID="{6747412C-D618-4D2C-B20B-61934E84BDCF}" presName="root" presStyleCnt="0"/>
      <dgm:spPr/>
    </dgm:pt>
    <dgm:pt modelId="{54867D70-3D5E-4F51-B04A-F63325CBBA75}" type="pres">
      <dgm:prSet presAssocID="{6747412C-D618-4D2C-B20B-61934E84BDCF}" presName="rootComposite" presStyleCnt="0"/>
      <dgm:spPr/>
    </dgm:pt>
    <dgm:pt modelId="{02A030E2-EAC4-41BB-A3EA-D535BC98FEFE}" type="pres">
      <dgm:prSet presAssocID="{6747412C-D618-4D2C-B20B-61934E84BDCF}" presName="rootText" presStyleLbl="node1" presStyleIdx="1" presStyleCnt="2"/>
      <dgm:spPr/>
      <dgm:t>
        <a:bodyPr/>
        <a:lstStyle/>
        <a:p>
          <a:endParaRPr lang="ru-RU"/>
        </a:p>
      </dgm:t>
    </dgm:pt>
    <dgm:pt modelId="{CDC5522B-CF57-42FD-94A9-E582DFAA0453}" type="pres">
      <dgm:prSet presAssocID="{6747412C-D618-4D2C-B20B-61934E84BDCF}" presName="rootConnector" presStyleLbl="node1" presStyleIdx="1" presStyleCnt="2"/>
      <dgm:spPr/>
      <dgm:t>
        <a:bodyPr/>
        <a:lstStyle/>
        <a:p>
          <a:endParaRPr lang="ru-RU"/>
        </a:p>
      </dgm:t>
    </dgm:pt>
    <dgm:pt modelId="{D0887356-812F-4AB8-A3E3-39A3070551D9}" type="pres">
      <dgm:prSet presAssocID="{6747412C-D618-4D2C-B20B-61934E84BDCF}" presName="childShape" presStyleCnt="0"/>
      <dgm:spPr/>
    </dgm:pt>
    <dgm:pt modelId="{5D5EF12F-A2B2-40B7-B7A0-7FD75002F692}" type="pres">
      <dgm:prSet presAssocID="{7507E8CD-C016-42CC-856B-58E4168F85B8}" presName="Name13" presStyleLbl="parChTrans1D2" presStyleIdx="3" presStyleCnt="6"/>
      <dgm:spPr/>
      <dgm:t>
        <a:bodyPr/>
        <a:lstStyle/>
        <a:p>
          <a:endParaRPr lang="ru-RU"/>
        </a:p>
      </dgm:t>
    </dgm:pt>
    <dgm:pt modelId="{1A32BB6D-C1BD-4A15-BDA3-9964BC4B160D}" type="pres">
      <dgm:prSet presAssocID="{FFEBE3AD-7CDB-4FD3-A8D6-5B3119B0BCF6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38F6D-685B-4863-884E-BF37889A4C39}" type="pres">
      <dgm:prSet presAssocID="{14F300BB-A288-48F9-9D5B-029D0B256083}" presName="Name13" presStyleLbl="parChTrans1D2" presStyleIdx="4" presStyleCnt="6"/>
      <dgm:spPr/>
      <dgm:t>
        <a:bodyPr/>
        <a:lstStyle/>
        <a:p>
          <a:endParaRPr lang="ru-RU"/>
        </a:p>
      </dgm:t>
    </dgm:pt>
    <dgm:pt modelId="{2B83F2DD-085F-4810-9375-198ADEFD1F6F}" type="pres">
      <dgm:prSet presAssocID="{94189341-047D-4923-B1B1-659D588B0E44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A29C4-FE03-446F-93F0-0AC98037B410}" type="pres">
      <dgm:prSet presAssocID="{3F24CFA6-323C-4EC6-BB44-ED2C4A7C5D3B}" presName="Name13" presStyleLbl="parChTrans1D2" presStyleIdx="5" presStyleCnt="6"/>
      <dgm:spPr/>
      <dgm:t>
        <a:bodyPr/>
        <a:lstStyle/>
        <a:p>
          <a:endParaRPr lang="ru-RU"/>
        </a:p>
      </dgm:t>
    </dgm:pt>
    <dgm:pt modelId="{1A739174-038C-4F4D-8152-99C9CBB0CD09}" type="pres">
      <dgm:prSet presAssocID="{5516BDD3-9444-40AA-B25D-02C7618B9CE8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2011CC-E020-4CCB-9762-ABF181773FC6}" type="presOf" srcId="{ADEDFD6B-6727-49B5-85AE-89FC95FC43F7}" destId="{2D77FB00-BF33-4485-9D7E-E7807B6B068D}" srcOrd="0" destOrd="0" presId="urn:microsoft.com/office/officeart/2005/8/layout/hierarchy3"/>
    <dgm:cxn modelId="{AEFD5DCA-7EB5-46E3-9022-C97973A4C25E}" type="presOf" srcId="{6747412C-D618-4D2C-B20B-61934E84BDCF}" destId="{02A030E2-EAC4-41BB-A3EA-D535BC98FEFE}" srcOrd="0" destOrd="0" presId="urn:microsoft.com/office/officeart/2005/8/layout/hierarchy3"/>
    <dgm:cxn modelId="{1622644D-ED41-4AB6-A87B-A36C2AE883A3}" srcId="{1D5E3BE6-BFB7-4CCF-A36A-97573D61E2A2}" destId="{296DBFE0-FE64-4167-9C7F-E3E27AFC119A}" srcOrd="1" destOrd="0" parTransId="{43B2B725-F8D6-41EA-8F78-2124D504AAE4}" sibTransId="{F7CDFDFE-BA1D-4179-8A60-D23B72A75D19}"/>
    <dgm:cxn modelId="{2CB85731-97C4-4E70-9612-78DBEDE85750}" type="presOf" srcId="{1D5E3BE6-BFB7-4CCF-A36A-97573D61E2A2}" destId="{E920CA1E-8610-43BE-895E-5979741713CB}" srcOrd="0" destOrd="0" presId="urn:microsoft.com/office/officeart/2005/8/layout/hierarchy3"/>
    <dgm:cxn modelId="{5F02D449-2CD4-4F7A-9268-C269D58695DF}" type="presOf" srcId="{296DBFE0-FE64-4167-9C7F-E3E27AFC119A}" destId="{BD814385-C80D-4214-BEFF-FC0A2692C90B}" srcOrd="0" destOrd="0" presId="urn:microsoft.com/office/officeart/2005/8/layout/hierarchy3"/>
    <dgm:cxn modelId="{44AAEDCF-5333-4A83-94E9-B3F3100B93F4}" type="presOf" srcId="{5516BDD3-9444-40AA-B25D-02C7618B9CE8}" destId="{1A739174-038C-4F4D-8152-99C9CBB0CD09}" srcOrd="0" destOrd="0" presId="urn:microsoft.com/office/officeart/2005/8/layout/hierarchy3"/>
    <dgm:cxn modelId="{7E365C16-C014-4918-BEA9-B3B6B89A8B62}" type="presOf" srcId="{52881927-D915-4BD5-89E0-E4210A959A5A}" destId="{F83DDFE3-F1C7-4B34-99B6-2CA342AF8D33}" srcOrd="0" destOrd="0" presId="urn:microsoft.com/office/officeart/2005/8/layout/hierarchy3"/>
    <dgm:cxn modelId="{C371EAF9-633D-4790-B301-B6A10BCFCA19}" type="presOf" srcId="{6747412C-D618-4D2C-B20B-61934E84BDCF}" destId="{CDC5522B-CF57-42FD-94A9-E582DFAA0453}" srcOrd="1" destOrd="0" presId="urn:microsoft.com/office/officeart/2005/8/layout/hierarchy3"/>
    <dgm:cxn modelId="{80FF8FA8-2510-4695-9256-FAE958FDB011}" type="presOf" srcId="{7507E8CD-C016-42CC-856B-58E4168F85B8}" destId="{5D5EF12F-A2B2-40B7-B7A0-7FD75002F692}" srcOrd="0" destOrd="0" presId="urn:microsoft.com/office/officeart/2005/8/layout/hierarchy3"/>
    <dgm:cxn modelId="{2C00F89C-1C3E-40FD-BBC5-36B52EA3D242}" type="presOf" srcId="{1D5E3BE6-BFB7-4CCF-A36A-97573D61E2A2}" destId="{13E8C48C-B8D9-48F8-A0B5-1E068EFE124B}" srcOrd="1" destOrd="0" presId="urn:microsoft.com/office/officeart/2005/8/layout/hierarchy3"/>
    <dgm:cxn modelId="{EEFEC0D0-B8A6-49E8-9AE5-4E478E69E672}" srcId="{1D5E3BE6-BFB7-4CCF-A36A-97573D61E2A2}" destId="{20AD4EDA-066B-4FFC-A359-C0F3227DB722}" srcOrd="2" destOrd="0" parTransId="{ADEDFD6B-6727-49B5-85AE-89FC95FC43F7}" sibTransId="{8AE86F87-0628-4743-9CEE-B6E356188219}"/>
    <dgm:cxn modelId="{B9A9163B-7AEE-43B1-B35C-6D699E03D8B8}" type="presOf" srcId="{FFEBE3AD-7CDB-4FD3-A8D6-5B3119B0BCF6}" destId="{1A32BB6D-C1BD-4A15-BDA3-9964BC4B160D}" srcOrd="0" destOrd="0" presId="urn:microsoft.com/office/officeart/2005/8/layout/hierarchy3"/>
    <dgm:cxn modelId="{A8D57CDE-BCF1-4082-97F4-1B50B2760A1E}" srcId="{6747412C-D618-4D2C-B20B-61934E84BDCF}" destId="{94189341-047D-4923-B1B1-659D588B0E44}" srcOrd="1" destOrd="0" parTransId="{14F300BB-A288-48F9-9D5B-029D0B256083}" sibTransId="{BB0D936A-1931-4CBF-9677-391A473219D3}"/>
    <dgm:cxn modelId="{C00F8714-89CA-462B-8389-5C6BD489367A}" type="presOf" srcId="{20AD4EDA-066B-4FFC-A359-C0F3227DB722}" destId="{D718C0FE-112F-4BD9-886E-C6B3EC21F50D}" srcOrd="0" destOrd="0" presId="urn:microsoft.com/office/officeart/2005/8/layout/hierarchy3"/>
    <dgm:cxn modelId="{D4C9EB29-22D2-4A2F-8A1D-CD1C037DA79F}" type="presOf" srcId="{94189341-047D-4923-B1B1-659D588B0E44}" destId="{2B83F2DD-085F-4810-9375-198ADEFD1F6F}" srcOrd="0" destOrd="0" presId="urn:microsoft.com/office/officeart/2005/8/layout/hierarchy3"/>
    <dgm:cxn modelId="{654F14BA-15E4-4EA2-BF77-892447764984}" type="presOf" srcId="{3F24CFA6-323C-4EC6-BB44-ED2C4A7C5D3B}" destId="{224A29C4-FE03-446F-93F0-0AC98037B410}" srcOrd="0" destOrd="0" presId="urn:microsoft.com/office/officeart/2005/8/layout/hierarchy3"/>
    <dgm:cxn modelId="{91613B5C-F0EE-4157-B512-96047E3632A1}" type="presOf" srcId="{50BE2709-BB9C-4EF3-94F8-CDD5630E2216}" destId="{895E5BF3-85FB-4873-BE2C-3DDB4A8573A8}" srcOrd="0" destOrd="0" presId="urn:microsoft.com/office/officeart/2005/8/layout/hierarchy3"/>
    <dgm:cxn modelId="{A4C47687-4E72-48F9-B467-6989E5EA6D96}" srcId="{52881927-D915-4BD5-89E0-E4210A959A5A}" destId="{1D5E3BE6-BFB7-4CCF-A36A-97573D61E2A2}" srcOrd="0" destOrd="0" parTransId="{29485BA1-925D-483F-AB8E-B496B1B2394C}" sibTransId="{E699232F-C234-4715-A007-374EC0625421}"/>
    <dgm:cxn modelId="{B633270F-D1AE-4E8A-88CA-A369EB6F3895}" type="presOf" srcId="{43B2B725-F8D6-41EA-8F78-2124D504AAE4}" destId="{3DB8F69A-6798-4232-B9C2-A8F6DD951584}" srcOrd="0" destOrd="0" presId="urn:microsoft.com/office/officeart/2005/8/layout/hierarchy3"/>
    <dgm:cxn modelId="{9BA8C695-7D1D-4888-B124-D4ECE66C7F4D}" srcId="{52881927-D915-4BD5-89E0-E4210A959A5A}" destId="{6747412C-D618-4D2C-B20B-61934E84BDCF}" srcOrd="1" destOrd="0" parTransId="{F44E463B-959A-4724-9F28-12D009A7072E}" sibTransId="{16B30911-DB03-4DCF-B6BA-BCAC8697B738}"/>
    <dgm:cxn modelId="{692E3C77-4AAF-4D34-9827-562F4FB7624A}" srcId="{6747412C-D618-4D2C-B20B-61934E84BDCF}" destId="{FFEBE3AD-7CDB-4FD3-A8D6-5B3119B0BCF6}" srcOrd="0" destOrd="0" parTransId="{7507E8CD-C016-42CC-856B-58E4168F85B8}" sibTransId="{050B589A-E776-4E21-A67A-250B3D4912D3}"/>
    <dgm:cxn modelId="{60BFA826-05EB-4DD7-B2A9-860FC4F1D0A8}" type="presOf" srcId="{BA28054F-1563-4130-9FFC-D0D9375A6A6B}" destId="{DAA639EE-F5C1-4E9B-B658-0A4857A420A8}" srcOrd="0" destOrd="0" presId="urn:microsoft.com/office/officeart/2005/8/layout/hierarchy3"/>
    <dgm:cxn modelId="{28FC0C9E-DB24-4E80-94B5-5CB645374F56}" srcId="{1D5E3BE6-BFB7-4CCF-A36A-97573D61E2A2}" destId="{50BE2709-BB9C-4EF3-94F8-CDD5630E2216}" srcOrd="0" destOrd="0" parTransId="{BA28054F-1563-4130-9FFC-D0D9375A6A6B}" sibTransId="{2857647C-A483-4B00-B070-E360D7E2F2D9}"/>
    <dgm:cxn modelId="{27855A85-31AD-4BD7-8B77-1751ED76079F}" type="presOf" srcId="{14F300BB-A288-48F9-9D5B-029D0B256083}" destId="{5AE38F6D-685B-4863-884E-BF37889A4C39}" srcOrd="0" destOrd="0" presId="urn:microsoft.com/office/officeart/2005/8/layout/hierarchy3"/>
    <dgm:cxn modelId="{A2B9715D-54EA-4593-A56A-9DAED809EC0A}" srcId="{6747412C-D618-4D2C-B20B-61934E84BDCF}" destId="{5516BDD3-9444-40AA-B25D-02C7618B9CE8}" srcOrd="2" destOrd="0" parTransId="{3F24CFA6-323C-4EC6-BB44-ED2C4A7C5D3B}" sibTransId="{8B345760-5E8C-4AEE-80DA-901DCDBA6920}"/>
    <dgm:cxn modelId="{F2E8C985-0285-4EC4-A5B9-875DA3DED537}" type="presParOf" srcId="{F83DDFE3-F1C7-4B34-99B6-2CA342AF8D33}" destId="{B2A28FAF-5471-4EC7-A42D-B16E041761C7}" srcOrd="0" destOrd="0" presId="urn:microsoft.com/office/officeart/2005/8/layout/hierarchy3"/>
    <dgm:cxn modelId="{F874209D-B1D7-4902-B229-C9178C96125E}" type="presParOf" srcId="{B2A28FAF-5471-4EC7-A42D-B16E041761C7}" destId="{EFCFA1FA-2F30-4413-8CDA-F8CBCC330256}" srcOrd="0" destOrd="0" presId="urn:microsoft.com/office/officeart/2005/8/layout/hierarchy3"/>
    <dgm:cxn modelId="{CE3D7E2D-4B04-442A-B307-DF651560FCCC}" type="presParOf" srcId="{EFCFA1FA-2F30-4413-8CDA-F8CBCC330256}" destId="{E920CA1E-8610-43BE-895E-5979741713CB}" srcOrd="0" destOrd="0" presId="urn:microsoft.com/office/officeart/2005/8/layout/hierarchy3"/>
    <dgm:cxn modelId="{3852AA0E-7899-415A-8566-E9538501343B}" type="presParOf" srcId="{EFCFA1FA-2F30-4413-8CDA-F8CBCC330256}" destId="{13E8C48C-B8D9-48F8-A0B5-1E068EFE124B}" srcOrd="1" destOrd="0" presId="urn:microsoft.com/office/officeart/2005/8/layout/hierarchy3"/>
    <dgm:cxn modelId="{45F1EA39-CD01-441D-8E10-187E84F7709D}" type="presParOf" srcId="{B2A28FAF-5471-4EC7-A42D-B16E041761C7}" destId="{1EFB368D-65EE-46B6-8AE7-3992F9682A19}" srcOrd="1" destOrd="0" presId="urn:microsoft.com/office/officeart/2005/8/layout/hierarchy3"/>
    <dgm:cxn modelId="{ECEA69A6-2F20-449D-A272-64B54E3A2C23}" type="presParOf" srcId="{1EFB368D-65EE-46B6-8AE7-3992F9682A19}" destId="{DAA639EE-F5C1-4E9B-B658-0A4857A420A8}" srcOrd="0" destOrd="0" presId="urn:microsoft.com/office/officeart/2005/8/layout/hierarchy3"/>
    <dgm:cxn modelId="{BC7A1E98-D86A-406F-9B9E-873AC678B02A}" type="presParOf" srcId="{1EFB368D-65EE-46B6-8AE7-3992F9682A19}" destId="{895E5BF3-85FB-4873-BE2C-3DDB4A8573A8}" srcOrd="1" destOrd="0" presId="urn:microsoft.com/office/officeart/2005/8/layout/hierarchy3"/>
    <dgm:cxn modelId="{772EDA52-DD21-4E36-998D-65386505E81B}" type="presParOf" srcId="{1EFB368D-65EE-46B6-8AE7-3992F9682A19}" destId="{3DB8F69A-6798-4232-B9C2-A8F6DD951584}" srcOrd="2" destOrd="0" presId="urn:microsoft.com/office/officeart/2005/8/layout/hierarchy3"/>
    <dgm:cxn modelId="{7E79ECC8-4774-4F2A-AC95-707298D78E25}" type="presParOf" srcId="{1EFB368D-65EE-46B6-8AE7-3992F9682A19}" destId="{BD814385-C80D-4214-BEFF-FC0A2692C90B}" srcOrd="3" destOrd="0" presId="urn:microsoft.com/office/officeart/2005/8/layout/hierarchy3"/>
    <dgm:cxn modelId="{18FCCF21-B50F-4591-86EF-B643AE15682C}" type="presParOf" srcId="{1EFB368D-65EE-46B6-8AE7-3992F9682A19}" destId="{2D77FB00-BF33-4485-9D7E-E7807B6B068D}" srcOrd="4" destOrd="0" presId="urn:microsoft.com/office/officeart/2005/8/layout/hierarchy3"/>
    <dgm:cxn modelId="{D17C3E39-3B1D-44B7-8FD5-D4BE22F89B51}" type="presParOf" srcId="{1EFB368D-65EE-46B6-8AE7-3992F9682A19}" destId="{D718C0FE-112F-4BD9-886E-C6B3EC21F50D}" srcOrd="5" destOrd="0" presId="urn:microsoft.com/office/officeart/2005/8/layout/hierarchy3"/>
    <dgm:cxn modelId="{2347D899-0D43-40C1-ABEC-07294A36A10E}" type="presParOf" srcId="{F83DDFE3-F1C7-4B34-99B6-2CA342AF8D33}" destId="{091F78FF-652F-4696-B964-D88F1923CB3C}" srcOrd="1" destOrd="0" presId="urn:microsoft.com/office/officeart/2005/8/layout/hierarchy3"/>
    <dgm:cxn modelId="{8B953BAB-E8EE-4AED-82CD-7B91CF6F13FE}" type="presParOf" srcId="{091F78FF-652F-4696-B964-D88F1923CB3C}" destId="{54867D70-3D5E-4F51-B04A-F63325CBBA75}" srcOrd="0" destOrd="0" presId="urn:microsoft.com/office/officeart/2005/8/layout/hierarchy3"/>
    <dgm:cxn modelId="{2758F51C-CCB5-4BB3-B288-70DE9AB3C122}" type="presParOf" srcId="{54867D70-3D5E-4F51-B04A-F63325CBBA75}" destId="{02A030E2-EAC4-41BB-A3EA-D535BC98FEFE}" srcOrd="0" destOrd="0" presId="urn:microsoft.com/office/officeart/2005/8/layout/hierarchy3"/>
    <dgm:cxn modelId="{8FAEFA06-9EAC-4BF5-9E40-A3881B94D047}" type="presParOf" srcId="{54867D70-3D5E-4F51-B04A-F63325CBBA75}" destId="{CDC5522B-CF57-42FD-94A9-E582DFAA0453}" srcOrd="1" destOrd="0" presId="urn:microsoft.com/office/officeart/2005/8/layout/hierarchy3"/>
    <dgm:cxn modelId="{47B0F2CA-3D75-4709-B11B-9B3769B11414}" type="presParOf" srcId="{091F78FF-652F-4696-B964-D88F1923CB3C}" destId="{D0887356-812F-4AB8-A3E3-39A3070551D9}" srcOrd="1" destOrd="0" presId="urn:microsoft.com/office/officeart/2005/8/layout/hierarchy3"/>
    <dgm:cxn modelId="{D3AF46AC-420B-45E6-81C2-38086CBA64C7}" type="presParOf" srcId="{D0887356-812F-4AB8-A3E3-39A3070551D9}" destId="{5D5EF12F-A2B2-40B7-B7A0-7FD75002F692}" srcOrd="0" destOrd="0" presId="urn:microsoft.com/office/officeart/2005/8/layout/hierarchy3"/>
    <dgm:cxn modelId="{D176A8E5-52E0-409A-A90B-F37D32B8F9B5}" type="presParOf" srcId="{D0887356-812F-4AB8-A3E3-39A3070551D9}" destId="{1A32BB6D-C1BD-4A15-BDA3-9964BC4B160D}" srcOrd="1" destOrd="0" presId="urn:microsoft.com/office/officeart/2005/8/layout/hierarchy3"/>
    <dgm:cxn modelId="{811DB3D0-C24C-42C1-BFF8-E4AC0AB85319}" type="presParOf" srcId="{D0887356-812F-4AB8-A3E3-39A3070551D9}" destId="{5AE38F6D-685B-4863-884E-BF37889A4C39}" srcOrd="2" destOrd="0" presId="urn:microsoft.com/office/officeart/2005/8/layout/hierarchy3"/>
    <dgm:cxn modelId="{0FB547CA-9160-4C9D-8796-04940CFE4579}" type="presParOf" srcId="{D0887356-812F-4AB8-A3E3-39A3070551D9}" destId="{2B83F2DD-085F-4810-9375-198ADEFD1F6F}" srcOrd="3" destOrd="0" presId="urn:microsoft.com/office/officeart/2005/8/layout/hierarchy3"/>
    <dgm:cxn modelId="{42150BDA-CCAC-44E0-8689-A8DC7E22B98B}" type="presParOf" srcId="{D0887356-812F-4AB8-A3E3-39A3070551D9}" destId="{224A29C4-FE03-446F-93F0-0AC98037B410}" srcOrd="4" destOrd="0" presId="urn:microsoft.com/office/officeart/2005/8/layout/hierarchy3"/>
    <dgm:cxn modelId="{6233FDE5-577D-4166-9682-7B29895322AB}" type="presParOf" srcId="{D0887356-812F-4AB8-A3E3-39A3070551D9}" destId="{1A739174-038C-4F4D-8152-99C9CBB0CD0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C26A4-D677-45F4-B72F-B4DA377104D8}">
      <dsp:nvSpPr>
        <dsp:cNvPr id="0" name=""/>
        <dsp:cNvSpPr/>
      </dsp:nvSpPr>
      <dsp:spPr>
        <a:xfrm>
          <a:off x="699" y="1460"/>
          <a:ext cx="6094601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Зачислено – 522 чел</a:t>
          </a:r>
          <a:endParaRPr lang="ru-RU" sz="5100" kern="1200" dirty="0"/>
        </a:p>
      </dsp:txBody>
      <dsp:txXfrm>
        <a:off x="38245" y="39006"/>
        <a:ext cx="6019509" cy="1206814"/>
      </dsp:txXfrm>
    </dsp:sp>
    <dsp:sp modelId="{964FC1F0-E542-4E4C-8E24-46711BFA2CBB}">
      <dsp:nvSpPr>
        <dsp:cNvPr id="0" name=""/>
        <dsp:cNvSpPr/>
      </dsp:nvSpPr>
      <dsp:spPr>
        <a:xfrm>
          <a:off x="699" y="1391046"/>
          <a:ext cx="238870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На базе ЕГЭ - 285</a:t>
          </a:r>
          <a:endParaRPr lang="ru-RU" sz="3300" kern="1200" dirty="0"/>
        </a:p>
      </dsp:txBody>
      <dsp:txXfrm>
        <a:off x="38245" y="1428592"/>
        <a:ext cx="2313617" cy="1206814"/>
      </dsp:txXfrm>
    </dsp:sp>
    <dsp:sp modelId="{042B619C-AD6F-4891-9C9D-01C932039647}">
      <dsp:nvSpPr>
        <dsp:cNvPr id="0" name=""/>
        <dsp:cNvSpPr/>
      </dsp:nvSpPr>
      <dsp:spPr>
        <a:xfrm>
          <a:off x="699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2025г – 273 чел</a:t>
          </a:r>
          <a:endParaRPr lang="ru-RU" sz="1900" kern="1200" dirty="0"/>
        </a:p>
      </dsp:txBody>
      <dsp:txXfrm>
        <a:off x="34961" y="2814895"/>
        <a:ext cx="1101265" cy="1213382"/>
      </dsp:txXfrm>
    </dsp:sp>
    <dsp:sp modelId="{F70DF909-F969-4B51-B4DC-C21F2F786E01}">
      <dsp:nvSpPr>
        <dsp:cNvPr id="0" name=""/>
        <dsp:cNvSpPr/>
      </dsp:nvSpPr>
      <dsp:spPr>
        <a:xfrm>
          <a:off x="1219619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 2025г – 12 чел</a:t>
          </a:r>
          <a:endParaRPr lang="ru-RU" sz="1900" kern="1200" dirty="0"/>
        </a:p>
      </dsp:txBody>
      <dsp:txXfrm>
        <a:off x="1253881" y="2814895"/>
        <a:ext cx="1101265" cy="1213382"/>
      </dsp:txXfrm>
    </dsp:sp>
    <dsp:sp modelId="{8BF98A47-F281-4F5D-ABBD-7F8862D2657A}">
      <dsp:nvSpPr>
        <dsp:cNvPr id="0" name=""/>
        <dsp:cNvSpPr/>
      </dsp:nvSpPr>
      <dsp:spPr>
        <a:xfrm>
          <a:off x="2487671" y="1391046"/>
          <a:ext cx="360762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На базе СПО - 237</a:t>
          </a:r>
          <a:endParaRPr lang="ru-RU" sz="3300" kern="1200" dirty="0"/>
        </a:p>
      </dsp:txBody>
      <dsp:txXfrm>
        <a:off x="2525217" y="1428592"/>
        <a:ext cx="3532537" cy="1206814"/>
      </dsp:txXfrm>
    </dsp:sp>
    <dsp:sp modelId="{D200A165-AC77-4944-BA23-3CED44F685E8}">
      <dsp:nvSpPr>
        <dsp:cNvPr id="0" name=""/>
        <dsp:cNvSpPr/>
      </dsp:nvSpPr>
      <dsp:spPr>
        <a:xfrm>
          <a:off x="2487671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2025г – 124 (19) чел</a:t>
          </a:r>
          <a:endParaRPr lang="ru-RU" sz="1900" kern="1200" dirty="0"/>
        </a:p>
      </dsp:txBody>
      <dsp:txXfrm>
        <a:off x="2521933" y="2814895"/>
        <a:ext cx="1101265" cy="1213382"/>
      </dsp:txXfrm>
    </dsp:sp>
    <dsp:sp modelId="{EF7C2632-0C06-4962-82CD-10DE4FF74335}">
      <dsp:nvSpPr>
        <dsp:cNvPr id="0" name=""/>
        <dsp:cNvSpPr/>
      </dsp:nvSpPr>
      <dsp:spPr>
        <a:xfrm>
          <a:off x="3706591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2021-2024г – 78 (19) чел</a:t>
          </a:r>
          <a:endParaRPr lang="ru-RU" sz="1900" kern="1200" dirty="0"/>
        </a:p>
      </dsp:txBody>
      <dsp:txXfrm>
        <a:off x="3740853" y="2814895"/>
        <a:ext cx="1101265" cy="1213382"/>
      </dsp:txXfrm>
    </dsp:sp>
    <dsp:sp modelId="{9C1CA6BE-0EFB-4F74-934E-C46231EB4FDD}">
      <dsp:nvSpPr>
        <dsp:cNvPr id="0" name=""/>
        <dsp:cNvSpPr/>
      </dsp:nvSpPr>
      <dsp:spPr>
        <a:xfrm>
          <a:off x="4925511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 2020 – 35 чел</a:t>
          </a:r>
          <a:endParaRPr lang="ru-RU" sz="1900" kern="1200" dirty="0"/>
        </a:p>
      </dsp:txBody>
      <dsp:txXfrm>
        <a:off x="4959773" y="2814895"/>
        <a:ext cx="1101265" cy="12133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C26A4-D677-45F4-B72F-B4DA377104D8}">
      <dsp:nvSpPr>
        <dsp:cNvPr id="0" name=""/>
        <dsp:cNvSpPr/>
      </dsp:nvSpPr>
      <dsp:spPr>
        <a:xfrm>
          <a:off x="699" y="1460"/>
          <a:ext cx="6094601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Зачислено – 120 чел</a:t>
          </a:r>
          <a:endParaRPr lang="ru-RU" sz="5100" kern="1200" dirty="0"/>
        </a:p>
      </dsp:txBody>
      <dsp:txXfrm>
        <a:off x="38245" y="39006"/>
        <a:ext cx="6019509" cy="1206814"/>
      </dsp:txXfrm>
    </dsp:sp>
    <dsp:sp modelId="{964FC1F0-E542-4E4C-8E24-46711BFA2CBB}">
      <dsp:nvSpPr>
        <dsp:cNvPr id="0" name=""/>
        <dsp:cNvSpPr/>
      </dsp:nvSpPr>
      <dsp:spPr>
        <a:xfrm>
          <a:off x="699" y="1391046"/>
          <a:ext cx="238870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На базе ЕГЭ - 19</a:t>
          </a:r>
          <a:endParaRPr lang="ru-RU" sz="3300" kern="1200" dirty="0"/>
        </a:p>
      </dsp:txBody>
      <dsp:txXfrm>
        <a:off x="38245" y="1428592"/>
        <a:ext cx="2313617" cy="1206814"/>
      </dsp:txXfrm>
    </dsp:sp>
    <dsp:sp modelId="{042B619C-AD6F-4891-9C9D-01C932039647}">
      <dsp:nvSpPr>
        <dsp:cNvPr id="0" name=""/>
        <dsp:cNvSpPr/>
      </dsp:nvSpPr>
      <dsp:spPr>
        <a:xfrm>
          <a:off x="699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2025г – 2 чел</a:t>
          </a:r>
          <a:endParaRPr lang="ru-RU" sz="1900" kern="1200" dirty="0"/>
        </a:p>
      </dsp:txBody>
      <dsp:txXfrm>
        <a:off x="34961" y="2814895"/>
        <a:ext cx="1101265" cy="1213382"/>
      </dsp:txXfrm>
    </dsp:sp>
    <dsp:sp modelId="{F70DF909-F969-4B51-B4DC-C21F2F786E01}">
      <dsp:nvSpPr>
        <dsp:cNvPr id="0" name=""/>
        <dsp:cNvSpPr/>
      </dsp:nvSpPr>
      <dsp:spPr>
        <a:xfrm>
          <a:off x="1219619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 2025г – 17 чел</a:t>
          </a:r>
          <a:endParaRPr lang="ru-RU" sz="1900" kern="1200" dirty="0"/>
        </a:p>
      </dsp:txBody>
      <dsp:txXfrm>
        <a:off x="1253881" y="2814895"/>
        <a:ext cx="1101265" cy="1213382"/>
      </dsp:txXfrm>
    </dsp:sp>
    <dsp:sp modelId="{8BF98A47-F281-4F5D-ABBD-7F8862D2657A}">
      <dsp:nvSpPr>
        <dsp:cNvPr id="0" name=""/>
        <dsp:cNvSpPr/>
      </dsp:nvSpPr>
      <dsp:spPr>
        <a:xfrm>
          <a:off x="2487671" y="1391046"/>
          <a:ext cx="360762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На базе СПО - 101</a:t>
          </a:r>
          <a:endParaRPr lang="ru-RU" sz="3300" kern="1200" dirty="0"/>
        </a:p>
      </dsp:txBody>
      <dsp:txXfrm>
        <a:off x="2525217" y="1428592"/>
        <a:ext cx="3532537" cy="1206814"/>
      </dsp:txXfrm>
    </dsp:sp>
    <dsp:sp modelId="{D200A165-AC77-4944-BA23-3CED44F685E8}">
      <dsp:nvSpPr>
        <dsp:cNvPr id="0" name=""/>
        <dsp:cNvSpPr/>
      </dsp:nvSpPr>
      <dsp:spPr>
        <a:xfrm>
          <a:off x="2487671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2025г – 41 (9) чел</a:t>
          </a:r>
          <a:endParaRPr lang="ru-RU" sz="1900" kern="1200" dirty="0"/>
        </a:p>
      </dsp:txBody>
      <dsp:txXfrm>
        <a:off x="2521933" y="2814895"/>
        <a:ext cx="1101265" cy="1213382"/>
      </dsp:txXfrm>
    </dsp:sp>
    <dsp:sp modelId="{EF7C2632-0C06-4962-82CD-10DE4FF74335}">
      <dsp:nvSpPr>
        <dsp:cNvPr id="0" name=""/>
        <dsp:cNvSpPr/>
      </dsp:nvSpPr>
      <dsp:spPr>
        <a:xfrm>
          <a:off x="3706591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2021-2024г – 38 (7) чел</a:t>
          </a:r>
          <a:endParaRPr lang="ru-RU" sz="1900" kern="1200" dirty="0"/>
        </a:p>
      </dsp:txBody>
      <dsp:txXfrm>
        <a:off x="3740853" y="2814895"/>
        <a:ext cx="1101265" cy="1213382"/>
      </dsp:txXfrm>
    </dsp:sp>
    <dsp:sp modelId="{9C1CA6BE-0EFB-4F74-934E-C46231EB4FDD}">
      <dsp:nvSpPr>
        <dsp:cNvPr id="0" name=""/>
        <dsp:cNvSpPr/>
      </dsp:nvSpPr>
      <dsp:spPr>
        <a:xfrm>
          <a:off x="4925511" y="2780633"/>
          <a:ext cx="1169789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До 2020 – 22 чел</a:t>
          </a:r>
          <a:endParaRPr lang="ru-RU" sz="1900" kern="1200" dirty="0"/>
        </a:p>
      </dsp:txBody>
      <dsp:txXfrm>
        <a:off x="4959773" y="2814895"/>
        <a:ext cx="1101265" cy="12133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20CA1E-8610-43BE-895E-5979741713CB}">
      <dsp:nvSpPr>
        <dsp:cNvPr id="0" name=""/>
        <dsp:cNvSpPr/>
      </dsp:nvSpPr>
      <dsp:spPr>
        <a:xfrm>
          <a:off x="1125884" y="3100"/>
          <a:ext cx="1708546" cy="854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!</a:t>
          </a:r>
          <a:endParaRPr lang="ru-RU" sz="4800" kern="1200" dirty="0"/>
        </a:p>
      </dsp:txBody>
      <dsp:txXfrm>
        <a:off x="1150905" y="28121"/>
        <a:ext cx="1658504" cy="804231"/>
      </dsp:txXfrm>
    </dsp:sp>
    <dsp:sp modelId="{DAA639EE-F5C1-4E9B-B658-0A4857A420A8}">
      <dsp:nvSpPr>
        <dsp:cNvPr id="0" name=""/>
        <dsp:cNvSpPr/>
      </dsp:nvSpPr>
      <dsp:spPr>
        <a:xfrm>
          <a:off x="1296739" y="857374"/>
          <a:ext cx="170854" cy="640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705"/>
              </a:lnTo>
              <a:lnTo>
                <a:pt x="170854" y="6407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5BF3-85FB-4873-BE2C-3DDB4A8573A8}">
      <dsp:nvSpPr>
        <dsp:cNvPr id="0" name=""/>
        <dsp:cNvSpPr/>
      </dsp:nvSpPr>
      <dsp:spPr>
        <a:xfrm>
          <a:off x="1467594" y="1070942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ЕПГУ</a:t>
          </a:r>
          <a:endParaRPr lang="ru-RU" sz="1700" kern="1200" dirty="0"/>
        </a:p>
      </dsp:txBody>
      <dsp:txXfrm>
        <a:off x="1492615" y="1095963"/>
        <a:ext cx="1316795" cy="804231"/>
      </dsp:txXfrm>
    </dsp:sp>
    <dsp:sp modelId="{3DB8F69A-6798-4232-B9C2-A8F6DD951584}">
      <dsp:nvSpPr>
        <dsp:cNvPr id="0" name=""/>
        <dsp:cNvSpPr/>
      </dsp:nvSpPr>
      <dsp:spPr>
        <a:xfrm>
          <a:off x="1296739" y="857374"/>
          <a:ext cx="170854" cy="1708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8546"/>
              </a:lnTo>
              <a:lnTo>
                <a:pt x="170854" y="17085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14385-C80D-4214-BEFF-FC0A2692C90B}">
      <dsp:nvSpPr>
        <dsp:cNvPr id="0" name=""/>
        <dsp:cNvSpPr/>
      </dsp:nvSpPr>
      <dsp:spPr>
        <a:xfrm>
          <a:off x="1467594" y="2138784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Платный набор</a:t>
          </a:r>
          <a:endParaRPr lang="ru-RU" sz="1700" kern="1200" dirty="0"/>
        </a:p>
      </dsp:txBody>
      <dsp:txXfrm>
        <a:off x="1492615" y="2163805"/>
        <a:ext cx="1316795" cy="804231"/>
      </dsp:txXfrm>
    </dsp:sp>
    <dsp:sp modelId="{2D77FB00-BF33-4485-9D7E-E7807B6B068D}">
      <dsp:nvSpPr>
        <dsp:cNvPr id="0" name=""/>
        <dsp:cNvSpPr/>
      </dsp:nvSpPr>
      <dsp:spPr>
        <a:xfrm>
          <a:off x="1296739" y="857374"/>
          <a:ext cx="170854" cy="2776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6388"/>
              </a:lnTo>
              <a:lnTo>
                <a:pt x="170854" y="27763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8C0FE-112F-4BD9-886E-C6B3EC21F50D}">
      <dsp:nvSpPr>
        <dsp:cNvPr id="0" name=""/>
        <dsp:cNvSpPr/>
      </dsp:nvSpPr>
      <dsp:spPr>
        <a:xfrm>
          <a:off x="1467594" y="3206625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СПО – ЕГЭ/ВИ</a:t>
          </a:r>
          <a:endParaRPr lang="ru-RU" sz="1700" kern="1200" dirty="0"/>
        </a:p>
      </dsp:txBody>
      <dsp:txXfrm>
        <a:off x="1492615" y="3231646"/>
        <a:ext cx="1316795" cy="804231"/>
      </dsp:txXfrm>
    </dsp:sp>
    <dsp:sp modelId="{02A030E2-EAC4-41BB-A3EA-D535BC98FEFE}">
      <dsp:nvSpPr>
        <dsp:cNvPr id="0" name=""/>
        <dsp:cNvSpPr/>
      </dsp:nvSpPr>
      <dsp:spPr>
        <a:xfrm>
          <a:off x="3261568" y="3100"/>
          <a:ext cx="1708546" cy="854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?</a:t>
          </a:r>
          <a:endParaRPr lang="ru-RU" sz="4800" kern="1200" dirty="0"/>
        </a:p>
      </dsp:txBody>
      <dsp:txXfrm>
        <a:off x="3286589" y="28121"/>
        <a:ext cx="1658504" cy="804231"/>
      </dsp:txXfrm>
    </dsp:sp>
    <dsp:sp modelId="{5D5EF12F-A2B2-40B7-B7A0-7FD75002F692}">
      <dsp:nvSpPr>
        <dsp:cNvPr id="0" name=""/>
        <dsp:cNvSpPr/>
      </dsp:nvSpPr>
      <dsp:spPr>
        <a:xfrm>
          <a:off x="3432423" y="857374"/>
          <a:ext cx="170854" cy="640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705"/>
              </a:lnTo>
              <a:lnTo>
                <a:pt x="170854" y="6407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32BB6D-C1BD-4A15-BDA3-9964BC4B160D}">
      <dsp:nvSpPr>
        <dsp:cNvPr id="0" name=""/>
        <dsp:cNvSpPr/>
      </dsp:nvSpPr>
      <dsp:spPr>
        <a:xfrm>
          <a:off x="3603277" y="1070942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ЕГЭ Физика (11/13/15)</a:t>
          </a:r>
          <a:endParaRPr lang="ru-RU" sz="1700" kern="1200" dirty="0"/>
        </a:p>
      </dsp:txBody>
      <dsp:txXfrm>
        <a:off x="3628298" y="1095963"/>
        <a:ext cx="1316795" cy="804231"/>
      </dsp:txXfrm>
    </dsp:sp>
    <dsp:sp modelId="{5AE38F6D-685B-4863-884E-BF37889A4C39}">
      <dsp:nvSpPr>
        <dsp:cNvPr id="0" name=""/>
        <dsp:cNvSpPr/>
      </dsp:nvSpPr>
      <dsp:spPr>
        <a:xfrm>
          <a:off x="3432423" y="857374"/>
          <a:ext cx="170854" cy="1708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8546"/>
              </a:lnTo>
              <a:lnTo>
                <a:pt x="170854" y="17085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3F2DD-085F-4810-9375-198ADEFD1F6F}">
      <dsp:nvSpPr>
        <dsp:cNvPr id="0" name=""/>
        <dsp:cNvSpPr/>
      </dsp:nvSpPr>
      <dsp:spPr>
        <a:xfrm>
          <a:off x="3603277" y="2138784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Расширение ОК</a:t>
          </a:r>
          <a:endParaRPr lang="ru-RU" sz="1700" kern="1200" dirty="0"/>
        </a:p>
      </dsp:txBody>
      <dsp:txXfrm>
        <a:off x="3628298" y="2163805"/>
        <a:ext cx="1316795" cy="804231"/>
      </dsp:txXfrm>
    </dsp:sp>
    <dsp:sp modelId="{224A29C4-FE03-446F-93F0-0AC98037B410}">
      <dsp:nvSpPr>
        <dsp:cNvPr id="0" name=""/>
        <dsp:cNvSpPr/>
      </dsp:nvSpPr>
      <dsp:spPr>
        <a:xfrm>
          <a:off x="3432423" y="857374"/>
          <a:ext cx="170854" cy="2776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6388"/>
              </a:lnTo>
              <a:lnTo>
                <a:pt x="170854" y="27763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39174-038C-4F4D-8152-99C9CBB0CD09}">
      <dsp:nvSpPr>
        <dsp:cNvPr id="0" name=""/>
        <dsp:cNvSpPr/>
      </dsp:nvSpPr>
      <dsp:spPr>
        <a:xfrm>
          <a:off x="3603277" y="3206625"/>
          <a:ext cx="1366837" cy="854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Детализация ЦК</a:t>
          </a:r>
          <a:endParaRPr lang="ru-RU" sz="1700" kern="1200" dirty="0"/>
        </a:p>
      </dsp:txBody>
      <dsp:txXfrm>
        <a:off x="3628298" y="3231646"/>
        <a:ext cx="1316795" cy="80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CFE17-5307-4DDF-855B-8B900545D5C0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0FA6E-1011-492A-9B0E-9765063213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44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2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D0FC99B-8172-4573-B146-79BCFE1F327D}" type="slidenum">
              <a:rPr lang="ru-RU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229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5DDA91C-2BCF-4EBE-B062-B7DF09B84C53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16E1EB-8A39-4560-A41F-5A9568E60C26}" type="slidenum">
              <a:rPr lang="ru-RU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358AE45-5971-4D3D-BB6B-BBB91ABD56C1}" type="slidenum">
              <a:rPr lang="ru-RU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358AE45-5971-4D3D-BB6B-BBB91ABD56C1}" type="slidenum">
              <a:rPr lang="ru-RU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358AE45-5971-4D3D-BB6B-BBB91ABD56C1}" type="slidenum">
              <a:rPr lang="ru-RU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4A0BD38-5690-4632-964C-4A3A8903622A}" type="slidenum">
              <a:rPr lang="ru-RU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3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06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242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5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2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46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69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85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50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11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4D701-2328-4708-AFCA-4381E94E34F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2810F-DCB4-44F1-89A8-7A646C825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24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6.png"/><Relationship Id="rId10" Type="http://schemas.microsoft.com/office/2007/relationships/diagramDrawing" Target="../diagrams/drawing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3"/>
          <a:stretch>
            <a:fillRect/>
          </a:stretch>
        </p:blipFill>
        <p:spPr bwMode="auto">
          <a:xfrm>
            <a:off x="0" y="1588"/>
            <a:ext cx="914400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40" y="555626"/>
            <a:ext cx="115252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2339975" y="2057400"/>
            <a:ext cx="4464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Прямоугольник 1"/>
          <p:cNvSpPr>
            <a:spLocks noChangeArrowheads="1"/>
          </p:cNvSpPr>
          <p:nvPr/>
        </p:nvSpPr>
        <p:spPr bwMode="auto">
          <a:xfrm>
            <a:off x="2286002" y="2109788"/>
            <a:ext cx="49498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b="1" dirty="0">
                <a:solidFill>
                  <a:schemeClr val="bg1"/>
                </a:solidFill>
                <a:latin typeface="Minion Pro"/>
              </a:rPr>
              <a:t>ОБ ИТОГАХ ПРИЕМА </a:t>
            </a:r>
          </a:p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latin typeface="Minion Pro"/>
              </a:rPr>
              <a:t>СТУДЕНТОВ В 202</a:t>
            </a:r>
            <a:r>
              <a:rPr lang="en-US" b="1" dirty="0" smtClean="0">
                <a:solidFill>
                  <a:schemeClr val="bg1"/>
                </a:solidFill>
                <a:latin typeface="Minion Pro"/>
              </a:rPr>
              <a:t>5</a:t>
            </a:r>
            <a:r>
              <a:rPr lang="ru-RU" b="1" dirty="0" smtClean="0">
                <a:solidFill>
                  <a:schemeClr val="bg1"/>
                </a:solidFill>
                <a:latin typeface="Minion Pro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Minion Pro"/>
              </a:rPr>
              <a:t>ГОДУ</a:t>
            </a:r>
          </a:p>
          <a:p>
            <a:pPr algn="ctr" eaLnBrk="1" hangingPunct="1"/>
            <a:r>
              <a:rPr lang="ru-RU" b="1" dirty="0">
                <a:solidFill>
                  <a:schemeClr val="bg1"/>
                </a:solidFill>
                <a:latin typeface="Minion Pro"/>
              </a:rPr>
              <a:t> И О ПОДГОТОВКЕ К ПРИЕМУ </a:t>
            </a:r>
            <a:r>
              <a:rPr lang="ru-RU" b="1" dirty="0" smtClean="0">
                <a:solidFill>
                  <a:schemeClr val="bg1"/>
                </a:solidFill>
                <a:latin typeface="Minion Pro"/>
              </a:rPr>
              <a:t>202</a:t>
            </a:r>
            <a:r>
              <a:rPr lang="en-US" b="1" dirty="0" smtClean="0">
                <a:solidFill>
                  <a:schemeClr val="bg1"/>
                </a:solidFill>
                <a:latin typeface="Minion Pro"/>
              </a:rPr>
              <a:t>6</a:t>
            </a:r>
            <a:r>
              <a:rPr lang="ru-RU" b="1" dirty="0" smtClean="0">
                <a:solidFill>
                  <a:schemeClr val="bg1"/>
                </a:solidFill>
                <a:latin typeface="Minion Pro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Minion Pro"/>
              </a:rPr>
              <a:t>ГОДА</a:t>
            </a:r>
            <a:endParaRPr lang="ru-RU" dirty="0">
              <a:solidFill>
                <a:schemeClr val="bg1"/>
              </a:solidFill>
              <a:latin typeface="PT Sans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397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825501"/>
            <a:ext cx="3348038" cy="7683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86152" y="825500"/>
            <a:ext cx="5256213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ОБ ИТОГАХ ПРИЕМА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СТУДЕНТОВ В 202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5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ГОДУ И О ПОДГОТОВКЕ К ПРИЕМУ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202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6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Minion Pro" pitchFamily="18" charset="0"/>
              </a:rPr>
              <a:t>ГОДА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6150" y="3213101"/>
            <a:ext cx="5334000" cy="6771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Егоров Александр Николаевич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И.о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 заместителя ответственного секретаря приемной комиссии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4101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062038"/>
            <a:ext cx="21986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2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BECFB19-C162-477F-896F-7FC3220F708C}" type="slidenum">
              <a:rPr lang="ru-RU">
                <a:solidFill>
                  <a:srgbClr val="898989"/>
                </a:solidFill>
              </a:rPr>
              <a:pPr/>
              <a:t>3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DC9F591-08EC-4D79-B7FF-ADF96408B027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4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107C265-2AD6-4B31-BCD3-8F378674D6A2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D435CF2-1020-484C-BCDD-BBEE2CD4750B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E315A442-7397-4285-9CB4-2B63D01A57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33370"/>
              </p:ext>
            </p:extLst>
          </p:nvPr>
        </p:nvGraphicFramePr>
        <p:xfrm>
          <a:off x="827088" y="0"/>
          <a:ext cx="3672904" cy="242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2C88A52-17D6-494E-B58B-E6510E69C3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953625"/>
              </p:ext>
            </p:extLst>
          </p:nvPr>
        </p:nvGraphicFramePr>
        <p:xfrm>
          <a:off x="5148064" y="0"/>
          <a:ext cx="3312368" cy="235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1A85C8A0-8C3F-4E5A-ACB9-C6D494333C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875212"/>
              </p:ext>
            </p:extLst>
          </p:nvPr>
        </p:nvGraphicFramePr>
        <p:xfrm>
          <a:off x="2555776" y="2480320"/>
          <a:ext cx="3888432" cy="2663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6598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854A404-FE2F-40E4-8943-23E2A2644652}" type="slidenum">
              <a:rPr lang="ru-RU">
                <a:solidFill>
                  <a:srgbClr val="898989"/>
                </a:solidFill>
              </a:rPr>
              <a:pPr/>
              <a:t>4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E208C31-77B6-4314-8BBC-0C3F045F228A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7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3EEAB70-64DD-4427-8785-DB7629EB3D79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962DBF6-32AA-404E-8C2A-267A9227C3AE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93597D8E-6904-40C2-9266-81EB18867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57234"/>
              </p:ext>
            </p:extLst>
          </p:nvPr>
        </p:nvGraphicFramePr>
        <p:xfrm>
          <a:off x="1187624" y="10992"/>
          <a:ext cx="7560840" cy="513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917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7DAD5B0-F4B2-4D2A-ACB8-E6621F7FF0AC}" type="slidenum">
              <a:rPr lang="ru-RU">
                <a:solidFill>
                  <a:srgbClr val="898989"/>
                </a:solidFill>
              </a:rPr>
              <a:pPr/>
              <a:t>5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8A85DE4-5D0A-443B-A25B-AA126D1F59D9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19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0991186-36B7-4074-84CD-CDD1A5CC397B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7CAFDEE-822C-44CE-9988-14AA5649B82A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471DA554-CA75-45EE-AFE7-75151E826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449349"/>
              </p:ext>
            </p:extLst>
          </p:nvPr>
        </p:nvGraphicFramePr>
        <p:xfrm>
          <a:off x="971600" y="42862"/>
          <a:ext cx="7776864" cy="505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15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475656" y="101601"/>
            <a:ext cx="7601671" cy="66995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Minion Pro"/>
              </a:rPr>
              <a:t>Поступившие из г. Набережные Челны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8E2C177-3421-4994-A075-90D6D493EAC2}" type="slidenum">
              <a:rPr lang="ru-RU">
                <a:solidFill>
                  <a:srgbClr val="898989"/>
                </a:solidFill>
              </a:rPr>
              <a:pPr/>
              <a:t>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55F85AC-6491-4B96-A8C7-65D76E30242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16B011F-EF52-48E7-AD0C-C6A46614D54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B26A7E-176F-4F3C-8B62-EBCB3EBE32A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CEAB8F65-4749-4E15-B129-AC264C72A7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206871"/>
              </p:ext>
            </p:extLst>
          </p:nvPr>
        </p:nvGraphicFramePr>
        <p:xfrm>
          <a:off x="1547664" y="740778"/>
          <a:ext cx="6965578" cy="4157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808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331640" y="101601"/>
            <a:ext cx="7745687" cy="66995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Minion Pro"/>
              </a:rPr>
              <a:t>Поступившие из г. Набережные Челны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8E2C177-3421-4994-A075-90D6D493EAC2}" type="slidenum">
              <a:rPr lang="ru-RU">
                <a:solidFill>
                  <a:srgbClr val="898989"/>
                </a:solidFill>
              </a:rPr>
              <a:pPr/>
              <a:t>7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55F85AC-6491-4B96-A8C7-65D76E30242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16B011F-EF52-48E7-AD0C-C6A46614D54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7B26A7E-176F-4F3C-8B62-EBCB3EBE32A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9300" name="Прямоугольник 17"/>
          <p:cNvSpPr>
            <a:spLocks noChangeArrowheads="1"/>
          </p:cNvSpPr>
          <p:nvPr/>
        </p:nvSpPr>
        <p:spPr bwMode="auto">
          <a:xfrm>
            <a:off x="5653850" y="987574"/>
            <a:ext cx="3635375" cy="9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07000"/>
              </a:lnSpc>
            </a:pPr>
            <a:r>
              <a:rPr lang="ru-RU" b="1" dirty="0">
                <a:solidFill>
                  <a:schemeClr val="tx2"/>
                </a:solidFill>
              </a:rPr>
              <a:t>10 школ, </a:t>
            </a:r>
            <a:r>
              <a:rPr lang="ru-RU" dirty="0">
                <a:solidFill>
                  <a:schemeClr val="tx2"/>
                </a:solidFill>
              </a:rPr>
              <a:t>наибольшее число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выпускников </a:t>
            </a:r>
            <a:r>
              <a:rPr lang="ru-RU" dirty="0" smtClean="0">
                <a:solidFill>
                  <a:schemeClr val="tx2"/>
                </a:solidFill>
              </a:rPr>
              <a:t>2025 </a:t>
            </a:r>
            <a:r>
              <a:rPr lang="ru-RU" dirty="0">
                <a:solidFill>
                  <a:schemeClr val="tx2"/>
                </a:solidFill>
              </a:rPr>
              <a:t>г. которых стали студентами НЧИ КФУ.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582647"/>
              </p:ext>
            </p:extLst>
          </p:nvPr>
        </p:nvGraphicFramePr>
        <p:xfrm>
          <a:off x="6084168" y="2037402"/>
          <a:ext cx="2952328" cy="2707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072"/>
                <a:gridCol w="720080"/>
                <a:gridCol w="846094"/>
                <a:gridCol w="738082"/>
              </a:tblGrid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Номер школы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Зачислены на СПО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Номер школы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Зачислены на 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41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effectLst/>
                        </a:rPr>
                        <a:t>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effectLst/>
                        </a:rPr>
                        <a:t>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10/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/52/78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84/30/11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effectLst/>
                        </a:rPr>
                        <a:t>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/39/54/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55/56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60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effectLst/>
                        </a:rPr>
                        <a:t>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42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effectLst/>
                        </a:rPr>
                        <a:t>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6B257327-7BDE-4F6C-9A1E-1605A72CCC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442126"/>
              </p:ext>
            </p:extLst>
          </p:nvPr>
        </p:nvGraphicFramePr>
        <p:xfrm>
          <a:off x="899592" y="843558"/>
          <a:ext cx="5112568" cy="3456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87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0686146-44A4-4820-BA11-15A6CE1C1DBB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2E89D19-BE5C-4F8A-9F71-97690FAE10C5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166A147-C835-4433-8845-8AA639B35E2D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74D2CA8D-5F16-43B2-AA25-067284796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661961"/>
              </p:ext>
            </p:extLst>
          </p:nvPr>
        </p:nvGraphicFramePr>
        <p:xfrm>
          <a:off x="843365" y="0"/>
          <a:ext cx="3800643" cy="508899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377483">
                  <a:extLst>
                    <a:ext uri="{9D8B030D-6E8A-4147-A177-3AD203B41FA5}">
                      <a16:colId xmlns="" xmlns:a16="http://schemas.microsoft.com/office/drawing/2014/main" val="2007156688"/>
                    </a:ext>
                  </a:extLst>
                </a:gridCol>
                <a:gridCol w="492676">
                  <a:extLst>
                    <a:ext uri="{9D8B030D-6E8A-4147-A177-3AD203B41FA5}">
                      <a16:colId xmlns="" xmlns:a16="http://schemas.microsoft.com/office/drawing/2014/main" val="1893628833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3684215638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2360081433"/>
                    </a:ext>
                  </a:extLst>
                </a:gridCol>
                <a:gridCol w="482621">
                  <a:extLst>
                    <a:ext uri="{9D8B030D-6E8A-4147-A177-3AD203B41FA5}">
                      <a16:colId xmlns="" xmlns:a16="http://schemas.microsoft.com/office/drawing/2014/main" val="3523231336"/>
                    </a:ext>
                  </a:extLst>
                </a:gridCol>
                <a:gridCol w="482621"/>
              </a:tblGrid>
              <a:tr h="21298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9001051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Тукаевский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75493100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Нижнекамский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5832308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Елабужский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97504882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Альметьевский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7529654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Мензелинский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656600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Сармановский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472910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Менделеевский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63788683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032610780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Муслюмовский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443369771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Актанышский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5249527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Мамадышский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576866727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Азнакаевский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5665764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Аксубаевский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1311161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Черемшанский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33996881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Агрызский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9606050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Бавлинский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67910194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Кукморский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927112722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Лениногрский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01373513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Чистопольский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5843963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Бугульминский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3016411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Ютазинский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791362486"/>
                  </a:ext>
                </a:extLst>
              </a:tr>
              <a:tr h="2108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Новошешминский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79275688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Нурлатский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45745134"/>
                  </a:ext>
                </a:extLst>
              </a:tr>
            </a:tbl>
          </a:graphicData>
        </a:graphic>
      </p:graphicFrame>
      <p:sp>
        <p:nvSpPr>
          <p:cNvPr id="17" name="Номер слайда 3">
            <a:extLst>
              <a:ext uri="{FF2B5EF4-FFF2-40B4-BE49-F238E27FC236}">
                <a16:creationId xmlns="" xmlns:a16="http://schemas.microsoft.com/office/drawing/2014/main" id="{41A9D71C-55A4-4D4B-88AF-95BC94E22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93A7328-9C22-4946-8006-C5CA2BE0678C}" type="slidenum">
              <a:rPr lang="ru-RU">
                <a:solidFill>
                  <a:srgbClr val="898989"/>
                </a:solidFill>
              </a:rPr>
              <a:pPr/>
              <a:t>8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74D2CA8D-5F16-43B2-AA25-067284796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22913"/>
              </p:ext>
            </p:extLst>
          </p:nvPr>
        </p:nvGraphicFramePr>
        <p:xfrm>
          <a:off x="6084168" y="1923678"/>
          <a:ext cx="2304256" cy="170389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354864">
                  <a:extLst>
                    <a:ext uri="{9D8B030D-6E8A-4147-A177-3AD203B41FA5}">
                      <a16:colId xmlns="" xmlns:a16="http://schemas.microsoft.com/office/drawing/2014/main" val="2007156688"/>
                    </a:ext>
                  </a:extLst>
                </a:gridCol>
                <a:gridCol w="474696">
                  <a:extLst>
                    <a:ext uri="{9D8B030D-6E8A-4147-A177-3AD203B41FA5}">
                      <a16:colId xmlns="" xmlns:a16="http://schemas.microsoft.com/office/drawing/2014/main" val="3523231336"/>
                    </a:ext>
                  </a:extLst>
                </a:gridCol>
                <a:gridCol w="474696"/>
              </a:tblGrid>
              <a:tr h="21298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6" marR="7056" marT="7056" marB="0" anchor="b"/>
                </a:tc>
                <a:extLst>
                  <a:ext uri="{0D108BD9-81ED-4DB2-BD59-A6C34878D82A}">
                    <a16:rowId xmlns="" xmlns:a16="http://schemas.microsoft.com/office/drawing/2014/main" val="2090010516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Алькеевский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375493100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5832308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Высокогорский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97504882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Зеленодольский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75296549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Рыбно-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Слободский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6566005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Спасский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384729104"/>
                  </a:ext>
                </a:extLst>
              </a:tr>
              <a:tr h="21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Казань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932040" y="618586"/>
            <a:ext cx="4054475" cy="5191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Количество поступивших </a:t>
            </a:r>
            <a:br>
              <a:rPr lang="ru-RU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из районов Татарстана</a:t>
            </a:r>
          </a:p>
        </p:txBody>
      </p:sp>
    </p:spTree>
    <p:extLst>
      <p:ext uri="{BB962C8B-B14F-4D97-AF65-F5344CB8AC3E}">
        <p14:creationId xmlns:p14="http://schemas.microsoft.com/office/powerpoint/2010/main" val="186975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3276602" y="153989"/>
            <a:ext cx="3382963" cy="473075"/>
          </a:xfrm>
        </p:spPr>
        <p:txBody>
          <a:bodyPr>
            <a:normAutofit fontScale="90000"/>
          </a:bodyPr>
          <a:lstStyle/>
          <a:p>
            <a:r>
              <a:rPr lang="ru-RU" sz="2100" b="1" smtClean="0">
                <a:latin typeface="Minion Pro"/>
              </a:rPr>
              <a:t>Зачислено из регионов РФ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4777362-20E1-40FA-9D0A-D776D3717883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6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0CC5DD2-968A-4D53-A0EB-461B176F68C6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1A4267C-5C11-416B-80E1-AE9557145ED9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Номер слайда 3">
            <a:extLst>
              <a:ext uri="{FF2B5EF4-FFF2-40B4-BE49-F238E27FC236}">
                <a16:creationId xmlns="" xmlns:a16="http://schemas.microsoft.com/office/drawing/2014/main" id="{730DE9EE-792C-461E-B82F-711659D0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68C98B8-8B52-4703-9165-B27F39D540DF}" type="slidenum">
              <a:rPr lang="ru-RU">
                <a:solidFill>
                  <a:srgbClr val="898989"/>
                </a:solidFill>
              </a:rPr>
              <a:pPr/>
              <a:t>9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6492D858-0B3C-4122-84AC-06D7FFDF8D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617774"/>
              </p:ext>
            </p:extLst>
          </p:nvPr>
        </p:nvGraphicFramePr>
        <p:xfrm>
          <a:off x="1115616" y="699542"/>
          <a:ext cx="72728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792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771775" y="1"/>
            <a:ext cx="4502150" cy="5476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 smtClean="0">
                <a:latin typeface="Minion Pro"/>
              </a:rPr>
              <a:t>Зачисление иностранных граждан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C4E4B39-14F3-4B69-8D8A-C074D41677F4}" type="slidenum">
              <a:rPr lang="ru-RU">
                <a:solidFill>
                  <a:srgbClr val="898989"/>
                </a:solidFill>
              </a:rPr>
              <a:pPr/>
              <a:t>10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EEA68BF-4633-4649-AF42-505F1149E0E3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595D0DC-DCD2-40AD-9773-88F3CEFEBB81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FCDD88E-73DF-4C2A-80D7-7B1CD1CD258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451596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 Замбия, Нигерия, Киргизия</a:t>
            </a:r>
            <a:endParaRPr lang="ru-RU" dirty="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AE06446D-5C83-41CD-9DC9-4A2CC4FCA942}"/>
              </a:ext>
            </a:extLst>
          </p:cNvPr>
          <p:cNvGraphicFramePr>
            <a:graphicFrameLocks/>
          </p:cNvGraphicFramePr>
          <p:nvPr/>
        </p:nvGraphicFramePr>
        <p:xfrm>
          <a:off x="1446676" y="554935"/>
          <a:ext cx="6250648" cy="403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259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11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792643"/>
              </p:ext>
            </p:extLst>
          </p:nvPr>
        </p:nvGraphicFramePr>
        <p:xfrm>
          <a:off x="1043607" y="688972"/>
          <a:ext cx="7704858" cy="373043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НАПРАВЛЕНИЕ ПОДГОТОВКИ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2025</a:t>
                      </a:r>
                    </a:p>
                  </a:txBody>
                  <a:tcPr anchorCtr="1">
                    <a:noFill/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effectLst/>
                        </a:rPr>
                        <a:t>Программная инженерия (</a:t>
                      </a:r>
                      <a:r>
                        <a:rPr lang="ru-RU" sz="1100" b="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b="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effectLst/>
                        </a:rPr>
                        <a:t>2,65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3,64</a:t>
                      </a: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Строительство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2,35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3,17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Прикладная математика и информатика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2,10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2,6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Автоматизация технологических процессов и производств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2,20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Сервис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1,7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Мехатроника</a:t>
                      </a:r>
                      <a:r>
                        <a:rPr lang="ru-RU" sz="1100" u="none" strike="noStrike" dirty="0">
                          <a:effectLst/>
                        </a:rPr>
                        <a:t> и робототехника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1,6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Электроэнергетика и электротехника (профиль: Электроснабжение)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1,4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Технология транспортных процессов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1,2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effectLst/>
                        </a:rPr>
                        <a:t>НТТС (профиль</a:t>
                      </a:r>
                      <a:r>
                        <a:rPr lang="ru-RU" sz="1100" u="none" strike="noStrike" dirty="0">
                          <a:effectLst/>
                        </a:rPr>
                        <a:t>: Автомобильная техника в транспортных технологиях </a:t>
                      </a:r>
                      <a:r>
                        <a:rPr lang="ru-RU" sz="1100" u="none" strike="noStrike" dirty="0" smtClean="0">
                          <a:effectLst/>
                        </a:rPr>
                        <a:t>(ПИШ</a:t>
                      </a:r>
                      <a:r>
                        <a:rPr lang="ru-RU" sz="1100" u="none" strike="noStrike" dirty="0">
                          <a:effectLst/>
                        </a:rPr>
                        <a:t>)) (</a:t>
                      </a:r>
                      <a:r>
                        <a:rPr lang="ru-RU" sz="1100" u="none" strike="noStrike" dirty="0" err="1">
                          <a:effectLst/>
                        </a:rPr>
                        <a:t>специалитет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1,15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Информационные системы и технологии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1,34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1,08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Информатика и вычислительная техника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1,08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Техносферная</a:t>
                      </a:r>
                      <a:r>
                        <a:rPr lang="ru-RU" sz="1100" u="none" strike="noStrike" dirty="0">
                          <a:effectLst/>
                        </a:rPr>
                        <a:t> безопасность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1,05</a:t>
                      </a:r>
                      <a:endParaRPr lang="ru-RU" sz="1200" dirty="0"/>
                    </a:p>
                  </a:txBody>
                  <a:tcPr anchorCtr="1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57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12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179669"/>
              </p:ext>
            </p:extLst>
          </p:nvPr>
        </p:nvGraphicFramePr>
        <p:xfrm>
          <a:off x="1043607" y="688972"/>
          <a:ext cx="7704858" cy="32676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НАПРАВЛЕНИЕ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ПОДГОТОВКИ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2025</a:t>
                      </a:r>
                      <a:endParaRPr lang="ru-RU" sz="1200" b="0" dirty="0"/>
                    </a:p>
                  </a:txBody>
                  <a:tcPr anchorCtr="1">
                    <a:noFill/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Эксплуатация транспортно-технологических машин и комплексов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0,80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0,95</a:t>
                      </a:r>
                      <a:endParaRPr lang="ru-RU" sz="1200" b="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Конструкторско-технологическое обеспечение машиностроительных производств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реализуется в рамках ПИШ))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0,95</a:t>
                      </a:r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Энергетическое машиностроение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0,9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Наземные транспортно-технологические средства (профиль: Автомобили и тракторы) (</a:t>
                      </a:r>
                      <a:r>
                        <a:rPr lang="ru-RU" sz="1100" u="none" strike="noStrike" dirty="0" err="1">
                          <a:effectLst/>
                        </a:rPr>
                        <a:t>специалитет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0,85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Теплоэнергетика и теплотехника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0,8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Материаловедение и технологии материалов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0,75</a:t>
                      </a:r>
                      <a:endParaRPr lang="ru-RU" sz="1200" b="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Машиностроение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0,7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Технологические машины и оборудование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0,70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Электроэнергетика и электротехника (профиль: Наземный электротранспорт (реализуется в рамках программы ПИШ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0,4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Холодильная, криогенная техника и системы жизнеобеспечения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0,75</a:t>
                      </a: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0,4</a:t>
                      </a:r>
                      <a:endParaRPr lang="ru-RU" sz="1200" dirty="0"/>
                    </a:p>
                  </a:txBody>
                  <a:tcPr anchorCtr="1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8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13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94077"/>
              </p:ext>
            </p:extLst>
          </p:nvPr>
        </p:nvGraphicFramePr>
        <p:xfrm>
          <a:off x="1043608" y="987574"/>
          <a:ext cx="7704858" cy="92896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8104">
                <a:tc>
                  <a:txBody>
                    <a:bodyPr/>
                    <a:lstStyle/>
                    <a:p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Юриспруденция (</a:t>
                      </a:r>
                      <a:r>
                        <a:rPr lang="ru-RU" sz="11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бакалавриат</a:t>
                      </a: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н/д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9,4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>
                    <a:noFill/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Психология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н/д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1,94</a:t>
                      </a:r>
                      <a:endParaRPr lang="ru-RU" sz="1200" dirty="0"/>
                    </a:p>
                  </a:txBody>
                  <a:tcPr anchorCtr="1">
                    <a:noFill/>
                  </a:tcPr>
                </a:tc>
              </a:tr>
              <a:tr h="3527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Прикладная информатика (</a:t>
                      </a:r>
                      <a:r>
                        <a:rPr lang="ru-RU" sz="1100" u="none" strike="noStrike" dirty="0" err="1">
                          <a:effectLst/>
                        </a:rPr>
                        <a:t>бакалавриат</a:t>
                      </a:r>
                      <a:r>
                        <a:rPr lang="ru-RU" sz="1100" u="none" strike="noStrike" dirty="0">
                          <a:effectLst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1,14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1,2</a:t>
                      </a:r>
                      <a:endParaRPr lang="ru-RU" sz="1200" dirty="0"/>
                    </a:p>
                  </a:txBody>
                  <a:tcPr anchorCtr="1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64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sz="1400" b="1" dirty="0" smtClean="0">
                <a:latin typeface="Minion Pro"/>
                <a:ea typeface="+mj-ea"/>
                <a:cs typeface="+mj-cs"/>
              </a:rPr>
              <a:t>Структура зачисленных на очную бюджетную форму обучения (Б/С)</a:t>
            </a:r>
            <a:endParaRPr lang="ru-RU" sz="1400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14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65231834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266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заочная форма обучение (Б/С) 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15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99233"/>
              </p:ext>
            </p:extLst>
          </p:nvPr>
        </p:nvGraphicFramePr>
        <p:xfrm>
          <a:off x="971600" y="1419622"/>
          <a:ext cx="7920881" cy="212267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889883"/>
                <a:gridCol w="1015499"/>
                <a:gridCol w="1015499"/>
              </a:tblGrid>
              <a:tr h="280645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064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Программная инженерия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бакалавриат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Автоматизация технологических процессов и производств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бакалавриат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2,45</a:t>
                      </a: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Электроэнергетика и электротехника (профиль: Электроснабжение)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Конструкторско-технологическое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обеспечение машиностроительных производств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Машиностроение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Эксплуатация транспортно-технологических машин и комплексов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бакалавриат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1,05</a:t>
                      </a: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79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sz="1400" b="1" dirty="0" smtClean="0">
                <a:latin typeface="Minion Pro"/>
                <a:ea typeface="+mj-ea"/>
                <a:cs typeface="+mj-cs"/>
              </a:rPr>
              <a:t>Структура зачисленных на заочную бюджетную форму обучения (Б/С)</a:t>
            </a:r>
            <a:endParaRPr lang="ru-RU" sz="1400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16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6718204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6215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918" y="0"/>
            <a:ext cx="43181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1033462"/>
            <a:ext cx="664845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2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очная/заочная форма обучения (Магистратура)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19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515064"/>
              </p:ext>
            </p:extLst>
          </p:nvPr>
        </p:nvGraphicFramePr>
        <p:xfrm>
          <a:off x="1043607" y="688972"/>
          <a:ext cx="7488834" cy="344233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440398"/>
                <a:gridCol w="524218"/>
                <a:gridCol w="524218"/>
              </a:tblGrid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НАПРАВЛЕНИЕ ПОДГОТОВКИ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2024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2025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Программная инженерия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2,50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1,8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Строительство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>
                        <a:alpha val="20000"/>
                      </a:srgbClr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effectLst/>
                          <a:latin typeface="+mn-lt"/>
                        </a:rPr>
                        <a:t>Техносферная</a:t>
                      </a:r>
                      <a:r>
                        <a:rPr lang="ru-RU" sz="1200" b="0" dirty="0" smtClean="0">
                          <a:effectLst/>
                          <a:latin typeface="+mn-lt"/>
                        </a:rPr>
                        <a:t> безопасность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1,4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Эксплуатация транспортно-технологических</a:t>
                      </a:r>
                      <a:r>
                        <a:rPr lang="ru-RU" sz="1200" b="0" baseline="0" dirty="0" smtClean="0">
                          <a:effectLst/>
                          <a:latin typeface="+mn-lt"/>
                        </a:rPr>
                        <a:t> машин и комплексов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1,4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Машиностроение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Электроэнергетика и </a:t>
                      </a:r>
                      <a:r>
                        <a:rPr lang="ru-RU" sz="1200" b="0" dirty="0" smtClean="0">
                          <a:effectLst/>
                          <a:latin typeface="+mn-lt"/>
                        </a:rPr>
                        <a:t>электротехника (</a:t>
                      </a:r>
                      <a:r>
                        <a:rPr lang="ru-RU" sz="1200" b="0" dirty="0" err="1" smtClean="0">
                          <a:effectLst/>
                          <a:latin typeface="+mn-lt"/>
                        </a:rPr>
                        <a:t>ЭППиС</a:t>
                      </a:r>
                      <a:r>
                        <a:rPr lang="ru-RU" sz="1200" b="0" dirty="0" smtClean="0">
                          <a:effectLst/>
                          <a:latin typeface="+mn-lt"/>
                        </a:rPr>
                        <a:t>)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1,26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Теплоэнергетика и теплотехника (профиль: </a:t>
                      </a:r>
                      <a:r>
                        <a:rPr lang="ru-RU" sz="1200" b="0" dirty="0" err="1">
                          <a:effectLst/>
                          <a:latin typeface="+mn-lt"/>
                        </a:rPr>
                        <a:t>Энергоменеджмент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1,2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effectLst/>
                          <a:latin typeface="+mn-lt"/>
                        </a:rPr>
                        <a:t>Мехатроника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 и робототехника </a:t>
                      </a:r>
                      <a:r>
                        <a:rPr lang="ru-RU" sz="1200" b="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реализуется в рамках программы ПИШ))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1,2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Конструкторско-технологическое обеспечение машиностроительных производств </a:t>
                      </a:r>
                      <a:r>
                        <a:rPr lang="ru-RU" sz="1200" b="0" dirty="0" smtClean="0">
                          <a:effectLst/>
                          <a:latin typeface="+mn-lt"/>
                        </a:rPr>
                        <a:t>(ПИШ</a:t>
                      </a:r>
                      <a:r>
                        <a:rPr lang="ru-RU" sz="1200" b="0" dirty="0">
                          <a:effectLst/>
                          <a:latin typeface="+mn-lt"/>
                        </a:rPr>
                        <a:t>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2,08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1,13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effectLst/>
                          <a:latin typeface="+mn-lt"/>
                        </a:rPr>
                        <a:t>Инноватика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1,1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Технология транспортных процессов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1,06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05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очная/заочная форма обучения (Магистратура)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20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802977"/>
              </p:ext>
            </p:extLst>
          </p:nvPr>
        </p:nvGraphicFramePr>
        <p:xfrm>
          <a:off x="1044247" y="877841"/>
          <a:ext cx="7488834" cy="198689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440398"/>
                <a:gridCol w="524218"/>
                <a:gridCol w="524218"/>
              </a:tblGrid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НАПРАВЛЕНИЕ</a:t>
                      </a:r>
                      <a:r>
                        <a:rPr lang="ru-RU" sz="1200" b="0" baseline="0" dirty="0" smtClean="0">
                          <a:effectLst/>
                          <a:latin typeface="+mn-lt"/>
                        </a:rPr>
                        <a:t> ПОДГОТОВКИ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2024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2025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Информатика и вычислительная техника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0,93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Материаловедение и технологии материалов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0,93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Электроэнергетика и </a:t>
                      </a:r>
                      <a:r>
                        <a:rPr lang="ru-RU" sz="1200" b="0" dirty="0" smtClean="0">
                          <a:effectLst/>
                          <a:latin typeface="+mn-lt"/>
                        </a:rPr>
                        <a:t>электротехника (АСОАТ)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0,92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Энергетическое машиностроение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2,13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0,86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Информационные системы и технологии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0,81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Теплоэнергетика и теплотехника (профиль: Автономные энергетические системы) ПИШ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1,21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0,57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31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очная/заочная форма обучения (Магистратура)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21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17004"/>
              </p:ext>
            </p:extLst>
          </p:nvPr>
        </p:nvGraphicFramePr>
        <p:xfrm>
          <a:off x="1043607" y="688972"/>
          <a:ext cx="7488834" cy="257055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440398"/>
                <a:gridCol w="524218"/>
                <a:gridCol w="524218"/>
              </a:tblGrid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НАПРАВЛЕНИЕ ПОДГОТОВКИ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2024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2025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Психология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3,9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064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Юриспруденция (ПДППД)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3,5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Юриспруденция (ПОУО)</a:t>
                      </a:r>
                      <a:r>
                        <a:rPr lang="ru-RU" sz="1200" b="0" baseline="0" dirty="0" smtClean="0">
                          <a:effectLst/>
                          <a:latin typeface="+mn-lt"/>
                        </a:rPr>
                        <a:t> ОЧНАЯ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Экономика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+mn-lt"/>
                        </a:rPr>
                        <a:t>Юриспруденция (ПОУО)</a:t>
                      </a:r>
                      <a:r>
                        <a:rPr lang="ru-RU" sz="1200" b="0" baseline="0" dirty="0" smtClean="0">
                          <a:effectLst/>
                          <a:latin typeface="+mn-lt"/>
                        </a:rPr>
                        <a:t> ЗАОЧНАЯ</a:t>
                      </a:r>
                      <a:endParaRPr lang="ru-RU" sz="1200" b="0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2,75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effectLst/>
                          <a:latin typeface="+mn-lt"/>
                        </a:rPr>
                        <a:t>Менеджент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1,8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Прикладная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1,55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1,5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881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effectLst/>
                          <a:latin typeface="+mn-lt"/>
                        </a:rPr>
                        <a:t>Лингвистика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>
                          <a:effectLst/>
                          <a:latin typeface="+mn-lt"/>
                        </a:rPr>
                        <a:t>1,53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1,4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15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1475657" y="25401"/>
            <a:ext cx="7056784" cy="6635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Конкурс очная форма обучения (СПО)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dirty="0" smtClean="0">
                <a:latin typeface="Minion Pro"/>
                <a:ea typeface="+mj-ea"/>
                <a:cs typeface="+mj-cs"/>
              </a:rPr>
              <a:t>(1 приоритет)</a:t>
            </a:r>
            <a:endParaRPr lang="ru-RU" dirty="0">
              <a:latin typeface="Minion Pro"/>
              <a:ea typeface="+mj-ea"/>
              <a:cs typeface="+mj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2AA984D-7DB8-47D4-8D20-600229E5BB1C}" type="slidenum">
              <a:rPr lang="ru-RU">
                <a:solidFill>
                  <a:srgbClr val="898989"/>
                </a:solidFill>
              </a:rPr>
              <a:pPr/>
              <a:t>22</a:t>
            </a:fld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105660"/>
              </p:ext>
            </p:extLst>
          </p:nvPr>
        </p:nvGraphicFramePr>
        <p:xfrm>
          <a:off x="1043608" y="1779662"/>
          <a:ext cx="7704858" cy="142560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2689"/>
                <a:gridCol w="504056"/>
                <a:gridCol w="1008113"/>
              </a:tblGrid>
              <a:tr h="280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СПЕЦИАЛЬНОСТЬ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+mn-lt"/>
                        </a:rPr>
                        <a:t>2025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  <a:tr h="28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Информационные системы и программирование (СПО (на базе 9 классов))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7,3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12,7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Дизайн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6,7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Строительство и эксплуатация зданий и сооружений (СПО (на базе 9 классов))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3,06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4,54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  <a:tr h="288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Техническая эксплуатация и обслуживание роботизированного производства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effectLst/>
                          <a:latin typeface="+mn-lt"/>
                        </a:rPr>
                        <a:t>н/д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3,56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Ctr="1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65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8ECEB4E-6291-4C2B-82FB-BB3D18CD2BE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43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5893956-A4CD-4639-8B76-3D4FF6495C7F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BBC82A8-D3CE-4F73-ACF4-F98A2BB10BBC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C957EC12-0FA2-4671-A5E6-665486B7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3F78159-A95D-4784-A508-C04563D49232}" type="slidenum">
              <a:rPr lang="ru-RU">
                <a:solidFill>
                  <a:srgbClr val="898989"/>
                </a:solidFill>
              </a:rPr>
              <a:pPr/>
              <a:t>23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051720" y="368871"/>
            <a:ext cx="5400600" cy="47307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solidFill>
                  <a:srgbClr val="4A8920"/>
                </a:solidFill>
                <a:latin typeface="Minion Pro"/>
                <a:ea typeface="+mj-ea"/>
                <a:cs typeface="+mj-cs"/>
              </a:rPr>
              <a:t>Средний балл  </a:t>
            </a:r>
            <a:r>
              <a:rPr lang="ru-RU" b="1" dirty="0">
                <a:solidFill>
                  <a:srgbClr val="481E66"/>
                </a:solidFill>
                <a:latin typeface="Minion Pro"/>
                <a:ea typeface="+mj-ea"/>
                <a:cs typeface="+mj-cs"/>
              </a:rPr>
              <a:t>Средний балл ЕГЭ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336600"/>
              </p:ext>
            </p:extLst>
          </p:nvPr>
        </p:nvGraphicFramePr>
        <p:xfrm>
          <a:off x="1331640" y="987574"/>
          <a:ext cx="7128792" cy="3611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829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E1A38C6-1A45-4FEF-B678-8FA080531AC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48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A9C5DD6-BE96-43FB-A669-4A1E9146628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E714C7-85AB-4E97-BDB2-CD7CBABA3663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642D2073-63FA-4B0E-9A5C-05E019F1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59E4A5E-33D8-43F7-B12E-9AC6F5355EF8}" type="slidenum">
              <a:rPr lang="ru-RU">
                <a:solidFill>
                  <a:srgbClr val="898989"/>
                </a:solidFill>
              </a:rPr>
              <a:pPr/>
              <a:t>24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43535" y="-1363"/>
            <a:ext cx="7284851" cy="687376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техническая школа: </a:t>
            </a:r>
          </a:p>
          <a:p>
            <a:pPr algn="ctr" defTabSz="685800" eaLnBrk="1" hangingPunct="1">
              <a:defRPr/>
            </a:pPr>
            <a:r>
              <a:rPr lang="ru-RU" b="1" dirty="0">
                <a:solidFill>
                  <a:srgbClr val="568636"/>
                </a:solidFill>
                <a:latin typeface="Minion Pro"/>
              </a:rPr>
              <a:t>Средний балл</a:t>
            </a:r>
            <a:r>
              <a:rPr lang="en-US" b="1" dirty="0">
                <a:solidFill>
                  <a:srgbClr val="568636"/>
                </a:solidFill>
                <a:latin typeface="Minion Pro"/>
              </a:rPr>
              <a:t> </a:t>
            </a:r>
            <a:r>
              <a:rPr lang="ru-RU" b="1" dirty="0">
                <a:solidFill>
                  <a:srgbClr val="568636"/>
                </a:solidFill>
                <a:latin typeface="Minion Pro"/>
              </a:rPr>
              <a:t>– </a:t>
            </a:r>
            <a:r>
              <a:rPr lang="ru-RU" b="1" dirty="0" smtClean="0">
                <a:solidFill>
                  <a:srgbClr val="568636"/>
                </a:solidFill>
                <a:latin typeface="Minion Pro"/>
              </a:rPr>
              <a:t>59,02 </a:t>
            </a:r>
            <a:r>
              <a:rPr lang="ru-RU" b="1" dirty="0">
                <a:latin typeface="Minion Pro"/>
              </a:rPr>
              <a:t>(</a:t>
            </a:r>
            <a:r>
              <a:rPr lang="ru-RU" b="1" dirty="0" smtClean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61,9 </a:t>
            </a:r>
            <a:r>
              <a:rPr lang="ru-RU" b="1" dirty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по ЕГЭ </a:t>
            </a:r>
            <a:r>
              <a:rPr lang="ru-RU" b="1" dirty="0">
                <a:latin typeface="Minion Pro"/>
              </a:rPr>
              <a:t>)</a:t>
            </a:r>
          </a:p>
          <a:p>
            <a:pPr algn="ctr" defTabSz="685800" eaLnBrk="1" hangingPunct="1"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D8D54689-6788-405C-A918-61AFBAD362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54466"/>
              </p:ext>
            </p:extLst>
          </p:nvPr>
        </p:nvGraphicFramePr>
        <p:xfrm>
          <a:off x="1053122" y="633024"/>
          <a:ext cx="8124481" cy="4271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211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E1A38C6-1A45-4FEF-B678-8FA080531AC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A9C5DD6-BE96-43FB-A669-4A1E91466280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E714C7-85AB-4E97-BDB2-CD7CBABA3663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642D2073-63FA-4B0E-9A5C-05E019F1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AA9DBB9-3727-4DCE-B5C2-D139206CE5A1}" type="slidenum">
              <a:rPr lang="ru-RU">
                <a:solidFill>
                  <a:srgbClr val="898989"/>
                </a:solidFill>
              </a:rPr>
              <a:pPr/>
              <a:t>25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43535" y="-1363"/>
            <a:ext cx="7284851" cy="412873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Высшая техническая школа – Передовая инженерная школа </a:t>
            </a: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7A2A7E02-18F5-4CAC-B487-6BBD9ED973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4755514"/>
              </p:ext>
            </p:extLst>
          </p:nvPr>
        </p:nvGraphicFramePr>
        <p:xfrm>
          <a:off x="1132083" y="459791"/>
          <a:ext cx="798195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253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AC23E68-16E6-47D3-B3CA-C7C34CA9D0C6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53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151473C-EB16-46E4-A1E2-CE1C0EE2BA3A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37D7AAB-BD6F-48F3-A547-650227C204A7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Номер слайда 3">
            <a:extLst>
              <a:ext uri="{FF2B5EF4-FFF2-40B4-BE49-F238E27FC236}">
                <a16:creationId xmlns="" xmlns:a16="http://schemas.microsoft.com/office/drawing/2014/main" id="{36768E36-278A-46A4-A9DC-0413E18C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10CFE72-60B5-4AFA-A470-208CC472E6CC}" type="slidenum">
              <a:rPr lang="ru-RU">
                <a:solidFill>
                  <a:srgbClr val="898989"/>
                </a:solidFill>
              </a:rPr>
              <a:pPr/>
              <a:t>26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267744" y="13846"/>
            <a:ext cx="5832648" cy="687376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</a:rPr>
              <a:t>Высшая школа экономики и права</a:t>
            </a:r>
            <a:endParaRPr lang="ru-RU" b="1" dirty="0">
              <a:latin typeface="Minion Pro"/>
              <a:ea typeface="+mj-ea"/>
              <a:cs typeface="+mj-cs"/>
            </a:endParaRPr>
          </a:p>
          <a:p>
            <a:pPr algn="ctr" defTabSz="685800" eaLnBrk="1" hangingPunct="1">
              <a:defRPr/>
            </a:pPr>
            <a:r>
              <a:rPr lang="ru-RU" b="1" dirty="0">
                <a:solidFill>
                  <a:srgbClr val="568636"/>
                </a:solidFill>
                <a:latin typeface="Minion Pro"/>
              </a:rPr>
              <a:t>Средний балл</a:t>
            </a:r>
            <a:r>
              <a:rPr lang="en-US" b="1" dirty="0">
                <a:solidFill>
                  <a:srgbClr val="568636"/>
                </a:solidFill>
                <a:latin typeface="Minion Pro"/>
              </a:rPr>
              <a:t> </a:t>
            </a:r>
            <a:r>
              <a:rPr lang="ru-RU" b="1" dirty="0">
                <a:solidFill>
                  <a:srgbClr val="568636"/>
                </a:solidFill>
                <a:latin typeface="Minion Pro"/>
              </a:rPr>
              <a:t>– </a:t>
            </a:r>
            <a:r>
              <a:rPr lang="ru-RU" b="1" dirty="0" smtClean="0">
                <a:solidFill>
                  <a:srgbClr val="568636"/>
                </a:solidFill>
                <a:latin typeface="Minion Pro"/>
              </a:rPr>
              <a:t>69,07 </a:t>
            </a:r>
            <a:r>
              <a:rPr lang="ru-RU" b="1" dirty="0" smtClean="0">
                <a:latin typeface="Minion Pro"/>
              </a:rPr>
              <a:t>(</a:t>
            </a:r>
            <a:r>
              <a:rPr lang="ru-RU" b="1" dirty="0" smtClean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66,03 </a:t>
            </a:r>
            <a:r>
              <a:rPr lang="ru-RU" b="1" dirty="0">
                <a:ln>
                  <a:solidFill>
                    <a:srgbClr val="A49462"/>
                  </a:solidFill>
                </a:ln>
                <a:solidFill>
                  <a:srgbClr val="FFE99B"/>
                </a:solidFill>
                <a:latin typeface="Minion Pro"/>
              </a:rPr>
              <a:t>по ЕГЭ </a:t>
            </a:r>
            <a:r>
              <a:rPr lang="ru-RU" b="1" dirty="0">
                <a:latin typeface="Minion Pro"/>
              </a:rPr>
              <a:t>)</a:t>
            </a:r>
          </a:p>
          <a:p>
            <a:pPr algn="ctr" defTabSz="685800" eaLnBrk="1" hangingPunct="1"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39C51BC4-D4B2-4712-B2D5-AED078C35B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973528"/>
              </p:ext>
            </p:extLst>
          </p:nvPr>
        </p:nvGraphicFramePr>
        <p:xfrm>
          <a:off x="1331640" y="701222"/>
          <a:ext cx="6516354" cy="416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4813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223BA10-42F5-471A-8D3C-28F6312C6E4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9BB428-2DEF-4B89-8A53-76DC6DD1AB86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B2D180-4905-45C5-9243-02B622C1D637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08025" y="1"/>
            <a:ext cx="3911600" cy="989013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техническая школа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EB20D010-47BC-4EF5-A58B-584AF73EF862}"/>
              </a:ext>
            </a:extLst>
          </p:cNvPr>
          <p:cNvSpPr txBox="1">
            <a:spLocks/>
          </p:cNvSpPr>
          <p:nvPr/>
        </p:nvSpPr>
        <p:spPr>
          <a:xfrm>
            <a:off x="4619625" y="2571750"/>
            <a:ext cx="4608512" cy="682625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>
                <a:latin typeface="Minion Pro"/>
                <a:ea typeface="+mj-ea"/>
                <a:cs typeface="+mj-cs"/>
              </a:rPr>
              <a:t>Высшая школа экономики и права</a:t>
            </a:r>
          </a:p>
          <a:p>
            <a:pPr algn="ctr" defTabSz="685800" eaLnBrk="1" hangingPunct="1">
              <a:defRPr/>
            </a:pP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3E622C62-4E23-4B98-AD29-22741DFF38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145504"/>
              </p:ext>
            </p:extLst>
          </p:nvPr>
        </p:nvGraphicFramePr>
        <p:xfrm>
          <a:off x="1115617" y="357189"/>
          <a:ext cx="3816424" cy="243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68AAE0F1-6348-4A39-AC13-905D7A6034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4758212"/>
              </p:ext>
            </p:extLst>
          </p:nvPr>
        </p:nvGraphicFramePr>
        <p:xfrm>
          <a:off x="5220072" y="2913062"/>
          <a:ext cx="3545979" cy="212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9587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223BA10-42F5-471A-8D3C-28F6312C6E4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9BB428-2DEF-4B89-8A53-76DC6DD1AB86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B2D180-4905-45C5-9243-02B622C1D637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182146"/>
              </p:ext>
            </p:extLst>
          </p:nvPr>
        </p:nvGraphicFramePr>
        <p:xfrm>
          <a:off x="1115616" y="1059582"/>
          <a:ext cx="784887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  <a:gridCol w="981109"/>
              </a:tblGrid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Прием в рамках приоритетного зачисления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БВИ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Целевая квота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Отдельная</a:t>
                      </a:r>
                      <a:r>
                        <a:rPr lang="ru-RU" baseline="0" dirty="0" smtClean="0"/>
                        <a:t> квота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Особая квота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Заочная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Заочная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Очная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Заочная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30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223BA10-42F5-471A-8D3C-28F6312C6E41}"/>
              </a:ext>
            </a:extLst>
          </p:cNvPr>
          <p:cNvSpPr/>
          <p:nvPr/>
        </p:nvSpPr>
        <p:spPr>
          <a:xfrm>
            <a:off x="0" y="0"/>
            <a:ext cx="827088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6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87313"/>
            <a:ext cx="5540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422776"/>
            <a:ext cx="35401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3339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89BB428-2DEF-4B89-8A53-76DC6DD1AB86}"/>
              </a:ext>
            </a:extLst>
          </p:cNvPr>
          <p:cNvSpPr txBox="1"/>
          <p:nvPr/>
        </p:nvSpPr>
        <p:spPr>
          <a:xfrm>
            <a:off x="84138" y="4729164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370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B2D180-4905-45C5-9243-02B622C1D637}"/>
              </a:ext>
            </a:extLst>
          </p:cNvPr>
          <p:cNvSpPr txBox="1"/>
          <p:nvPr/>
        </p:nvSpPr>
        <p:spPr>
          <a:xfrm>
            <a:off x="84138" y="4084639"/>
            <a:ext cx="658812" cy="33855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27088" y="87313"/>
            <a:ext cx="7284851" cy="412873"/>
          </a:xfrm>
          <a:prstGeom prst="rect">
            <a:avLst/>
          </a:prstGeom>
        </p:spPr>
        <p:txBody>
          <a:bodyPr/>
          <a:lstStyle/>
          <a:p>
            <a:pPr algn="ctr" defTabSz="685800" eaLnBrk="1" hangingPunct="1">
              <a:defRPr/>
            </a:pPr>
            <a:r>
              <a:rPr lang="ru-RU" b="1" dirty="0" smtClean="0">
                <a:latin typeface="Minion Pro"/>
                <a:ea typeface="+mj-ea"/>
                <a:cs typeface="+mj-cs"/>
              </a:rPr>
              <a:t>Контуры приёмной кампании 2026/2027</a:t>
            </a:r>
            <a:endParaRPr lang="ru-RU" b="1" dirty="0">
              <a:latin typeface="Minion Pro"/>
              <a:ea typeface="+mj-ea"/>
              <a:cs typeface="+mj-cs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7978605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08558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3"/>
          <a:stretch>
            <a:fillRect/>
          </a:stretch>
        </p:blipFill>
        <p:spPr bwMode="auto">
          <a:xfrm>
            <a:off x="0" y="1588"/>
            <a:ext cx="914400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2" y="411164"/>
            <a:ext cx="1152525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Google Shape;898;g89d9307d70_13_164"/>
          <p:cNvSpPr txBox="1">
            <a:spLocks noChangeArrowheads="1"/>
          </p:cNvSpPr>
          <p:nvPr/>
        </p:nvSpPr>
        <p:spPr bwMode="auto">
          <a:xfrm>
            <a:off x="2268538" y="2355851"/>
            <a:ext cx="5903912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ts val="5900"/>
              <a:buFont typeface="Arial" pitchFamily="34" charset="0"/>
              <a:buNone/>
            </a:pPr>
            <a:r>
              <a:rPr lang="en-US" sz="3600" b="1">
                <a:solidFill>
                  <a:schemeClr val="bg1"/>
                </a:solidFill>
                <a:latin typeface="PT Sans" pitchFamily="34" charset="-52"/>
                <a:cs typeface="Arial" pitchFamily="34" charset="0"/>
                <a:sym typeface="Arial" pitchFamily="34" charset="0"/>
              </a:rPr>
              <a:t>Спасибо за внимание!</a:t>
            </a:r>
            <a:endParaRPr lang="ru-RU" sz="3600" b="1">
              <a:solidFill>
                <a:schemeClr val="bg1"/>
              </a:solidFill>
              <a:latin typeface="PT Sans" pitchFamily="34" charset="-52"/>
              <a:cs typeface="Arial" pitchFamily="34" charset="0"/>
              <a:sym typeface="Arial" pitchFamily="34" charset="0"/>
            </a:endParaRPr>
          </a:p>
        </p:txBody>
      </p:sp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2484438" y="3651250"/>
            <a:ext cx="533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1400" b="1" dirty="0" smtClean="0">
                <a:solidFill>
                  <a:schemeClr val="bg1"/>
                </a:solidFill>
                <a:latin typeface="PT Sans" pitchFamily="34" charset="-52"/>
              </a:rPr>
              <a:t>Егоров Александр Николаевич</a:t>
            </a:r>
            <a:endParaRPr lang="ru-RU" sz="1400" b="1" dirty="0">
              <a:solidFill>
                <a:schemeClr val="bg1"/>
              </a:solidFill>
              <a:latin typeface="PT Sans" pitchFamily="34" charset="-52"/>
            </a:endParaRPr>
          </a:p>
          <a:p>
            <a:pPr eaLnBrk="1" hangingPunct="1"/>
            <a:r>
              <a:rPr lang="ru-RU" sz="1200" dirty="0" err="1">
                <a:solidFill>
                  <a:schemeClr val="bg1"/>
                </a:solidFill>
                <a:latin typeface="PT Sans" pitchFamily="34" charset="-52"/>
              </a:rPr>
              <a:t>И.о</a:t>
            </a:r>
            <a:r>
              <a:rPr lang="ru-RU" sz="1200" dirty="0">
                <a:solidFill>
                  <a:schemeClr val="bg1"/>
                </a:solidFill>
                <a:latin typeface="PT Sans" pitchFamily="34" charset="-52"/>
              </a:rPr>
              <a:t>. заместителя ответственного секретаря приемной комиссии</a:t>
            </a:r>
          </a:p>
          <a:p>
            <a:pPr eaLnBrk="1" hangingPunct="1"/>
            <a:endParaRPr lang="ru-RU" sz="1200" dirty="0">
              <a:solidFill>
                <a:schemeClr val="bg1"/>
              </a:solidFill>
              <a:latin typeface="PT Sans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6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rgbClr val="000000"/>
    </a:dk1>
    <a:lt1>
      <a:sysClr val="window" lastClr="FFFFFF"/>
    </a:lt1>
    <a:dk2>
      <a:srgbClr val="000000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2292</TotalTime>
  <Words>1302</Words>
  <Application>Microsoft Office PowerPoint</Application>
  <PresentationFormat>Экран (16:9)</PresentationFormat>
  <Paragraphs>688</Paragraphs>
  <Slides>30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Поступившие из г. Набережные Челны</vt:lpstr>
      <vt:lpstr>Поступившие из г. Набережные Челны</vt:lpstr>
      <vt:lpstr>Количество поступивших  из районов Татарстана</vt:lpstr>
      <vt:lpstr>Зачислено из регионов РФ</vt:lpstr>
      <vt:lpstr>Зачисление иностранных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Aleksander</dc:creator>
  <cp:lastModifiedBy>Aleksander</cp:lastModifiedBy>
  <cp:revision>52</cp:revision>
  <dcterms:created xsi:type="dcterms:W3CDTF">2024-10-11T05:42:34Z</dcterms:created>
  <dcterms:modified xsi:type="dcterms:W3CDTF">2025-10-20T09:38:36Z</dcterms:modified>
</cp:coreProperties>
</file>