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601200" cy="12801600" type="A3"/>
  <p:notesSz cx="6858000" cy="9947275"/>
  <p:defaultTextStyle>
    <a:defPPr>
      <a:defRPr lang="ru-RU"/>
    </a:defPPr>
    <a:lvl1pPr marL="0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12219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41" d="100"/>
          <a:sy n="41" d="100"/>
        </p:scale>
        <p:origin x="2328" y="60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090" y="3976797"/>
            <a:ext cx="8161020" cy="274404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0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1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32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43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5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65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76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87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2866-7328-41B3-B299-C72218507215}" type="datetimeFigureOut">
              <a:rPr lang="ru-RU" smtClean="0"/>
              <a:pPr/>
              <a:t>18.07.2025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F971-6B32-47C9-943B-7339181A31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974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2866-7328-41B3-B299-C72218507215}" type="datetimeFigureOut">
              <a:rPr lang="ru-RU" smtClean="0"/>
              <a:pPr/>
              <a:t>18.07.2025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F971-6B32-47C9-943B-7339181A31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66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429" y="8226213"/>
            <a:ext cx="8161020" cy="254254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429" y="5425866"/>
            <a:ext cx="8161020" cy="2800348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095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2191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3286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438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5478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657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7669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876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2866-7328-41B3-B299-C72218507215}" type="datetimeFigureOut">
              <a:rPr lang="ru-RU" smtClean="0"/>
              <a:pPr/>
              <a:t>18.07.2025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F971-6B32-47C9-943B-7339181A31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707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60047" y="3982721"/>
            <a:ext cx="3160395" cy="1126363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680462" y="3982721"/>
            <a:ext cx="3160395" cy="1126363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2866-7328-41B3-B299-C72218507215}" type="datetimeFigureOut">
              <a:rPr lang="ru-RU" smtClean="0"/>
              <a:pPr/>
              <a:t>18.07.2025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F971-6B32-47C9-943B-7339181A31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890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" y="512657"/>
            <a:ext cx="864108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0061" y="2865544"/>
            <a:ext cx="4242197" cy="119422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956" indent="0">
              <a:buNone/>
              <a:defRPr sz="2700" b="1"/>
            </a:lvl2pPr>
            <a:lvl3pPr marL="1221913" indent="0">
              <a:buNone/>
              <a:defRPr sz="2400" b="1"/>
            </a:lvl3pPr>
            <a:lvl4pPr marL="1832869" indent="0">
              <a:buNone/>
              <a:defRPr sz="2100" b="1"/>
            </a:lvl4pPr>
            <a:lvl5pPr marL="2443825" indent="0">
              <a:buNone/>
              <a:defRPr sz="2100" b="1"/>
            </a:lvl5pPr>
            <a:lvl6pPr marL="3054782" indent="0">
              <a:buNone/>
              <a:defRPr sz="2100" b="1"/>
            </a:lvl6pPr>
            <a:lvl7pPr marL="3665738" indent="0">
              <a:buNone/>
              <a:defRPr sz="2100" b="1"/>
            </a:lvl7pPr>
            <a:lvl8pPr marL="4276695" indent="0">
              <a:buNone/>
              <a:defRPr sz="2100" b="1"/>
            </a:lvl8pPr>
            <a:lvl9pPr marL="488765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0061" y="4059766"/>
            <a:ext cx="4242197" cy="737573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77279" y="2865544"/>
            <a:ext cx="4243863" cy="119422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0956" indent="0">
              <a:buNone/>
              <a:defRPr sz="2700" b="1"/>
            </a:lvl2pPr>
            <a:lvl3pPr marL="1221913" indent="0">
              <a:buNone/>
              <a:defRPr sz="2400" b="1"/>
            </a:lvl3pPr>
            <a:lvl4pPr marL="1832869" indent="0">
              <a:buNone/>
              <a:defRPr sz="2100" b="1"/>
            </a:lvl4pPr>
            <a:lvl5pPr marL="2443825" indent="0">
              <a:buNone/>
              <a:defRPr sz="2100" b="1"/>
            </a:lvl5pPr>
            <a:lvl6pPr marL="3054782" indent="0">
              <a:buNone/>
              <a:defRPr sz="2100" b="1"/>
            </a:lvl6pPr>
            <a:lvl7pPr marL="3665738" indent="0">
              <a:buNone/>
              <a:defRPr sz="2100" b="1"/>
            </a:lvl7pPr>
            <a:lvl8pPr marL="4276695" indent="0">
              <a:buNone/>
              <a:defRPr sz="2100" b="1"/>
            </a:lvl8pPr>
            <a:lvl9pPr marL="4887651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877279" y="4059766"/>
            <a:ext cx="4243863" cy="737573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2866-7328-41B3-B299-C72218507215}" type="datetimeFigureOut">
              <a:rPr lang="ru-RU" smtClean="0"/>
              <a:pPr/>
              <a:t>18.07.2025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F971-6B32-47C9-943B-7339181A31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906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2866-7328-41B3-B299-C72218507215}" type="datetimeFigureOut">
              <a:rPr lang="ru-RU" smtClean="0"/>
              <a:pPr/>
              <a:t>18.07.2025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F971-6B32-47C9-943B-7339181A31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432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2866-7328-41B3-B299-C72218507215}" type="datetimeFigureOut">
              <a:rPr lang="ru-RU" smtClean="0"/>
              <a:pPr/>
              <a:t>18.07.2025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F971-6B32-47C9-943B-7339181A31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729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2" y="509695"/>
            <a:ext cx="3158729" cy="216916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53804" y="509694"/>
            <a:ext cx="5367338" cy="10925812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0062" y="2678854"/>
            <a:ext cx="3158729" cy="8756651"/>
          </a:xfrm>
        </p:spPr>
        <p:txBody>
          <a:bodyPr/>
          <a:lstStyle>
            <a:lvl1pPr marL="0" indent="0">
              <a:buNone/>
              <a:defRPr sz="1900"/>
            </a:lvl1pPr>
            <a:lvl2pPr marL="610956" indent="0">
              <a:buNone/>
              <a:defRPr sz="1600"/>
            </a:lvl2pPr>
            <a:lvl3pPr marL="1221913" indent="0">
              <a:buNone/>
              <a:defRPr sz="1300"/>
            </a:lvl3pPr>
            <a:lvl4pPr marL="1832869" indent="0">
              <a:buNone/>
              <a:defRPr sz="1200"/>
            </a:lvl4pPr>
            <a:lvl5pPr marL="2443825" indent="0">
              <a:buNone/>
              <a:defRPr sz="1200"/>
            </a:lvl5pPr>
            <a:lvl6pPr marL="3054782" indent="0">
              <a:buNone/>
              <a:defRPr sz="1200"/>
            </a:lvl6pPr>
            <a:lvl7pPr marL="3665738" indent="0">
              <a:buNone/>
              <a:defRPr sz="1200"/>
            </a:lvl7pPr>
            <a:lvl8pPr marL="4276695" indent="0">
              <a:buNone/>
              <a:defRPr sz="1200"/>
            </a:lvl8pPr>
            <a:lvl9pPr marL="4887651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2866-7328-41B3-B299-C72218507215}" type="datetimeFigureOut">
              <a:rPr lang="ru-RU" smtClean="0"/>
              <a:pPr/>
              <a:t>18.07.2025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F971-6B32-47C9-943B-7339181A31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176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1902" y="8961121"/>
            <a:ext cx="5760720" cy="1057912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81902" y="1143846"/>
            <a:ext cx="5760720" cy="7680960"/>
          </a:xfrm>
        </p:spPr>
        <p:txBody>
          <a:bodyPr/>
          <a:lstStyle>
            <a:lvl1pPr marL="0" indent="0">
              <a:buNone/>
              <a:defRPr sz="4300"/>
            </a:lvl1pPr>
            <a:lvl2pPr marL="610956" indent="0">
              <a:buNone/>
              <a:defRPr sz="3700"/>
            </a:lvl2pPr>
            <a:lvl3pPr marL="1221913" indent="0">
              <a:buNone/>
              <a:defRPr sz="3200"/>
            </a:lvl3pPr>
            <a:lvl4pPr marL="1832869" indent="0">
              <a:buNone/>
              <a:defRPr sz="2700"/>
            </a:lvl4pPr>
            <a:lvl5pPr marL="2443825" indent="0">
              <a:buNone/>
              <a:defRPr sz="2700"/>
            </a:lvl5pPr>
            <a:lvl6pPr marL="3054782" indent="0">
              <a:buNone/>
              <a:defRPr sz="2700"/>
            </a:lvl6pPr>
            <a:lvl7pPr marL="3665738" indent="0">
              <a:buNone/>
              <a:defRPr sz="2700"/>
            </a:lvl7pPr>
            <a:lvl8pPr marL="4276695" indent="0">
              <a:buNone/>
              <a:defRPr sz="2700"/>
            </a:lvl8pPr>
            <a:lvl9pPr marL="4887651" indent="0">
              <a:buNone/>
              <a:defRPr sz="2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81902" y="10019033"/>
            <a:ext cx="5760720" cy="1502408"/>
          </a:xfrm>
        </p:spPr>
        <p:txBody>
          <a:bodyPr/>
          <a:lstStyle>
            <a:lvl1pPr marL="0" indent="0">
              <a:buNone/>
              <a:defRPr sz="1900"/>
            </a:lvl1pPr>
            <a:lvl2pPr marL="610956" indent="0">
              <a:buNone/>
              <a:defRPr sz="1600"/>
            </a:lvl2pPr>
            <a:lvl3pPr marL="1221913" indent="0">
              <a:buNone/>
              <a:defRPr sz="1300"/>
            </a:lvl3pPr>
            <a:lvl4pPr marL="1832869" indent="0">
              <a:buNone/>
              <a:defRPr sz="1200"/>
            </a:lvl4pPr>
            <a:lvl5pPr marL="2443825" indent="0">
              <a:buNone/>
              <a:defRPr sz="1200"/>
            </a:lvl5pPr>
            <a:lvl6pPr marL="3054782" indent="0">
              <a:buNone/>
              <a:defRPr sz="1200"/>
            </a:lvl6pPr>
            <a:lvl7pPr marL="3665738" indent="0">
              <a:buNone/>
              <a:defRPr sz="1200"/>
            </a:lvl7pPr>
            <a:lvl8pPr marL="4276695" indent="0">
              <a:buNone/>
              <a:defRPr sz="1200"/>
            </a:lvl8pPr>
            <a:lvl9pPr marL="4887651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2866-7328-41B3-B299-C72218507215}" type="datetimeFigureOut">
              <a:rPr lang="ru-RU" smtClean="0"/>
              <a:pPr/>
              <a:t>18.07.2025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F971-6B32-47C9-943B-7339181A31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025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2866-7328-41B3-B299-C72218507215}" type="datetimeFigureOut">
              <a:rPr lang="ru-RU" smtClean="0"/>
              <a:pPr/>
              <a:t>18.07.2025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F971-6B32-47C9-943B-7339181A31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184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220652" y="684532"/>
            <a:ext cx="1620203" cy="1456182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60047" y="684532"/>
            <a:ext cx="4700588" cy="145618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2866-7328-41B3-B299-C72218507215}" type="datetimeFigureOut">
              <a:rPr lang="ru-RU" smtClean="0"/>
              <a:pPr/>
              <a:t>18.07.2025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F971-6B32-47C9-943B-7339181A31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129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" y="512657"/>
            <a:ext cx="8641080" cy="2133600"/>
          </a:xfrm>
          <a:prstGeom prst="rect">
            <a:avLst/>
          </a:prstGeom>
        </p:spPr>
        <p:txBody>
          <a:bodyPr vert="horz" lIns="122191" tIns="61096" rIns="122191" bIns="6109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0060" y="2987043"/>
            <a:ext cx="8641080" cy="8448464"/>
          </a:xfrm>
          <a:prstGeom prst="rect">
            <a:avLst/>
          </a:prstGeom>
        </p:spPr>
        <p:txBody>
          <a:bodyPr vert="horz" lIns="122191" tIns="61096" rIns="122191" bIns="6109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80060" y="11865189"/>
            <a:ext cx="2240280" cy="681566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32866-7328-41B3-B299-C72218507215}" type="datetimeFigureOut">
              <a:rPr lang="ru-RU" smtClean="0"/>
              <a:pPr/>
              <a:t>18.07.2025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0410" y="11865189"/>
            <a:ext cx="3040380" cy="681566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80860" y="11865189"/>
            <a:ext cx="2240280" cy="681566"/>
          </a:xfrm>
          <a:prstGeom prst="rect">
            <a:avLst/>
          </a:prstGeom>
        </p:spPr>
        <p:txBody>
          <a:bodyPr vert="horz" lIns="122191" tIns="61096" rIns="122191" bIns="6109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CF971-6B32-47C9-943B-7339181A31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225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21913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8217" indent="-458217" algn="l" defTabSz="1221913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2804" indent="-381848" algn="l" defTabSz="1221913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7391" indent="-305478" algn="l" defTabSz="122191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347" indent="-305478" algn="l" defTabSz="1221913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9304" indent="-305478" algn="l" defTabSz="1221913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60260" indent="-305478" algn="l" defTabSz="122191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71216" indent="-305478" algn="l" defTabSz="122191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82173" indent="-305478" algn="l" defTabSz="122191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93129" indent="-305478" algn="l" defTabSz="122191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956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913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869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3825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4782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5738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6695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7651" algn="l" defTabSz="12219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ltplasm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8" y="136104"/>
            <a:ext cx="2016224" cy="2006226"/>
          </a:xfrm>
          <a:prstGeom prst="rect">
            <a:avLst/>
          </a:prstGeom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0" y="1381125"/>
            <a:ext cx="960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0" y="2028825"/>
            <a:ext cx="960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0" y="2676525"/>
            <a:ext cx="960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3295650"/>
            <a:ext cx="960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0" y="3895725"/>
            <a:ext cx="960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0" y="4371975"/>
            <a:ext cx="960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65" name="Picture 17" descr="C:\Users\lirshajdullin\Desktop\Drossinos\93018970-4dad-4c26-ae1d-55703eeda22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4782"/>
          <a:stretch/>
        </p:blipFill>
        <p:spPr bwMode="auto">
          <a:xfrm>
            <a:off x="385698" y="10714932"/>
            <a:ext cx="8829801" cy="19947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73114" y="4096544"/>
            <a:ext cx="925497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-90488" algn="l"/>
              </a:tabLst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Уважаемые коллеги!</a:t>
            </a:r>
          </a:p>
          <a:p>
            <a:pPr lvl="0" indent="711200" algn="just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-90488" algn="l"/>
              </a:tabLst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Приглашаем вас принять участие в 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XVI 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Международной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научно-технической конференции «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Низкотемпературная плазма в процессах </a:t>
            </a:r>
            <a:r>
              <a:rPr lang="ru-RU" sz="2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нанесения функциональных покрытий»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Конференция состоится 1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октября 20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г. на базе Казанского федерального университета и Академии наук РТ. Ежегодно в Казани с 2009 года конференция собирает ведущих ученых и специалистов по физике и применению низкотемпературной плазмы из России, стран ближнего и дальнего зарубежья. Проведение конференции проходило при поддержке Российского фонда фундаментальных исследований и Правительства Республики Татарстан. </a:t>
            </a:r>
          </a:p>
          <a:p>
            <a:pPr lvl="0" indent="711200" algn="just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-90488" algn="l"/>
              </a:tabLst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Целью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конференции является создание условий для объединения российских и зарубежных ученых, инженеров и технологов в решении фундаментальных и прикладных проблем в областях исследований процессов нанесения функциональных покрытий,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плазмодинамики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плазмохимии, модификации материалов потоками низкотемпературной плазмы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 рамках конференции проводится Школа для студентов, аспирантов и молодых ученых.</a:t>
            </a:r>
          </a:p>
          <a:p>
            <a:pPr indent="711200" algn="just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-90488" algn="l"/>
              </a:tabLst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Заявки на участие в конференции принимаются до 04 сентября 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2025 на почту конференции 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ltplasm@mail.ru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По итогам работы конференции будет издан сборник статей. </a:t>
            </a:r>
            <a:r>
              <a:rPr lang="ru-RU" sz="2000" dirty="0">
                <a:latin typeface="Times New Roman"/>
                <a:ea typeface="Times New Roman"/>
              </a:rPr>
              <a:t>Статья войдет в сборник при условии соответствия теме конференции.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652323" y="3736504"/>
            <a:ext cx="63499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-90488" algn="l"/>
              </a:tabLst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ИНФОРМАЦИОННОЕ СООБЩЕНИЕ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6564" y="136104"/>
            <a:ext cx="53480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 наук Республики Татарстан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исследовательский центр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«Казанский научный центр Российской академии наук»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Казанский федеральный  университет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Казанский национальный исследовательский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университет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Казанский национальный исследовательский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университет им. А.Н. Туполева-КАИ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9120" y="2224336"/>
            <a:ext cx="92229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Международная научно-техническая конференция «НИЗКОТЕМПЕРАТУРНАЯ ПЛАЗМА В ПРОЦЕССАХ НАНЕСЕНИЯ ФУНКЦИОНАЛЬНЫХ ПОКРЫТИЙ»</a:t>
            </a:r>
          </a:p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1-4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октября 20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года, г. Казань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75324" y="11059211"/>
            <a:ext cx="4568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НТП ПНФП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1-4 октября 20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года, г. Казань</a:t>
            </a:r>
            <a:endParaRPr lang="ru-RU" dirty="0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20880" y="208112"/>
            <a:ext cx="2028599" cy="20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88396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6104" y="568152"/>
            <a:ext cx="395011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Оргкомитет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Председатель: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Вице-президент АН РТ, 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канд.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экон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наук</a:t>
            </a:r>
          </a:p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Абзалилова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Л.Р., 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Сопредседатель: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чл.-корр. АН РТ, д-р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техн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наук </a:t>
            </a:r>
          </a:p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Кашапов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Н.Ф.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Ученый секретарь: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канд.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техн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Наук</a:t>
            </a:r>
          </a:p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Кашапов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Л.Н,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Члены оргкомитета: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Шамсутдинов Э.В., канд. тех. наук;</a:t>
            </a:r>
          </a:p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Лучкин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А.Г., канд.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техн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наук;</a:t>
            </a:r>
          </a:p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Чебакова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В.Ю., канд. физ.-мат. наук;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Фадеев С.А., канд. физ.-мат. наук;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Технический комитет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Андриянов О.В.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Ахметов Д.И.</a:t>
            </a:r>
          </a:p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Кормушин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К.В.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Пекунов Д.С.</a:t>
            </a:r>
          </a:p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Хузина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Р.Р.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08512" y="640160"/>
            <a:ext cx="5328591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Программный комитет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Председатель: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Кашапов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Н.Ф., д-р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техн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наук </a:t>
            </a:r>
          </a:p>
          <a:p>
            <a:pPr>
              <a:spcBef>
                <a:spcPts val="400"/>
              </a:spcBef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Уч.секретарь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Чебакова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В.Ю., канд. физ.-мат. наук;</a:t>
            </a:r>
          </a:p>
          <a:p>
            <a:pPr>
              <a:spcBef>
                <a:spcPts val="40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Абдуллин И.Ш., д-р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техн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наук;</a:t>
            </a:r>
          </a:p>
          <a:p>
            <a:pPr>
              <a:spcBef>
                <a:spcPts val="400"/>
              </a:spcBef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Бухараев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А.А., д-р физ.-мат. наук, чл.-корр. АН РТ;</a:t>
            </a:r>
          </a:p>
          <a:p>
            <a:pPr>
              <a:spcBef>
                <a:spcPts val="40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Гайсин Ф.М., д-р физ.-мат. наук;</a:t>
            </a:r>
          </a:p>
          <a:p>
            <a:pPr>
              <a:spcBef>
                <a:spcPts val="400"/>
              </a:spcBef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Гильмутдинов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А.Х. д-р физ.-мат. наук, акад. АН РТ;</a:t>
            </a:r>
          </a:p>
          <a:p>
            <a:pPr>
              <a:spcBef>
                <a:spcPts val="40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Губайдуллин Д.А., д-р физ.-мат. наук, чл.-корр. РАН;</a:t>
            </a:r>
          </a:p>
          <a:p>
            <a:pPr>
              <a:spcBef>
                <a:spcPts val="400"/>
              </a:spcBef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Исрафилов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И.Х., д-р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техн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наук;</a:t>
            </a:r>
          </a:p>
          <a:p>
            <a:pPr>
              <a:spcBef>
                <a:spcPts val="400"/>
              </a:spcBef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Котиев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 Г.О. , д-р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техн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наук , чл.-корр. РАН;</a:t>
            </a:r>
          </a:p>
          <a:p>
            <a:pPr>
              <a:spcBef>
                <a:spcPts val="400"/>
              </a:spcBef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Тимеркаев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Б.А., д-р физ.-мат. наук;</a:t>
            </a:r>
          </a:p>
          <a:p>
            <a:pPr>
              <a:spcBef>
                <a:spcPts val="400"/>
              </a:spcBef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Файзрахманов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И.А., д-р физ.-мат. наук;</a:t>
            </a:r>
          </a:p>
          <a:p>
            <a:pPr>
              <a:spcBef>
                <a:spcPts val="400"/>
              </a:spcBef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Шаехов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М.Ф., д-р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техн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наук.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64296" y="11369352"/>
            <a:ext cx="71248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Ученый секретарь орг. комитета: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Кашапов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Ленар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Наильевич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Контакты: </a:t>
            </a:r>
          </a:p>
          <a:p>
            <a:r>
              <a:rPr lang="ru-RU" sz="1800" u="sng" dirty="0">
                <a:hlinkClick r:id="rId2"/>
              </a:rPr>
              <a:t>ltplasm@mail.ru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96544" y="6040760"/>
            <a:ext cx="39501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-90488" algn="l"/>
              </a:tabLst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Форматы работы конференции: </a:t>
            </a: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-90488" algn="l"/>
              </a:tabLst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Пленарные доклады.</a:t>
            </a: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-90488" algn="l"/>
              </a:tabLst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Секционные доклады.</a:t>
            </a: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-90488" algn="l"/>
              </a:tabLst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Стендовые доклады.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-90488" algn="l"/>
              </a:tabLst>
            </a:pPr>
            <a:endParaRPr lang="ru-RU" sz="600" dirty="0">
              <a:latin typeface="Times New Roman" pitchFamily="18" charset="0"/>
              <a:cs typeface="Times New Roman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-90488" algn="l"/>
              </a:tabLst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40160" y="7048872"/>
            <a:ext cx="77529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-90488" algn="l"/>
              </a:tabLst>
            </a:pPr>
            <a:r>
              <a:rPr kumimoji="0" lang="ru-RU" sz="1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Тематики конференции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63538" lvl="0" indent="-363538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-90488" algn="l"/>
              </a:tabLst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Физика газового разряда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63538" lvl="0" indent="-363538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-90488" algn="l"/>
              </a:tabLst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Физические процессы в низкотемпературной плазме при нанесении функциональных покрытий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63538" lvl="0" indent="-363538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-90488" algn="l"/>
              </a:tabLst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Термодинамические, переносные и оптические свойства низкотемпературной плазмы в процессах</a:t>
            </a:r>
            <a:r>
              <a:rPr kumimoji="0" lang="ru-RU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нанесения покрытий</a:t>
            </a:r>
          </a:p>
          <a:p>
            <a:pPr marL="363538" lvl="0" indent="-363538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-90488" algn="l"/>
              </a:tabLst>
            </a:pP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Взаимодействие плазмы и </a:t>
            </a:r>
            <a:r>
              <a:rPr lang="ru-RU" sz="1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высокоэнергетичных</a:t>
            </a: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ионных пучков  с твердым телом</a:t>
            </a:r>
          </a:p>
          <a:p>
            <a:pPr marL="363538" indent="-363538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-90488" algn="l"/>
              </a:tabLst>
            </a:pP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Процессы горения и </a:t>
            </a:r>
            <a:r>
              <a:rPr lang="ru-RU" sz="1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тепломассообмен</a:t>
            </a: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многофазных средах</a:t>
            </a:r>
          </a:p>
          <a:p>
            <a:pPr marL="363538" indent="-363538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-90488" algn="l"/>
              </a:tabLst>
            </a:pP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Пылевая плазма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63538" indent="-363538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-90488" algn="l"/>
              </a:tabLst>
            </a:pP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Плазмохимия. Электрохимия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63538" lvl="0" indent="-363538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-90488" algn="l"/>
              </a:tabLst>
            </a:pP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Диагностика низкотемпературной плазмы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63538" lvl="0" indent="-363538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-90488" algn="l"/>
              </a:tabLst>
            </a:pP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Характеристика покрытий получаемых с помощью низкотемпературной плазмы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63538" indent="-363538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-90488" algn="l"/>
              </a:tabLst>
            </a:pP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Применение ионно-плазменных покрытий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0350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635</Words>
  <Application>Microsoft Office PowerPoint</Application>
  <PresentationFormat>A3 (297x420 мм)</PresentationFormat>
  <Paragraphs>76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lirshajdullin</dc:creator>
  <cp:lastModifiedBy>Admin</cp:lastModifiedBy>
  <cp:revision>96</cp:revision>
  <cp:lastPrinted>2025-04-24T07:04:46Z</cp:lastPrinted>
  <dcterms:created xsi:type="dcterms:W3CDTF">2018-07-09T12:00:34Z</dcterms:created>
  <dcterms:modified xsi:type="dcterms:W3CDTF">2025-07-18T06:22:03Z</dcterms:modified>
</cp:coreProperties>
</file>