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5"/>
  </p:notesMasterIdLst>
  <p:sldIdLst>
    <p:sldId id="256" r:id="rId2"/>
    <p:sldId id="261" r:id="rId3"/>
    <p:sldId id="314" r:id="rId4"/>
    <p:sldId id="258" r:id="rId5"/>
    <p:sldId id="291" r:id="rId6"/>
    <p:sldId id="259" r:id="rId7"/>
    <p:sldId id="293" r:id="rId8"/>
    <p:sldId id="294" r:id="rId9"/>
    <p:sldId id="315" r:id="rId10"/>
    <p:sldId id="316" r:id="rId11"/>
    <p:sldId id="308" r:id="rId12"/>
    <p:sldId id="317" r:id="rId13"/>
    <p:sldId id="318" r:id="rId14"/>
    <p:sldId id="319" r:id="rId15"/>
    <p:sldId id="305" r:id="rId16"/>
    <p:sldId id="320" r:id="rId17"/>
    <p:sldId id="321" r:id="rId18"/>
    <p:sldId id="302" r:id="rId19"/>
    <p:sldId id="326" r:id="rId20"/>
    <p:sldId id="322" r:id="rId21"/>
    <p:sldId id="327" r:id="rId22"/>
    <p:sldId id="324" r:id="rId23"/>
    <p:sldId id="323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7464"/>
    <p:restoredTop sz="94753" autoAdjust="0"/>
  </p:normalViewPr>
  <p:slideViewPr>
    <p:cSldViewPr snapToGrid="0">
      <p:cViewPr varScale="1">
        <p:scale>
          <a:sx n="92" d="100"/>
          <a:sy n="92" d="100"/>
        </p:scale>
        <p:origin x="192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6" Type="http://schemas.openxmlformats.org/officeDocument/2006/relationships/image" Target="../media/image22.w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Relationship Id="rId4" Type="http://schemas.openxmlformats.org/officeDocument/2006/relationships/image" Target="../media/image3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4BA816-8AD3-475F-BCE4-FA019258B6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3614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830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9972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Может здесь поправить рисунок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Сделать новый рисунок.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8309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3222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D7651D-0C0D-466F-B294-12496ED39A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0AEC1-5AA0-4A58-B3E2-A195D5EC956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18CB-EED9-4899-BBDD-14A9033D01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78B63-6BDC-474E-92FF-7E28C467F94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5CB993-BDE7-4CBC-9029-53533949322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99BCE-B2AA-43DE-B8A4-98BCA139313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77B8C-E326-4D6A-BA2D-764E7FC11A1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51A89-EC30-42DC-825C-9450F3A9F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6F839-66B4-46A3-B722-9D60C9437C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CC53-C7F2-45E3-B129-5644FE040A2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D8945-948C-4313-B64E-F754DAA7B5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C20C9-15A8-483A-A969-5421B16A84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182EAB-EDF1-40A0-967A-CCB8269336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7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emf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7.emf"/><Relationship Id="rId5" Type="http://schemas.openxmlformats.org/officeDocument/2006/relationships/image" Target="../media/image4.e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emf"/><Relationship Id="rId1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jpe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image" Target="../media/image23.png"/><Relationship Id="rId18" Type="http://schemas.openxmlformats.org/officeDocument/2006/relationships/image" Target="../media/image22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0.e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png"/><Relationship Id="rId20" Type="http://schemas.openxmlformats.org/officeDocument/2006/relationships/oleObject" Target="../embeddings/oleObject17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e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image" Target="../media/image21.emf"/><Relationship Id="rId10" Type="http://schemas.openxmlformats.org/officeDocument/2006/relationships/image" Target="../media/image19.emf"/><Relationship Id="rId19" Type="http://schemas.openxmlformats.org/officeDocument/2006/relationships/oleObject" Target="../embeddings/oleObject16.bin"/><Relationship Id="rId4" Type="http://schemas.openxmlformats.org/officeDocument/2006/relationships/image" Target="../media/image23.jpeg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27.jpe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jpeg"/><Relationship Id="rId11" Type="http://schemas.openxmlformats.org/officeDocument/2006/relationships/oleObject" Target="../embeddings/oleObject20.bin"/><Relationship Id="rId5" Type="http://schemas.openxmlformats.org/officeDocument/2006/relationships/image" Target="../media/image29.jpeg"/><Relationship Id="rId10" Type="http://schemas.openxmlformats.org/officeDocument/2006/relationships/image" Target="../media/image25.emf"/><Relationship Id="rId4" Type="http://schemas.openxmlformats.org/officeDocument/2006/relationships/image" Target="../media/image28.jpeg"/><Relationship Id="rId9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oleObject" Target="../embeddings/oleObject24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6.jpeg"/><Relationship Id="rId12" Type="http://schemas.openxmlformats.org/officeDocument/2006/relationships/image" Target="../media/image3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1.e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32.emf"/><Relationship Id="rId4" Type="http://schemas.openxmlformats.org/officeDocument/2006/relationships/image" Target="../media/image35.jpeg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3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0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49.emf"/><Relationship Id="rId4" Type="http://schemas.openxmlformats.org/officeDocument/2006/relationships/oleObject" Target="../embeddings/oleObject2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052736"/>
            <a:ext cx="8640960" cy="388843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3200">
                <a:latin typeface="Arial Black" pitchFamily="34" charset="0"/>
              </a:rPr>
              <a:t>Лекция </a:t>
            </a:r>
            <a:r>
              <a:rPr lang="ru-RU" altLang="ru-RU" sz="3200" dirty="0">
                <a:latin typeface="Arial Black" pitchFamily="34" charset="0"/>
              </a:rPr>
              <a:t>4</a:t>
            </a:r>
            <a:r>
              <a:rPr lang="en-US" altLang="ru-RU" sz="3200">
                <a:latin typeface="Arial Black" pitchFamily="34" charset="0"/>
              </a:rPr>
              <a:t> </a:t>
            </a:r>
            <a:br>
              <a:rPr lang="en-US" altLang="ru-RU" dirty="0">
                <a:latin typeface="Arial Black" pitchFamily="34" charset="0"/>
              </a:rPr>
            </a:br>
            <a:br>
              <a:rPr lang="en-US" altLang="ru-RU" dirty="0">
                <a:latin typeface="Arial Black" pitchFamily="34" charset="0"/>
              </a:rPr>
            </a:br>
            <a:r>
              <a:rPr lang="ru-RU" altLang="ru-RU" sz="4800" cap="all" dirty="0">
                <a:solidFill>
                  <a:srgbClr val="C00000"/>
                </a:solidFill>
                <a:latin typeface="Arial Black" pitchFamily="34" charset="0"/>
              </a:rPr>
              <a:t>механика жидкостей</a:t>
            </a:r>
            <a:br>
              <a:rPr lang="ru-RU" altLang="ru-RU" sz="4800" cap="all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4800" cap="all" dirty="0">
                <a:solidFill>
                  <a:srgbClr val="C00000"/>
                </a:solidFill>
                <a:latin typeface="Arial Black" pitchFamily="34" charset="0"/>
              </a:rPr>
              <a:t>и газов</a:t>
            </a:r>
            <a:br>
              <a:rPr lang="ru-RU" altLang="ru-RU" sz="4800" cap="all" dirty="0">
                <a:solidFill>
                  <a:srgbClr val="C00000"/>
                </a:solidFill>
                <a:latin typeface="Arial Black" pitchFamily="34" charset="0"/>
              </a:rPr>
            </a:br>
            <a:endParaRPr lang="ru-RU" altLang="ru-RU" sz="4800" dirty="0">
              <a:latin typeface="Arial Black" pitchFamily="34" charset="0"/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0C79E166-875B-4EFA-8A25-959E328F0310}" type="slidenum">
              <a:rPr lang="ru-RU" altLang="ru-RU"/>
              <a:pPr>
                <a:defRPr/>
              </a:pPr>
              <a:t>1</a:t>
            </a:fld>
            <a:endParaRPr lang="ru-RU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2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209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  <a:t>Давление, сжимаемость жидкости и газа</a:t>
            </a:r>
          </a:p>
        </p:txBody>
      </p:sp>
      <p:pic>
        <p:nvPicPr>
          <p:cNvPr id="7" name="Рисунок 6" descr="5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5675" y="1339273"/>
            <a:ext cx="3036166" cy="1450109"/>
          </a:xfrm>
          <a:prstGeom prst="rect">
            <a:avLst/>
          </a:prstGeom>
        </p:spPr>
      </p:pic>
      <p:sp>
        <p:nvSpPr>
          <p:cNvPr id="8" name="Rectangle 3"/>
          <p:cNvSpPr txBox="1">
            <a:spLocks noRot="1" noChangeArrowheads="1"/>
          </p:cNvSpPr>
          <p:nvPr/>
        </p:nvSpPr>
        <p:spPr>
          <a:xfrm>
            <a:off x="3491346" y="1297858"/>
            <a:ext cx="5310908" cy="14638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Под</a:t>
            </a:r>
            <a:r>
              <a:rPr kumimoji="0" lang="ru-RU" altLang="ru-RU" sz="20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alt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воздействием поршня</a:t>
            </a:r>
            <a:r>
              <a:rPr kumimoji="0" lang="ru-RU" altLang="ru-RU" sz="20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в</a:t>
            </a:r>
            <a:r>
              <a:rPr kumimoji="0" lang="ru-RU" alt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озникает упругая</a:t>
            </a:r>
            <a:r>
              <a:rPr lang="ru-RU" altLang="ru-RU" sz="2000" noProof="0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сила,</a:t>
            </a:r>
            <a:r>
              <a:rPr lang="ru-RU" altLang="ru-RU" sz="2000" noProof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dirty="0">
                <a:latin typeface="Arial" pitchFamily="34" charset="0"/>
                <a:cs typeface="Arial" pitchFamily="34" charset="0"/>
              </a:rPr>
              <a:t>равная </a:t>
            </a:r>
            <a:r>
              <a:rPr kumimoji="0" lang="ru-RU" altLang="ru-RU" sz="20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внешнему воздействию. Частицы жидкости или газа действуют друг на друга с силой,</a:t>
            </a:r>
            <a:r>
              <a:rPr lang="ru-RU" altLang="ru-RU" sz="2000" dirty="0">
                <a:latin typeface="Arial" pitchFamily="34" charset="0"/>
                <a:cs typeface="Arial" pitchFamily="34" charset="0"/>
              </a:rPr>
              <a:t> равной </a:t>
            </a:r>
            <a:r>
              <a:rPr kumimoji="0" lang="ru-RU" altLang="ru-RU" sz="20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Symbol"/>
              </a:rPr>
              <a:t> силе сжатия. Это</a:t>
            </a:r>
            <a:r>
              <a:rPr lang="ru-RU" altLang="ru-RU" sz="20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kumimoji="0" lang="ru-RU" altLang="ru-RU" sz="20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Symbol"/>
              </a:rPr>
              <a:t>воздействие называется </a:t>
            </a:r>
            <a:r>
              <a:rPr lang="ru-RU" alt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давлением</a:t>
            </a:r>
            <a:r>
              <a:rPr lang="en-US" alt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(обозначается  </a:t>
            </a:r>
            <a:r>
              <a:rPr lang="en-US" altLang="ru-RU" sz="20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p</a:t>
            </a:r>
            <a:r>
              <a:rPr kumimoji="0" lang="ru-RU" altLang="ru-RU" sz="20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alt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)</a:t>
            </a:r>
            <a:endParaRPr kumimoji="0" lang="ru-RU" altLang="ru-RU" sz="20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240144" y="2909457"/>
            <a:ext cx="8626763" cy="979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Количественная мера давления </a:t>
            </a:r>
            <a:r>
              <a:rPr lang="en-US" alt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kumimoji="0" lang="ru-RU" altLang="ru-RU" sz="24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Symbol"/>
              </a:rPr>
              <a:t>– отношение численного значения силы, действующей перпендикулярно площади выделенного объема,</a:t>
            </a:r>
            <a:r>
              <a:rPr lang="en-US" alt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 к величине этой площади</a:t>
            </a:r>
            <a:r>
              <a:rPr kumimoji="0" lang="ru-RU" altLang="ru-RU" sz="24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Symbol"/>
              </a:rPr>
              <a:t>:</a:t>
            </a:r>
            <a:r>
              <a:rPr kumimoji="0" lang="ru-RU" altLang="ru-RU" sz="24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ru-RU" altLang="ru-RU" sz="240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688178"/>
              </p:ext>
            </p:extLst>
          </p:nvPr>
        </p:nvGraphicFramePr>
        <p:xfrm>
          <a:off x="2985871" y="3774767"/>
          <a:ext cx="1103313" cy="88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Equation" r:id="rId5" imgW="482391" imgH="393529" progId="Equation.DSMT4">
                  <p:embed/>
                </p:oleObj>
              </mc:Choice>
              <mc:Fallback>
                <p:oleObj name="Equation" r:id="rId5" imgW="482391" imgH="393529" progId="Equation.DSMT4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5871" y="3774767"/>
                        <a:ext cx="1103313" cy="88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40146" y="4562763"/>
            <a:ext cx="3297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Единицы давления. СИ :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8018003"/>
              </p:ext>
            </p:extLst>
          </p:nvPr>
        </p:nvGraphicFramePr>
        <p:xfrm>
          <a:off x="4229808" y="4343410"/>
          <a:ext cx="3168072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" name="Equation" r:id="rId7" imgW="1409088" imgH="393529" progId="Equation.DSMT4">
                  <p:embed/>
                </p:oleObj>
              </mc:Choice>
              <mc:Fallback>
                <p:oleObj name="Equation" r:id="rId7" imgW="1409088" imgH="393529" progId="Equation.DSMT4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808" y="4343410"/>
                        <a:ext cx="3168072" cy="808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0836" y="5076776"/>
            <a:ext cx="8756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Внесистемные единицы:             </a:t>
            </a:r>
            <a:r>
              <a:rPr lang="ru-RU" dirty="0"/>
              <a:t>1 бар = 10</a:t>
            </a:r>
            <a:r>
              <a:rPr lang="ru-RU" baseline="30000" dirty="0"/>
              <a:t>5</a:t>
            </a:r>
            <a:r>
              <a:rPr lang="ru-RU" dirty="0"/>
              <a:t> Па  бар</a:t>
            </a:r>
          </a:p>
          <a:p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836" y="5825824"/>
            <a:ext cx="7961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Физическая атмосфера:                </a:t>
            </a:r>
            <a:r>
              <a:rPr lang="ru-RU" dirty="0"/>
              <a:t>1 атм. = 1,01 бар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1672" y="6211669"/>
            <a:ext cx="8728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 </a:t>
            </a:r>
            <a:r>
              <a:rPr lang="ru-RU" b="1" dirty="0"/>
              <a:t>мм </a:t>
            </a:r>
            <a:r>
              <a:rPr lang="ru-RU" b="1" dirty="0" err="1"/>
              <a:t>рт</a:t>
            </a:r>
            <a:r>
              <a:rPr lang="ru-RU" b="1" dirty="0"/>
              <a:t>. ст. = 1 тор;</a:t>
            </a:r>
            <a:r>
              <a:rPr lang="ru-RU" b="1" dirty="0">
                <a:sym typeface="Symbol"/>
              </a:rPr>
              <a:t> 760 мм </a:t>
            </a:r>
            <a:r>
              <a:rPr lang="ru-RU" b="1" dirty="0" err="1">
                <a:sym typeface="Symbol"/>
              </a:rPr>
              <a:t>рт</a:t>
            </a:r>
            <a:r>
              <a:rPr lang="ru-RU" b="1" dirty="0">
                <a:sym typeface="Symbol"/>
              </a:rPr>
              <a:t>. ст. = 1 атм.; </a:t>
            </a:r>
          </a:p>
          <a:p>
            <a:pPr algn="ctr"/>
            <a:r>
              <a:rPr lang="ru-RU" b="1" dirty="0">
                <a:sym typeface="Symbol"/>
              </a:rPr>
              <a:t>1 мм </a:t>
            </a:r>
            <a:r>
              <a:rPr lang="ru-RU" b="1" dirty="0" err="1">
                <a:sym typeface="Symbol"/>
              </a:rPr>
              <a:t>рт</a:t>
            </a:r>
            <a:r>
              <a:rPr lang="ru-RU" b="1" dirty="0">
                <a:sym typeface="Symbol"/>
              </a:rPr>
              <a:t>. ст.</a:t>
            </a:r>
            <a:r>
              <a:rPr lang="en-US" b="1" dirty="0">
                <a:sym typeface="Symbol"/>
              </a:rPr>
              <a:t> </a:t>
            </a:r>
            <a:r>
              <a:rPr lang="ru-RU" b="1" dirty="0">
                <a:sym typeface="Symbol"/>
              </a:rPr>
              <a:t>= 13.6 мм. вод.</a:t>
            </a:r>
            <a:r>
              <a:rPr lang="en-US" b="1" dirty="0">
                <a:sym typeface="Symbol"/>
              </a:rPr>
              <a:t> </a:t>
            </a:r>
            <a:r>
              <a:rPr lang="ru-RU" b="1" dirty="0">
                <a:sym typeface="Symbol"/>
              </a:rPr>
              <a:t>ст.; 1 мм. вод.</a:t>
            </a:r>
            <a:r>
              <a:rPr lang="en-US" b="1" dirty="0">
                <a:sym typeface="Symbol"/>
              </a:rPr>
              <a:t> </a:t>
            </a:r>
            <a:r>
              <a:rPr lang="ru-RU" b="1" dirty="0">
                <a:sym typeface="Symbol"/>
              </a:rPr>
              <a:t>ст.</a:t>
            </a:r>
            <a:r>
              <a:rPr lang="en-US" b="1" dirty="0">
                <a:sym typeface="Symbol"/>
              </a:rPr>
              <a:t> </a:t>
            </a:r>
            <a:r>
              <a:rPr lang="ru-RU" b="1" dirty="0">
                <a:sym typeface="Symbol"/>
              </a:rPr>
              <a:t>= 9.8 Па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840324" y="3814619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724098-F1FD-9F4C-9BBB-852726456F25}"/>
              </a:ext>
            </a:extLst>
          </p:cNvPr>
          <p:cNvSpPr txBox="1"/>
          <p:nvPr/>
        </p:nvSpPr>
        <p:spPr>
          <a:xfrm>
            <a:off x="110836" y="5386036"/>
            <a:ext cx="903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Техническая атмосфера :             </a:t>
            </a:r>
            <a:r>
              <a:rPr lang="ru-RU" dirty="0"/>
              <a:t>1 </a:t>
            </a:r>
            <a:r>
              <a:rPr lang="ru-RU" dirty="0" err="1"/>
              <a:t>ат</a:t>
            </a:r>
            <a:r>
              <a:rPr lang="ru-RU" dirty="0"/>
              <a:t> = 1 кгс/см</a:t>
            </a:r>
            <a:r>
              <a:rPr lang="ru-RU" baseline="30000" dirty="0"/>
              <a:t>2</a:t>
            </a:r>
            <a:r>
              <a:rPr lang="ru-RU" dirty="0"/>
              <a:t> = 0,98 бар</a:t>
            </a:r>
          </a:p>
          <a:p>
            <a:r>
              <a:rPr lang="ru-RU" dirty="0"/>
              <a:t>			</a:t>
            </a:r>
            <a:endParaRPr lang="ru-RU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66544" y="6474403"/>
            <a:ext cx="623455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3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676456" cy="1209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Давление, сжимаемость жидкости и газа</a:t>
            </a:r>
            <a:r>
              <a:rPr lang="en-US" altLang="ru-RU" sz="36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продолжение)</a:t>
            </a:r>
          </a:p>
        </p:txBody>
      </p:sp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1" y="1579414"/>
            <a:ext cx="2697018" cy="471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Сжимаемость:</a:t>
            </a:r>
            <a:r>
              <a:rPr kumimoji="0" lang="ru-RU" altLang="ru-RU" sz="24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ru-RU" altLang="ru-RU" sz="24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354964"/>
              </p:ext>
            </p:extLst>
          </p:nvPr>
        </p:nvGraphicFramePr>
        <p:xfrm>
          <a:off x="2727325" y="1143000"/>
          <a:ext cx="155416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2" name="Equation" r:id="rId4" imgW="685800" imgH="419100" progId="Equation.DSMT4">
                  <p:embed/>
                </p:oleObj>
              </mc:Choice>
              <mc:Fallback>
                <p:oleObj name="Equation" r:id="rId4" imgW="685800" imgH="419100" progId="Equation.DSMT4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7325" y="1143000"/>
                        <a:ext cx="1554163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"/>
          <p:cNvSpPr txBox="1">
            <a:spLocks noRot="1" noChangeArrowheads="1"/>
          </p:cNvSpPr>
          <p:nvPr/>
        </p:nvSpPr>
        <p:spPr>
          <a:xfrm>
            <a:off x="4701309" y="1579415"/>
            <a:ext cx="3297381" cy="387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(ставят</a:t>
            </a:r>
            <a:r>
              <a:rPr kumimoji="0" lang="ru-RU" altLang="ru-RU" sz="24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(-)  чтобы</a:t>
            </a:r>
            <a:r>
              <a:rPr kumimoji="0" lang="ru-RU" altLang="ru-RU" sz="24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Symbol"/>
              </a:rPr>
              <a:t> </a:t>
            </a:r>
            <a:r>
              <a:rPr kumimoji="0" lang="en-US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Symbol"/>
              </a:rPr>
              <a:t>&gt;0)</a:t>
            </a:r>
            <a:endParaRPr kumimoji="0" lang="ru-RU" altLang="ru-RU" sz="24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3"/>
          <p:cNvSpPr txBox="1">
            <a:spLocks noRot="1" noChangeArrowheads="1"/>
          </p:cNvSpPr>
          <p:nvPr/>
        </p:nvSpPr>
        <p:spPr>
          <a:xfrm>
            <a:off x="0" y="2327567"/>
            <a:ext cx="4281488" cy="471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Для </a:t>
            </a:r>
            <a:r>
              <a:rPr lang="en-US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воды:</a:t>
            </a:r>
            <a:r>
              <a:rPr lang="en-US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 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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510</a:t>
            </a:r>
            <a:r>
              <a:rPr lang="ru-RU" altLang="ru-RU" sz="2400" baseline="30000" dirty="0">
                <a:latin typeface="Times New Roman" pitchFamily="18" charset="0"/>
                <a:cs typeface="Times New Roman" pitchFamily="18" charset="0"/>
                <a:sym typeface="Symbol"/>
              </a:rPr>
              <a:t>-10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 м</a:t>
            </a:r>
            <a:r>
              <a:rPr lang="ru-RU" altLang="ru-RU" sz="2400" baseline="30000" dirty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/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  <a:sym typeface="Symbol"/>
              </a:rPr>
              <a:t>н</a:t>
            </a:r>
            <a:r>
              <a:rPr kumimoji="0" lang="ru-RU" altLang="ru-RU" sz="24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altLang="ru-RU" sz="2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680749"/>
              </p:ext>
            </p:extLst>
          </p:nvPr>
        </p:nvGraphicFramePr>
        <p:xfrm>
          <a:off x="5205413" y="2120900"/>
          <a:ext cx="386556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3" name="Equation" r:id="rId6" imgW="2298700" imgH="419100" progId="Equation.DSMT4">
                  <p:embed/>
                </p:oleObj>
              </mc:Choice>
              <mc:Fallback>
                <p:oleObj name="Equation" r:id="rId6" imgW="2298700" imgH="419100" progId="Equation.DSMT4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5413" y="2120900"/>
                        <a:ext cx="3865562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559582"/>
              </p:ext>
            </p:extLst>
          </p:nvPr>
        </p:nvGraphicFramePr>
        <p:xfrm>
          <a:off x="1619059" y="2851453"/>
          <a:ext cx="17653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4" name="Equation" r:id="rId8" imgW="1066337" imgH="393529" progId="Equation.DSMT4">
                  <p:embed/>
                </p:oleObj>
              </mc:Choice>
              <mc:Fallback>
                <p:oleObj name="Equation" r:id="rId8" imgW="1066337" imgH="393529" progId="Equation.DSMT4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059" y="2851453"/>
                        <a:ext cx="17653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0572427"/>
              </p:ext>
            </p:extLst>
          </p:nvPr>
        </p:nvGraphicFramePr>
        <p:xfrm>
          <a:off x="3703999" y="2781079"/>
          <a:ext cx="3998912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5" name="Equation" r:id="rId10" imgW="2387600" imgH="419100" progId="Equation.DSMT4">
                  <p:embed/>
                </p:oleObj>
              </mc:Choice>
              <mc:Fallback>
                <p:oleObj name="Equation" r:id="rId10" imgW="2387600" imgH="419100" progId="Equation.DSMT4">
                  <p:embed/>
                  <p:pic>
                    <p:nvPicPr>
                      <p:cNvPr id="0" name="Picture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3999" y="2781079"/>
                        <a:ext cx="3998912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3"/>
          <p:cNvSpPr txBox="1">
            <a:spLocks noRot="1" noChangeArrowheads="1"/>
          </p:cNvSpPr>
          <p:nvPr/>
        </p:nvSpPr>
        <p:spPr>
          <a:xfrm>
            <a:off x="120081" y="3736023"/>
            <a:ext cx="8876137" cy="6742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  <a:sym typeface="Symbol"/>
              </a:rPr>
              <a:t>Для </a:t>
            </a: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воздуха</a:t>
            </a:r>
            <a:r>
              <a:rPr lang="ru-RU" altLang="ru-RU" sz="2400" b="1" dirty="0">
                <a:latin typeface="Arial" pitchFamily="34" charset="0"/>
                <a:cs typeface="Arial" pitchFamily="34" charset="0"/>
                <a:sym typeface="Symbol"/>
              </a:rPr>
              <a:t> сжимаемость в нормальных условиях на порядок больше</a:t>
            </a:r>
            <a:endParaRPr kumimoji="0" lang="ru-RU" altLang="ru-RU" sz="2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 descr="5-2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44803" y="4403076"/>
            <a:ext cx="2407414" cy="2113227"/>
          </a:xfrm>
          <a:prstGeom prst="rect">
            <a:avLst/>
          </a:prstGeom>
        </p:spPr>
      </p:pic>
      <p:graphicFrame>
        <p:nvGraphicFramePr>
          <p:cNvPr id="2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179376"/>
              </p:ext>
            </p:extLst>
          </p:nvPr>
        </p:nvGraphicFramePr>
        <p:xfrm>
          <a:off x="2922486" y="4479416"/>
          <a:ext cx="3426690" cy="1319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6" name="Equation" r:id="rId13" imgW="1320800" imgH="508000" progId="Equation.DSMT4">
                  <p:embed/>
                </p:oleObj>
              </mc:Choice>
              <mc:Fallback>
                <p:oleObj name="Equation" r:id="rId13" imgW="1320800" imgH="508000" progId="Equation.DSMT4">
                  <p:embed/>
                  <p:pic>
                    <p:nvPicPr>
                      <p:cNvPr id="0" name="Picture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2486" y="4479416"/>
                        <a:ext cx="3426690" cy="13194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8209772" y="1542468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(5.2)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907235" y="4657048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(5.3)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907235" y="5248958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(5.4)</a:t>
            </a:r>
          </a:p>
        </p:txBody>
      </p:sp>
      <p:sp>
        <p:nvSpPr>
          <p:cNvPr id="25" name="Rectangle 3"/>
          <p:cNvSpPr txBox="1">
            <a:spLocks noRot="1" noChangeArrowheads="1"/>
          </p:cNvSpPr>
          <p:nvPr/>
        </p:nvSpPr>
        <p:spPr>
          <a:xfrm>
            <a:off x="2922486" y="4152822"/>
            <a:ext cx="5477164" cy="443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noProof="0" dirty="0">
                <a:latin typeface="Arial" pitchFamily="34" charset="0"/>
                <a:cs typeface="Arial" pitchFamily="34" charset="0"/>
                <a:sym typeface="Symbol"/>
              </a:rPr>
              <a:t>Давление в покоящейся жидкости:</a:t>
            </a:r>
            <a:endParaRPr kumimoji="0" lang="ru-RU" altLang="ru-RU" sz="2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5AFE6C06-8609-1A41-BD23-D1019385C008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2576939" y="5832513"/>
            <a:ext cx="6567061" cy="88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b="1" noProof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Дифференциальное гидростатическое давление крови у человека: прирост 1 мм. рт. ст.</a:t>
            </a:r>
            <a:r>
              <a:rPr lang="en-US" altLang="ru-RU" b="1" noProof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/</a:t>
            </a:r>
            <a:r>
              <a:rPr lang="ru-RU" altLang="ru-RU" b="1" noProof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на </a:t>
            </a:r>
            <a:r>
              <a:rPr lang="en-US" altLang="ru-RU" b="1" noProof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ru-RU" altLang="ru-RU" b="1" noProof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,5 см роста человека </a:t>
            </a:r>
            <a:r>
              <a:rPr lang="ru-RU" alt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(от сосудов головы до  </a:t>
            </a:r>
            <a:r>
              <a:rPr lang="ru-RU" altLang="ru-RU" b="1" noProof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сосудов ноги   140 мм. </a:t>
            </a:r>
            <a:r>
              <a:rPr lang="ru-RU" alt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рт. ст.)</a:t>
            </a:r>
            <a:endParaRPr kumimoji="0" lang="ru-RU" altLang="ru-RU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02892" y="1"/>
            <a:ext cx="8385175" cy="90871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Элементы гидродинамики</a:t>
            </a:r>
          </a:p>
        </p:txBody>
      </p:sp>
      <p:sp>
        <p:nvSpPr>
          <p:cNvPr id="41" name="Rectangle 3"/>
          <p:cNvSpPr txBox="1">
            <a:spLocks noRot="1" noChangeArrowheads="1"/>
          </p:cNvSpPr>
          <p:nvPr/>
        </p:nvSpPr>
        <p:spPr>
          <a:xfrm>
            <a:off x="5043055" y="2262909"/>
            <a:ext cx="3805381" cy="701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dirty="0">
                <a:latin typeface="Arial" pitchFamily="34" charset="0"/>
                <a:cs typeface="Arial" pitchFamily="34" charset="0"/>
                <a:sym typeface="Symbol"/>
              </a:rPr>
              <a:t>Считываем  показания датчиков скорости  - строим поле векторов скорости и линию тока</a:t>
            </a:r>
            <a:endParaRPr kumimoji="0" lang="ru-RU" altLang="ru-RU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3"/>
          <p:cNvSpPr txBox="1">
            <a:spLocks noRot="1" noChangeArrowheads="1"/>
          </p:cNvSpPr>
          <p:nvPr/>
        </p:nvSpPr>
        <p:spPr>
          <a:xfrm>
            <a:off x="212426" y="2937164"/>
            <a:ext cx="8737601" cy="12099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  <a:sym typeface="Symbol"/>
              </a:rPr>
              <a:t>Линия, касательная к которой в любой момент времени совпадает с направлением скорости в выделенном элементе потока, называется линией тока. </a:t>
            </a:r>
            <a:endParaRPr kumimoji="0" lang="ru-RU" altLang="ru-RU" sz="2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Рисунок 48" descr="5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4582" y="5227782"/>
            <a:ext cx="1717926" cy="1293091"/>
          </a:xfrm>
          <a:prstGeom prst="rect">
            <a:avLst/>
          </a:prstGeom>
        </p:spPr>
      </p:pic>
      <p:sp>
        <p:nvSpPr>
          <p:cNvPr id="50" name="Rectangle 3"/>
          <p:cNvSpPr txBox="1">
            <a:spLocks noRot="1" noChangeArrowheads="1"/>
          </p:cNvSpPr>
          <p:nvPr/>
        </p:nvSpPr>
        <p:spPr>
          <a:xfrm>
            <a:off x="203191" y="3842327"/>
            <a:ext cx="8737601" cy="1117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  <a:sym typeface="Symbol"/>
              </a:rPr>
              <a:t>Стационарный поток: распределение скоростей в потоке не меняется со временем. В таком потоке линия тока совпадает с траекториями отдельных частиц.</a:t>
            </a:r>
            <a:endParaRPr kumimoji="0" lang="ru-RU" altLang="ru-RU" sz="2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3"/>
          <p:cNvSpPr txBox="1">
            <a:spLocks noRot="1" noChangeArrowheads="1"/>
          </p:cNvSpPr>
          <p:nvPr/>
        </p:nvSpPr>
        <p:spPr>
          <a:xfrm>
            <a:off x="6474692" y="5172364"/>
            <a:ext cx="2669308" cy="13669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Объем жидкости, протекающей  со скоростью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</a:t>
            </a:r>
            <a:r>
              <a:rPr lang="en-US" alt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kumimoji="0" lang="ru-RU" altLang="ru-RU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сечение </a:t>
            </a:r>
            <a:r>
              <a:rPr kumimoji="0" lang="en-US" altLang="ru-RU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</a:t>
            </a:r>
            <a:r>
              <a:rPr kumimoji="0" lang="ru-RU" altLang="ru-RU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за время </a:t>
            </a:r>
            <a:endParaRPr kumimoji="0" lang="en-US" altLang="ru-RU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ru-RU" b="1" dirty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ru-RU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равен </a:t>
            </a: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</a:t>
            </a:r>
            <a:r>
              <a:rPr lang="en-US" altLang="ru-RU" b="1" dirty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altLang="ru-RU" b="1" i="1" dirty="0" err="1">
                <a:latin typeface="Times New Roman" pitchFamily="18" charset="0"/>
                <a:cs typeface="Times New Roman" pitchFamily="18" charset="0"/>
              </a:rPr>
              <a:t>tS</a:t>
            </a:r>
            <a:endParaRPr kumimoji="0" lang="ru-RU" altLang="ru-RU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3"/>
          <p:cNvSpPr txBox="1">
            <a:spLocks noRot="1" noChangeArrowheads="1"/>
          </p:cNvSpPr>
          <p:nvPr/>
        </p:nvSpPr>
        <p:spPr>
          <a:xfrm>
            <a:off x="581891" y="2207491"/>
            <a:ext cx="4110182" cy="572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dirty="0">
                <a:latin typeface="Arial" pitchFamily="34" charset="0"/>
                <a:cs typeface="Arial" pitchFamily="34" charset="0"/>
                <a:sym typeface="Symbol"/>
              </a:rPr>
              <a:t>Наблюдаем  за скоростью движения  - строим траекторию</a:t>
            </a:r>
            <a:endParaRPr kumimoji="0" lang="ru-RU" altLang="ru-RU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0074" y="5227783"/>
            <a:ext cx="21151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Symbol"/>
              </a:rPr>
              <a:t>Трубка тока</a:t>
            </a:r>
            <a:r>
              <a:rPr lang="en-US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Symbol"/>
              </a:rPr>
              <a:t>(</a:t>
            </a:r>
            <a:r>
              <a:rPr lang="ru-RU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Symbol"/>
              </a:rPr>
              <a:t>воображаемая) - число линий тока 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Symbol"/>
              </a:rPr>
              <a:t>внутри неизменно   </a:t>
            </a:r>
            <a:endParaRPr lang="ru-RU" dirty="0"/>
          </a:p>
        </p:txBody>
      </p:sp>
      <p:pic>
        <p:nvPicPr>
          <p:cNvPr id="16" name="Рисунок 15" descr="5-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12145" y="5095764"/>
            <a:ext cx="1411363" cy="1469260"/>
          </a:xfrm>
          <a:prstGeom prst="rect">
            <a:avLst/>
          </a:prstGeom>
        </p:spPr>
      </p:pic>
      <p:pic>
        <p:nvPicPr>
          <p:cNvPr id="17" name="Рисунок 16" descr="5-3б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25764" y="753991"/>
            <a:ext cx="2437580" cy="1453117"/>
          </a:xfrm>
          <a:prstGeom prst="rect">
            <a:avLst/>
          </a:prstGeom>
        </p:spPr>
      </p:pic>
      <p:pic>
        <p:nvPicPr>
          <p:cNvPr id="18" name="Рисунок 17" descr="5-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2925" y="763227"/>
            <a:ext cx="3952013" cy="14257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Теорема неразрывности струи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5</a:t>
            </a:fld>
            <a:endParaRPr lang="ru-RU" altLang="ru-RU" dirty="0"/>
          </a:p>
        </p:txBody>
      </p:sp>
      <p:sp>
        <p:nvSpPr>
          <p:cNvPr id="33" name="Rectangle 3"/>
          <p:cNvSpPr txBox="1">
            <a:spLocks noRot="1" noChangeArrowheads="1"/>
          </p:cNvSpPr>
          <p:nvPr/>
        </p:nvSpPr>
        <p:spPr>
          <a:xfrm>
            <a:off x="295564" y="5015346"/>
            <a:ext cx="8682181" cy="905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(для  воздушного потока это условие выполняется  не всегда, поскольку неразрывность потока воздуха</a:t>
            </a: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 при больших </a:t>
            </a:r>
            <a:r>
              <a:rPr kumimoji="0" lang="ru-RU" altLang="ru-RU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скоростях</a:t>
            </a:r>
            <a:r>
              <a:rPr kumimoji="0" lang="ru-RU" altLang="ru-RU" sz="2000" b="1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не сохраняется </a:t>
            </a:r>
            <a:r>
              <a:rPr kumimoji="0" lang="ru-RU" altLang="ru-RU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)</a:t>
            </a:r>
            <a:endParaRPr kumimoji="0" lang="ru-RU" alt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"/>
          <p:cNvSpPr txBox="1">
            <a:spLocks noRot="1" noChangeArrowheads="1"/>
          </p:cNvSpPr>
          <p:nvPr/>
        </p:nvSpPr>
        <p:spPr>
          <a:xfrm>
            <a:off x="3620655" y="1570176"/>
            <a:ext cx="5320145" cy="1662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Условие неразрывности  струи означает,</a:t>
            </a:r>
            <a:r>
              <a:rPr kumimoji="0" lang="ru-RU" altLang="ru-RU" sz="2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что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количество</a:t>
            </a: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latin typeface="Arial" pitchFamily="34" charset="0"/>
                <a:cs typeface="Arial" pitchFamily="34" charset="0"/>
              </a:rPr>
              <a:t>жид-кости</a:t>
            </a: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, протекающей через любое сечение за одно и то же время, должно быть одинаковым: 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35" name="Object 178"/>
          <p:cNvGraphicFramePr>
            <a:graphicFrameLocks noChangeAspect="1"/>
          </p:cNvGraphicFramePr>
          <p:nvPr/>
        </p:nvGraphicFramePr>
        <p:xfrm>
          <a:off x="4821381" y="3314700"/>
          <a:ext cx="2662093" cy="570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38" name="Equation" r:id="rId4" imgW="1193800" imgH="228600" progId="Equation.DSMT4">
                  <p:embed/>
                </p:oleObj>
              </mc:Choice>
              <mc:Fallback>
                <p:oleObj name="Equation" r:id="rId4" imgW="1193800" imgH="228600" progId="Equation.DSMT4">
                  <p:embed/>
                  <p:pic>
                    <p:nvPicPr>
                      <p:cNvPr id="0" name="Picture 2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1381" y="3314700"/>
                        <a:ext cx="2662093" cy="5708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Рисунок 17" descr="5-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6882" y="1617252"/>
            <a:ext cx="3090716" cy="2178894"/>
          </a:xfrm>
          <a:prstGeom prst="rect">
            <a:avLst/>
          </a:prstGeom>
        </p:spPr>
      </p:pic>
      <p:graphicFrame>
        <p:nvGraphicFramePr>
          <p:cNvPr id="19" name="Object 178"/>
          <p:cNvGraphicFramePr>
            <a:graphicFrameLocks noChangeAspect="1"/>
          </p:cNvGraphicFramePr>
          <p:nvPr/>
        </p:nvGraphicFramePr>
        <p:xfrm>
          <a:off x="1036638" y="4038600"/>
          <a:ext cx="716121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39" name="Equation" r:id="rId7" imgW="3136900" imgH="228600" progId="Equation.DSMT4">
                  <p:embed/>
                </p:oleObj>
              </mc:Choice>
              <mc:Fallback>
                <p:oleObj name="Equation" r:id="rId7" imgW="3136900" imgH="228600" progId="Equation.DSMT4">
                  <p:embed/>
                  <p:pic>
                    <p:nvPicPr>
                      <p:cNvPr id="0" name="Picture 2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4038600"/>
                        <a:ext cx="7161212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62400" y="4008582"/>
            <a:ext cx="4276436" cy="7204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200541" y="3389740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(5.5)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246728" y="4073233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(5.6)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6</a:t>
            </a:fld>
            <a:endParaRPr lang="ru-RU" altLang="ru-RU" dirty="0"/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212438" y="4246453"/>
            <a:ext cx="6724072" cy="454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</a:t>
            </a:r>
            <a:r>
              <a:rPr kumimoji="0" lang="en-US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Если 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Symbol"/>
              </a:rPr>
              <a:t></a:t>
            </a:r>
            <a:r>
              <a:rPr kumimoji="0" lang="en-US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altLang="ru-RU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= </a:t>
            </a:r>
            <a:r>
              <a:rPr kumimoji="0" lang="ru-RU" altLang="ru-RU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2"/>
          <p:cNvSpPr txBox="1">
            <a:spLocks noRot="1" noChangeArrowheads="1"/>
          </p:cNvSpPr>
          <p:nvPr/>
        </p:nvSpPr>
        <p:spPr>
          <a:xfrm>
            <a:off x="467544" y="1"/>
            <a:ext cx="8385175" cy="868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Уравнение Бернулли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285012" y="1597504"/>
            <a:ext cx="858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(5.7)</a:t>
            </a:r>
          </a:p>
        </p:txBody>
      </p:sp>
      <p:pic>
        <p:nvPicPr>
          <p:cNvPr id="18" name="Рисунок 17" descr="5-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9943" y="1294118"/>
            <a:ext cx="3138965" cy="2418770"/>
          </a:xfrm>
          <a:prstGeom prst="rect">
            <a:avLst/>
          </a:prstGeom>
        </p:spPr>
      </p:pic>
      <p:graphicFrame>
        <p:nvGraphicFramePr>
          <p:cNvPr id="5485" name="Object 365"/>
          <p:cNvGraphicFramePr>
            <a:graphicFrameLocks noChangeAspect="1"/>
          </p:cNvGraphicFramePr>
          <p:nvPr/>
        </p:nvGraphicFramePr>
        <p:xfrm>
          <a:off x="3435350" y="1333500"/>
          <a:ext cx="47894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2" name="Equation" r:id="rId5" imgW="2095500" imgH="419100" progId="Equation.DSMT4">
                  <p:embed/>
                </p:oleObj>
              </mc:Choice>
              <mc:Fallback>
                <p:oleObj name="Equation" r:id="rId5" imgW="2095500" imgH="419100" progId="Equation.DSMT4">
                  <p:embed/>
                  <p:pic>
                    <p:nvPicPr>
                      <p:cNvPr id="0" name="Picture 4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5350" y="1333500"/>
                        <a:ext cx="478948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3"/>
          <p:cNvSpPr txBox="1">
            <a:spLocks noRot="1" noChangeArrowheads="1"/>
          </p:cNvSpPr>
          <p:nvPr/>
        </p:nvSpPr>
        <p:spPr>
          <a:xfrm>
            <a:off x="5347853" y="2463836"/>
            <a:ext cx="1413165" cy="454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или</a:t>
            </a:r>
          </a:p>
        </p:txBody>
      </p:sp>
      <p:graphicFrame>
        <p:nvGraphicFramePr>
          <p:cNvPr id="21" name="Object 3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6726133"/>
              </p:ext>
            </p:extLst>
          </p:nvPr>
        </p:nvGraphicFramePr>
        <p:xfrm>
          <a:off x="4304147" y="2679717"/>
          <a:ext cx="319246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3" name="Equation" r:id="rId7" imgW="1396800" imgH="419040" progId="Equation.DSMT4">
                  <p:embed/>
                </p:oleObj>
              </mc:Choice>
              <mc:Fallback>
                <p:oleObj name="Equation" r:id="rId7" imgW="1396800" imgH="419040" progId="Equation.DSMT4">
                  <p:embed/>
                  <p:pic>
                    <p:nvPicPr>
                      <p:cNvPr id="0" name="Picture 4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4147" y="2679717"/>
                        <a:ext cx="3192462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942111" y="3886234"/>
            <a:ext cx="6724072" cy="454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Следствия:</a:t>
            </a:r>
          </a:p>
        </p:txBody>
      </p:sp>
      <p:graphicFrame>
        <p:nvGraphicFramePr>
          <p:cNvPr id="23" name="Object 365"/>
          <p:cNvGraphicFramePr>
            <a:graphicFrameLocks noChangeAspect="1"/>
          </p:cNvGraphicFramePr>
          <p:nvPr/>
        </p:nvGraphicFramePr>
        <p:xfrm>
          <a:off x="1184708" y="4615873"/>
          <a:ext cx="2992437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4" name="Equation" r:id="rId9" imgW="1308100" imgH="228600" progId="Equation.DSMT4">
                  <p:embed/>
                </p:oleObj>
              </mc:Choice>
              <mc:Fallback>
                <p:oleObj name="Equation" r:id="rId9" imgW="1308100" imgH="228600" progId="Equation.DSMT4">
                  <p:embed/>
                  <p:pic>
                    <p:nvPicPr>
                      <p:cNvPr id="0" name="Picture 4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4708" y="4615873"/>
                        <a:ext cx="2992437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365"/>
          <p:cNvGraphicFramePr>
            <a:graphicFrameLocks noChangeAspect="1"/>
          </p:cNvGraphicFramePr>
          <p:nvPr/>
        </p:nvGraphicFramePr>
        <p:xfrm>
          <a:off x="4528993" y="4593792"/>
          <a:ext cx="2992438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5" name="Equation" r:id="rId11" imgW="1307532" imgH="253890" progId="Equation.DSMT4">
                  <p:embed/>
                </p:oleObj>
              </mc:Choice>
              <mc:Fallback>
                <p:oleObj name="Equation" r:id="rId11" imgW="1307532" imgH="253890" progId="Equation.DSMT4">
                  <p:embed/>
                  <p:pic>
                    <p:nvPicPr>
                      <p:cNvPr id="0" name="Picture 4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8993" y="4593792"/>
                        <a:ext cx="2992438" cy="649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3"/>
              <p:cNvSpPr txBox="1">
                <a:spLocks noRot="1" noChangeArrowheads="1"/>
              </p:cNvSpPr>
              <p:nvPr/>
            </p:nvSpPr>
            <p:spPr>
              <a:xfrm>
                <a:off x="230911" y="5290162"/>
                <a:ext cx="8792773" cy="4548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/>
              <a:p>
                <a:pPr lvl="0" fontAlgn="auto">
                  <a:lnSpc>
                    <a:spcPct val="8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altLang="ru-RU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𝝆</m:t>
                    </m:r>
                  </m:oMath>
                </a14:m>
                <a:r>
                  <a:rPr lang="en-US" altLang="ru-RU" sz="2400" b="1" i="1" dirty="0">
                    <a:latin typeface="Times New Roman" pitchFamily="18" charset="0"/>
                    <a:cs typeface="Times New Roman" pitchFamily="18" charset="0"/>
                  </a:rPr>
                  <a:t>g</a:t>
                </a:r>
                <a:r>
                  <a:rPr lang="en-US" altLang="ru-RU" sz="2400" b="1" i="1" noProof="0" dirty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ru-RU" altLang="ru-RU" sz="2000" b="1" dirty="0">
                    <a:latin typeface="Arial" pitchFamily="34" charset="0"/>
                    <a:cs typeface="Arial" pitchFamily="34" charset="0"/>
                  </a:rPr>
                  <a:t>- гидравлическое давление ,  </a:t>
                </a:r>
                <a:r>
                  <a:rPr lang="en-US" altLang="ru-RU" sz="2000" b="1" i="1" dirty="0">
                    <a:latin typeface="Arial" pitchFamily="34" charset="0"/>
                    <a:cs typeface="Arial" pitchFamily="34" charset="0"/>
                  </a:rPr>
                  <a:t>p</a:t>
                </a:r>
                <a:r>
                  <a:rPr lang="ru-RU" altLang="ru-RU" sz="2000" b="1" dirty="0">
                    <a:latin typeface="Arial" pitchFamily="34" charset="0"/>
                    <a:cs typeface="Arial" pitchFamily="34" charset="0"/>
                  </a:rPr>
                  <a:t> - статическое давление </a:t>
                </a:r>
                <a:endParaRPr kumimoji="0" lang="ru-RU" altLang="ru-RU" sz="2000" b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11" y="5290162"/>
                <a:ext cx="8792773" cy="454853"/>
              </a:xfrm>
              <a:prstGeom prst="rect">
                <a:avLst/>
              </a:prstGeom>
              <a:blipFill>
                <a:blip r:embed="rId13"/>
                <a:stretch>
                  <a:fillRect l="-144" t="-27778" b="-13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" name="Object 3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569543"/>
              </p:ext>
            </p:extLst>
          </p:nvPr>
        </p:nvGraphicFramePr>
        <p:xfrm>
          <a:off x="4423209" y="5483497"/>
          <a:ext cx="2954338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6" name="Equation" r:id="rId14" imgW="1295400" imgH="393700" progId="Equation.DSMT4">
                  <p:embed/>
                </p:oleObj>
              </mc:Choice>
              <mc:Fallback>
                <p:oleObj name="Equation" r:id="rId14" imgW="1295400" imgH="393700" progId="Equation.DSMT4">
                  <p:embed/>
                  <p:pic>
                    <p:nvPicPr>
                      <p:cNvPr id="0" name="Picture 4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3209" y="5483497"/>
                        <a:ext cx="2954338" cy="100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285012" y="2936777"/>
            <a:ext cx="858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(5.8)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0D804373-1222-414C-9DCD-D7886D88ECB6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230911" y="5904417"/>
            <a:ext cx="6724072" cy="454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</a:t>
            </a:r>
            <a:r>
              <a:rPr kumimoji="0" lang="en-US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Если </a:t>
            </a:r>
            <a:r>
              <a:rPr kumimoji="0" lang="en-US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altLang="ru-RU" sz="2400" b="1" i="1" noProof="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ru-RU" sz="2400" b="1" baseline="-25000" noProof="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ru-RU" sz="2400" b="1" i="1" noProof="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sz="2400" b="1" i="1" noProof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b="1" i="1" noProof="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ru-RU" sz="2400" b="1" baseline="-25000" noProof="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ru-RU" sz="2400" b="1" i="1" noProof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b="1" i="1" dirty="0">
                <a:latin typeface="Symbol" pitchFamily="18" charset="2"/>
                <a:cs typeface="Times New Roman" pitchFamily="18" charset="0"/>
              </a:rPr>
              <a:t>u</a:t>
            </a:r>
            <a:r>
              <a:rPr lang="en-US" altLang="ru-RU" sz="2400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kumimoji="0" lang="ru-RU" altLang="ru-RU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Symbol"/>
              </a:rPr>
              <a:t> </a:t>
            </a:r>
            <a:r>
              <a:rPr lang="en-US" altLang="ru-RU" sz="2400" b="1" i="1" dirty="0">
                <a:latin typeface="Symbol" pitchFamily="18" charset="2"/>
                <a:cs typeface="Times New Roman" pitchFamily="18" charset="0"/>
              </a:rPr>
              <a:t>u</a:t>
            </a:r>
            <a:r>
              <a:rPr kumimoji="0" lang="en-US" altLang="ru-RU" sz="2400" b="1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ru-RU" altLang="ru-RU" sz="2000" b="1" dirty="0">
                <a:latin typeface="Arial" pitchFamily="34" charset="0"/>
                <a:cs typeface="Arial" pitchFamily="34" charset="0"/>
              </a:rPr>
              <a:t>, :</a:t>
            </a: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3">
                <a:extLst>
                  <a:ext uri="{FF2B5EF4-FFF2-40B4-BE49-F238E27FC236}">
                    <a16:creationId xmlns:a16="http://schemas.microsoft.com/office/drawing/2014/main" id="{DAFC79F2-D792-5747-8719-20F75083FD44}"/>
                  </a:ext>
                </a:extLst>
              </p:cNvPr>
              <p:cNvSpPr txBox="1">
                <a:spLocks noRot="1" noChangeArrowheads="1"/>
              </p:cNvSpPr>
              <p:nvPr/>
            </p:nvSpPr>
            <p:spPr>
              <a:xfrm>
                <a:off x="134261" y="6297693"/>
                <a:ext cx="8150751" cy="4548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/>
              <a:p>
                <a:pPr lvl="0" fontAlgn="auto">
                  <a:lnSpc>
                    <a:spcPct val="8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en-US" altLang="ru-RU" sz="2800" b="1" dirty="0">
                    <a:cs typeface="Arial" pitchFamily="34" charset="0"/>
                  </a:rPr>
                  <a:t>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altLang="ru-RU" sz="2800" b="1" i="1" dirty="0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altLang="ru-RU" sz="2800" b="1" i="1" dirty="0" smtClean="0">
                            <a:latin typeface="Cambria Math"/>
                            <a:cs typeface="Arial" pitchFamily="34" charset="0"/>
                          </a:rPr>
                          <m:t>  </m:t>
                        </m:r>
                        <m:r>
                          <a:rPr lang="ru-RU" altLang="ru-RU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𝝆𝝊</m:t>
                        </m:r>
                        <m:r>
                          <a:rPr lang="ru-RU" altLang="ru-RU" sz="2800" b="1" i="1" baseline="30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𝟐</m:t>
                        </m:r>
                      </m:num>
                      <m:den>
                        <m:r>
                          <a:rPr lang="en-US" altLang="ru-RU" sz="2800" b="1" i="1" dirty="0" smtClean="0">
                            <a:latin typeface="Cambria Math"/>
                            <a:cs typeface="Arial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ru-RU" sz="2000" b="1" dirty="0">
                    <a:latin typeface="Arial" pitchFamily="34" charset="0"/>
                    <a:cs typeface="Arial" pitchFamily="34" charset="0"/>
                  </a:rPr>
                  <a:t> -  </a:t>
                </a:r>
                <a:r>
                  <a:rPr lang="ru-RU" altLang="ru-RU" sz="2000" b="1" dirty="0">
                    <a:latin typeface="Arial" pitchFamily="34" charset="0"/>
                    <a:cs typeface="Arial" pitchFamily="34" charset="0"/>
                  </a:rPr>
                  <a:t>динамическое  давление </a:t>
                </a:r>
                <a:endParaRPr kumimoji="0" lang="ru-RU" altLang="ru-RU" sz="2000" b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9" name="Rectangle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AFC79F2-D792-5747-8719-20F75083FD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61" y="6297693"/>
                <a:ext cx="8150751" cy="454853"/>
              </a:xfrm>
              <a:prstGeom prst="rect">
                <a:avLst/>
              </a:prstGeom>
              <a:blipFill rotWithShape="1">
                <a:blip r:embed="rId16"/>
                <a:stretch>
                  <a:fillRect t="-18667" b="-24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784144"/>
              </p:ext>
            </p:extLst>
          </p:nvPr>
        </p:nvGraphicFramePr>
        <p:xfrm>
          <a:off x="5327650" y="2667000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7" name="Equation" r:id="rId17" imgW="114120" imgH="177480" progId="Equation.DSMT4">
                  <p:embed/>
                </p:oleObj>
              </mc:Choice>
              <mc:Fallback>
                <p:oleObj name="Equation" r:id="rId17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327650" y="2667000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421836"/>
              </p:ext>
            </p:extLst>
          </p:nvPr>
        </p:nvGraphicFramePr>
        <p:xfrm>
          <a:off x="5327650" y="2667000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8" name="Equation" r:id="rId19" imgW="114120" imgH="177480" progId="Equation.DSMT4">
                  <p:embed/>
                </p:oleObj>
              </mc:Choice>
              <mc:Fallback>
                <p:oleObj name="Equation" r:id="rId19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327650" y="2667000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064815"/>
              </p:ext>
            </p:extLst>
          </p:nvPr>
        </p:nvGraphicFramePr>
        <p:xfrm>
          <a:off x="4927600" y="2667000"/>
          <a:ext cx="914400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9" name="Equation" r:id="rId20" imgW="914400" imgH="179640" progId="Equation.DSMT4">
                  <p:embed/>
                </p:oleObj>
              </mc:Choice>
              <mc:Fallback>
                <p:oleObj name="Equation" r:id="rId20" imgW="914400" imgH="179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927600" y="2667000"/>
                        <a:ext cx="914400" cy="179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8093798" y="5828858"/>
            <a:ext cx="1050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(5.8б)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021370" y="4701306"/>
            <a:ext cx="9325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(5.8а)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"/>
            <a:ext cx="8385175" cy="1124744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Движение невязкой жидкости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7</a:t>
            </a:fld>
            <a:endParaRPr lang="ru-RU" altLang="ru-RU" dirty="0"/>
          </a:p>
        </p:txBody>
      </p:sp>
      <p:pic>
        <p:nvPicPr>
          <p:cNvPr id="19" name="Рисунок 18" descr="5-8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699" y="1259721"/>
            <a:ext cx="2736489" cy="1769806"/>
          </a:xfrm>
          <a:prstGeom prst="rect">
            <a:avLst/>
          </a:prstGeom>
        </p:spPr>
      </p:pic>
      <p:pic>
        <p:nvPicPr>
          <p:cNvPr id="20" name="Рисунок 19" descr="5-8б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4808" y="1259720"/>
            <a:ext cx="2722209" cy="1760570"/>
          </a:xfrm>
          <a:prstGeom prst="rect">
            <a:avLst/>
          </a:prstGeom>
        </p:spPr>
      </p:pic>
      <p:pic>
        <p:nvPicPr>
          <p:cNvPr id="21" name="Рисунок 20" descr="5-8в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69680" y="1259720"/>
            <a:ext cx="2736491" cy="1769807"/>
          </a:xfrm>
          <a:prstGeom prst="rect">
            <a:avLst/>
          </a:prstGeom>
        </p:spPr>
      </p:pic>
      <p:pic>
        <p:nvPicPr>
          <p:cNvPr id="22" name="Рисунок 21" descr="5-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36787" y="3590024"/>
            <a:ext cx="5621052" cy="2293530"/>
          </a:xfrm>
          <a:prstGeom prst="rect">
            <a:avLst/>
          </a:prstGeom>
        </p:spPr>
      </p:pic>
      <p:graphicFrame>
        <p:nvGraphicFramePr>
          <p:cNvPr id="46189" name="Object 109"/>
          <p:cNvGraphicFramePr>
            <a:graphicFrameLocks noChangeAspect="1"/>
          </p:cNvGraphicFramePr>
          <p:nvPr/>
        </p:nvGraphicFramePr>
        <p:xfrm>
          <a:off x="4181765" y="6103656"/>
          <a:ext cx="972127" cy="574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92" name="Equation" r:id="rId7" imgW="431613" imgH="228501" progId="Equation.DSMT4">
                  <p:embed/>
                </p:oleObj>
              </mc:Choice>
              <mc:Fallback>
                <p:oleObj name="Equation" r:id="rId7" imgW="431613" imgH="228501" progId="Equation.DSMT4">
                  <p:embed/>
                  <p:pic>
                    <p:nvPicPr>
                      <p:cNvPr id="0" name="Picture 1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1765" y="6103656"/>
                        <a:ext cx="972127" cy="5742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09"/>
          <p:cNvGraphicFramePr>
            <a:graphicFrameLocks noChangeAspect="1"/>
          </p:cNvGraphicFramePr>
          <p:nvPr/>
        </p:nvGraphicFramePr>
        <p:xfrm>
          <a:off x="2892425" y="6045200"/>
          <a:ext cx="10096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93" name="Equation" r:id="rId9" imgW="444307" imgH="228501" progId="Equation.DSMT4">
                  <p:embed/>
                </p:oleObj>
              </mc:Choice>
              <mc:Fallback>
                <p:oleObj name="Equation" r:id="rId9" imgW="444307" imgH="228501" progId="Equation.DSMT4">
                  <p:embed/>
                  <p:pic>
                    <p:nvPicPr>
                      <p:cNvPr id="0" name="Picture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2425" y="6045200"/>
                        <a:ext cx="100965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09"/>
          <p:cNvGraphicFramePr>
            <a:graphicFrameLocks noChangeAspect="1"/>
          </p:cNvGraphicFramePr>
          <p:nvPr/>
        </p:nvGraphicFramePr>
        <p:xfrm>
          <a:off x="5427230" y="6057458"/>
          <a:ext cx="11049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94" name="Equation" r:id="rId11" imgW="482391" imgH="228501" progId="Equation.DSMT4">
                  <p:embed/>
                </p:oleObj>
              </mc:Choice>
              <mc:Fallback>
                <p:oleObj name="Equation" r:id="rId11" imgW="482391" imgH="228501" progId="Equation.DSMT4">
                  <p:embed/>
                  <p:pic>
                    <p:nvPicPr>
                      <p:cNvPr id="0" name="Picture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230" y="6057458"/>
                        <a:ext cx="11049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376218" y="301105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70400" y="3011058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44510" y="301105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92360"/>
            <a:ext cx="8385175" cy="112474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Движение вязкой жидкости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47164" y="6359653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8</a:t>
            </a:fld>
            <a:endParaRPr lang="ru-RU" altLang="ru-RU" dirty="0"/>
          </a:p>
        </p:txBody>
      </p:sp>
      <p:pic>
        <p:nvPicPr>
          <p:cNvPr id="31" name="Рисунок 30" descr="5-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8353" y="1364068"/>
            <a:ext cx="4082820" cy="1665893"/>
          </a:xfrm>
          <a:prstGeom prst="rect">
            <a:avLst/>
          </a:prstGeom>
        </p:spPr>
      </p:pic>
      <p:sp>
        <p:nvSpPr>
          <p:cNvPr id="32" name="Rectangle 3"/>
          <p:cNvSpPr txBox="1">
            <a:spLocks noRot="1" noChangeArrowheads="1"/>
          </p:cNvSpPr>
          <p:nvPr/>
        </p:nvSpPr>
        <p:spPr>
          <a:xfrm>
            <a:off x="4756728" y="1346236"/>
            <a:ext cx="4211782" cy="1406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Давление </a:t>
            </a:r>
            <a:r>
              <a:rPr lang="ru-RU" altLang="ru-RU" sz="2000" b="1" dirty="0">
                <a:latin typeface="Arial" pitchFamily="34" charset="0"/>
                <a:cs typeface="Arial" pitchFamily="34" charset="0"/>
              </a:rPr>
              <a:t>уменьшается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</a:t>
            </a:r>
            <a:r>
              <a:rPr kumimoji="0" lang="en-US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но поток движется равномерно:  значит </a:t>
            </a:r>
            <a:r>
              <a:rPr lang="ru-RU" altLang="ru-RU" sz="2000" b="1" noProof="0" dirty="0">
                <a:latin typeface="Arial" pitchFamily="34" charset="0"/>
                <a:cs typeface="Arial" pitchFamily="34" charset="0"/>
              </a:rPr>
              <a:t>с</a:t>
            </a:r>
            <a:r>
              <a:rPr lang="ru-RU" altLang="ru-RU" sz="2000" b="1" dirty="0">
                <a:latin typeface="Arial" pitchFamily="34" charset="0"/>
                <a:cs typeface="Arial" pitchFamily="34" charset="0"/>
              </a:rPr>
              <a:t>илы давления уравновешиваются силами сопротивления.</a:t>
            </a:r>
            <a:endParaRPr kumimoji="0" lang="ru-RU" alt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52297" name="Object 10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6304857"/>
              </p:ext>
            </p:extLst>
          </p:nvPr>
        </p:nvGraphicFramePr>
        <p:xfrm>
          <a:off x="3932238" y="2754025"/>
          <a:ext cx="1808162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59" name="Equation" r:id="rId5" imgW="837836" imgH="431613" progId="Equation.DSMT4">
                  <p:embed/>
                </p:oleObj>
              </mc:Choice>
              <mc:Fallback>
                <p:oleObj name="Equation" r:id="rId5" imgW="837836" imgH="431613" progId="Equation.DSMT4">
                  <p:embed/>
                  <p:pic>
                    <p:nvPicPr>
                      <p:cNvPr id="0" name="Picture 1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238" y="2754025"/>
                        <a:ext cx="1808162" cy="110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Рисунок 32" descr="5-1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8104" y="3208926"/>
            <a:ext cx="3359162" cy="1584746"/>
          </a:xfrm>
          <a:prstGeom prst="rect">
            <a:avLst/>
          </a:prstGeom>
        </p:spPr>
      </p:pic>
      <p:pic>
        <p:nvPicPr>
          <p:cNvPr id="34" name="Рисунок 33" descr="5-1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6640" y="4977100"/>
            <a:ext cx="1738413" cy="1380883"/>
          </a:xfrm>
          <a:prstGeom prst="rect">
            <a:avLst/>
          </a:prstGeom>
        </p:spPr>
      </p:pic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3759198" y="3873524"/>
            <a:ext cx="5384801" cy="1077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000" b="1" i="0" u="non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Уравнение Бернулли  справедливо и для</a:t>
            </a:r>
            <a:r>
              <a:rPr kumimoji="0" lang="ru-RU" altLang="ru-RU" sz="2000" b="1" i="0" u="non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движения маловязкой </a:t>
            </a:r>
            <a:r>
              <a:rPr lang="ru-RU" altLang="ru-RU" sz="2000" b="1" dirty="0" err="1">
                <a:latin typeface="Arial" pitchFamily="34" charset="0"/>
                <a:cs typeface="Arial" pitchFamily="34" charset="0"/>
              </a:rPr>
              <a:t>н</a:t>
            </a:r>
            <a:r>
              <a:rPr kumimoji="0" lang="ru-RU" altLang="ru-RU" sz="2000" b="1" i="0" u="non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ьютоновской</a:t>
            </a:r>
            <a:r>
              <a:rPr kumimoji="0" lang="ru-RU" altLang="ru-RU" sz="2000" b="1" i="0" u="non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жидкости, </a:t>
            </a:r>
            <a:r>
              <a:rPr kumimoji="0" lang="ru-RU" altLang="ru-RU" sz="2000" b="1" i="0" u="non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опис</a:t>
            </a:r>
            <a:r>
              <a:rPr lang="ru-RU" altLang="ru-RU" sz="2000" b="1" dirty="0" err="1">
                <a:latin typeface="Arial" pitchFamily="34" charset="0"/>
                <a:cs typeface="Arial" pitchFamily="34" charset="0"/>
              </a:rPr>
              <a:t>ываемой</a:t>
            </a:r>
            <a:r>
              <a:rPr lang="ru-RU" alt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1" i="0" u="non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ru-RU" altLang="ru-RU" sz="2000" b="1" noProof="0" dirty="0" err="1">
                <a:latin typeface="Arial" pitchFamily="34" charset="0"/>
                <a:cs typeface="Arial" pitchFamily="34" charset="0"/>
              </a:rPr>
              <a:t>у</a:t>
            </a:r>
            <a:r>
              <a:rPr kumimoji="0" lang="ru-RU" altLang="ru-RU" sz="2000" b="1" i="0" u="non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</a:t>
            </a:r>
            <a:r>
              <a:rPr kumimoji="0" lang="en-US" altLang="ru-RU" sz="2000" b="1" i="0" u="non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</a:t>
            </a:r>
            <a:r>
              <a:rPr kumimoji="0" lang="ru-RU" altLang="ru-RU" sz="2000" b="1" i="0" u="non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ем 5.10, при больших значениях </a:t>
            </a:r>
            <a:r>
              <a:rPr kumimoji="0" lang="en-US" altLang="ru-RU" sz="2000" b="1" i="0" u="non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Re</a:t>
            </a:r>
            <a:endParaRPr kumimoji="0" lang="ru-RU" altLang="ru-RU" sz="2000" b="1" i="0" u="non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52299" name="Object 365"/>
          <p:cNvGraphicFramePr>
            <a:graphicFrameLocks noChangeAspect="1"/>
          </p:cNvGraphicFramePr>
          <p:nvPr/>
        </p:nvGraphicFramePr>
        <p:xfrm>
          <a:off x="2193925" y="5168900"/>
          <a:ext cx="14430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60" name="Equation" r:id="rId9" imgW="634725" imgH="418918" progId="Equation.DSMT4">
                  <p:embed/>
                </p:oleObj>
              </mc:Choice>
              <mc:Fallback>
                <p:oleObj name="Equation" r:id="rId9" imgW="634725" imgH="418918" progId="Equation.DSMT4">
                  <p:embed/>
                  <p:pic>
                    <p:nvPicPr>
                      <p:cNvPr id="0" name="Picture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3925" y="5168900"/>
                        <a:ext cx="144303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3"/>
          <p:cNvSpPr txBox="1">
            <a:spLocks noRot="1" noChangeArrowheads="1"/>
          </p:cNvSpPr>
          <p:nvPr/>
        </p:nvSpPr>
        <p:spPr>
          <a:xfrm>
            <a:off x="4470400" y="5280942"/>
            <a:ext cx="4562763" cy="11337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000" b="1" dirty="0">
                <a:latin typeface="Arial" pitchFamily="34" charset="0"/>
                <a:cs typeface="Arial" pitchFamily="34" charset="0"/>
              </a:rPr>
              <a:t>Число </a:t>
            </a:r>
            <a:r>
              <a:rPr lang="ru-RU" altLang="ru-RU" sz="2000" b="1" dirty="0" err="1">
                <a:latin typeface="Arial" pitchFamily="34" charset="0"/>
                <a:cs typeface="Arial" pitchFamily="34" charset="0"/>
              </a:rPr>
              <a:t>Рейнольдса</a:t>
            </a:r>
            <a:r>
              <a:rPr lang="ru-RU" altLang="ru-RU" sz="2000" b="1" dirty="0">
                <a:latin typeface="Arial" pitchFamily="34" charset="0"/>
                <a:cs typeface="Arial" pitchFamily="34" charset="0"/>
              </a:rPr>
              <a:t> – отношение кинетической энергии элемента объема движущейся жидкости к работе по его перемещению.</a:t>
            </a:r>
            <a:endParaRPr kumimoji="0" lang="ru-RU" alt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40726" y="4904509"/>
            <a:ext cx="517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Ед. измерения вязкости :</a:t>
            </a:r>
          </a:p>
        </p:txBody>
      </p:sp>
      <p:graphicFrame>
        <p:nvGraphicFramePr>
          <p:cNvPr id="41" name="Object 10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285865"/>
              </p:ext>
            </p:extLst>
          </p:nvPr>
        </p:nvGraphicFramePr>
        <p:xfrm>
          <a:off x="7038975" y="4913313"/>
          <a:ext cx="1389063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61" name="Equation" r:id="rId11" imgW="825500" imgH="203200" progId="Equation.DSMT4">
                  <p:embed/>
                </p:oleObj>
              </mc:Choice>
              <mc:Fallback>
                <p:oleObj name="Equation" r:id="rId11" imgW="825500" imgH="203200" progId="Equation.DSMT4">
                  <p:embed/>
                  <p:pic>
                    <p:nvPicPr>
                      <p:cNvPr id="0" name="Picture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8975" y="4913313"/>
                        <a:ext cx="1389063" cy="38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3"/>
          <p:cNvSpPr txBox="1">
            <a:spLocks noRot="1" noChangeArrowheads="1"/>
          </p:cNvSpPr>
          <p:nvPr/>
        </p:nvSpPr>
        <p:spPr>
          <a:xfrm>
            <a:off x="517231" y="6449347"/>
            <a:ext cx="8081818" cy="3162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ru-RU" noProof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</a:t>
            </a:r>
            <a:r>
              <a:rPr lang="en-US" altLang="ru-RU" b="1" i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i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altLang="ru-RU" i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</a:t>
            </a:r>
            <a:r>
              <a:rPr lang="en-US" altLang="ru-RU" i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1000</a:t>
            </a:r>
            <a:r>
              <a:rPr lang="ru-RU" altLang="ru-RU" i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(ламинарное), 1000-2000 (</a:t>
            </a:r>
            <a:r>
              <a:rPr lang="ru-RU" altLang="ru-RU" i="1" noProof="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неуст</a:t>
            </a:r>
            <a:r>
              <a:rPr lang="ru-RU" altLang="ru-RU" i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.), </a:t>
            </a:r>
            <a:r>
              <a:rPr lang="en-US" altLang="ru-RU" i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&gt;2000 (</a:t>
            </a:r>
            <a:r>
              <a:rPr lang="ru-RU" altLang="ru-RU" i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турбулентное) </a:t>
            </a:r>
            <a:endParaRPr kumimoji="0" lang="ru-RU" altLang="ru-RU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673854" y="3005860"/>
            <a:ext cx="19689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градиент  скорости</a:t>
            </a:r>
          </a:p>
        </p:txBody>
      </p:sp>
      <p:graphicFrame>
        <p:nvGraphicFramePr>
          <p:cNvPr id="25" name="Object 10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742659"/>
              </p:ext>
            </p:extLst>
          </p:nvPr>
        </p:nvGraphicFramePr>
        <p:xfrm>
          <a:off x="6939395" y="2967615"/>
          <a:ext cx="690563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62" name="Equation" r:id="rId13" imgW="418918" imgH="393529" progId="Equation.DSMT4">
                  <p:embed/>
                </p:oleObj>
              </mc:Choice>
              <mc:Fallback>
                <p:oleObj name="Equation" r:id="rId13" imgW="418918" imgH="393529" progId="Equation.DSMT4">
                  <p:embed/>
                  <p:pic>
                    <p:nvPicPr>
                      <p:cNvPr id="0" name="Picture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9395" y="2967615"/>
                        <a:ext cx="690563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5763491" y="3121505"/>
            <a:ext cx="10529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629891" y="5402886"/>
            <a:ext cx="10529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92360"/>
            <a:ext cx="8385175" cy="74814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  <a:t>Движение потока вязкой жидкости</a:t>
            </a:r>
            <a:endParaRPr lang="ru-RU" altLang="ru-RU" sz="3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9</a:t>
            </a:fld>
            <a:endParaRPr lang="ru-RU" altLang="ru-RU" dirty="0"/>
          </a:p>
        </p:txBody>
      </p:sp>
      <p:pic>
        <p:nvPicPr>
          <p:cNvPr id="11" name="Рисунок 10" descr="5-10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501" y="1374978"/>
            <a:ext cx="3186754" cy="2061011"/>
          </a:xfrm>
          <a:prstGeom prst="rect">
            <a:avLst/>
          </a:prstGeom>
        </p:spPr>
      </p:pic>
      <p:pic>
        <p:nvPicPr>
          <p:cNvPr id="12" name="Рисунок 11" descr="5-10б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2842" y="1415027"/>
            <a:ext cx="3186754" cy="2061012"/>
          </a:xfrm>
          <a:prstGeom prst="rect">
            <a:avLst/>
          </a:prstGeom>
        </p:spPr>
      </p:pic>
      <p:pic>
        <p:nvPicPr>
          <p:cNvPr id="13" name="Рисунок 12" descr="5-10в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501" y="3989987"/>
            <a:ext cx="3186754" cy="2061012"/>
          </a:xfrm>
          <a:prstGeom prst="rect">
            <a:avLst/>
          </a:prstGeom>
        </p:spPr>
      </p:pic>
      <p:pic>
        <p:nvPicPr>
          <p:cNvPr id="14" name="Рисунок 13" descr="5-10г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62842" y="3993014"/>
            <a:ext cx="3186754" cy="20610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74982" y="36206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2691" y="6188364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1" y="3648364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6219" y="6188364"/>
            <a:ext cx="26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г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9432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 Элементы гемодинамики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" y="720436"/>
            <a:ext cx="9264073" cy="512156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Кровь как объект физической химии  </a:t>
            </a:r>
          </a:p>
        </p:txBody>
      </p:sp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203199" y="1332352"/>
            <a:ext cx="8691419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представляет собой полидисперсную систему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суспензию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эритроцитов в плазме (эритроциты находятся во взвешенном состоянии, белки образуют 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коллоидный раствор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мочевина, глюкоза и другие органические вещества и соли представляют собой гомогенный (однородный) 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водный раствор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Это существенно отличает поток крови от потока гомогенной вязкой жидкости, поскольку распределение частиц крови по сечению сосуда будет зависеть от массы этих частиц. </a:t>
            </a:r>
            <a:endParaRPr kumimoji="0" lang="ru-RU" sz="20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ровь не является </a:t>
            </a:r>
            <a:r>
              <a:rPr kumimoji="0" lang="ru-RU" sz="2000" b="0" i="0" u="none" strike="noStrike" cap="none" normalizeH="0" dirty="0" err="1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ньютоновской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жидкостью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однако 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плазму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можно назвать </a:t>
            </a:r>
            <a:r>
              <a:rPr kumimoji="0" lang="ru-RU" sz="2000" b="0" i="0" u="none" strike="noStrike" cap="none" normalizeH="0" dirty="0" err="1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ньютоновской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жидкостью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1C1C1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Тем не менее, общие принципы гидродинамики вполне применимы для описания движения крови в различных сосудах кровеносной системы. Принято считать, что оно соответствует условиям 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ламинарного движения потока 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(по крайней мере, в кровеносных сосудах человека без патологий, в спокойном состоянии). По разным оценкам  ч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исло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Рейнольдса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для крови человека варьируется в пределах </a:t>
            </a: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</a:t>
            </a:r>
            <a:r>
              <a:rPr kumimoji="0" lang="ru-RU" sz="2000" b="0" i="0" u="none" strike="noStrike" cap="none" normalizeH="0" baseline="-30000" dirty="0" err="1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500 </a:t>
            </a:r>
            <a:r>
              <a:rPr kumimoji="0" lang="ru-RU" sz="2000" b="0" i="0" u="none" strike="noStrike" cap="none" normalizeH="0" baseline="3000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_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1600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66254"/>
            <a:ext cx="8964612" cy="85898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000" dirty="0">
                <a:solidFill>
                  <a:srgbClr val="C00000"/>
                </a:solidFill>
                <a:latin typeface="Arial Black" pitchFamily="34" charset="0"/>
              </a:rPr>
              <a:t>Кровеносная система человека </a:t>
            </a: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 txBox="1">
            <a:spLocks noRot="1" noChangeArrowheads="1"/>
          </p:cNvSpPr>
          <p:nvPr/>
        </p:nvSpPr>
        <p:spPr>
          <a:xfrm>
            <a:off x="1246921" y="6391571"/>
            <a:ext cx="6604001" cy="35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Общая схема кровообращения человека</a:t>
            </a:r>
          </a:p>
        </p:txBody>
      </p:sp>
      <p:pic>
        <p:nvPicPr>
          <p:cNvPr id="14" name="Рисунок 13" descr="2_4нов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5715" y="657544"/>
            <a:ext cx="2754142" cy="549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43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545" y="212436"/>
            <a:ext cx="8765309" cy="163483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Динамические характеристики потока крови в сосудах человека </a:t>
            </a:r>
            <a:endParaRPr lang="ru-RU" dirty="0">
              <a:solidFill>
                <a:srgbClr val="C000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5516" y="5129906"/>
            <a:ext cx="7152967" cy="791572"/>
          </a:xfrm>
        </p:spPr>
        <p:txBody>
          <a:bodyPr>
            <a:normAutofit fontScale="25000" lnSpcReduction="20000"/>
          </a:bodyPr>
          <a:lstStyle/>
          <a:p>
            <a:r>
              <a:rPr lang="ru-RU" sz="9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Общая длина сосудов    100 тыс. км</a:t>
            </a:r>
          </a:p>
          <a:p>
            <a:r>
              <a:rPr lang="ru-RU" sz="9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Эластичность и пластичность сосудов!!! </a:t>
            </a:r>
          </a:p>
          <a:p>
            <a:endParaRPr lang="ru-RU" sz="9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472062"/>
              </p:ext>
            </p:extLst>
          </p:nvPr>
        </p:nvGraphicFramePr>
        <p:xfrm>
          <a:off x="1209964" y="2484581"/>
          <a:ext cx="6530137" cy="2195068"/>
        </p:xfrm>
        <a:graphic>
          <a:graphicData uri="http://schemas.openxmlformats.org/drawingml/2006/table">
            <a:tbl>
              <a:tblPr/>
              <a:tblGrid>
                <a:gridCol w="1971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492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Сосуды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Диаметр, мм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Скорость, 10</a:t>
                      </a:r>
                      <a:r>
                        <a:rPr lang="ru-RU" sz="1600" b="1" baseline="30000"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 м/с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Давление мм.рт.ст.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46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Аорта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30 – 50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 – 150</a:t>
                      </a:r>
                      <a:endParaRPr lang="ru-RU" sz="1100" b="1" dirty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46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Артерии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 – 5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 – 50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 – 20</a:t>
                      </a:r>
                      <a:endParaRPr lang="ru-RU" sz="1100" b="1" dirty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46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Артериолы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0,1 – 0,5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 – 20</a:t>
                      </a:r>
                      <a:endParaRPr lang="ru-RU" sz="11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 – 20</a:t>
                      </a:r>
                      <a:endParaRPr lang="ru-RU" sz="1100" b="1" dirty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46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Капилляры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0,5 – 0,01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0,01 – 0,05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 – 10</a:t>
                      </a: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!!!!!!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46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Венулы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 – 0,2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 – 1,0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– 5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46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Вены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– 30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– 20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(-5) – (+5)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0" y="-17622"/>
            <a:ext cx="63991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382" y="240145"/>
            <a:ext cx="8645236" cy="59112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Строение сердца общий вид</a:t>
            </a:r>
          </a:p>
        </p:txBody>
      </p:sp>
      <p:pic>
        <p:nvPicPr>
          <p:cNvPr id="6" name="Рисунок 5" descr="5-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79088" y="957376"/>
            <a:ext cx="4235754" cy="573843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659" y="64658"/>
            <a:ext cx="8968509" cy="701960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itchFamily="34" charset="0"/>
              </a:rPr>
              <a:t>Строение сердца – проводящая</a:t>
            </a:r>
            <a:r>
              <a:rPr lang="en-US" sz="32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3200" dirty="0">
                <a:solidFill>
                  <a:srgbClr val="C00000"/>
                </a:solidFill>
                <a:latin typeface="Arial Black" pitchFamily="34" charset="0"/>
              </a:rPr>
              <a:t>система</a:t>
            </a:r>
          </a:p>
        </p:txBody>
      </p:sp>
      <p:pic>
        <p:nvPicPr>
          <p:cNvPr id="6" name="Рисунок 5" descr="5-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961" y="738909"/>
            <a:ext cx="7938972" cy="57542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124" y="46181"/>
            <a:ext cx="8964612" cy="76661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400" dirty="0">
                <a:solidFill>
                  <a:srgbClr val="C00000"/>
                </a:solidFill>
                <a:latin typeface="Arial Black" pitchFamily="34" charset="0"/>
              </a:rPr>
              <a:t>Строение сердца</a:t>
            </a:r>
          </a:p>
        </p:txBody>
      </p:sp>
      <p:pic>
        <p:nvPicPr>
          <p:cNvPr id="8" name="Рисунок 7" descr="анатомическое строение серд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3703" y="979054"/>
            <a:ext cx="5162952" cy="4690010"/>
          </a:xfrm>
          <a:prstGeom prst="rect">
            <a:avLst/>
          </a:prstGeom>
        </p:spPr>
      </p:pic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1034473" y="6012880"/>
            <a:ext cx="7333672" cy="35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Анатомическое строение сердца (фронтальный срез)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30400" y="960582"/>
            <a:ext cx="5310909" cy="474749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6350">
                <a:solidFill>
                  <a:schemeClr val="tx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60588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088" y="92365"/>
            <a:ext cx="8458200" cy="1145309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FF0000"/>
                </a:solidFill>
              </a:rPr>
            </a:b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Работа сердца:</a:t>
            </a:r>
            <a:r>
              <a:rPr lang="en-US" sz="40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механические систолы</a:t>
            </a:r>
            <a:br>
              <a:rPr lang="ru-RU" sz="4000" dirty="0"/>
            </a:b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006764"/>
            <a:ext cx="6400800" cy="366683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Рисунок 4" descr="5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8238" y="1847266"/>
            <a:ext cx="7643005" cy="2567709"/>
          </a:xfrm>
          <a:prstGeom prst="rect">
            <a:avLst/>
          </a:prstGeom>
        </p:spPr>
      </p:pic>
      <p:sp>
        <p:nvSpPr>
          <p:cNvPr id="6" name="Rectangle 3"/>
          <p:cNvSpPr txBox="1">
            <a:spLocks noRot="1" noChangeArrowheads="1"/>
          </p:cNvSpPr>
          <p:nvPr/>
        </p:nvSpPr>
        <p:spPr>
          <a:xfrm>
            <a:off x="1224116" y="4895274"/>
            <a:ext cx="7123471" cy="1099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Фаза </a:t>
            </a:r>
            <a:r>
              <a:rPr kumimoji="0" lang="en-US" alt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</a:t>
            </a:r>
            <a:r>
              <a:rPr kumimoji="0" lang="ru-RU" alt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–  систолы предсердий    -  0.1с</a:t>
            </a:r>
          </a:p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000" b="1" dirty="0">
                <a:latin typeface="Arial" pitchFamily="34" charset="0"/>
                <a:cs typeface="Arial" pitchFamily="34" charset="0"/>
              </a:rPr>
              <a:t>Фаза </a:t>
            </a:r>
            <a:r>
              <a:rPr lang="en-US" altLang="ru-RU" sz="2000" b="1" dirty="0">
                <a:latin typeface="Arial" pitchFamily="34" charset="0"/>
                <a:cs typeface="Arial" pitchFamily="34" charset="0"/>
              </a:rPr>
              <a:t>II</a:t>
            </a:r>
            <a:r>
              <a:rPr lang="ru-RU" altLang="ru-RU" sz="2000" b="1" dirty="0">
                <a:latin typeface="Arial" pitchFamily="34" charset="0"/>
                <a:cs typeface="Arial" pitchFamily="34" charset="0"/>
              </a:rPr>
              <a:t> –  систолы желудочков    -  0.1+0.1с=0.2с</a:t>
            </a:r>
          </a:p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Фаза </a:t>
            </a:r>
            <a:r>
              <a:rPr kumimoji="0" lang="en-US" alt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III</a:t>
            </a:r>
            <a:r>
              <a:rPr kumimoji="0" lang="ru-RU" alt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– диастолы желудочков  -  0.4с – 0.6с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8426" y="474034"/>
            <a:ext cx="7772400" cy="803563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  <a:latin typeface="Arial Black" pitchFamily="34" charset="0"/>
              </a:rPr>
              <a:t>Работа сердца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1819" y="1385455"/>
            <a:ext cx="8183417" cy="462741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Сердце  как механический насос: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полный цикл кровообращения – 20 с;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 сутки – около  4200 циклов, через кровеносную систему прогоняется  порядка 10 000 литров крови; 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сердечный цикл занимает в норме 0,85 -1 с, из них: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сжатие – систола 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предсердий и желудочков – 0.3-0.4 с,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расслабление – диастола 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0.4-0.6 с. 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Это соответствует пульсу  60-70  ударов  в минуту (норма 60-80). Ниже 40 и более 80 патология.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 1 сокращение сердце выбрасывает в аорту 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70-80 мл крови.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18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2360" y="166253"/>
            <a:ext cx="8964612" cy="84051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Механическая модель</a:t>
            </a:r>
            <a:b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кровообращения </a:t>
            </a:r>
          </a:p>
        </p:txBody>
      </p:sp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1459345" y="5484139"/>
            <a:ext cx="6493165" cy="4363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Рисунок 9" descr="5-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5056" y="1502880"/>
            <a:ext cx="5153890" cy="360069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6564" y="0"/>
            <a:ext cx="7772400" cy="109912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  <a:latin typeface="Arial Black" pitchFamily="34" charset="0"/>
              </a:rPr>
              <a:t>Работа сердца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7382" y="1126840"/>
            <a:ext cx="7499927" cy="2059709"/>
          </a:xfrm>
        </p:spPr>
        <p:txBody>
          <a:bodyPr>
            <a:normAutofit/>
          </a:bodyPr>
          <a:lstStyle/>
          <a:p>
            <a:pPr algn="just"/>
            <a:r>
              <a:rPr lang="ru-RU" sz="206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Схематическое представление изменения артериального давления (АД) в плечевой артерии:</a:t>
            </a:r>
          </a:p>
          <a:p>
            <a:pPr algn="just"/>
            <a:r>
              <a:rPr lang="ru-RU" sz="206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sz="206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длительность сердечного цикла; </a:t>
            </a:r>
            <a:r>
              <a:rPr lang="ru-RU" sz="206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sz="206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sz="206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≈ 0,3</a:t>
            </a:r>
            <a:r>
              <a:rPr lang="ru-RU" sz="206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sz="206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длительность систолы; </a:t>
            </a:r>
            <a:r>
              <a:rPr lang="ru-RU" sz="206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sz="2060" baseline="-25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206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06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≈ 0,7</a:t>
            </a:r>
            <a:r>
              <a:rPr lang="ru-RU" sz="206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sz="206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длительность диастолы; </a:t>
            </a:r>
            <a:r>
              <a:rPr lang="en-US" sz="206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ru-RU" sz="206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06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максимальное значение систолического АД; </a:t>
            </a:r>
            <a:r>
              <a:rPr lang="en-US" sz="206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ru-RU" sz="2060" baseline="-25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206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минимальное значение </a:t>
            </a:r>
            <a:r>
              <a:rPr lang="ru-RU" sz="206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диастолического</a:t>
            </a:r>
            <a:r>
              <a:rPr lang="ru-RU" sz="206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АД. </a:t>
            </a:r>
          </a:p>
          <a:p>
            <a:endParaRPr lang="ru-RU" dirty="0"/>
          </a:p>
        </p:txBody>
      </p:sp>
      <p:pic>
        <p:nvPicPr>
          <p:cNvPr id="6" name="Рисунок 5" descr="5-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7985" y="3163664"/>
            <a:ext cx="6757298" cy="2923100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19</a:t>
            </a:fld>
            <a:endParaRPr lang="ru-RU" alt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781" y="175485"/>
            <a:ext cx="8829964" cy="1136079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itchFamily="34" charset="0"/>
              </a:rPr>
              <a:t>Сосуды кровеносной системы. Эластичность и пластичность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673" y="1588655"/>
            <a:ext cx="8719127" cy="4738254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Закон Гука для тканей организма работает только при кратковременных деформациях.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Кратковременное приложение силы выявляет в основном упругие свойства живой ткани, поскольку реакции ее вязких компонентов не успевают развиться. Гладкие мышцы и другие компоненты стенок полых органов испытывают обычно длительное воздействие постепенно нарастающих растягивающих усилий. Только в самом начале действия силы они напрягаются, проявляя свои слабые упругие свойства, но затем напряжение их постепенно ослабевает. Такое механическое свойство живых тканей называется </a:t>
            </a:r>
            <a:r>
              <a:rPr lang="ru-RU" sz="1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пластичностью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Количественной мерой является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.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системе кровообращения оно присуще, например, венам. Благодаря пластичности венозные сосуды вмещают более двух третей всей крови человека.</a:t>
            </a: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– мера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эластичности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материала.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Высокой эластичностью характеризуются, например, артерии, выдерживающие большие нагрузки при сердечных сокращениях.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5633885"/>
              </p:ext>
            </p:extLst>
          </p:nvPr>
        </p:nvGraphicFramePr>
        <p:xfrm>
          <a:off x="7894437" y="3806373"/>
          <a:ext cx="3333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2" name="Equation" r:id="rId4" imgW="241195" imgH="304668" progId="Equation.DSMT4">
                  <p:embed/>
                </p:oleObj>
              </mc:Choice>
              <mc:Fallback>
                <p:oleObj name="Equation" r:id="rId4" imgW="241195" imgH="304668" progId="Equation.DSMT4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4437" y="3806373"/>
                        <a:ext cx="333375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439280"/>
              </p:ext>
            </p:extLst>
          </p:nvPr>
        </p:nvGraphicFramePr>
        <p:xfrm>
          <a:off x="416549" y="4928369"/>
          <a:ext cx="3714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3" name="Equation" r:id="rId6" imgW="241195" imgH="304668" progId="Equation.DSMT4">
                  <p:embed/>
                </p:oleObj>
              </mc:Choice>
              <mc:Fallback>
                <p:oleObj name="Equation" r:id="rId6" imgW="241195" imgH="304668" progId="Equation.DSMT4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549" y="4928369"/>
                        <a:ext cx="371475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20</a:t>
            </a:fld>
            <a:endParaRPr lang="ru-RU" alt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92360"/>
            <a:ext cx="8385175" cy="112474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Турбулентность и </a:t>
            </a:r>
            <a:r>
              <a:rPr lang="ru-RU" altLang="ru-RU" dirty="0" err="1">
                <a:solidFill>
                  <a:srgbClr val="C00000"/>
                </a:solidFill>
                <a:latin typeface="Arial Black" pitchFamily="34" charset="0"/>
              </a:rPr>
              <a:t>тромбообразование</a:t>
            </a:r>
            <a:endParaRPr lang="ru-RU" altLang="ru-RU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21</a:t>
            </a:fld>
            <a:endParaRPr lang="ru-RU" altLang="ru-RU" dirty="0"/>
          </a:p>
        </p:txBody>
      </p:sp>
      <p:pic>
        <p:nvPicPr>
          <p:cNvPr id="11" name="Рисунок 10" descr="5-10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792" y="1551448"/>
            <a:ext cx="3186754" cy="2061011"/>
          </a:xfrm>
          <a:prstGeom prst="rect">
            <a:avLst/>
          </a:prstGeom>
        </p:spPr>
      </p:pic>
      <p:pic>
        <p:nvPicPr>
          <p:cNvPr id="12" name="Рисунок 11" descr="5-10б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95064" y="1579158"/>
            <a:ext cx="3186754" cy="2061012"/>
          </a:xfrm>
          <a:prstGeom prst="rect">
            <a:avLst/>
          </a:prstGeom>
        </p:spPr>
      </p:pic>
      <p:pic>
        <p:nvPicPr>
          <p:cNvPr id="13" name="Рисунок 12" descr="5-10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500" y="4036031"/>
            <a:ext cx="3186754" cy="2061012"/>
          </a:xfrm>
          <a:prstGeom prst="rect">
            <a:avLst/>
          </a:prstGeom>
        </p:spPr>
      </p:pic>
      <p:pic>
        <p:nvPicPr>
          <p:cNvPr id="14" name="Рисунок 13" descr="5-10г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09" y="4036031"/>
            <a:ext cx="3186754" cy="20610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74982" y="36206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2691" y="6188364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1" y="3648364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6219" y="6188364"/>
            <a:ext cx="26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г</a:t>
            </a:r>
          </a:p>
        </p:txBody>
      </p:sp>
    </p:spTree>
    <p:extLst>
      <p:ext uri="{BB962C8B-B14F-4D97-AF65-F5344CB8AC3E}">
        <p14:creationId xmlns:p14="http://schemas.microsoft.com/office/powerpoint/2010/main" val="3267004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8855" y="157020"/>
            <a:ext cx="7772400" cy="692726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rgbClr val="C00000"/>
                </a:solidFill>
                <a:latin typeface="Arial Black" pitchFamily="34" charset="0"/>
              </a:rPr>
              <a:t>Тромбообразование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3309" y="822036"/>
            <a:ext cx="8372764" cy="5698837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Возникновение турбулентности потока  крови в определенных местах кровеносной системы человека рассматривается как один из факторов образования тромбов (сгустков крови, состоящих из фибринов). </a:t>
            </a:r>
          </a:p>
          <a:p>
            <a:pPr algn="just"/>
            <a:r>
              <a:rPr 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 другим факторам относятся:</a:t>
            </a:r>
          </a:p>
          <a:p>
            <a:pPr algn="just"/>
            <a:r>
              <a:rPr lang="ru-RU" sz="2400" b="1" i="1" baseline="30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_</a:t>
            </a:r>
            <a:r>
              <a:rPr 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замедление или  прекращения течения крови в капиллярах</a:t>
            </a:r>
            <a:r>
              <a:rPr lang="en-US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(стаз);</a:t>
            </a:r>
          </a:p>
          <a:p>
            <a:pPr algn="just"/>
            <a:r>
              <a:rPr lang="ru-RU" sz="2400" b="1" i="1" baseline="30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_</a:t>
            </a:r>
            <a:r>
              <a:rPr 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повреждение стенок сосудов и воспалительных процессы в них;</a:t>
            </a:r>
          </a:p>
          <a:p>
            <a:pPr algn="just"/>
            <a:r>
              <a:rPr lang="ru-RU" sz="2400" b="1" i="1" baseline="30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_ </a:t>
            </a:r>
            <a:r>
              <a:rPr 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изменение состава и свойств крови (прежде всего, свертываемости).</a:t>
            </a:r>
          </a:p>
          <a:p>
            <a:pPr algn="just"/>
            <a:r>
              <a:rPr 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Турбулентность обуславливает появление шумов, что позволяет осуществлять диагностику звуковыми методами.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22</a:t>
            </a:fld>
            <a:endParaRPr lang="ru-RU" alt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5036" y="55416"/>
            <a:ext cx="7772400" cy="858981"/>
          </a:xfrm>
        </p:spPr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latin typeface="Arial Black" pitchFamily="34" charset="0"/>
              </a:rPr>
              <a:t>Тромбообразование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5-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834515"/>
            <a:ext cx="3813120" cy="2534286"/>
          </a:xfrm>
          <a:prstGeom prst="rect">
            <a:avLst/>
          </a:prstGeom>
        </p:spPr>
      </p:pic>
      <p:pic>
        <p:nvPicPr>
          <p:cNvPr id="6" name="Рисунок 5" descr="5-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5892" y="1811841"/>
            <a:ext cx="3913440" cy="25477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17215</TotalTime>
  <Words>1123</Words>
  <Application>Microsoft Macintosh PowerPoint</Application>
  <PresentationFormat>Экран (4:3)</PresentationFormat>
  <Paragraphs>167</Paragraphs>
  <Slides>23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Arial Black</vt:lpstr>
      <vt:lpstr>Calibri</vt:lpstr>
      <vt:lpstr>Cambria Math</vt:lpstr>
      <vt:lpstr>Symbol</vt:lpstr>
      <vt:lpstr>Times New Roman</vt:lpstr>
      <vt:lpstr>Тема Office</vt:lpstr>
      <vt:lpstr>Equation</vt:lpstr>
      <vt:lpstr>Лекция 4   механика жидкостей и газов </vt:lpstr>
      <vt:lpstr>Давление, сжимаемость жидкости и газа</vt:lpstr>
      <vt:lpstr>Давление, сжимаемость жидкости и газа (продолжение)</vt:lpstr>
      <vt:lpstr>Элементы гидродинамики</vt:lpstr>
      <vt:lpstr>Теорема неразрывности струи</vt:lpstr>
      <vt:lpstr>Презентация PowerPoint</vt:lpstr>
      <vt:lpstr>Движение невязкой жидкости</vt:lpstr>
      <vt:lpstr>Движение вязкой жидкости</vt:lpstr>
      <vt:lpstr>Движение потока вязкой жидкости</vt:lpstr>
      <vt:lpstr> Элементы гемодинамики</vt:lpstr>
      <vt:lpstr>Кровеносная система человека </vt:lpstr>
      <vt:lpstr>Динамические характеристики потока крови в сосудах человека </vt:lpstr>
      <vt:lpstr>Строение сердца общий вид</vt:lpstr>
      <vt:lpstr>Строение сердца – проводящая система</vt:lpstr>
      <vt:lpstr>Строение сердца</vt:lpstr>
      <vt:lpstr> Работа сердца: механические систолы </vt:lpstr>
      <vt:lpstr>Работа сердца</vt:lpstr>
      <vt:lpstr>Механическая модель кровообращения </vt:lpstr>
      <vt:lpstr>Работа сердца</vt:lpstr>
      <vt:lpstr>Сосуды кровеносной системы. Эластичность и пластичность</vt:lpstr>
      <vt:lpstr>Турбулентность и тромбообразование</vt:lpstr>
      <vt:lpstr>Тромбообразование</vt:lpstr>
      <vt:lpstr>Тромбообразование</vt:lpstr>
    </vt:vector>
  </TitlesOfParts>
  <Company>Andrey Filippov &amp; Co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движение молекул</dc:title>
  <dc:creator>afilippov</dc:creator>
  <cp:lastModifiedBy>Microsoft Office User</cp:lastModifiedBy>
  <cp:revision>665</cp:revision>
  <dcterms:created xsi:type="dcterms:W3CDTF">2004-09-01T16:22:32Z</dcterms:created>
  <dcterms:modified xsi:type="dcterms:W3CDTF">2023-09-27T04:37:44Z</dcterms:modified>
</cp:coreProperties>
</file>