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422" r:id="rId2"/>
    <p:sldId id="493" r:id="rId3"/>
    <p:sldId id="479" r:id="rId4"/>
    <p:sldId id="491" r:id="rId5"/>
    <p:sldId id="464" r:id="rId6"/>
    <p:sldId id="488" r:id="rId7"/>
    <p:sldId id="468" r:id="rId8"/>
    <p:sldId id="495" r:id="rId9"/>
    <p:sldId id="492" r:id="rId10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2F3FF"/>
    <a:srgbClr val="0068A5"/>
    <a:srgbClr val="FFFEEB"/>
    <a:srgbClr val="FFE3CB"/>
    <a:srgbClr val="FFD79A"/>
    <a:srgbClr val="F79734"/>
    <a:srgbClr val="A9ABAE"/>
    <a:srgbClr val="587D6C"/>
    <a:srgbClr val="BC9033"/>
    <a:srgbClr val="F26C3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6105" autoAdjust="0"/>
    <p:restoredTop sz="98932" autoAdjust="0"/>
  </p:normalViewPr>
  <p:slideViewPr>
    <p:cSldViewPr snapToGrid="0">
      <p:cViewPr varScale="1">
        <p:scale>
          <a:sx n="67" d="100"/>
          <a:sy n="67" d="100"/>
        </p:scale>
        <p:origin x="-108" y="-9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4178778-6F96-44A8-B120-2D80BF318283}" type="datetimeFigureOut">
              <a:rPr lang="ru-RU" smtClean="0"/>
              <a:pPr>
                <a:defRPr/>
              </a:pPr>
              <a:t>29.01.2021</a:t>
            </a:fld>
            <a:endParaRPr lang="ru-RU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5841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18106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41995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34816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3481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FCD13-0AFB-FD46-9D1E-361BD5DC4D71}" type="datetime1">
              <a:rPr lang="ru-RU" smtClean="0"/>
              <a:pPr>
                <a:defRPr/>
              </a:pPr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11B7B-8DA1-44EF-820D-B18655461D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F4E5C-CA25-B646-831C-100FFD370893}" type="datetime1">
              <a:rPr lang="ru-RU" smtClean="0"/>
              <a:pPr>
                <a:defRPr/>
              </a:pPr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E79F4-3B79-4454-9568-25EDD36D1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6BCBE-9463-EA45-AA42-66EEA4BD4408}" type="datetime1">
              <a:rPr lang="ru-RU" smtClean="0"/>
              <a:pPr>
                <a:defRPr/>
              </a:pPr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79897-CB1B-4380-A11F-E7A1A61386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19EB3-B621-0042-9FBE-780E11E7ADD0}" type="datetime1">
              <a:rPr lang="ru-RU" smtClean="0"/>
              <a:pPr>
                <a:defRPr/>
              </a:pPr>
              <a:t>29.01.2021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9CF07-5C3E-462C-A0DA-FCE7EE19CC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FD3F0-3A61-5243-8F4D-A59266676671}" type="datetime1">
              <a:rPr lang="ru-RU" smtClean="0"/>
              <a:pPr>
                <a:defRPr/>
              </a:pPr>
              <a:t>29.01.2021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61F04-3045-48B5-8B98-49ECCC3A1F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56846-AC44-3341-95C7-5B1BF1BCE62D}" type="datetime1">
              <a:rPr lang="ru-RU" smtClean="0"/>
              <a:pPr>
                <a:defRPr/>
              </a:pPr>
              <a:t>29.01.2021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8FEFD-AF04-4D1F-AFE7-BF0271F3A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51EBC-398D-8E4B-B9F8-17ACA01B62DE}" type="datetime1">
              <a:rPr lang="ru-RU" smtClean="0"/>
              <a:pPr>
                <a:defRPr/>
              </a:pPr>
              <a:t>29.01.2021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7A382-AAD2-4B58-9073-507193475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848E4-3BB0-F040-B807-1C78A7610E84}" type="datetime1">
              <a:rPr lang="ru-RU" smtClean="0"/>
              <a:pPr>
                <a:defRPr/>
              </a:pPr>
              <a:t>29.01.2021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F4DB0-3E31-438C-976C-5CCFA796C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9998C-6407-414B-9CBB-947754928D82}" type="datetime1">
              <a:rPr lang="ru-RU" smtClean="0"/>
              <a:pPr>
                <a:defRPr/>
              </a:pPr>
              <a:t>29.01.2021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5D560-F602-4B7B-9861-057A590B44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A4A89-0456-DD4B-B398-AA7266DDF581}" type="datetime1">
              <a:rPr lang="ru-RU" smtClean="0"/>
              <a:pPr>
                <a:defRPr/>
              </a:pPr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B992C-22F2-414D-AD69-C9371B2E63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84776-F383-9042-8A7B-0292176144E8}" type="datetime1">
              <a:rPr lang="ru-RU" smtClean="0"/>
              <a:pPr>
                <a:defRPr/>
              </a:pPr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1DB42-8D6C-47E7-88E4-61C1E7CE1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2BB4C32-F12C-544B-AF20-3BEE6AC24ED3}" type="datetime1">
              <a:rPr lang="ru-RU" smtClean="0"/>
              <a:pPr>
                <a:defRPr/>
              </a:pPr>
              <a:t>29.01.2021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1DE6EB59-8E1E-470D-904F-5F3201DF42E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3" t="4827" r="28488" b="35107"/>
          <a:stretch/>
        </p:blipFill>
        <p:spPr>
          <a:xfrm>
            <a:off x="0" y="0"/>
            <a:ext cx="12198773" cy="6852668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36" y="388641"/>
            <a:ext cx="3724497" cy="1034582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1503002"/>
            <a:ext cx="5070764" cy="658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b="1" dirty="0" smtClean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endParaRPr lang="ru-RU" dirty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34700" y="1810638"/>
            <a:ext cx="3664168" cy="17044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2400" b="1" dirty="0" smtClean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34700" y="1686910"/>
            <a:ext cx="6995844" cy="1036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prstClr val="white"/>
              </a:solidFill>
              <a:latin typeface="Calibri Light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4700" y="1805049"/>
            <a:ext cx="37116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FEEB"/>
                </a:solidFill>
                <a:latin typeface="Times New Roman" pitchFamily="18" charset="0"/>
                <a:cs typeface="Times New Roman" pitchFamily="18" charset="0"/>
              </a:rPr>
              <a:t>Отделение психологии и педагогики</a:t>
            </a:r>
            <a:endParaRPr lang="ru-RU" sz="2400" b="1" dirty="0">
              <a:solidFill>
                <a:srgbClr val="FFFEE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989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s://i.ytimg.com/vi/wukzTLzcEu0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69976" y="273134"/>
            <a:ext cx="5863968" cy="8075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240000" tIns="45720" rIns="91440" bIns="4572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b="1" dirty="0" smtClean="0">
                <a:solidFill>
                  <a:srgbClr val="0068A5"/>
                </a:solidFill>
                <a:latin typeface="Arial" charset="0"/>
                <a:ea typeface="Arial" charset="0"/>
                <a:cs typeface="Arial" charset="0"/>
              </a:rPr>
              <a:t>Магистратура</a:t>
            </a:r>
            <a:endParaRPr lang="ru-RU" altLang="ru-RU" sz="2400" b="1" dirty="0">
              <a:solidFill>
                <a:srgbClr val="0068A5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78410995"/>
              </p:ext>
            </p:extLst>
          </p:nvPr>
        </p:nvGraphicFramePr>
        <p:xfrm>
          <a:off x="312092" y="914403"/>
          <a:ext cx="11206973" cy="5785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06973"/>
              </a:tblGrid>
              <a:tr h="95332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Управление дошкольным образованием</a:t>
                      </a:r>
                      <a:endParaRPr lang="ru-RU" sz="2400" dirty="0">
                        <a:solidFill>
                          <a:srgbClr val="0068A5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/>
                </a:tc>
              </a:tr>
              <a:tr h="394723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>
                    <a:solidFill>
                      <a:schemeClr val="bg1"/>
                    </a:solidFill>
                  </a:tcPr>
                </a:tc>
              </a:tr>
              <a:tr h="943902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44.04.01 Педагогическое образование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Профиль: Управление дошкольным образованием </a:t>
                      </a:r>
                    </a:p>
                    <a:p>
                      <a:endParaRPr lang="ru-RU" sz="1800" b="0" kern="1200" dirty="0" smtClean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9561" marR="2956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29711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Квалификация (степень): магистр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обучения: заочная</a:t>
                      </a:r>
                    </a:p>
                    <a:p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L="29561" marR="29561" marT="0" marB="0" anchor="ctr">
                    <a:solidFill>
                      <a:schemeClr val="bg1"/>
                    </a:solidFill>
                  </a:tcPr>
                </a:tc>
              </a:tr>
              <a:tr h="1829368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Срок обучения: 2 года 6 </a:t>
                      </a:r>
                      <a:r>
                        <a:rPr lang="ru-RU" sz="1800" b="0" kern="1200" dirty="0" err="1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</a:t>
                      </a:r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Язык, на котором осуществляется образование – русский   </a:t>
                      </a:r>
                    </a:p>
                    <a:p>
                      <a:pPr marL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ru-RU" sz="1800" b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 charset="2"/>
                        <a:buNone/>
                        <a:tabLst>
                          <a:tab pos="457200" algn="l"/>
                        </a:tabLst>
                      </a:pP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L="29561" marR="2956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08496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8433" name="Picture 1" descr="C:\Users\User\Desktop\картин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29506" y="-2764146"/>
            <a:ext cx="23812501" cy="23812500"/>
          </a:xfrm>
          <a:prstGeom prst="rect">
            <a:avLst/>
          </a:prstGeom>
          <a:noFill/>
        </p:spPr>
      </p:pic>
      <p:pic>
        <p:nvPicPr>
          <p:cNvPr id="18435" name="Picture 3" descr="C:\Users\User\Desktop\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01089" y="3257550"/>
            <a:ext cx="2751138" cy="2809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6555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38200" y="997527"/>
          <a:ext cx="11115303" cy="518133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1115303"/>
              </a:tblGrid>
              <a:tr h="2167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ЦЕЛИ</a:t>
                      </a:r>
                      <a:r>
                        <a:rPr lang="ru-RU" sz="15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: </a:t>
                      </a:r>
                      <a:endParaRPr lang="ru-RU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</a:tr>
              <a:tr h="956132">
                <a:tc>
                  <a:txBody>
                    <a:bodyPr/>
                    <a:lstStyle/>
                    <a:p>
                      <a:pPr marL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подготовка педагогов-управленцев для системы дошкольного образования;</a:t>
                      </a:r>
                      <a:endParaRPr lang="ru-RU" sz="2000" b="0" dirty="0">
                        <a:solidFill>
                          <a:srgbClr val="0068A5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</a:tr>
              <a:tr h="846944">
                <a:tc>
                  <a:txBody>
                    <a:bodyPr/>
                    <a:lstStyle/>
                    <a:p>
                      <a:pPr marL="26035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ЗАДАЧИ:</a:t>
                      </a:r>
                      <a:endParaRPr lang="ru-RU" sz="1800" b="1" dirty="0">
                        <a:solidFill>
                          <a:srgbClr val="0068A5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</a:tr>
              <a:tr h="1450897">
                <a:tc>
                  <a:txBody>
                    <a:bodyPr/>
                    <a:lstStyle/>
                    <a:p>
                      <a:pPr marL="26035" marR="0" lvl="0" indent="45720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- расширение и углубление диапазона профессионально ориентированных знаний, овладение современной методологией и технологией педагогических и методических исследований</a:t>
                      </a:r>
                      <a:r>
                        <a:rPr kumimoji="0" lang="ru-RU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8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</a:tr>
              <a:tr h="1611891">
                <a:tc>
                  <a:txBody>
                    <a:bodyPr/>
                    <a:lstStyle/>
                    <a:p>
                      <a:pPr marL="0" indent="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подготовка профессионально компетентного специалиста, готового к осуществлению инновационной</a:t>
                      </a:r>
                    </a:p>
                    <a:p>
                      <a:pPr marL="0" indent="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профессиональной деятельности по профилю подготовки в условиях модернизации образовательной сферы </a:t>
                      </a: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</a:tr>
            </a:tbl>
          </a:graphicData>
        </a:graphic>
      </p:graphicFrame>
      <p:pic>
        <p:nvPicPr>
          <p:cNvPr id="5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932248" y="357278"/>
            <a:ext cx="3227269" cy="5471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52330633"/>
              </p:ext>
            </p:extLst>
          </p:nvPr>
        </p:nvGraphicFramePr>
        <p:xfrm>
          <a:off x="914400" y="902526"/>
          <a:ext cx="10794670" cy="5309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94670"/>
              </a:tblGrid>
              <a:tr h="859387">
                <a:tc>
                  <a:txBody>
                    <a:bodyPr/>
                    <a:lstStyle/>
                    <a:p>
                      <a:pPr marL="0" marR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Выпускник магистерской программы получает базовое профильное и методическое образование, делающее его востребованным специалистом в дошкольных образовательных организациях</a:t>
                      </a:r>
                    </a:p>
                    <a:p>
                      <a:pPr marL="0" marR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endParaRPr lang="ru-RU" sz="1800" b="0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01571">
                <a:tc>
                  <a:txBody>
                    <a:bodyPr/>
                    <a:lstStyle/>
                    <a:p>
                      <a:pPr indent="457200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</a:t>
                      </a:r>
                      <a:r>
                        <a:rPr lang="ru-RU" sz="18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ыпускник является профессиональным методистом-исследователем, владеющим арсеналом современной методики обучения по профилю</a:t>
                      </a:r>
                      <a:r>
                        <a:rPr lang="ru-RU" sz="18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94779">
                <a:tc>
                  <a:txBody>
                    <a:bodyPr/>
                    <a:lstStyle/>
                    <a:p>
                      <a:pPr indent="457200"/>
                      <a:endParaRPr lang="ru-RU" sz="18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</a:tr>
              <a:tr h="2664099">
                <a:tc>
                  <a:txBody>
                    <a:bodyPr/>
                    <a:lstStyle/>
                    <a:p>
                      <a:pPr indent="457200"/>
                      <a:r>
                        <a:rPr lang="ru-RU" sz="1800" b="1" kern="1200" dirty="0" smtClean="0">
                          <a:solidFill>
                            <a:srgbClr val="E2F3FF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Выпускник, успешно освоивший программу, будет обладать:</a:t>
                      </a:r>
                    </a:p>
                    <a:p>
                      <a:pPr lvl="0" indent="457200"/>
                      <a:r>
                        <a:rPr lang="ru-RU" sz="18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общекультурными компетенциями;</a:t>
                      </a:r>
                    </a:p>
                    <a:p>
                      <a:pPr lvl="0" algn="just"/>
                      <a:r>
                        <a:rPr lang="ru-RU" sz="18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- </a:t>
                      </a:r>
                      <a:r>
                        <a:rPr lang="ru-RU" sz="1800" b="0" kern="1200" dirty="0" err="1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общепрофессиональными</a:t>
                      </a:r>
                      <a:r>
                        <a:rPr lang="ru-RU" sz="18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компетенциями;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- профессионально-специализированными компетенциями. 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 anchor="ctr"/>
                </a:tc>
              </a:tr>
              <a:tr h="4222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4257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544524" y="-1841651"/>
            <a:ext cx="7204250" cy="87912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endParaRPr lang="ru-RU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10596111"/>
              </p:ext>
            </p:extLst>
          </p:nvPr>
        </p:nvGraphicFramePr>
        <p:xfrm>
          <a:off x="570016" y="1089989"/>
          <a:ext cx="10949048" cy="53820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49048"/>
              </a:tblGrid>
              <a:tr h="748024">
                <a:tc>
                  <a:txBody>
                    <a:bodyPr/>
                    <a:lstStyle/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Срок обучения: 2 года 6 месяцев 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56839">
                <a:tc>
                  <a:txBody>
                    <a:bodyPr/>
                    <a:lstStyle/>
                    <a:p>
                      <a:pPr indent="457200" algn="just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Форма обучения :заочная </a:t>
                      </a:r>
                    </a:p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Вступительное испытание по профилю: письменный экзамен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1026181">
                <a:tc>
                  <a:txBody>
                    <a:bodyPr/>
                    <a:lstStyle/>
                    <a:p>
                      <a:pPr indent="540385">
                        <a:lnSpc>
                          <a:spcPct val="115000"/>
                        </a:lnSpc>
                        <a:spcBef>
                          <a:spcPts val="535"/>
                        </a:spcBef>
                        <a:spcAft>
                          <a:spcPts val="535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Минимальное количество баллов (по каждому предмету),–   40</a:t>
                      </a: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Вид конкурса: (бюджет/ договор)</a:t>
                      </a:r>
                      <a:endParaRPr lang="ru-RU" sz="1800" b="1" dirty="0"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</a:tr>
              <a:tr h="2234444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мест:</a:t>
                      </a:r>
                    </a:p>
                    <a:p>
                      <a:pPr marL="342900" indent="-342900" algn="l">
                        <a:buAutoNum type="arabicParenR"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КЦП (для бюджета) – 12</a:t>
                      </a:r>
                    </a:p>
                    <a:p>
                      <a:pPr marL="342900" indent="-342900" algn="l">
                        <a:buNone/>
                      </a:pP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2)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 приема (для договора) –  3</a:t>
                      </a:r>
                    </a:p>
                    <a:p>
                      <a:pPr algn="l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Сетевая форма обучения – нет</a:t>
                      </a:r>
                    </a:p>
                    <a:p>
                      <a:pPr algn="l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Программа двойных  дипломов (да/нет) -нет</a:t>
                      </a:r>
                    </a:p>
                    <a:p>
                      <a:pPr indent="540385" algn="just">
                        <a:lnSpc>
                          <a:spcPct val="115000"/>
                        </a:lnSpc>
                        <a:spcBef>
                          <a:spcPts val="535"/>
                        </a:spcBef>
                        <a:spcAft>
                          <a:spcPts val="535"/>
                        </a:spcAft>
                      </a:pP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/>
                </a:tc>
              </a:tr>
              <a:tr h="71657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 descr="C:\Users\User\Desktop\i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5314" y="3800475"/>
            <a:ext cx="2771774" cy="21574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7372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32010688"/>
              </p:ext>
            </p:extLst>
          </p:nvPr>
        </p:nvGraphicFramePr>
        <p:xfrm>
          <a:off x="320633" y="760212"/>
          <a:ext cx="11115303" cy="5878645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1115303"/>
              </a:tblGrid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Почему актуальна магистерская программа  Управление дошкольным образованием</a:t>
                      </a:r>
                      <a:endParaRPr lang="ru-RU" sz="15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ru-RU" sz="15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</a:tr>
              <a:tr h="988541">
                <a:tc>
                  <a:txBody>
                    <a:bodyPr/>
                    <a:lstStyle/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+mn-lt"/>
                          <a:ea typeface="+mn-ea"/>
                          <a:cs typeface="+mn-cs"/>
                        </a:rPr>
                        <a:t>Г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лавное отличие магистратуры от </a:t>
                      </a:r>
                      <a:r>
                        <a:rPr lang="ru-RU" sz="1800" b="0" i="0" kern="1200" dirty="0" err="1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бакалавриата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 </a:t>
                      </a:r>
                      <a:r>
                        <a:rPr lang="ru-RU" sz="1800" b="0" i="0" kern="1200" dirty="0" err="1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специалитета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— высокая степень самостоятельности студентов.</a:t>
                      </a:r>
                      <a:r>
                        <a:rPr lang="ru-RU" sz="1800" b="0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20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</a:tr>
              <a:tr h="1145141">
                <a:tc>
                  <a:txBody>
                    <a:bodyPr/>
                    <a:lstStyle/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Будущих магистров все время подталкивают к применению теоретических знаний на практике и ко внедрению собственного опыта в учебные проекты. </a:t>
                      </a:r>
                      <a:endParaRPr lang="ru-RU" sz="18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</a:tr>
              <a:tr h="1500077">
                <a:tc>
                  <a:txBody>
                    <a:bodyPr/>
                    <a:lstStyle/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Результат такой политики — отсутствие дистанции между теорией и реальностью.</a:t>
                      </a:r>
                      <a:endParaRPr lang="ru-RU" sz="18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</a:tr>
              <a:tr h="1666528">
                <a:tc>
                  <a:txBody>
                    <a:bodyPr/>
                    <a:lstStyle/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 выходе предусмотрены выпускные экзамены по специальности и защита научной работы. </a:t>
                      </a:r>
                      <a:endParaRPr lang="ru-RU" sz="20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5540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32010688"/>
              </p:ext>
            </p:extLst>
          </p:nvPr>
        </p:nvGraphicFramePr>
        <p:xfrm>
          <a:off x="828675" y="760215"/>
          <a:ext cx="10772775" cy="600127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0772775"/>
              </a:tblGrid>
              <a:tr h="5154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Возможные места работы: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ru-RU" sz="15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</a:tr>
              <a:tr h="995002">
                <a:tc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rgbClr val="0068A5"/>
                          </a:solidFill>
                          <a:latin typeface="+mn-lt"/>
                          <a:ea typeface="+mn-ea"/>
                          <a:cs typeface="+mn-cs"/>
                        </a:rPr>
                        <a:t>При реализации педагогической деятельности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+mn-lt"/>
                          <a:ea typeface="+mn-ea"/>
                          <a:cs typeface="+mn-cs"/>
                        </a:rPr>
                        <a:t>педагог дошкольного образования;</a:t>
                      </a:r>
                    </a:p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r>
                        <a:rPr lang="ru-RU" sz="1800" b="0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20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</a:tr>
              <a:tr h="1357008">
                <a:tc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 реализации научно-исследовательской и методической деятельност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и: </a:t>
                      </a:r>
                    </a:p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старший воспитатель дошкольной организации;</a:t>
                      </a:r>
                    </a:p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преподаватель педагогического колледжа, университета.</a:t>
                      </a:r>
                    </a:p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</a:tr>
              <a:tr h="2084670">
                <a:tc>
                  <a:txBody>
                    <a:bodyPr/>
                    <a:lstStyle/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 реализации организационно-управленческой деятельности: </a:t>
                      </a:r>
                    </a:p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старший воспитатель дошкольной организации;</a:t>
                      </a:r>
                    </a:p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заведующий дошкольной образовательной организации;</a:t>
                      </a:r>
                    </a:p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служащий органов управления дошкольным образованием;</a:t>
                      </a:r>
                    </a:p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преподаватель педагогического колледжа, университета.</a:t>
                      </a:r>
                    </a:p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</a:tr>
              <a:tr h="559831">
                <a:tc>
                  <a:txBody>
                    <a:bodyPr/>
                    <a:lstStyle/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20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5540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C:\Users\User\Desktop\карти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8725" y="0"/>
            <a:ext cx="6858000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42950" y="1571625"/>
            <a:ext cx="44005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Уважаемые абитуриенты!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Получайте образование в нашей магистратуре!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11914</TotalTime>
  <Words>279</Words>
  <Application>Microsoft Office PowerPoint</Application>
  <PresentationFormat>Произвольный</PresentationFormat>
  <Paragraphs>60</Paragraphs>
  <Slides>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Миргалимов Марат Фаритович</dc:creator>
  <cp:lastModifiedBy>User</cp:lastModifiedBy>
  <cp:revision>435</cp:revision>
  <cp:lastPrinted>2016-04-17T10:17:02Z</cp:lastPrinted>
  <dcterms:created xsi:type="dcterms:W3CDTF">2016-01-26T07:55:06Z</dcterms:created>
  <dcterms:modified xsi:type="dcterms:W3CDTF">2021-01-29T13:36:55Z</dcterms:modified>
</cp:coreProperties>
</file>