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82DF6-E24D-40A8-968C-5CCCFE9C0F67}" v="237" dt="2020-11-04T11:20:13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>
        <p:scale>
          <a:sx n="89" d="100"/>
          <a:sy n="89" d="100"/>
        </p:scale>
        <p:origin x="-126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8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5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1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78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7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5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7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1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38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=""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=""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11/15/2020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332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продукт, открыть, закрыть, сидит&#10;&#10;Автоматически созданное описание">
            <a:extLst>
              <a:ext uri="{FF2B5EF4-FFF2-40B4-BE49-F238E27FC236}">
                <a16:creationId xmlns="" xmlns:a16="http://schemas.microsoft.com/office/drawing/2014/main" id="{BCF754CC-5F1D-48C5-AD21-A20358D9CC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r="5" b="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46" y="2707623"/>
            <a:ext cx="6119114" cy="2446485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b">
            <a:normAutofit fontScale="90000"/>
          </a:bodyPr>
          <a:lstStyle/>
          <a:p>
            <a:r>
              <a:rPr lang="ru-RU" sz="5400" dirty="0">
                <a:solidFill>
                  <a:srgbClr val="FFFFFF"/>
                </a:solidFill>
              </a:rPr>
              <a:t>Профилактика </a:t>
            </a:r>
            <a:br>
              <a:rPr lang="ru-RU" sz="5400" dirty="0">
                <a:solidFill>
                  <a:srgbClr val="FFFFFF"/>
                </a:solidFill>
              </a:rPr>
            </a:br>
            <a:r>
              <a:rPr lang="ru-RU" sz="5400" dirty="0">
                <a:solidFill>
                  <a:srgbClr val="FFFFFF"/>
                </a:solidFill>
              </a:rPr>
              <a:t>вирусных </a:t>
            </a:r>
            <a:br>
              <a:rPr lang="ru-RU" sz="5400" dirty="0">
                <a:solidFill>
                  <a:srgbClr val="FFFFFF"/>
                </a:solidFill>
              </a:rPr>
            </a:br>
            <a:r>
              <a:rPr lang="ru-RU" sz="5400" dirty="0">
                <a:solidFill>
                  <a:srgbClr val="FFFFFF"/>
                </a:solidFill>
              </a:rPr>
              <a:t>заболеваний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829" y="5231973"/>
            <a:ext cx="6086148" cy="918837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r>
              <a:rPr lang="ru-RU" sz="1400" dirty="0" smtClean="0">
                <a:solidFill>
                  <a:srgbClr val="FFFFFF"/>
                </a:solidFill>
                <a:cs typeface="Arial"/>
              </a:rPr>
              <a:t>Выполнила студентка </a:t>
            </a:r>
            <a:r>
              <a:rPr lang="en-US" sz="1400" dirty="0" smtClean="0">
                <a:solidFill>
                  <a:srgbClr val="FFFFFF"/>
                </a:solidFill>
                <a:cs typeface="Arial"/>
              </a:rPr>
              <a:t>I </a:t>
            </a:r>
            <a:r>
              <a:rPr lang="ru-RU" sz="1400" dirty="0" smtClean="0">
                <a:solidFill>
                  <a:srgbClr val="FFFFFF"/>
                </a:solidFill>
                <a:cs typeface="Arial"/>
              </a:rPr>
              <a:t>курса </a:t>
            </a:r>
            <a:r>
              <a:rPr lang="ru-RU" sz="1400" dirty="0" smtClean="0">
                <a:solidFill>
                  <a:srgbClr val="FFFFFF"/>
                </a:solidFill>
                <a:cs typeface="Arial"/>
              </a:rPr>
              <a:t>(группа 7201441)</a:t>
            </a:r>
            <a:endParaRPr lang="ru-RU" sz="1400" dirty="0">
              <a:solidFill>
                <a:srgbClr val="FFFFFF"/>
              </a:solidFill>
              <a:cs typeface="Arial"/>
            </a:endParaRPr>
          </a:p>
          <a:p>
            <a:r>
              <a:rPr lang="ru-RU" sz="1400" dirty="0" err="1">
                <a:solidFill>
                  <a:srgbClr val="FFFFFF"/>
                </a:solidFill>
                <a:cs typeface="Arial"/>
              </a:rPr>
              <a:t>Галеева</a:t>
            </a:r>
            <a:r>
              <a:rPr lang="ru-RU" sz="1400" dirty="0">
                <a:solidFill>
                  <a:srgbClr val="FFFFFF"/>
                </a:solidFill>
                <a:cs typeface="Arial"/>
              </a:rPr>
              <a:t> </a:t>
            </a:r>
            <a:r>
              <a:rPr lang="ru-RU" sz="1400" dirty="0" err="1">
                <a:solidFill>
                  <a:srgbClr val="FFFFFF"/>
                </a:solidFill>
                <a:cs typeface="Arial"/>
              </a:rPr>
              <a:t>Ильвина</a:t>
            </a:r>
            <a:r>
              <a:rPr lang="ru-RU" sz="1400">
                <a:solidFill>
                  <a:srgbClr val="FFFFFF"/>
                </a:solidFill>
                <a:cs typeface="Arial"/>
              </a:rPr>
              <a:t> </a:t>
            </a:r>
            <a:r>
              <a:rPr lang="ru-RU" sz="1400" smtClean="0">
                <a:solidFill>
                  <a:srgbClr val="FFFFFF"/>
                </a:solidFill>
                <a:cs typeface="Arial"/>
              </a:rPr>
              <a:t> </a:t>
            </a:r>
            <a:endParaRPr lang="ru-RU" sz="1400" dirty="0" err="1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data:image/jpg;base64,%20/9j/4AAQSkZJRgABAQEAYABgAAD/2wBDAAUDBAQEAwUEBAQFBQUGBwwIBwcHBw8LCwkMEQ8SEhEPERETFhwXExQaFRERGCEYGh0dHx8fExciJCIeJBweHx7/2wBDAQUFBQcGBw4ICA4eFBEUHh4eHh4eHh4eHh4eHh4eHh4eHh4eHh4eHh4eHh4eHh4eHh4eHh4eHh4eHh4eHh4eHh7/wAARCADFAQY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5iNJuqSVart1rpaPOsSh+akWT1qrupyNk9aQNFsz8daZvPUVGw4zSFuKYKKJhJnrUqyVSVjTwxoDlRdEmO9Spc1nFzjqab5h9aCeRG5FfFT96rkOrFe+K5cTH1p4lY9KakZyoRZ2cGulf4quLr6sMM361wXmSDnmmm5dW6mq52YPBxZ6D/akMg5IpVe1mPJFcPb3LNj5jWg5vraJJZIZo43+4zIQG+h71Sk2YywyjomdKbO2aQYI612Wlwxw6dlP7teSR6rKJB8xNd94V1Jri3EbN1FdFCaucGOw81C7Zk+InBlZaz7O3hWPzDgmtDxPbusrEDvXMyS3EZ2KTilN2kaUIc0FZm/ZXqpOFDcZr0jwtcRtEB1rx/TopHmB5zmvSvCSSbFGfrW+Hm7nn5lRjym945tI7rSiRj7teAazp3lXEhX1Ne4eLdUihs2jDgnFeVahtuHZuKjFtNnRkvPThrsca0bA4xTdprYurYBuKgFvntXnH0qkmjPCmnCNj2rQFr7VNHae1MHJGYsbVIsbVqraD0qRbP2p2JdRGSISe1SLbn0rYjs/ap1tVWnYzdYxlgYDpRW4tuvoKKdiHVOcLE1HjNSBCKaQc9KR1XI2WmDINWVTNKYqVg5kQbjThzUoh9jViC3JPSmokuaRVWM1II+K0Da4X7tQyRcU+Uj2tymy1A4NW2Ug81HIvek0aKVytWp4e06bVNSgsYCokmbaGY4C+pPsBWcetaOg6g2m6hHdIM7cgjOMgjB/Q04pX1Irc3I+Xc9Ak8E+Gfks4fEc8l268Sm2AhD44GM5xnvXmmowNBPJE4w6MVYe4NehaNeWAu4r6GV5tz7UVxja+OFP+Nefam8jXEjSZ8wsS2fXPNbVlGysjz8BKrztTlf1HaNLDFf27XA3QrIpkHquea9MfXGkj1W3vMS2T2zvIjcqePkK+hztwRXk0J+cV2FrEX8JXLHO7ygQT3AlHFKjJq6RWOoxk4uRzSMBLz1zXXeHb1LXaxauJmO1+KnivXVcA1nGfKzprUPaxsesJJb6kuwkE1RvPDhZ9ygEVx/h7VJoZx85PNd3HrY+zAt1xXXGcZrU8StRq4eVobEujeGZDgny0z93e4Xd9M9a2Z/8AiVo0LK0UgHIYYOK4/WL+6u57V7eRw+wAAD3P50mta7K8VpZzSiSW3DK7A9ATwv4c/nV88YrQ53h6taS5tjP8V30007YY4zWBHK/qa1NRmSZCeKyhXFUd3c93DwUYWsOZd5pVjWnAccVJGoFZ2Nm7DVj9QBUyRA0cU4SKKZm5NkgjApQFFQtOo71C9yPWgXK2Xtwphf3rPa6HqKie7HrRcpU2aolA70Vitd8/eop3K9iPMGexpv2Y+9bv2XA6UgtxnpWnIZe3MeO0P92rCWLHtWmsag9K0rOKNlHAzVKFzKpiGjBSwx1qZLZV6CtDUv3WeMVTt2Lk5p8tiFVclcgnwoqi+GNWNRk2kijQ7STUtSgsoSqvK20Fug9Sfwqba2Nk+WPMym8JIJ2ms+4O04r2GDUodGiGjafCrWjcSSyxjMp7sT/TOMcV5n4w017HWrqHyTHH5jNFxwUJ4I9RVVaXKr3M8JjPazaat2OfZ8mnJuphXDc11nhiy0oaeLm+ha4mlcrGhzsVR3OOpJrCMXJ2O+vWVKN9yp4fdniuLbJDFPMT/eX/AOsT+VReKrdhcpegDy7pd+R039HH58/jW1q+nroPiS1lgBWGREmC7s7VbIK5/Or50J9RtrnT7ZTLMrmaBR1J6FR9R/IVv7NtOJ531mMZKotmee26HfXpeh2Ik8FSfKXLWdwSp7YJYMPyq54b+Dni7UdsslglhEed12+w49doy36V7f4V+H+g6boUFjfS/aJkhMUrRnh92c8enJrfD4aet0cGaZrRslB3d+h8gXMD7jxUQhYdq+lLj4E6bcTsLXxMUXPyrJbBiB25DVQvP2fbtgfsHiKxmOM4khZM/iCaxlg6nY66efYS1nL8GeD2BKMO1dHZSySwu/SKMfM3v2A9zXSa38JPFGkXYjmgtZIupnhnVlUe4+9+GKifTRbwiJYHe2tGAjj2/NczMcDI68n9KIUZx3Q62PoVEvZtMbFp8radAyX1vDdXIyFdmXavYA4wK4/U0ls7uS3mXZJGxVh6Guz8TpaWItW1i7EU3lBZFVDksB/CPQcCvOta1P7ZqEtwu4Kx+UMecAYGfwFKuktOo8u5ptvoWfPJGC1CzKKyPtJo89j0zXMetyI2PtCjvSi6A/irH3Sn1pheT3o1DkRtNdj1qGS9x3rLHmNSmNjTDkSLj3p9aha6Y96iWFie9Sra8dKLD91ERuGJpwZz61MLU+lTRW/rTUQc0ipsc9aK1o7dcdKKfKZ+2OlcqwzupkOGYgmqImdeKRZirZ6GtrnnezdjSntXxlau6Dp95czBVjYjNS+Gc38wh25HevWvDtlYWVuPMjXJFdVGjzu55ONxvsFy21ORPgp7uEbs5Ipsfw9kSE4BzXetqcMMmFwAKnXW4wDyprq9hA8X+0MQtjwrxR4UurNyxQkewrmrWO4sboTLlXQ5Ga+jp4LbVgV2qSa8w+I/h9NOLSxrg+1clbD8vvI9vAZp7W1Oe5w1zrsyAIFAXOcFia2dP17T7zTXtdVt1vIWGEVvvRN6q38P8jXC3hbzTn1pLS4kglDofqPUVyKq0z3KmChKOm5vaz4bdIXvtNZrqzXBkIHzxZ/vD09/5UeGrqeykRTbpcxbtwjfPX2xXUeBJru4njNixIkIjkXGSCex9RXu/hzwb4a0IQ6pNpFqNQOH3AHCH1CkkKfoK6qWH9p70Tx8Vmf1dOnVV+3/AATlLX4Z2evR2Ota5JdQDyRugA2vImMqD/dx096LTwa39tC5jZYUDHy9rZ2L7+9ekX+pQvGWl3Etk+Wp4x2965261QeY0UOxAw49h9a9FUYLU+Ylja0tL6GtBMba2VJpJJdqnJY5Cj68U1dWZXHlS5fscYyK5W41GW4dhFDL8qncwyR9cdqhhmffHjIEh+Vs4x/WtLnNys2PF/iabTrBUkkDl2yeRuA9M1Z8D6p50M0EjNsKiRechSa5bxJo/wBssPMuhLEVbCDhi2f5VpeGLePSYvssavwBuZk6n/CoTbn5G01BUU09TtNe00araASbJNvORnkfzrG0vwZp95BPD5gtrkMZYJSNwR8Ecj6E/TNa+k3oBVj8m7jjkH6etblpJBJMH+UKWyMDBHr/AJ7VpKKZhSqSWzPkz416BruneJXTVrVohsC2zjlJIx0ZW756n615nJAwbnNffvi7w9pHijQJ9I1a33x9Y5P4omPR0Pt+tfIvjrwPqXh3XZtOubeRyGPkyIh2zL2Zf88V42Jw8k+ZH2+UZnCcPZy0aPPo7csRxXT+F/COoayC9tHGIwceZK4VSfQetbGh+CdQuHVrtVsISeZLjg/gOtdFcSjRmt4dPfzYYVwGA+96nA9Tms6dG2stjqxWYX92i9Rln4V8PaXeJo3iCAi4kTMlwJDhCRlSuOMfzrg/FOhvo2rTWMpDFMFHHR0IyrD6iu58e+ILTVBpt7eRypeiEpKqEDcoOVPt1P5Vw/iLVJNVvzdSALhFjRQc7VUYAq63JayMcv8ArDlzze+/r5GSsainbVphbFAeuXQ9jUmRFxmpQfaq3mYFNMhp3Fytl9GT2p+5KyjMw70w3Depo5heybNkSLjrRWMJz6mijmD2LOmkUiotpY1ZU7z0rSghszFliN1aJXOKU+U6j4XWStJ5rdRXY6ncBXOGxXJ+CbhEk8qE1qeJJJI0PPPevRpNRpny+Mi6mI1Kt/qDgkhjiqC6yytjd+tUbjUYltSGPzc8VzZvHac7ScZrKVVpnVRwiktUes+FtTLSjDUnxOTz9MLcE7a5rwdNJ5i9a6bxcRLphV/7tb83NTZxKn7LEpo+fb6MrO496rRplxXSarpgMzsPWm2Ph7UJYGvIrOaS3TlpFXIA9a8l03c+0jiYKGrPR/2eNNZdSvNSmQm2iiCD3kJyMfQA/nXrl9qT+SzM2Vzkj1I4FY/gTTY9F8D6ZAqhZp4vMlIHJLfN/LA/CmapdrFdJGigY/l/SvaoR5IJHweYVvrGIlJf1YbfalI0pPmIIQcYJALH29qqX12FmRY5VMjAsVXGFx7+vWsPWb4BGUogdGwrA8Z74rDudQdd7RlghAVST0xTlVsZ0sK56m5NqlxGcbkVcnIVuo/Or2nXks7CRvuL95umBjpXCNc7ptnmk5Pp1rdt9QEVnHHvyAeFrONS50VMLZKyO0TVLfWpLa3jkyEcFuQMgGtHUIwuoSm2c7up9D7V5Ikhtr4TQTbHzk7c4T8P6V1+na5MY45JNu4NgPyPwrSnUT3MMVhWknHY6vT7svOEQSRspyG6gD0NdFayzqAzMrZOdu7PP1riU1C4uAs8TMCoAkVcZ+tatleSGMBJCP73uK6EzzpRaOwGrxCPfJewxvFj5XbBIrjvGnxAtnC6fp8S3bhzg9evbisPxit9dI/kZD52llOG/wD1VrfDDwvaaeIdRu1E1zI2FL/w/wD16wm5N2R20VTUOebv5HkHjvXbq1vWXUJGmuQMi1I2rED/AHvf2FcNd+JdSmc7ryQDoFU4AHoB2r0n9pvwvcaT4xfVly1rqgMqtnpIoAdf5H8a8RmLK5ryMRKUZtH2+V0qVShGaW5qTX0kzFndmY9STkmoTNWesvrTxJmua7Z6yglsWWlpBJUIOaDQVYn83NODZFVOc1KjUBYkaoTUrHiojQMbuopG60UgO137eAKYJG9a3/Dmgf2lG0kjhEHc07WPDrWamSNg8Y7iuv2crXPDeKp8/JfUr6DqLWVykm7vzXoTPHrFgJI8M2Oa8uii3PtUc12mgXjaTpxkZs+xrajLo9jhx9JO0o7lDU9KYMy7TmqFtoshlHyHGa6t/EWnPCJJ41DGo59d06GDzo1WqcYX3MYTrJW5TX8OaUttbiVwBgZrlfH+vvG5gjbpxVe68dN80cZ4Nclrl19tYzFsk81NSquW0TbCYGfteeqivJqjsTk5r0X4b6tH/bEDpcxKmMeSx5IC9MfhXkTtg123wkVZvGOnqwDAMxwehIQ1hQqPnR6OY4WDoSfke4XPiq1+0Jbra2/yMFwGIyvbHNTxaauo3KXUM1sI2XkSv8wz3rLuNFsIJmvfJzNjpngc9qqnV5LW5LSDEGCFXZ6dK9fm7nxTpr7Bp+LNBs7PTTcQzwyOCWKqcY+ma8l1KaNDt3MJFbp2+tdX4s8Q+baNBGrIzgZ5yDn2rhP9YSXQs3PfmuWvNN6HqYDDyjG82PaZMv8ANh0GQPaoorxml/1h4GaqXYZRliACOOetU/OCq2PvdhjoO9crnY9eFFNHS2t5Afm3scg/NjOfwP8AOteK7ghiWOOQgHknOeK4aykdmEddFYSJcHy22gYHPetYVDlxGHSO00vW40Y5yhXChh0OPWuj0u688pFGseemV+8G6g/SvOoBHHcsG37d4wB646GtfS75rNvOt5CoA2t83oc1106j6ni4jCreJ6altDcTbnYKScgEdR3x+NdBY23kgqzKYS2QAOntXMaffR3UMci4MgAJ7ZyM10FjqAMQBwvRuTn8DXWrHke8mc5+0Npqaj8PTLs3y2t3GUIHOGyp/mK+bdd8C69Y2RvprHEQXc4V1Z0Hqyg5FfVfjnxBBpmmfZnMSmZQyO6bgjA56V45rGqQTXsl3HrcDSsDuiZSqknjBOOlefiqUZO7PpMpxtalDlitLng8sDKelCwtXWXWhfvG2Xlk4HcSED9QKtaLoFjuafVbgeQhxsgcMzn69AK8v2TufXvGQUeY4sxutJzXpnirwnpH/CMya9orXEccEqRzwzMHHzdCrYHfsa87liw1KpBwepWGxMMRHmiQCnDpTxFUiwmoOkiGSKTafStC0tPMbFWpNPwQAKrlbM3UimY3lmitw6W+BgUUcjJ9vDuemaLiw0swTHa7/pUGqX8UenvbLJ5hY5+lJqa3EvD53nr7Vnf2exB3Zr0JN2sj5inTjKXPLcy4ZDDKZKS4vZpBt3ECtE6W7dqjfT9g561jZnepwbMW4lnkUKc4FWnikfTclu1TSwEcAVZ0rT5ry4jtEYLvOMscKo7k+wFJJlynFK5yMkMmT1pjCbbt7V6lL4Y8Ny27JbapdG4Tq7RLsb3C5zj8fwrDm8PWMIJlvmcg/djhxx9WI/lRKhJDp5jSl/wzOEFs7HpXofwb0a6k8S2t/wCWy2tuWLSnhSSpAUHucmnw/wDCM6aglisvtEw/5/JFcD3CKMH8c1s+GvEsFxrcC3N5Kke5ViRYwsSnoOnQfhV0qUYyTbOfG4upVpSjCOh6DqAdfM3cntk8muX1sySzsxysUYAAHJbtmun1qPZLkcE5A+tYl9CQuWUbjgMcf59K9GSPl6bs7nFaxAI83HmF1UDANZNzPGsJMsbZflT6ge9bXiGRyHcbUXcFCemK52/mZ08nGVHIGOlcVR2Z7mHTlFXM/UJvOG5RgdqpDr8yD696fOuCcdM0nykZ25Irmb1PVhGy0HwsYiTGDz+dWLeVw46gHpzVeJWdxtGPpWnbWfAkbJwPu4I5qo36GdVxW5vaa7Xv7rozEfN7jpmt62s43aJRdKZA3IxgDJ5ya5zSPMtzsUHe5AX/AGavtPItyBtYsAGLDufSuuEklqeLWptv3T0fTLSe0jYDjYx2svI29v8APtXRaW25JYoVO8gAnuTnmsPw3rJXSY7O6t1MZUbyDlunY1seHr2xWdpIZmClsfvBgjvj0rvi10Pn5wlzPmRgfF4Q2mgSancQiSSMIkSMSFLNxnj8TXz3fa5cmQ/u4B9IxXvnxvt9R1iGysLTyvJ3NPJJJIFXOMKPfv8AnXgfivQdQ0WZBfQqFmUtFIjBkcDrgj09OteXjebm02PrMijS9moyauyk2r3RbO5B/wAAX/CrNrrk67kn2zQt95CAPxGOlc+7YNJ5nvXBztH0rw8GrWOx1XxQ02gf2LZwmC1aQSzFn3NIw+6PYCuUdgzVAZTTfM5olNy3CjQhSVoo17CFJPvVoJppkb5BkVgWlw6ONpr0rwFZm7ZWlXitKUOd2OXGVnRTkYmn6LdNMBHEx/CtWbw/fLtdojjPpXrekWOmwlGkVAa25YNNmVVVV49q9CGEVtz5mtnUubY8bg0mTyhuhOfpRXso0mwYZCrRWv1Y5HmzOBl0tyd7DJpq6eV6x5rt9V0ma1laOSMhhWfb2fm3AU4x1P0pcg/rDschdafPtLrGdvsKyri1k/iHFdxNqIj1LyXKLAG27SOoqrqljF57bANh5X6UpUzSlipXs0cJJac9KW13WsokVRkZHI4IIwa6K6sR/CKzrm12+lYuNjvjXUlZlKa+WJGFrbrA7DBcMSfw9KwLoZYnqa3LiAdazLqMAGs5XOqjyrYypQcVHbyMknXHNSzAgkUWVncXcwjtomlfrhR0rLW523Sjqe1eHdVGtaFbXbEGVR5U4Iz84HXHuOatX0ewLJhXWUDhfUVx/wAOIbjTGmGoSJDBPhBGTlt4PDewHNdxcRxqhjYDBP4celelTbcdT5HFQjCq1HY4TxHZxyTPIG285xisFtOWW48uNTuPCntmvQdRsHuHDKCXHAwOorFbT3inWdFVQDjaw6+orOdO7OmjieWNrnF32jPCckZx1IBrNazbzMGMqCcAkV7i3h+11Gxt3h3JlB8uOAx4ya43xBojaW5jlRS27vgAe1RPDWVzbD5nzPle5wKW0schwrfKecCt61uEQxK8aLsQgEjPzHv+VSGOO3I6b85G3pimTRrI3mMo3Z4Q8E/Ws4x5TpqVFU3Lqi32ebklz0I65+lM0yUPeLvYbgQAG5B56474qNLeVAMgnPQEdf8A61aGmWn78yD74BK+2R+lapXZySajF6nb6ZeSSxQouwKuRnaBu9Ca6nTvDtnfRIreZHO2S+1sDGODXJ+G7dSyRnhVIJ+g5rrNZ8Q22g28TyEFpmGVHUIB2/lXYrW1PElzOdonmXxGub0a6IYZmNsPlRh0bHFcb8SZvJ8N6fpszbrppjcbSclE24/DJ/lWv4p1DUtLuJLyMLqGlzSl4rlAMoTztcchW/DnHWsY6zY65+4v4vtW07gJhiQDuFcdvauCo07o+kwlOUOSaV0ux5pMrZNV2JBr2GbS/DeoaJqEcel21oIrd5YbhSd6sq5AJzznpj3ryS4QZrhqUuTqfQ4TGLEX0tYr7jUixSEZ25oRfmGa07R4+AetZpHXKVkLoNjJcXaLtOM17FoMcel6erkANiuY8CadFLMHJWum8UkwwhUGABXdRhyx5j5zMK/tqipkF3r8ol+V8CtHSvETZAL81xdqBLMdx6VZYrHIpU4rSNV3uclXCQa5bHow16QqCrUVytneIIhuI6UV0Kqea8Ik9j3TxNr2jTBVkbfJ6r6VzC36zF/sNv5ag4yR1FQeFvD7X8qXd4zCDIITuRWh8RdQsPDEME0dqwglXC46AjtWjlZXOaFPmkoLVnOajodrcXRuHlfGclafKkQXBOABgfSuG1b4mAFkgtwPrXMah4+1GbO3CiuSVeKPYp5bXluejalPCm7DgVzOoalCmf3g/OuButf1C5JZpW59DVCa6vMb3LEe9YSr32PSo5by/Ezr73WE52vxWRc6tn+KuZluJD/EaiMretYOq2enTwkUbcup5PWtnw1qIkSe2SYRTy42EnAYDOVriQzMalhL7sDNKNRpl1cNGUbHoOq6hNY2ccK3BWeViZAp52jp9M/0ru/CmsXVvoFjDqgklEql1J6on8Of89MV5t4N0qF2Gqaope2QkRRdTPIO2P7o7/lWj4l8WSWsrQ2UqvcnPmTDkR/7K9vx7dq64VOVczPCxGGVVqlBX7s9jRfNgjuIWYx5G055/GnyWv2r5hjdkD1z714/4N+JOp6a4h1AtqNmTyrn5191b+hr1GPxZpsb2s0FuJY7lA4EoIwCB2z711060Znj4rBVsO9UdLcSrpmlvfQLtk2CKJe2egP6GuA1a7vdQcrcM0vPzZHT6muzv72HUbaF4Yf9GCkbFJ+U/j+FYkmmqXLIGx154z+VaVNTjw1oatanFyWP7zAA/DmrVpp4zuYc9PmrsIdPt1QKsILnqQDkfjUU0dpZn97MEPoeSazVOx1vEt6IxobIgfxcjldtaFlpssrv/COpYJjJ7fWtmD7Ctr9oknjt7c/ekmYID+ZqunjDQFLWWn3AuXT5gxUhD647mr91bswvUnflQalfaf4XsW1LUn6jMMAI3zNjgAdh6mvHPEXj3XNS1B7iW5UIT8sAQGNV7DB/n1pPHtzqN3rNxJfTvPJkhWPA29to6AVx0qMWOea4K9eTdkfSZbl1KMeeerZ1uneKm2FGkMJb76Eb4n9iP/11OlpYXEqXth5dldjnyGOYJvXa38JPoePpXEBGB4q/p80sLgqxHqOxrFVG9zuqYRRu4Ox0mtx61/ZjWcWkXVtbnmVwpfcPqBjFcPcwMG6V6vpN5qUc8E+nK32QqDlTwvrk9sVyvjx9PuvEd5PpqqLd2B+UYUtgbiB6bs1VWCcb3McFXlGo4OPz/wAzi/JapYI23irgh5qzbxAMPlrnSPVlU0Oj8G3klvOoxiuz1kfarMP1OK4Owfyyu0c9q6/TZjNCqS8DFdtN+7Y8DGQtPnRzE5eGQlcg0yOWSSUbsmuruNDEwLpg81HBoDeYBsxS9nK4vrNPlKNurNGMZorq7TQG8v7pordU2cLxULnpvhu7U20C55Hyin/E7QZPEPg6a1t1D3EWJYlPc9xWHpQaLYe27p6V3UG6bT2KsTmI5PpXW1dWZ40JOE1KJ8pJ4I169vzbJYtEQTlpTtUfiaWf4e6xDceXJLZhv+uwxXaeJNRtotVmjmvriRA5yIz0rj9b1cNKBZB1Qd3OSa86UKaPqaOIxVS1rJehqeHPAUK6gsur3kHkou5o42yW9queLU0e90q5t4LKKDyFzE6jB49a4yPVNQWXf9qkz9aZqGq31xEYmYBW+9gdaXPBRskafVq8qqnOWxy06DJxUBXmtGS2ZmOOlM+zP/drjaPcjNJENpbtIwVQSScADvXbaZ4HuECS6nNHAOCbdDumPt6KfqePSsXwvJHp+s2l5PGXjhmV2A68V2Q1WO1M189wk7sD5KBssWPRj6VvShHeR5uNrVuZRpnOeJdak817a2VYUjXyhs4CKONq+3qeprlJCzGtG5iaSQ5yc9TUJtz6VnNuTOqhCNONkV4CVYc13/h/WLW60+G3urhILiBQgMnAZR0IPrjgg+griBbt6VYgicGnTbiycTSjVjZnsmg+LorVWs7eNLqGMBnkJI3SE4AHtirOqfEa007UZbcaUZDGQCwmx82OeMduled+GN8fLYCtIpYk44AJrIvzJPcSTNks7Fj+NdbryUTxI5bRlVd9j1GT4qQshA0lie37/A/Raxm1h9X3agqiAxyhXRWLABs4PP0rgVjeuh8LyNHLLEeRNHtwfUHI/l+tTGtKTszSpgKNKDcFqSeNZbj+0V8xyy+RGY+cgLt7fjmsXSZyuoQNI5VQ4yc9K63xfZpNZabcx7fmhdG2+quT/Jq5ZbNg3SpqJqRthZRlRSOwtrktpN5aavGs1n5bmMuBujf+Hafr6VwMlt83St22gYgK2SB0Gakksx6c0p+8kFC1Fuz3OdFpntUqWmO1bqWX+zTxZN/dqOQ3eJMZI3CFQWAPUZ4NI1mX7V0EOnMT92rSaYf7tVyGTxKRyy6d/s09dPbPSuvi0s/3asx6R/s0/ZGcsac1p1mFcbhWuA8YHljmteDRzuGF/StKDSBjLLk1pGFjjqYhSd2Zen3UiqBIK2rSePIPFRyaaVICrU9vpz4+6fyraLaOKo4yNFL1FQDiioU098fdNFXzs5vZxNXR5GnuPlXOMZrvYt0ekSx/dLQt0+lcP4Yt2Ub/APaya6jUJ3TQ7uRjyIyq1v0OT7Wh8969YSG6kK8/MeaxpNMkwCe/au2vYJPMcqAc8ZqqbVlTLDJPGO9cEoXZ9LTxNkjjxpMh5xxQNKfup/KuzS2UjoPxqdbRT0UVPsy3jWjgn0hs9KjOlsP4a9DOmRsRxUUulAn5Vo9kNY888bT5FPC0otJcY2mu/Gis38FKNB/2P0peyK+vI8/+xNjlajNm2fu16I2gHH+rqJvD5/ufpS9kUsfE4FbM9NtWrSw3TIrcAsAT6V2Q0A/3DR/YrIfuU1SFLGprcittOgl1BYIIvKgjzG4b0xyxPrXOz2I3nHIzwa7T7NdND5LSSGP+7niov7KJ/hrSUbnJSruDd2cZ9h56Vd0+2dJVKg5B4rpf7J/2atWGl+XPG7LwGBqFT1NZ4tWEuNMuJfD4VkDm0lP3eoRhz+RArAayw33a6nQ5NQi1d2W3ZzkjG3g57Y7irt/pMf2p/LQBc8Acge34VvOCauefRxEoNxfqcalpzwKsx2O7qtdLHpPP3atxaXj+GoUDWWJOah0zpxVuPSx/d/Sumg07pxWhb6YpxxVcpg8QzkodM/2auw6UW/g/Suwt9KT+7V6LTowPu07EOq2cdDo/T5atQ6P/ALP6V1i2sa1IsEYosQ5M52DSFHVasrpijoK29qj0FIzxr1xTJuzG/stc5K1Mmnrj7tXXuEHcCmG8jH8QoAiWxQD7oooa8XP3hRQA7R7SNUzCSVPPNLr19p8lkbD7WEdjyRzUl40kenTJbLhiuARXls9tqD6gWmyqqc5JrolKxyUoOT3NS/sXhnKnDg8qw71Ue33HLLk1s2V5azIsHnK7pweatPbI3RRWLR2Rm7anMG0HYYp625wMKeOtb7aepAxTXsccKaXKX7QzLeNO/Wri28ZxTjZup9KkjhkDCglsfFbR+gqyloh6qKiG8VPG7U0Q2J9jUt92rK6YjL92ren25lIZulaEhhhG0kCrULmMqtmc+ulqXxs/SpToqH+EflXQ2rW7EcjNWLlYhHuUiiUAhWucmdDXslNbRB/drXN9GJduR1rSt3hkQHioaNVNs5E6Lg/dpy6Rt/hrsxHC3YUht4/SpKuzlI9PKDA3D8aU2X+zXSvbr2AqJoF9KLgYSWY9Kk+zKP4a03iwelQSIRQBVSJR6Cpo2VagmO2q7TEd6ANqOdcYNP8AtCAda51rpl7n86ry6iV/ipDsdLJdqOhFQPfKP4q5abVCP4qpT6t23UXGoNnWTaio/iqnNqWf4q5VtSLH71Au9w+9SuV7Nm9NqBz96oTfMf4qwZbvHeq7X+3+Ki5aptm/JfPnhqK57+0VPWii4/ZPse0zQIsJHrXL6vo1tMkgZmGfSiiumR50DhNT0eOxlMkE8gNaGg3lwq4dzIB60UVCSudEm3C7NxtSZdiLCg3da0SqvGrYwcUUVUjnpvUYY1brTJIVWiis2b31K5FOiG58UUUR3G9ieS9kt0+SsTUdWuWc8/rRRWzehyRSbG6dqlyZB83611trdSTW3z+lFFVHUmqrPQ5zUJGS7JB6GrVtqE6gAUUVhLc7YL3TSt9RnNXob2U//rooqGMsidm609WLdaKKAEfgZqrMc0UUAZl2x5rNnkaiikxoozytWZdzvzRRUm0UZc88mDzVCWeTPWiioZ1U0rELXEmakju5MUUUkzVxQSXDkVXeViOtFFA4pEBkbPWiiipuWf/Z">
            <a:extLst>
              <a:ext uri="{FF2B5EF4-FFF2-40B4-BE49-F238E27FC236}">
                <a16:creationId xmlns="" xmlns:a16="http://schemas.microsoft.com/office/drawing/2014/main" id="{E274855E-CAF5-4190-B049-D9D16CAE2E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13F6562-1FAD-44B8-8C4F-F32D287BFAF6}"/>
              </a:ext>
            </a:extLst>
          </p:cNvPr>
          <p:cNvSpPr txBox="1"/>
          <p:nvPr/>
        </p:nvSpPr>
        <p:spPr>
          <a:xfrm>
            <a:off x="691100" y="3150704"/>
            <a:ext cx="4904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являются внутриклеточными паразитами, не способными к жизнедеятельности вне живых клеток.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6784C7A-11CB-4870-A02D-8B60590AF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108" y="1682444"/>
            <a:ext cx="5220471" cy="3915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C914184B-9858-430D-887B-1E7269A7426F}"/>
              </a:ext>
            </a:extLst>
          </p:cNvPr>
          <p:cNvSpPr txBox="1"/>
          <p:nvPr/>
        </p:nvSpPr>
        <p:spPr>
          <a:xfrm>
            <a:off x="5793850" y="2981234"/>
            <a:ext cx="300095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/>
              <a:t>Что такое вирусы?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E1749D32-AA86-427B-988C-AFDB89B92CCC}"/>
              </a:ext>
            </a:extLst>
          </p:cNvPr>
          <p:cNvSpPr txBox="1"/>
          <p:nvPr/>
        </p:nvSpPr>
        <p:spPr>
          <a:xfrm>
            <a:off x="777903" y="1830450"/>
            <a:ext cx="48078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/>
              <a:t>мельчашие</a:t>
            </a:r>
            <a:r>
              <a:rPr lang="ru-RU" sz="2000" dirty="0"/>
              <a:t> возбудители многочисленных инфекционных</a:t>
            </a:r>
          </a:p>
          <a:p>
            <a:r>
              <a:rPr lang="ru-RU" sz="2000" dirty="0"/>
              <a:t>     заболеваний.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EF9BA108-FBF5-4F1D-9337-88DDB8FB90F2}"/>
              </a:ext>
            </a:extLst>
          </p:cNvPr>
          <p:cNvSpPr txBox="1"/>
          <p:nvPr/>
        </p:nvSpPr>
        <p:spPr>
          <a:xfrm>
            <a:off x="691100" y="4778734"/>
            <a:ext cx="52004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вирусные заболевания встречаются </a:t>
            </a:r>
          </a:p>
          <a:p>
            <a:r>
              <a:rPr lang="ru-RU" sz="2000" dirty="0"/>
              <a:t>    не только у людей, но и у животных,</a:t>
            </a:r>
          </a:p>
          <a:p>
            <a:r>
              <a:rPr lang="ru-RU" sz="2000" dirty="0"/>
              <a:t>    и у растений</a:t>
            </a:r>
          </a:p>
        </p:txBody>
      </p:sp>
    </p:spTree>
    <p:extLst>
      <p:ext uri="{BB962C8B-B14F-4D97-AF65-F5344CB8AC3E}">
        <p14:creationId xmlns:p14="http://schemas.microsoft.com/office/powerpoint/2010/main" val="265966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445377D-A4C1-478A-BC02-43B8B9D44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361" y="1482754"/>
            <a:ext cx="5189989" cy="3892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949BE3E-6A1E-4896-9236-B9CF4AA18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58" y="3309698"/>
            <a:ext cx="3614785" cy="12228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62CD984-BB71-407D-AD2F-159968170E11}"/>
              </a:ext>
            </a:extLst>
          </p:cNvPr>
          <p:cNvSpPr txBox="1"/>
          <p:nvPr/>
        </p:nvSpPr>
        <p:spPr>
          <a:xfrm>
            <a:off x="373741" y="1602296"/>
            <a:ext cx="65136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Коронавирусы (</a:t>
            </a:r>
            <a:r>
              <a:rPr lang="ru-RU" dirty="0" err="1"/>
              <a:t>Coronaviridae</a:t>
            </a:r>
            <a:r>
              <a:rPr lang="ru-RU" dirty="0"/>
              <a:t>) – это большое семейство РНК- содержащих вирусов, способных инфицировать человека и некоторых животных.</a:t>
            </a:r>
          </a:p>
          <a:p>
            <a:pPr fontAlgn="base"/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У людей коронавирусы могут вызвать целый ряд заболеваний – от легких форм острой респираторной инфекции до тяжелого острого респираторного синдрома (ТОРС).</a:t>
            </a:r>
          </a:p>
          <a:p>
            <a:pPr fontAlgn="base"/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В настоящее время известно о циркуляции среди населения четырех видов коронавирусов (HCoV-229E, -OC43, -NL63 и -HKU1), которые круглогодично присутствуют в структуре ОРВИ, и, как правило, вызывают поражение верхних дыхательных путей легкой и средней степени тяжести.</a:t>
            </a:r>
          </a:p>
        </p:txBody>
      </p:sp>
    </p:spTree>
    <p:extLst>
      <p:ext uri="{BB962C8B-B14F-4D97-AF65-F5344CB8AC3E}">
        <p14:creationId xmlns:p14="http://schemas.microsoft.com/office/powerpoint/2010/main" val="2204324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8E29A9C-C15E-4CA5-A755-907060B0F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908" y="1989429"/>
            <a:ext cx="5992855" cy="3118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6443038-0EC5-4C3D-9924-6E5C591BB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81" y="3596917"/>
            <a:ext cx="4243184" cy="1042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EC80495-BA1C-4AE5-B02E-3039E21168EF}"/>
              </a:ext>
            </a:extLst>
          </p:cNvPr>
          <p:cNvSpPr txBox="1"/>
          <p:nvPr/>
        </p:nvSpPr>
        <p:spPr>
          <a:xfrm>
            <a:off x="7155808" y="2245611"/>
            <a:ext cx="43734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Смена климатических зон (поездки на отдых)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Резкие перепады температур (не только </a:t>
            </a:r>
            <a:r>
              <a:rPr lang="ru-RU" sz="2000" dirty="0" err="1"/>
              <a:t>веснаосень</a:t>
            </a:r>
            <a:r>
              <a:rPr lang="ru-RU" sz="2000" dirty="0"/>
              <a:t>, но и летние месяцы)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Экологическая обстановка в местах проживания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Интенсивный график работы</a:t>
            </a:r>
            <a:br>
              <a:rPr lang="ru-RU" sz="2000" dirty="0"/>
            </a:br>
            <a:r>
              <a:rPr lang="ru-RU" sz="2000" dirty="0"/>
              <a:t>Условия труда</a:t>
            </a:r>
          </a:p>
        </p:txBody>
      </p:sp>
    </p:spTree>
    <p:extLst>
      <p:ext uri="{BB962C8B-B14F-4D97-AF65-F5344CB8AC3E}">
        <p14:creationId xmlns:p14="http://schemas.microsoft.com/office/powerpoint/2010/main" val="14238413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D4D4AD8-0B7D-40B7-9971-5B1CD0AD9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307" y="1605035"/>
            <a:ext cx="5471894" cy="3647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40AC718-53C4-42AB-8DA7-5155B7EF9F8A}"/>
              </a:ext>
            </a:extLst>
          </p:cNvPr>
          <p:cNvSpPr txBox="1"/>
          <p:nvPr/>
        </p:nvSpPr>
        <p:spPr>
          <a:xfrm>
            <a:off x="5952297" y="3118606"/>
            <a:ext cx="363632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/>
              <a:t>Симптомы заболевания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B857A8D-056C-4070-9DA2-F59A9FD78744}"/>
              </a:ext>
            </a:extLst>
          </p:cNvPr>
          <p:cNvSpPr txBox="1"/>
          <p:nvPr/>
        </p:nvSpPr>
        <p:spPr>
          <a:xfrm>
            <a:off x="1702965" y="2564608"/>
            <a:ext cx="3724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высокая температура;</a:t>
            </a:r>
            <a:br>
              <a:rPr lang="ru-RU" dirty="0"/>
            </a:br>
            <a:r>
              <a:rPr lang="ru-RU" dirty="0"/>
              <a:t>- озноб и слабость;</a:t>
            </a:r>
            <a:br>
              <a:rPr lang="ru-RU" dirty="0"/>
            </a:br>
            <a:r>
              <a:rPr lang="ru-RU" dirty="0"/>
              <a:t>- боль и ломота во всем</a:t>
            </a:r>
            <a:br>
              <a:rPr lang="ru-RU" dirty="0"/>
            </a:br>
            <a:r>
              <a:rPr lang="ru-RU" dirty="0"/>
              <a:t>  теле;</a:t>
            </a:r>
            <a:br>
              <a:rPr lang="ru-RU" dirty="0"/>
            </a:br>
            <a:r>
              <a:rPr lang="ru-RU" dirty="0"/>
              <a:t>- кашель;</a:t>
            </a:r>
            <a:br>
              <a:rPr lang="ru-RU" dirty="0"/>
            </a:br>
            <a:r>
              <a:rPr lang="ru-RU" dirty="0"/>
              <a:t>- головная боль;</a:t>
            </a:r>
            <a:br>
              <a:rPr lang="ru-RU" dirty="0"/>
            </a:br>
            <a:r>
              <a:rPr lang="ru-RU" dirty="0"/>
              <a:t>- насморк или</a:t>
            </a:r>
            <a:br>
              <a:rPr lang="ru-RU" dirty="0"/>
            </a:br>
            <a:r>
              <a:rPr lang="ru-RU" dirty="0"/>
              <a:t>заложенность носа</a:t>
            </a:r>
          </a:p>
        </p:txBody>
      </p:sp>
    </p:spTree>
    <p:extLst>
      <p:ext uri="{BB962C8B-B14F-4D97-AF65-F5344CB8AC3E}">
        <p14:creationId xmlns:p14="http://schemas.microsoft.com/office/powerpoint/2010/main" val="228149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406D83E-63B8-40DE-B31D-CC21D10C8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114" y="1124824"/>
            <a:ext cx="4383248" cy="438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A9F2143-516B-4F0D-BBA4-0C672A5048F0}"/>
              </a:ext>
            </a:extLst>
          </p:cNvPr>
          <p:cNvSpPr txBox="1"/>
          <p:nvPr/>
        </p:nvSpPr>
        <p:spPr>
          <a:xfrm>
            <a:off x="7073317" y="3541552"/>
            <a:ext cx="331365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200" dirty="0"/>
              <a:t>Меры профилактики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E489620-7E45-4626-BFDB-9DA84D9B4575}"/>
              </a:ext>
            </a:extLst>
          </p:cNvPr>
          <p:cNvSpPr txBox="1"/>
          <p:nvPr/>
        </p:nvSpPr>
        <p:spPr>
          <a:xfrm>
            <a:off x="696287" y="536895"/>
            <a:ext cx="59240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 1</a:t>
            </a:r>
            <a:r>
              <a:rPr lang="ru-RU" dirty="0"/>
              <a:t>. Мыть руки</a:t>
            </a:r>
          </a:p>
          <a:p>
            <a:r>
              <a:rPr lang="ru-RU" dirty="0"/>
              <a:t>Большинство вирусов передается через непосредственный контакт: больной человек чихает или кашляет, прикрывая рот рукой, а потом прикасается этими же руками к ручкам двери, деньгам, поверхности стола, телефонной трубке или рукам другого человека.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CF298B1-6730-42EA-A38A-369292EF01AC}"/>
              </a:ext>
            </a:extLst>
          </p:cNvPr>
          <p:cNvSpPr txBox="1"/>
          <p:nvPr/>
        </p:nvSpPr>
        <p:spPr>
          <a:xfrm>
            <a:off x="696287" y="2568220"/>
            <a:ext cx="52413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 2</a:t>
            </a:r>
            <a:r>
              <a:rPr lang="ru-RU" dirty="0"/>
              <a:t>. Не трогать лицо</a:t>
            </a:r>
          </a:p>
          <a:p>
            <a:r>
              <a:rPr lang="ru-RU" dirty="0"/>
              <a:t>Слизистые оболочки являются наиболее благоприятной средой для инфекций, поэтому в период эпидемии особенно важно не трогать руками рот, нос и глаза: вирусы попадают в организм именно этим путем.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A61FB6E-3DAC-45A6-8FB8-F61C7293C54F}"/>
              </a:ext>
            </a:extLst>
          </p:cNvPr>
          <p:cNvSpPr txBox="1"/>
          <p:nvPr/>
        </p:nvSpPr>
        <p:spPr>
          <a:xfrm>
            <a:off x="656787" y="4492409"/>
            <a:ext cx="62246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 3 </a:t>
            </a:r>
            <a:r>
              <a:rPr lang="ru-RU" dirty="0"/>
              <a:t>.Не контактировать с больными </a:t>
            </a:r>
          </a:p>
          <a:p>
            <a:r>
              <a:rPr lang="ru-RU" dirty="0"/>
              <a:t>Следует держаться подальше от заболевших людей, даже если это ваши друзья. Инфекция может попасть в ваш организм даже на расстоянии, и если вы будете находиться рядом с теми, кто чихает или кашляет, то можете заболеть и сами. </a:t>
            </a:r>
          </a:p>
        </p:txBody>
      </p:sp>
    </p:spTree>
    <p:extLst>
      <p:ext uri="{BB962C8B-B14F-4D97-AF65-F5344CB8AC3E}">
        <p14:creationId xmlns:p14="http://schemas.microsoft.com/office/powerpoint/2010/main" val="216262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D477327-15BB-4A13-9AB3-9D6BCBA04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011" y="1482754"/>
            <a:ext cx="5189989" cy="3892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B47497F-4507-411C-BF05-E61D11DD341A}"/>
              </a:ext>
            </a:extLst>
          </p:cNvPr>
          <p:cNvSpPr txBox="1"/>
          <p:nvPr/>
        </p:nvSpPr>
        <p:spPr>
          <a:xfrm>
            <a:off x="6553199" y="3742888"/>
            <a:ext cx="331365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200" dirty="0"/>
              <a:t>Меры профилактики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32F96EF-81A5-4E7D-8DA3-583D85F25E52}"/>
              </a:ext>
            </a:extLst>
          </p:cNvPr>
          <p:cNvSpPr txBox="1"/>
          <p:nvPr/>
        </p:nvSpPr>
        <p:spPr>
          <a:xfrm>
            <a:off x="385895" y="1115736"/>
            <a:ext cx="6502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 4 </a:t>
            </a:r>
            <a:r>
              <a:rPr lang="ru-RU" dirty="0"/>
              <a:t>.Вести здоровый образ жизни</a:t>
            </a:r>
          </a:p>
          <a:p>
            <a:r>
              <a:rPr lang="ru-RU" dirty="0"/>
              <a:t>Рациональное питание, ежедневные прогулки на свежем воздухе и полноценный сон помогут укрепить детский иммунитет и, следовательно, обеспечат более эффективное противостояние его организма вирусным инфекциям.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EF6724C-53C5-47B1-82E9-3320B51188A0}"/>
              </a:ext>
            </a:extLst>
          </p:cNvPr>
          <p:cNvSpPr txBox="1"/>
          <p:nvPr/>
        </p:nvSpPr>
        <p:spPr>
          <a:xfrm>
            <a:off x="385895" y="2870062"/>
            <a:ext cx="62581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 5</a:t>
            </a:r>
            <a:r>
              <a:rPr lang="ru-RU" dirty="0"/>
              <a:t>. Увлажнять воздух Центральное</a:t>
            </a:r>
          </a:p>
          <a:p>
            <a:r>
              <a:rPr lang="ru-RU" dirty="0"/>
              <a:t>отопление сушит воздух в помещении, что приводит к сухости слизистых оболочек носа, рта и миндалин, и они перестают справляться с микробами.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413839C-70FC-4501-9B35-0D2F4D817F64}"/>
              </a:ext>
            </a:extLst>
          </p:cNvPr>
          <p:cNvSpPr txBox="1"/>
          <p:nvPr/>
        </p:nvSpPr>
        <p:spPr>
          <a:xfrm>
            <a:off x="351640" y="4281497"/>
            <a:ext cx="59568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 6</a:t>
            </a:r>
            <a:r>
              <a:rPr lang="ru-RU" dirty="0"/>
              <a:t>. Принимать витамин С</a:t>
            </a:r>
          </a:p>
          <a:p>
            <a:r>
              <a:rPr lang="ru-RU" dirty="0">
                <a:solidFill>
                  <a:schemeClr val="accent1"/>
                </a:solidFill>
              </a:rPr>
              <a:t>Факт!</a:t>
            </a:r>
            <a:r>
              <a:rPr lang="ru-RU" dirty="0"/>
              <a:t>  Для укрепления  иммунитета можно заваривать оздоровительные чаи из трав — мяты, иван-чая, чабреца, ромашки, листьев смородины, липового цвета. Добавление в травяной чай ложки меда сделает его еще полезнее. </a:t>
            </a:r>
          </a:p>
        </p:txBody>
      </p:sp>
    </p:spTree>
    <p:extLst>
      <p:ext uri="{BB962C8B-B14F-4D97-AF65-F5344CB8AC3E}">
        <p14:creationId xmlns:p14="http://schemas.microsoft.com/office/powerpoint/2010/main" val="11933434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8849451-31FD-46AC-9BFC-9F15060F8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15" y="1606239"/>
            <a:ext cx="5218628" cy="39139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D14F66A-6928-4B29-8AFA-11C2AB8C31AF}"/>
              </a:ext>
            </a:extLst>
          </p:cNvPr>
          <p:cNvSpPr txBox="1"/>
          <p:nvPr/>
        </p:nvSpPr>
        <p:spPr>
          <a:xfrm>
            <a:off x="2719429" y="3695350"/>
            <a:ext cx="331365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200" dirty="0"/>
              <a:t>Меры профилактики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9B2FB4B-85A5-41F0-B1D9-4703DF30912E}"/>
              </a:ext>
            </a:extLst>
          </p:cNvPr>
          <p:cNvSpPr txBox="1"/>
          <p:nvPr/>
        </p:nvSpPr>
        <p:spPr>
          <a:xfrm>
            <a:off x="6359922" y="2019109"/>
            <a:ext cx="469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 7. </a:t>
            </a:r>
            <a:r>
              <a:rPr lang="ru-RU" dirty="0"/>
              <a:t>Пейте больше жидкости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0C1E148-938C-48BC-BA46-ACFAE27AD454}"/>
              </a:ext>
            </a:extLst>
          </p:cNvPr>
          <p:cNvSpPr txBox="1"/>
          <p:nvPr/>
        </p:nvSpPr>
        <p:spPr>
          <a:xfrm>
            <a:off x="6359922" y="2514167"/>
            <a:ext cx="521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 8.</a:t>
            </a:r>
            <a:r>
              <a:rPr lang="ru-RU" dirty="0"/>
              <a:t> Реже бывайте в людных местах.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8B0FCA8-A9DE-4B0A-AA7F-CC2AB3FBA0BB}"/>
              </a:ext>
            </a:extLst>
          </p:cNvPr>
          <p:cNvSpPr txBox="1"/>
          <p:nvPr/>
        </p:nvSpPr>
        <p:spPr>
          <a:xfrm>
            <a:off x="6359922" y="3233685"/>
            <a:ext cx="4496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 9.</a:t>
            </a:r>
            <a:r>
              <a:rPr lang="ru-RU" dirty="0"/>
              <a:t> Используйте маску, когда находитесь в транспорте или в людных местах  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87AFD13-9B01-4695-9F73-F3AF7FF99F2D}"/>
              </a:ext>
            </a:extLst>
          </p:cNvPr>
          <p:cNvSpPr txBox="1"/>
          <p:nvPr/>
        </p:nvSpPr>
        <p:spPr>
          <a:xfrm>
            <a:off x="6359922" y="4230202"/>
            <a:ext cx="4564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u="sng" dirty="0"/>
              <a:t>Правило 10</a:t>
            </a:r>
            <a:r>
              <a:rPr lang="ru-RU" dirty="0"/>
              <a:t>. Избегайте объятий, поцелуев и рукопожатий при встречах </a:t>
            </a:r>
          </a:p>
        </p:txBody>
      </p:sp>
    </p:spTree>
    <p:extLst>
      <p:ext uri="{BB962C8B-B14F-4D97-AF65-F5344CB8AC3E}">
        <p14:creationId xmlns:p14="http://schemas.microsoft.com/office/powerpoint/2010/main" val="7271621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7E45062-0BEA-4A3B-92C8-0D5C78539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389" y="2007622"/>
            <a:ext cx="5362313" cy="3185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1CCF109-2D67-4DAB-A789-E9449AD4C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113" y="3310468"/>
            <a:ext cx="2871465" cy="11766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D88D660-4D5B-401B-8B60-B0EEE86FE928}"/>
              </a:ext>
            </a:extLst>
          </p:cNvPr>
          <p:cNvSpPr txBox="1"/>
          <p:nvPr/>
        </p:nvSpPr>
        <p:spPr>
          <a:xfrm>
            <a:off x="1333850" y="1820411"/>
            <a:ext cx="4257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-Разместить больного в</a:t>
            </a:r>
            <a:br>
              <a:rPr lang="ru-RU" sz="2000" dirty="0"/>
            </a:br>
            <a:r>
              <a:rPr lang="ru-RU" sz="2000" dirty="0"/>
              <a:t>отдельной комнате.</a:t>
            </a:r>
            <a:br>
              <a:rPr lang="ru-RU" sz="2000" dirty="0"/>
            </a:br>
            <a:r>
              <a:rPr lang="ru-RU" sz="2000" dirty="0"/>
              <a:t>-Выделить для больного</a:t>
            </a:r>
            <a:br>
              <a:rPr lang="ru-RU" sz="2000" dirty="0"/>
            </a:br>
            <a:r>
              <a:rPr lang="ru-RU" sz="2000" dirty="0"/>
              <a:t>отдельные предметы</a:t>
            </a:r>
            <a:br>
              <a:rPr lang="ru-RU" sz="2000" dirty="0"/>
            </a:br>
            <a:r>
              <a:rPr lang="ru-RU" sz="2000" dirty="0"/>
              <a:t>туалета, посуды,</a:t>
            </a:r>
            <a:br>
              <a:rPr lang="ru-RU" sz="2000" dirty="0"/>
            </a:br>
            <a:r>
              <a:rPr lang="ru-RU" sz="2000" dirty="0"/>
              <a:t>постельного белья.</a:t>
            </a:r>
            <a:br>
              <a:rPr lang="ru-RU" sz="2000" dirty="0"/>
            </a:br>
            <a:r>
              <a:rPr lang="ru-RU" sz="2000" dirty="0"/>
              <a:t>-Частое проветривание и</a:t>
            </a:r>
            <a:br>
              <a:rPr lang="ru-RU" sz="2000" dirty="0"/>
            </a:br>
            <a:r>
              <a:rPr lang="ru-RU" sz="2000" dirty="0"/>
              <a:t>влажная уборка</a:t>
            </a:r>
            <a:br>
              <a:rPr lang="ru-RU" sz="2000" dirty="0"/>
            </a:br>
            <a:r>
              <a:rPr lang="ru-RU" sz="2000" dirty="0"/>
              <a:t>помещения</a:t>
            </a:r>
            <a:br>
              <a:rPr lang="ru-RU" sz="2000" dirty="0"/>
            </a:br>
            <a:r>
              <a:rPr lang="ru-RU" sz="2000" dirty="0"/>
              <a:t>-При уходе за больным</a:t>
            </a:r>
            <a:br>
              <a:rPr lang="ru-RU" sz="2000" dirty="0"/>
            </a:br>
            <a:r>
              <a:rPr lang="ru-RU" sz="2000" dirty="0"/>
              <a:t>использовать маску, часто</a:t>
            </a:r>
            <a:br>
              <a:rPr lang="ru-RU" sz="2000" dirty="0"/>
            </a:br>
            <a:r>
              <a:rPr lang="ru-RU" sz="2000" dirty="0"/>
              <a:t>мыть руки</a:t>
            </a:r>
          </a:p>
        </p:txBody>
      </p:sp>
    </p:spTree>
    <p:extLst>
      <p:ext uri="{BB962C8B-B14F-4D97-AF65-F5344CB8AC3E}">
        <p14:creationId xmlns:p14="http://schemas.microsoft.com/office/powerpoint/2010/main" val="254401814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F918BA3-A8D2-4CC0-8AAF-EAE160E2CD5F}"/>
              </a:ext>
            </a:extLst>
          </p:cNvPr>
          <p:cNvSpPr txBox="1"/>
          <p:nvPr/>
        </p:nvSpPr>
        <p:spPr>
          <a:xfrm>
            <a:off x="1543574" y="3136612"/>
            <a:ext cx="69285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Берегите себя и своих близких…</a:t>
            </a:r>
          </a:p>
        </p:txBody>
      </p:sp>
    </p:spTree>
    <p:extLst>
      <p:ext uri="{BB962C8B-B14F-4D97-AF65-F5344CB8AC3E}">
        <p14:creationId xmlns:p14="http://schemas.microsoft.com/office/powerpoint/2010/main" val="967277028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Custom 33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E45221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</TotalTime>
  <Words>232</Words>
  <Application>Microsoft Office PowerPoint</Application>
  <PresentationFormat>Произвольный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ExploreVTI</vt:lpstr>
      <vt:lpstr>Профилактика  вирусных  заболеваний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Admin</cp:lastModifiedBy>
  <cp:revision>92</cp:revision>
  <dcterms:created xsi:type="dcterms:W3CDTF">2020-11-04T11:07:29Z</dcterms:created>
  <dcterms:modified xsi:type="dcterms:W3CDTF">2020-11-15T08:54:17Z</dcterms:modified>
</cp:coreProperties>
</file>