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1" r:id="rId3"/>
    <p:sldId id="282" r:id="rId4"/>
    <p:sldId id="284" r:id="rId5"/>
    <p:sldId id="283" r:id="rId6"/>
    <p:sldId id="285" r:id="rId7"/>
    <p:sldId id="286" r:id="rId8"/>
    <p:sldId id="281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  <a:srgbClr val="CC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9138" autoAdjust="0"/>
  </p:normalViewPr>
  <p:slideViewPr>
    <p:cSldViewPr>
      <p:cViewPr>
        <p:scale>
          <a:sx n="113" d="100"/>
          <a:sy n="113" d="100"/>
        </p:scale>
        <p:origin x="-562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59;&#1095;&#1077;&#1085;&#1099;&#1081;%20&#1089;&#1086;&#1074;&#1077;&#1090;\2025\30.04.2025\&#1079;&#1080;&#1084;&#1072;%202023\&#1040;&#1053;&#1040;&#1051;&#1048;&#1047;%20&#1088;&#1077;&#1079;&#1091;&#1083;&#1100;&#1090;&#1072;&#1090;&#1086;&#1074;%20&#1089;&#1077;&#1089;&#1089;&#1080;&#1080;%20&#1079;&#1080;&#1084;&#1072;%20202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59;&#1095;&#1077;&#1085;&#1099;&#1081;%20&#1089;&#1086;&#1074;&#1077;&#1090;\2025\30.04.2025\&#1079;&#1080;&#1084;&#1072;%202023\&#1040;&#1053;&#1040;&#1051;&#1048;&#1047;%20&#1088;&#1077;&#1079;&#1091;&#1083;&#1100;&#1090;&#1072;&#1090;&#1086;&#1074;%20&#1089;&#1077;&#1089;&#1089;&#1080;&#1080;%20&#1079;&#1080;&#1084;&#1072;%202025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59;&#1095;&#1077;&#1085;&#1099;&#1081;%20&#1089;&#1086;&#1074;&#1077;&#1090;\2025\30.04.2025\&#1079;&#1080;&#1084;&#1072;%202023\&#1040;&#1053;&#1040;&#1051;&#1048;&#1047;%20&#1088;&#1077;&#1079;&#1091;&#1083;&#1100;&#1090;&#1072;&#1090;&#1086;&#1074;%20&#1089;&#1077;&#1089;&#1089;&#1080;&#1080;%20&#1079;&#1080;&#1084;&#1072;%202025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L:\&#1059;&#1095;&#1077;&#1085;&#1099;&#1081;%20&#1089;&#1086;&#1074;&#1077;&#1090;\2025\30.04.2025\&#1079;&#1080;&#1084;&#1072;%202023\&#1040;&#1053;&#1040;&#1051;&#1048;&#1047;%20&#1088;&#1077;&#1079;&#1091;&#1083;&#1100;&#1090;&#1072;&#1090;&#1086;&#1074;%20&#1089;&#1077;&#1089;&#1089;&#1080;&#1080;%20&#1079;&#1080;&#1084;&#1072;%20202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не имеют академические долги</c:v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(Лист1!$H$92,Лист1!$H$94,Лист1!$H$96,Лист1!$H$98)</c:f>
              <c:numCache>
                <c:formatCode>0</c:formatCode>
                <c:ptCount val="4"/>
                <c:pt idx="0">
                  <c:v>709</c:v>
                </c:pt>
                <c:pt idx="1">
                  <c:v>659</c:v>
                </c:pt>
                <c:pt idx="2">
                  <c:v>301</c:v>
                </c:pt>
                <c:pt idx="3">
                  <c:v>64</c:v>
                </c:pt>
              </c:numCache>
            </c:numRef>
          </c:val>
        </c:ser>
        <c:ser>
          <c:idx val="1"/>
          <c:order val="1"/>
          <c:tx>
            <c:v>имеют академические долги</c:v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3.97065122501364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3.529467755567683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103735835125859E-3"/>
                  <c:y val="-3.0882842861217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2207471670252673E-3"/>
                  <c:y val="-4.85301816390557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(Лист1!$U$92,Лист1!$U$94,Лист1!$U$96,Лист1!$U$98)</c:f>
              <c:numCache>
                <c:formatCode>0</c:formatCode>
                <c:ptCount val="4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26112"/>
        <c:axId val="27644288"/>
      </c:barChart>
      <c:catAx>
        <c:axId val="27626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7644288"/>
        <c:crosses val="autoZero"/>
        <c:auto val="1"/>
        <c:lblAlgn val="ctr"/>
        <c:lblOffset val="100"/>
        <c:noMultiLvlLbl val="0"/>
      </c:catAx>
      <c:valAx>
        <c:axId val="27644288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7626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557330925131051"/>
          <c:y val="0.21571832366839488"/>
          <c:w val="0.34120734908136485"/>
          <c:h val="0.30809317152187654"/>
        </c:manualLayout>
      </c:layout>
      <c:overlay val="0"/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1.5484790068564029E-7"/>
                  <c:y val="1.6985138004246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2.5477707006369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Лист1!$R$104:$R$107</c:f>
              <c:strCache>
                <c:ptCount val="3"/>
                <c:pt idx="0">
                  <c:v>ВТШ</c:v>
                </c:pt>
                <c:pt idx="1">
                  <c:v>ВШЭиП</c:v>
                </c:pt>
                <c:pt idx="2">
                  <c:v>ИЭК</c:v>
                </c:pt>
              </c:strCache>
            </c:strRef>
          </c:cat>
          <c:val>
            <c:numRef>
              <c:f>(Лист1!$R$17,Лист1!$R$58,Лист1!$R$102)</c:f>
              <c:numCache>
                <c:formatCode>0.00</c:formatCode>
                <c:ptCount val="3"/>
                <c:pt idx="0">
                  <c:v>88.046207935710697</c:v>
                </c:pt>
                <c:pt idx="1">
                  <c:v>92.976356050069541</c:v>
                </c:pt>
                <c:pt idx="2">
                  <c:v>99.935022742040275</c:v>
                </c:pt>
              </c:numCache>
            </c:numRef>
          </c:val>
        </c:ser>
        <c:ser>
          <c:idx val="1"/>
          <c:order val="1"/>
          <c:tx>
            <c:v>2024/2025</c:v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1.273885350318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Лист1!$R$104:$R$107</c:f>
              <c:strCache>
                <c:ptCount val="3"/>
                <c:pt idx="0">
                  <c:v>ВТШ</c:v>
                </c:pt>
                <c:pt idx="1">
                  <c:v>ВШЭиП</c:v>
                </c:pt>
                <c:pt idx="2">
                  <c:v>ИЭК</c:v>
                </c:pt>
              </c:strCache>
            </c:strRef>
          </c:cat>
          <c:val>
            <c:numRef>
              <c:f>(Лист1!$R$16,Лист1!$R$57,Лист1!$R$100)</c:f>
              <c:numCache>
                <c:formatCode>0.00</c:formatCode>
                <c:ptCount val="3"/>
                <c:pt idx="0">
                  <c:v>83.568812140240709</c:v>
                </c:pt>
                <c:pt idx="1">
                  <c:v>84.041811846689896</c:v>
                </c:pt>
                <c:pt idx="2">
                  <c:v>99.712313003452252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625728"/>
        <c:axId val="29635712"/>
      </c:barChart>
      <c:catAx>
        <c:axId val="2962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9635712"/>
        <c:crosses val="autoZero"/>
        <c:auto val="1"/>
        <c:lblAlgn val="ctr"/>
        <c:lblOffset val="100"/>
        <c:noMultiLvlLbl val="0"/>
      </c:catAx>
      <c:valAx>
        <c:axId val="29635712"/>
        <c:scaling>
          <c:orientation val="minMax"/>
          <c:max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sz="1200"/>
                  <a:t>Процент успеваемости, %</a:t>
                </a:r>
              </a:p>
            </c:rich>
          </c:tx>
          <c:layout>
            <c:manualLayout>
              <c:xMode val="edge"/>
              <c:yMode val="edge"/>
              <c:x val="5.8997050147492625E-2"/>
              <c:y val="0.10687229382951335"/>
            </c:manualLayout>
          </c:layout>
          <c:overlay val="0"/>
        </c:title>
        <c:numFmt formatCode="0.0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962572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rgbClr val="92D050"/>
            </a:solidFill>
          </c:spPr>
          <c:invertIfNegative val="0"/>
          <c:dLbls>
            <c:numFmt formatCode="#,##0.0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Лист1!$S$114:$S$116</c:f>
              <c:strCache>
                <c:ptCount val="3"/>
                <c:pt idx="0">
                  <c:v>ВТШ</c:v>
                </c:pt>
                <c:pt idx="1">
                  <c:v>ВШЭиП</c:v>
                </c:pt>
                <c:pt idx="2">
                  <c:v>ИЭК</c:v>
                </c:pt>
              </c:strCache>
            </c:strRef>
          </c:cat>
          <c:val>
            <c:numRef>
              <c:f>(Лист1!$V$17,Лист1!$V$58,Лист1!$V$101)</c:f>
              <c:numCache>
                <c:formatCode>General</c:formatCode>
                <c:ptCount val="3"/>
                <c:pt idx="0">
                  <c:v>3.8572302634582893</c:v>
                </c:pt>
                <c:pt idx="1">
                  <c:v>3.7652903337969401</c:v>
                </c:pt>
                <c:pt idx="2">
                  <c:v>3.8913254305112766</c:v>
                </c:pt>
              </c:numCache>
            </c:numRef>
          </c:val>
        </c:ser>
        <c:ser>
          <c:idx val="1"/>
          <c:order val="1"/>
          <c:tx>
            <c:v>2024/2025</c:v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6.6142643543637171E-3"/>
                  <c:y val="5.93549139690874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123715379996437E-3"/>
                  <c:y val="-2.804316127150745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878479974333278E-3"/>
                  <c:y val="-5.9513560804899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5118674647312617E-4"/>
                  <c:y val="-2.96296296296296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951403148528405E-2"/>
                  <c:y val="1.4880952380952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559206023271731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Лист1!$S$114:$S$116</c:f>
              <c:strCache>
                <c:ptCount val="3"/>
                <c:pt idx="0">
                  <c:v>ВТШ</c:v>
                </c:pt>
                <c:pt idx="1">
                  <c:v>ВШЭиП</c:v>
                </c:pt>
                <c:pt idx="2">
                  <c:v>ИЭК</c:v>
                </c:pt>
              </c:strCache>
            </c:strRef>
          </c:cat>
          <c:val>
            <c:numRef>
              <c:f>(Лист1!$V$16,Лист1!$V$57,Лист1!$V$100)</c:f>
              <c:numCache>
                <c:formatCode>General</c:formatCode>
                <c:ptCount val="3"/>
                <c:pt idx="0">
                  <c:v>3.7330885306664632</c:v>
                </c:pt>
                <c:pt idx="1">
                  <c:v>3.8289669460401159</c:v>
                </c:pt>
                <c:pt idx="2">
                  <c:v>3.9535161376183363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729536"/>
        <c:axId val="29731072"/>
      </c:barChart>
      <c:catAx>
        <c:axId val="29729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9731072"/>
        <c:crosses val="autoZero"/>
        <c:auto val="1"/>
        <c:lblAlgn val="ctr"/>
        <c:lblOffset val="100"/>
        <c:noMultiLvlLbl val="0"/>
      </c:catAx>
      <c:valAx>
        <c:axId val="29731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9729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625809273840773"/>
          <c:y val="0.47033607465733446"/>
          <c:w val="0.17078713376093524"/>
          <c:h val="0.12757445319335084"/>
        </c:manualLayout>
      </c:layout>
      <c:overlay val="0"/>
      <c:txPr>
        <a:bodyPr/>
        <a:lstStyle/>
        <a:p>
          <a:pPr>
            <a:defRPr sz="128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6.0606060606060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Лист1!$S$114:$S$116</c:f>
              <c:strCache>
                <c:ptCount val="3"/>
                <c:pt idx="0">
                  <c:v>ВТШ</c:v>
                </c:pt>
                <c:pt idx="1">
                  <c:v>ВШЭиП</c:v>
                </c:pt>
                <c:pt idx="2">
                  <c:v>ИЭК</c:v>
                </c:pt>
              </c:strCache>
            </c:strRef>
          </c:cat>
          <c:val>
            <c:numRef>
              <c:f>(Лист1!$Q$17,Лист1!$Q$58,Лист1!$Q$101)</c:f>
              <c:numCache>
                <c:formatCode>General</c:formatCode>
                <c:ptCount val="3"/>
                <c:pt idx="0" formatCode="0">
                  <c:v>143</c:v>
                </c:pt>
                <c:pt idx="1">
                  <c:v>28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v>2024/2025</c:v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-1.7386360573993309E-7"/>
                  <c:y val="1.2121212121212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Лист1!$S$114:$S$116</c:f>
              <c:strCache>
                <c:ptCount val="3"/>
                <c:pt idx="0">
                  <c:v>ВТШ</c:v>
                </c:pt>
                <c:pt idx="1">
                  <c:v>ВШЭиП</c:v>
                </c:pt>
                <c:pt idx="2">
                  <c:v>ИЭК</c:v>
                </c:pt>
              </c:strCache>
            </c:strRef>
          </c:cat>
          <c:val>
            <c:numRef>
              <c:f>(Лист1!$Q$16,Лист1!$Q$57,Лист1!$Q$100)</c:f>
              <c:numCache>
                <c:formatCode>General</c:formatCode>
                <c:ptCount val="3"/>
                <c:pt idx="0" formatCode="0">
                  <c:v>199</c:v>
                </c:pt>
                <c:pt idx="1">
                  <c:v>56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400896"/>
        <c:axId val="30402432"/>
      </c:barChart>
      <c:catAx>
        <c:axId val="3040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0402432"/>
        <c:crosses val="autoZero"/>
        <c:auto val="1"/>
        <c:lblAlgn val="ctr"/>
        <c:lblOffset val="100"/>
        <c:noMultiLvlLbl val="0"/>
      </c:catAx>
      <c:valAx>
        <c:axId val="30402432"/>
        <c:scaling>
          <c:orientation val="minMax"/>
          <c:max val="22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sz="1100"/>
                  <a:t>Количество студентов,</a:t>
                </a:r>
                <a:r>
                  <a:rPr lang="ru-RU" sz="1100" baseline="0"/>
                  <a:t> чел</a:t>
                </a:r>
                <a:r>
                  <a:rPr lang="ru-RU" baseline="0"/>
                  <a:t>.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6.6242033786914498E-2"/>
              <c:y val="0.2899988069673109"/>
            </c:manualLayout>
          </c:layout>
          <c:overlay val="0"/>
        </c:title>
        <c:numFmt formatCode="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040089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среднем успеваемость снизилась</a:t>
            </a:r>
            <a:r>
              <a:rPr lang="ru-RU" baseline="0" dirty="0" smtClean="0"/>
              <a:t> на 5 %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среднем успеваемость увеличилась</a:t>
            </a:r>
            <a:r>
              <a:rPr lang="ru-RU" baseline="0" dirty="0" smtClean="0"/>
              <a:t> на 0,6  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среднем увеличилось</a:t>
            </a:r>
            <a:r>
              <a:rPr lang="ru-RU" baseline="0" dirty="0" smtClean="0"/>
              <a:t> на   67 %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52BD-B993-4A8F-8F56-35318FF4F681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1B4B-CE5B-4753-9095-8B084D612655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75F7-03C4-4D8A-B74E-7A075D53A3CA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6FAC-9D0B-49D9-ADBB-B04C22EEBCC3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01CA-D615-4275-AA3D-6BF7648B5B1B}" type="datetime1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B889-DA08-42C4-8785-BAC3D58F75DA}" type="datetime1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B1C3-CCF7-4A62-B231-764A2F3B84FA}" type="datetime1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11399-D2CB-42B1-9647-E0AD96F0C3DC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92A4-A970-4D24-9BF0-4776C228C9CF}" type="datetime1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34A9-A3DB-47DF-8080-82772F82BDB2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0E2AE-5E82-4662-A475-48734E77464B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36E96-89A4-487E-8245-D4AAF487E4E9}" type="datetime1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5721D61-F105-393D-B39B-6269E0DA8ACF}"/>
              </a:ext>
            </a:extLst>
          </p:cNvPr>
          <p:cNvSpPr/>
          <p:nvPr/>
        </p:nvSpPr>
        <p:spPr>
          <a:xfrm>
            <a:off x="5796135" y="0"/>
            <a:ext cx="3347865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1520" y="1994628"/>
            <a:ext cx="525658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Результаты зимней экзаменационной сессии (очная форма обучения)</a:t>
            </a:r>
            <a:br>
              <a:rPr lang="ru-RU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</a:b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2024-2025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  <a:t>учебный год</a:t>
            </a:r>
            <a:br>
              <a:rPr lang="ru-RU" dirty="0">
                <a:solidFill>
                  <a:schemeClr val="bg1">
                    <a:lumMod val="50000"/>
                  </a:schemeClr>
                </a:solidFill>
                <a:latin typeface="PT Sans Caption" panose="020B0603020203020204" pitchFamily="34" charset="0"/>
              </a:rPr>
            </a:br>
            <a:endParaRPr lang="ru-RU" dirty="0">
              <a:solidFill>
                <a:schemeClr val="bg1">
                  <a:lumMod val="50000"/>
                </a:schemeClr>
              </a:solidFill>
              <a:latin typeface="PT Sans Caption" panose="020B0603020203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0152" y="3520280"/>
            <a:ext cx="2670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Начальник учебного </a:t>
            </a:r>
            <a:r>
              <a:rPr lang="ru-RU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отдела</a:t>
            </a: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IrAGajsin@kpfu.ru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39 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34 13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970" y="655144"/>
            <a:ext cx="1703358" cy="3257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28AFAC4-B2D5-2DBB-D8EF-09E8A08D5593}"/>
              </a:ext>
            </a:extLst>
          </p:cNvPr>
          <p:cNvSpPr txBox="1"/>
          <p:nvPr/>
        </p:nvSpPr>
        <p:spPr>
          <a:xfrm>
            <a:off x="5940152" y="2779458"/>
            <a:ext cx="2381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Гайсин</a:t>
            </a:r>
          </a:p>
          <a:p>
            <a:r>
              <a:rPr lang="ru-RU" sz="1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Ирек</a:t>
            </a:r>
          </a:p>
          <a:p>
            <a:r>
              <a:rPr lang="ru-RU" sz="1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Анасович</a:t>
            </a:r>
            <a:endParaRPr lang="ru-RU" sz="1600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12AB575-7C72-454E-BB40-D194FBE8525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3D26BF2-5AE2-4403-971E-3EB821326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1EFA81C-8FBC-4F3E-AB76-37FE08B078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038" y="632072"/>
            <a:ext cx="572690" cy="351368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зимней экзаменационной сессии в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4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/202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307580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4" name="Прямоугольник 3"/>
          <p:cNvSpPr/>
          <p:nvPr/>
        </p:nvSpPr>
        <p:spPr>
          <a:xfrm>
            <a:off x="605649" y="4271305"/>
            <a:ext cx="3390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Высшая техническая школа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711801"/>
            <a:ext cx="4029348" cy="347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36878"/>
            <a:ext cx="3899199" cy="34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39952" y="4271962"/>
            <a:ext cx="415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Высшая школа экономики и права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3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зимней экзаменационной сессии в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4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/202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307580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4" name="Прямоугольник 3"/>
          <p:cNvSpPr/>
          <p:nvPr/>
        </p:nvSpPr>
        <p:spPr>
          <a:xfrm>
            <a:off x="2051720" y="4086639"/>
            <a:ext cx="4344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Инженерно-экономический колледж</a:t>
            </a: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1594867"/>
              </p:ext>
            </p:extLst>
          </p:nvPr>
        </p:nvGraphicFramePr>
        <p:xfrm>
          <a:off x="1331640" y="789566"/>
          <a:ext cx="5558780" cy="3222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5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62633" y="429100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зимней экзаменационной сессии в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4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/202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307580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629596"/>
              </p:ext>
            </p:extLst>
          </p:nvPr>
        </p:nvGraphicFramePr>
        <p:xfrm>
          <a:off x="467544" y="1185650"/>
          <a:ext cx="7513737" cy="288036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104456"/>
                <a:gridCol w="340928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Дисциплина</a:t>
                      </a:r>
                      <a:endParaRPr lang="ru-RU" sz="140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Кафедра</a:t>
                      </a:r>
                      <a:endParaRPr lang="ru-RU" sz="140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Кратные интегралы, теория поля, ряды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>
                          <a:effectLst/>
                        </a:rPr>
                        <a:t>Математика</a:t>
                      </a:r>
                      <a:endParaRPr lang="ru-RU" sz="1400" kern="100" baseline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 dirty="0">
                          <a:effectLst/>
                        </a:rPr>
                        <a:t>Математический анализ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>
                          <a:effectLst/>
                        </a:rPr>
                        <a:t>Математика</a:t>
                      </a:r>
                      <a:endParaRPr lang="ru-RU" sz="1400" kern="100" baseline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 dirty="0">
                          <a:effectLst/>
                        </a:rPr>
                        <a:t>Химия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 dirty="0">
                          <a:effectLst/>
                        </a:rPr>
                        <a:t>Химия и экология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 dirty="0" smtClean="0">
                          <a:effectLst/>
                        </a:rPr>
                        <a:t>Сопротивление материалов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 dirty="0">
                          <a:effectLst/>
                        </a:rPr>
                        <a:t>Механика и конструирование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Механика и детали машин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baseline="0" dirty="0" smtClean="0">
                          <a:effectLst/>
                        </a:rPr>
                        <a:t>Механика и конструирование</a:t>
                      </a:r>
                      <a:endParaRPr lang="ru-RU" sz="1400" kern="100" baseline="0" dirty="0" smtClean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Начертательная геометрия</a:t>
                      </a:r>
                      <a:endParaRPr lang="ru-RU" sz="1400" b="1" kern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00" baseline="0" dirty="0" smtClean="0">
                          <a:effectLst/>
                        </a:rPr>
                        <a:t>Механика и конструирование</a:t>
                      </a:r>
                      <a:endParaRPr lang="ru-RU" sz="1400" kern="100" baseline="0" dirty="0" smtClean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Метрология,</a:t>
                      </a:r>
                      <a:r>
                        <a:rPr lang="en-US" sz="1400" b="1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стандартизация и сертификация</a:t>
                      </a:r>
                      <a:endParaRPr lang="ru-RU" sz="1400" b="1" kern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baseline="0" dirty="0" smtClean="0">
                          <a:effectLst/>
                          <a:latin typeface="PT Sans" panose="020B0604020202020204" charset="-52"/>
                          <a:ea typeface="Calibri"/>
                          <a:cs typeface="Times New Roman"/>
                        </a:rPr>
                        <a:t>Технологий цифрового машиностроительного производства</a:t>
                      </a:r>
                      <a:endParaRPr lang="ru-RU" sz="1400" kern="100" baseline="0" dirty="0">
                        <a:effectLst/>
                        <a:latin typeface="PT Sans" panose="020B0604020202020204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62633" y="771550"/>
            <a:ext cx="72666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Дисциплины, по которым у обучающихся больше всего академических долгов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2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зимней экзаменационной сессии в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4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/202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307580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6604356"/>
              </p:ext>
            </p:extLst>
          </p:nvPr>
        </p:nvGraphicFramePr>
        <p:xfrm>
          <a:off x="910976" y="1031949"/>
          <a:ext cx="6757367" cy="334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38970" y="582988"/>
            <a:ext cx="80807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Успеваемость по результатам зимних экзаменационных сессий за 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2023/2024 </a:t>
            </a:r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и </a:t>
            </a: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2024/2025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3528" y="275255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зимней экзаменационной сессии в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4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/202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307580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7" name="Прямоугольник 16"/>
          <p:cNvSpPr/>
          <p:nvPr/>
        </p:nvSpPr>
        <p:spPr>
          <a:xfrm>
            <a:off x="338970" y="582988"/>
            <a:ext cx="59314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Средний балл по результатам зимней экзаменационной сессии 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874072"/>
              </p:ext>
            </p:extLst>
          </p:nvPr>
        </p:nvGraphicFramePr>
        <p:xfrm>
          <a:off x="1475656" y="989270"/>
          <a:ext cx="5750747" cy="3655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03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9A0A0EA-6FA2-7843-9B21-72B99FF8904A}"/>
              </a:ext>
            </a:extLst>
          </p:cNvPr>
          <p:cNvSpPr/>
          <p:nvPr/>
        </p:nvSpPr>
        <p:spPr>
          <a:xfrm>
            <a:off x="8316416" y="0"/>
            <a:ext cx="827584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5496" y="275211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549F"/>
                </a:solidFill>
                <a:latin typeface="PT Sans" panose="020B0503020203020204" pitchFamily="34" charset="-52"/>
              </a:rPr>
              <a:t>Результаты зимней экзаменационной сессии в 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4</a:t>
            </a:r>
            <a:r>
              <a:rPr lang="ru-RU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/202</a:t>
            </a:r>
            <a:r>
              <a:rPr lang="en-US" sz="1400" dirty="0" smtClean="0">
                <a:solidFill>
                  <a:srgbClr val="00549F"/>
                </a:solidFill>
                <a:latin typeface="PT Sans" panose="020B0503020203020204" pitchFamily="34" charset="-52"/>
              </a:rPr>
              <a:t>5</a:t>
            </a:r>
            <a:endParaRPr lang="ru-RU" sz="1400" dirty="0">
              <a:solidFill>
                <a:srgbClr val="00549F"/>
              </a:solidFill>
              <a:latin typeface="PT Sans" panose="020B0503020203020204" pitchFamily="34" charset="-52"/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78" y="4465258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071" y="388655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10330" y="4771562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401</a:t>
            </a:r>
            <a:endParaRPr lang="ru-RU" sz="800" b="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0330" y="4126704"/>
            <a:ext cx="659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schemeClr val="bg1"/>
                </a:solidFill>
                <a:latin typeface="PT Sans" panose="020B0503020203020204" pitchFamily="34" charset="-52"/>
              </a:rPr>
              <a:t>00</a:t>
            </a:r>
          </a:p>
          <a:p>
            <a:pPr lvl="0" algn="ctr">
              <a:defRPr/>
            </a:pP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r>
            <a:r>
              <a:rPr lang="en-US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kumimoji="0" lang="en-US" sz="8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05" y="166340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0C549E6-2713-4C5D-A8F1-3FC77E43A0AE}"/>
              </a:ext>
            </a:extLst>
          </p:cNvPr>
          <p:cNvSpPr/>
          <p:nvPr/>
        </p:nvSpPr>
        <p:spPr>
          <a:xfrm>
            <a:off x="8316416" y="1563638"/>
            <a:ext cx="827584" cy="1253279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5AC9C9-3F05-4978-B6BF-0B26C3CD8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07" y="1688061"/>
            <a:ext cx="432928" cy="900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25120D9-8C2A-428B-BE31-5B40A8C155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74" y="3075806"/>
            <a:ext cx="743324" cy="456059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17" name="Прямоугольник 16"/>
          <p:cNvSpPr/>
          <p:nvPr/>
        </p:nvSpPr>
        <p:spPr>
          <a:xfrm>
            <a:off x="68685" y="582987"/>
            <a:ext cx="817572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chemeClr val="bg1">
                    <a:lumMod val="50000"/>
                  </a:schemeClr>
                </a:solidFill>
                <a:latin typeface="PT Sans" panose="020B0503020203020204" pitchFamily="34" charset="-52"/>
              </a:rPr>
              <a:t>Число студентов, имеющих 3 «долга» и более по результатам летней экзаменационной сессии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447342"/>
              </p:ext>
            </p:extLst>
          </p:nvPr>
        </p:nvGraphicFramePr>
        <p:xfrm>
          <a:off x="1619672" y="969681"/>
          <a:ext cx="5328592" cy="3848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09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7F2AF4D-5F99-0EED-09FC-A4BBC3C1D8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59832" y="373815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2400" b="1" dirty="0">
                <a:solidFill>
                  <a:schemeClr val="lt1"/>
                </a:solidFill>
                <a:latin typeface="PT Sans" panose="020B0503020203020204" pitchFamily="34" charset="-52"/>
              </a:rPr>
              <a:t>Результаты зимней экзаменационной сессии в 2024/2025</a:t>
            </a:r>
          </a:p>
        </p:txBody>
      </p:sp>
      <p:sp>
        <p:nvSpPr>
          <p:cNvPr id="7" name="Google Shape;898;g89d9307d70_13_164"/>
          <p:cNvSpPr txBox="1"/>
          <p:nvPr/>
        </p:nvSpPr>
        <p:spPr>
          <a:xfrm>
            <a:off x="2267744" y="235572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7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i="0" u="none" strike="noStrike" cap="none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i="0" u="none" strike="noStrike" cap="none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63838"/>
            <a:ext cx="65527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PT Sans" panose="020B0503020203020204" pitchFamily="34" charset="-52"/>
              </a:rPr>
              <a:t>Гайсин Ирек Анасович</a:t>
            </a:r>
            <a:endParaRPr lang="ru-RU" sz="1400" b="1" dirty="0">
              <a:solidFill>
                <a:schemeClr val="accent5">
                  <a:lumMod val="20000"/>
                  <a:lumOff val="8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Начальник учебного отдела</a:t>
            </a:r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IrAGajsin@kpfu.ru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  <a:p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+7 (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8552</a:t>
            </a:r>
            <a:r>
              <a:rPr lang="ru-RU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) </a:t>
            </a:r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T Sans" panose="020B0503020203020204" pitchFamily="34" charset="-52"/>
              </a:rPr>
              <a:t>39 34 13</a:t>
            </a:r>
            <a:endParaRPr lang="ru-RU" sz="1200" dirty="0">
              <a:solidFill>
                <a:schemeClr val="accent5">
                  <a:lumMod val="60000"/>
                  <a:lumOff val="40000"/>
                </a:schemeClr>
              </a:solidFill>
              <a:latin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1" y="656018"/>
            <a:ext cx="1554123" cy="63592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4DD35B2-0F3A-4D58-954D-7BD709B90A68}"/>
              </a:ext>
            </a:extLst>
          </p:cNvPr>
          <p:cNvSpPr/>
          <p:nvPr/>
        </p:nvSpPr>
        <p:spPr>
          <a:xfrm>
            <a:off x="8172400" y="0"/>
            <a:ext cx="971600" cy="5143500"/>
          </a:xfrm>
          <a:prstGeom prst="rect">
            <a:avLst/>
          </a:prstGeom>
          <a:solidFill>
            <a:srgbClr val="CC1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6E62FD6-4DCB-4AEE-8C42-38874407AC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36" y="339502"/>
            <a:ext cx="432928" cy="9008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B5079D4-EBC9-423C-90B3-43E7B9029E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176" y="761571"/>
            <a:ext cx="720454" cy="442027"/>
          </a:xfrm>
          <a:prstGeom prst="rect">
            <a:avLst/>
          </a:prstGeom>
          <a:solidFill>
            <a:srgbClr val="00549F"/>
          </a:solidFill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4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310</Words>
  <Application>Microsoft Office PowerPoint</Application>
  <PresentationFormat>Экран (16:9)</PresentationFormat>
  <Paragraphs>102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NCH-01-335-02</cp:lastModifiedBy>
  <cp:revision>103</cp:revision>
  <dcterms:created xsi:type="dcterms:W3CDTF">2020-07-15T10:53:07Z</dcterms:created>
  <dcterms:modified xsi:type="dcterms:W3CDTF">2025-04-14T08:33:27Z</dcterms:modified>
</cp:coreProperties>
</file>