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9"/>
  </p:notesMasterIdLst>
  <p:sldIdLst>
    <p:sldId id="257" r:id="rId3"/>
    <p:sldId id="467" r:id="rId4"/>
    <p:sldId id="469" r:id="rId5"/>
    <p:sldId id="471" r:id="rId6"/>
    <p:sldId id="472" r:id="rId7"/>
    <p:sldId id="474" r:id="rId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A50021"/>
    <a:srgbClr val="800000"/>
    <a:srgbClr val="A20000"/>
    <a:srgbClr val="9C7D70"/>
    <a:srgbClr val="CCCC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7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99729-377E-4AF3-A46F-61948F305F9E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C5FF5-5469-432E-B280-861335850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627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607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486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98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79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715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242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01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07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26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68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62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1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kaf_mss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3"/>
            <a:ext cx="5598003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69185" y="3140968"/>
            <a:ext cx="8229600" cy="1545035"/>
          </a:xfrm>
        </p:spPr>
        <p:txBody>
          <a:bodyPr>
            <a:normAutofit fontScale="47500" lnSpcReduction="20000"/>
          </a:bodyPr>
          <a:lstStyle/>
          <a:p>
            <a:pPr marL="0" lvl="0" indent="0" algn="ctr">
              <a:buNone/>
            </a:pPr>
            <a:r>
              <a:rPr lang="ru-RU" sz="4400" b="1" dirty="0">
                <a:solidFill>
                  <a:schemeClr val="bg1">
                    <a:lumMod val="50000"/>
                  </a:schemeClr>
                </a:solidFill>
              </a:rPr>
              <a:t>Направление</a:t>
            </a:r>
          </a:p>
          <a:p>
            <a:pPr marL="0" lvl="0" indent="0" algn="ctr">
              <a:buNone/>
            </a:pPr>
            <a:r>
              <a:rPr lang="ru-RU" sz="4400" b="1" dirty="0">
                <a:solidFill>
                  <a:srgbClr val="A50021"/>
                </a:solidFill>
              </a:rPr>
              <a:t>«МЕНЕДЖМЕНТ»</a:t>
            </a:r>
            <a:endParaRPr lang="ru-RU" sz="4400" dirty="0">
              <a:solidFill>
                <a:srgbClr val="A50021"/>
              </a:solidFill>
            </a:endParaRPr>
          </a:p>
          <a:p>
            <a:pPr marL="0" lvl="0" indent="0" algn="ctr">
              <a:buNone/>
            </a:pPr>
            <a:r>
              <a:rPr lang="ru-RU" sz="4400" b="1" dirty="0">
                <a:solidFill>
                  <a:schemeClr val="bg1">
                    <a:lumMod val="50000"/>
                  </a:schemeClr>
                </a:solidFill>
              </a:rPr>
              <a:t>ПРОФИЛЬ </a:t>
            </a:r>
          </a:p>
          <a:p>
            <a:pPr marL="0" lvl="0" indent="0" algn="ctr">
              <a:buNone/>
            </a:pPr>
            <a:r>
              <a:rPr lang="ru-RU" sz="4400" b="1" dirty="0">
                <a:solidFill>
                  <a:srgbClr val="A50021"/>
                </a:solidFill>
              </a:rPr>
              <a:t>«МЕНЕДЖМЕНТ И ЮРИДИЧЕСКОЕ СОПРОВОЖДЕНИЕ БИЗНЕСА»</a:t>
            </a:r>
            <a:endParaRPr lang="ru-RU" sz="4400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7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Актуальность, цель программы</a:t>
            </a:r>
            <a:endParaRPr lang="ru-RU" sz="2400" b="1" dirty="0"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«Подготовка менеджера – юриста для всех сфер управленческой и хозяйственной деятельности».</a:t>
            </a:r>
          </a:p>
          <a:p>
            <a:pPr marL="0" indent="0" algn="just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компетенция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принятие экономически эффективных и юридически обоснованных управленческих решений.</a:t>
            </a:r>
            <a:endParaRPr lang="ru-RU" sz="2000" dirty="0"/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7" name="Рисунок 6" descr="Изображение выглядит как человек, внутренний, в позе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D6543C1E-E10D-4346-9978-C22936674B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789040"/>
            <a:ext cx="3131840" cy="208682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ловек, потолок, внутренний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D803173F-322E-5B21-4222-DE53D89E7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52" y="3789040"/>
            <a:ext cx="2679683" cy="225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1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Основные дисциплины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22C49F54-5A20-4D86-9144-CCDDD87A20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139813"/>
              </p:ext>
            </p:extLst>
          </p:nvPr>
        </p:nvGraphicFramePr>
        <p:xfrm>
          <a:off x="457200" y="1340768"/>
          <a:ext cx="8229600" cy="49885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4098936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72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Малый и средний бизнес: особенности управления и правового регулирования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83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Предпринимательское право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7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Основы финансового права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48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Административное право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3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Управление интеллектуальной собственностью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9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Государственно-частное партнерство в практике бизнеса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2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Информационное сопровождения бизнеса. Правовой режим информации и информационных технологий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1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Уголовное право: экономические преступления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6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 Коммерческое право	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74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Социальное предпринимательство: особенности управления и правового регулирования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79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Корпоративное право. Практика регулирования корпоративных конфликтов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874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69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Партнеры образовательной программы. </a:t>
            </a:r>
            <a:b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Стажировки, практики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6" name="Picture 3" descr="C:\Users\Egerkina\Downloads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49" y="2584448"/>
            <a:ext cx="2837614" cy="70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Egerkina\Downloads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10" y="3492672"/>
            <a:ext cx="2949377" cy="53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Egerkina\Downloads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76" y="4204236"/>
            <a:ext cx="3169143" cy="53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Egerkina\Downloads\D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52" y="5102233"/>
            <a:ext cx="2504583" cy="82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Egerkina\Downloads\Безымянныйv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792" y="2529971"/>
            <a:ext cx="3324083" cy="105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CA445BB-8881-499F-AA61-17D5CCD4A5E2}"/>
              </a:ext>
            </a:extLst>
          </p:cNvPr>
          <p:cNvGrpSpPr/>
          <p:nvPr/>
        </p:nvGrpSpPr>
        <p:grpSpPr>
          <a:xfrm>
            <a:off x="899593" y="1603436"/>
            <a:ext cx="2814602" cy="760957"/>
            <a:chOff x="899593" y="1603436"/>
            <a:chExt cx="2814602" cy="760957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4AD5F34-1E68-4180-A746-40F08C5EA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3" y="1603436"/>
              <a:ext cx="792087" cy="76095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2E2C8-3BA7-4481-9668-77A07C367174}"/>
                </a:ext>
              </a:extLst>
            </p:cNvPr>
            <p:cNvSpPr txBox="1"/>
            <p:nvPr/>
          </p:nvSpPr>
          <p:spPr>
            <a:xfrm>
              <a:off x="1771997" y="1751455"/>
              <a:ext cx="1942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Арбитражный суд</a:t>
              </a:r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9D8D479-DBAF-4697-91FE-A184F546611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179" y="1609758"/>
            <a:ext cx="611931" cy="65272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1EF70EF-BA9F-4C0C-A783-2A9DC006F5CC}"/>
              </a:ext>
            </a:extLst>
          </p:cNvPr>
          <p:cNvSpPr txBox="1"/>
          <p:nvPr/>
        </p:nvSpPr>
        <p:spPr>
          <a:xfrm>
            <a:off x="5294007" y="1799248"/>
            <a:ext cx="1442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Прокуратура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B384E84E-A058-C0D5-82DE-E763F509B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4792" y="3880178"/>
            <a:ext cx="5447186" cy="29957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Консалтинговые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центры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консультации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Суды общей юрисдикции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Нотариальные палаты </a:t>
            </a:r>
          </a:p>
          <a:p>
            <a:pPr marL="0" indent="0">
              <a:buNone/>
            </a:pPr>
            <a:endParaRPr lang="ru-RU" sz="2100" b="1" dirty="0"/>
          </a:p>
        </p:txBody>
      </p:sp>
    </p:spTree>
    <p:extLst>
      <p:ext uri="{BB962C8B-B14F-4D97-AF65-F5344CB8AC3E}">
        <p14:creationId xmlns:p14="http://schemas.microsoft.com/office/powerpoint/2010/main" val="2664424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Будущие профессии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73683F-1902-486D-AFFE-0FF2E7E2BA54}"/>
              </a:ext>
            </a:extLst>
          </p:cNvPr>
          <p:cNvSpPr/>
          <p:nvPr/>
        </p:nvSpPr>
        <p:spPr>
          <a:xfrm>
            <a:off x="20075" y="1927565"/>
            <a:ext cx="9124538" cy="544764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2900" b="1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29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Менеджер-юрист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29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Эксперт-консультант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29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Предприниматель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29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Аудитор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29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Модератор платформы общения с госорганами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29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Специалист по краудсорсингу общественных проблем</a:t>
            </a:r>
            <a:endParaRPr lang="en-US" sz="2900" b="1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29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Руководитель компании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endParaRPr lang="ru-RU" sz="2900" b="1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ru-RU" sz="2900" b="1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ru-RU" sz="2900" b="1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Рисунок 9" descr="Изображение выглядит как визитка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C875B615-867B-4F93-8E1C-C27691743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6" y="1599847"/>
            <a:ext cx="1895475" cy="21907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C595D8-4087-BE8C-32DD-7A70E1423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981" y="1518342"/>
            <a:ext cx="1895475" cy="224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Контакты кафедры</a:t>
            </a:r>
            <a:b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«МЕНЕДЖМЕНТ В СОЦИАЛЬНОЙ СФЕРЕ»</a:t>
            </a:r>
            <a:endParaRPr lang="ru-RU" sz="2400" b="1" dirty="0"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г. Казань, ул. Бутлерова, д.4</a:t>
            </a:r>
          </a:p>
          <a:p>
            <a:pPr marL="0" indent="0">
              <a:buNone/>
            </a:pPr>
            <a:r>
              <a:rPr lang="ru-RU" dirty="0"/>
              <a:t>Кабинет А703</a:t>
            </a:r>
          </a:p>
          <a:p>
            <a:pPr marL="0" indent="0">
              <a:buNone/>
            </a:pPr>
            <a:r>
              <a:rPr lang="ru-RU" dirty="0"/>
              <a:t>Тел.: 2383464</a:t>
            </a:r>
          </a:p>
          <a:p>
            <a:pPr marL="0" indent="0">
              <a:buNone/>
            </a:pPr>
            <a:r>
              <a:rPr lang="en-US" dirty="0"/>
              <a:t>E-mail</a:t>
            </a:r>
            <a:r>
              <a:rPr lang="ru-RU" dirty="0"/>
              <a:t>: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kaf_mss@mail.ru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/>
              <a:t>Instagram</a:t>
            </a:r>
            <a:r>
              <a:rPr lang="ru-RU" dirty="0"/>
              <a:t>:</a:t>
            </a:r>
            <a:r>
              <a:rPr lang="en-US" dirty="0"/>
              <a:t>  </a:t>
            </a:r>
            <a:r>
              <a:rPr lang="en-US" dirty="0" err="1"/>
              <a:t>kaf_mss_iuef_kfu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Елена Александровна 8(917) 254-07-38</a:t>
            </a: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576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192</Words>
  <Application>Microsoft Office PowerPoint</Application>
  <PresentationFormat>Экран (4:3)</PresentationFormat>
  <Paragraphs>47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Специальное оформление</vt:lpstr>
      <vt:lpstr> </vt:lpstr>
      <vt:lpstr>Актуальность, цель программы</vt:lpstr>
      <vt:lpstr>Основные дисциплины</vt:lpstr>
      <vt:lpstr>Партнеры образовательной программы.  Стажировки, практики</vt:lpstr>
      <vt:lpstr>Будущие профессии</vt:lpstr>
      <vt:lpstr>Контакты кафедры «МЕНЕДЖМЕНТ В СОЦИАЛЬНОЙ СФЕРЕ»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</dc:creator>
  <cp:lastModifiedBy>Исмагилова Аделина Ирековна</cp:lastModifiedBy>
  <cp:revision>140</cp:revision>
  <cp:lastPrinted>2020-02-17T11:43:40Z</cp:lastPrinted>
  <dcterms:created xsi:type="dcterms:W3CDTF">2018-01-28T17:36:58Z</dcterms:created>
  <dcterms:modified xsi:type="dcterms:W3CDTF">2025-03-31T11:47:53Z</dcterms:modified>
</cp:coreProperties>
</file>