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8" r:id="rId3"/>
    <p:sldId id="275" r:id="rId4"/>
    <p:sldId id="272" r:id="rId5"/>
    <p:sldId id="276" r:id="rId6"/>
    <p:sldId id="277" r:id="rId7"/>
    <p:sldId id="270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  <a:srgbClr val="E9EDF4"/>
    <a:srgbClr val="D0D8E8"/>
    <a:srgbClr val="CC1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9138" autoAdjust="0"/>
  </p:normalViewPr>
  <p:slideViewPr>
    <p:cSldViewPr>
      <p:cViewPr varScale="1">
        <p:scale>
          <a:sx n="154" d="100"/>
          <a:sy n="154" d="100"/>
        </p:scale>
        <p:origin x="38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Шрифт: </a:t>
            </a:r>
            <a:r>
              <a:rPr lang="en-US" dirty="0"/>
              <a:t>PT Sans Caption 20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95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Ленар Ринатович!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Заголовок: </a:t>
            </a:r>
            <a:r>
              <a:rPr lang="en-US" dirty="0"/>
              <a:t>PT Sans Caption </a:t>
            </a:r>
            <a:r>
              <a:rPr lang="ru-RU" dirty="0"/>
              <a:t>18</a:t>
            </a:r>
          </a:p>
          <a:p>
            <a:pPr marL="0" indent="0">
              <a:buNone/>
            </a:pPr>
            <a:r>
              <a:rPr lang="ru-RU" baseline="0" dirty="0"/>
              <a:t>Имя: </a:t>
            </a:r>
            <a:r>
              <a:rPr lang="en-US" dirty="0"/>
              <a:t>PT Sans </a:t>
            </a:r>
            <a:r>
              <a:rPr lang="ru-RU" dirty="0"/>
              <a:t>полужирный</a:t>
            </a:r>
            <a:r>
              <a:rPr lang="en-US" dirty="0"/>
              <a:t> </a:t>
            </a:r>
            <a:r>
              <a:rPr lang="ru-RU" dirty="0"/>
              <a:t>16</a:t>
            </a: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Контакты и должность: </a:t>
            </a:r>
            <a:r>
              <a:rPr lang="en-US" dirty="0"/>
              <a:t>PT Sans </a:t>
            </a:r>
            <a:r>
              <a:rPr lang="ru-RU" dirty="0"/>
              <a:t>12</a:t>
            </a:r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703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468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703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468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ankratovdl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pankratovdl@g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9732FE-DEE9-D328-81B8-A59F2E95793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A39671-8D5C-4FE5-AD70-BBC56ADC4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823" y="133094"/>
            <a:ext cx="1043052" cy="18625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F03C67-1676-4924-9445-BB161D100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26" y="483518"/>
            <a:ext cx="3000025" cy="12267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561" y="2211710"/>
            <a:ext cx="806489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ОБ ОТКРЫТИИ НАУЧНО-УЧЕБНЫХ ЛАБОРАТОРИЙ 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ОБРАЗОВАТЕЛЬНОГО ЦЕНТРА ВЫСШЕГО ОБРАЗОВАНИЯ 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ПЕРЕДОВОЙ ИНЖЕНЕРНОЙ ШКОЛЫ «КИБЕР АВТО ТЕХ» 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НАБЕРЕЖНОЧЕЛНИНСКОГО ИНСТИТУТА (ФИЛИАЛА) КФУ </a:t>
            </a:r>
          </a:p>
        </p:txBody>
      </p: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721D61-F105-393D-B39B-6269E0DA8ACF}"/>
              </a:ext>
            </a:extLst>
          </p:cNvPr>
          <p:cNvSpPr/>
          <p:nvPr/>
        </p:nvSpPr>
        <p:spPr>
          <a:xfrm>
            <a:off x="5796135" y="0"/>
            <a:ext cx="3347865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9513" y="1491630"/>
            <a:ext cx="568863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ru-RU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ОБ ОТКРЫТИИ НАУЧНО-УЧЕБНЫХ ЛАБОРАТОРИЙ ОБРАЗОВАТЕЛЬНОГО ЦЕНТРА ВЫСШЕГО ОБРАЗОВАНИЯ ПЕРЕДОВОЙ ИНЖЕНЕРНОЙ ШКОЛЫ «КИБЕР АВТО ТЕХ» НАБЕРЕЖНОЧЕЛНИНСКОГО ИНСТИТУТА (ФИЛИАЛА) КФУ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0152" y="3579862"/>
            <a:ext cx="2670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Директор передовой инженерной школы «Кибер Авто Тех» </a:t>
            </a:r>
            <a:b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</a:b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pankratovdl@gmail.com</a:t>
            </a:r>
            <a:endParaRPr lang="en-US" sz="1200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+7 (8552) 42 95 65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65520"/>
            <a:ext cx="1837357" cy="3513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8AFAC4-B2D5-2DBB-D8EF-09E8A08D5593}"/>
              </a:ext>
            </a:extLst>
          </p:cNvPr>
          <p:cNvSpPr txBox="1"/>
          <p:nvPr/>
        </p:nvSpPr>
        <p:spPr>
          <a:xfrm>
            <a:off x="5940152" y="2861523"/>
            <a:ext cx="23817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Панкратов </a:t>
            </a:r>
            <a:br>
              <a: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</a:b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Дмитрий </a:t>
            </a:r>
          </a:p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Леонидович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12AB575-7C72-454E-BB40-D194FBE85258}"/>
              </a:ext>
            </a:extLst>
          </p:cNvPr>
          <p:cNvSpPr/>
          <p:nvPr/>
        </p:nvSpPr>
        <p:spPr>
          <a:xfrm>
            <a:off x="817240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D26BF2-5AE2-4403-971E-3EB82132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33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C50D954C-08BC-4492-A7E2-FA2BA32B5A07}"/>
              </a:ext>
            </a:extLst>
          </p:cNvPr>
          <p:cNvSpPr txBox="1"/>
          <p:nvPr/>
        </p:nvSpPr>
        <p:spPr>
          <a:xfrm>
            <a:off x="347587" y="833972"/>
            <a:ext cx="33758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Цель лаборатории </a:t>
            </a:r>
            <a:r>
              <a:rPr lang="en-US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исследования и разработки в области полимерных и композитных материалов.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100" b="1" i="1" u="sng" dirty="0">
              <a:solidFill>
                <a:srgbClr val="00549F"/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Задачи:</a:t>
            </a:r>
          </a:p>
          <a:p>
            <a:pPr lvl="0" algn="just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создание полимерных и композитных материалов с заданными свойствами для ответственных изделий  отраслей машиностроения, нефтехимии, энергетики и строительства;</a:t>
            </a:r>
          </a:p>
          <a:p>
            <a:pPr lvl="0" algn="just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изучение механических, теплофизических, диэлектрических и эксплуатационных свойств полимерных и композитных материалов ;</a:t>
            </a:r>
          </a:p>
          <a:p>
            <a:pPr lvl="0" algn="just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создание новых методов изготовления и обработки полимерных и композитных материалов;</a:t>
            </a:r>
          </a:p>
          <a:p>
            <a:pPr lvl="0" algn="just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проведение фундаментальных и прикладных исследований в области полимерных и композитных материалов;</a:t>
            </a:r>
          </a:p>
          <a:p>
            <a:pPr lvl="0" algn="just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сотрудничество с предприятиями для разработки и внедрения новых полимерных и композитных материалов и технологий;</a:t>
            </a:r>
          </a:p>
          <a:p>
            <a:pPr lvl="0" algn="just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подготовка специалистов в области полимерных и композитных материалов.</a:t>
            </a: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7E6A12-9DE3-4148-AE1F-8BD5AD1314DA}"/>
              </a:ext>
            </a:extLst>
          </p:cNvPr>
          <p:cNvSpPr txBox="1"/>
          <p:nvPr/>
        </p:nvSpPr>
        <p:spPr>
          <a:xfrm rot="16200000">
            <a:off x="2653127" y="3240395"/>
            <a:ext cx="2886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Максимальная заливка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02F64E-EE1B-4BA0-AF02-84334F307471}"/>
              </a:ext>
            </a:extLst>
          </p:cNvPr>
          <p:cNvSpPr txBox="1"/>
          <p:nvPr/>
        </p:nvSpPr>
        <p:spPr>
          <a:xfrm>
            <a:off x="4374130" y="4649367"/>
            <a:ext cx="33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3</a:t>
            </a:r>
          </a:p>
        </p:txBody>
      </p:sp>
      <p:graphicFrame>
        <p:nvGraphicFramePr>
          <p:cNvPr id="30" name="Таблица 29">
            <a:extLst>
              <a:ext uri="{FF2B5EF4-FFF2-40B4-BE49-F238E27FC236}">
                <a16:creationId xmlns:a16="http://schemas.microsoft.com/office/drawing/2014/main" id="{27A09433-F150-4A87-A40D-878769EE5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573762"/>
              </p:ext>
            </p:extLst>
          </p:nvPr>
        </p:nvGraphicFramePr>
        <p:xfrm>
          <a:off x="3851921" y="4283653"/>
          <a:ext cx="4417372" cy="574040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603176">
                  <a:extLst>
                    <a:ext uri="{9D8B030D-6E8A-4147-A177-3AD203B41FA5}">
                      <a16:colId xmlns:a16="http://schemas.microsoft.com/office/drawing/2014/main" val="2439793391"/>
                    </a:ext>
                  </a:extLst>
                </a:gridCol>
                <a:gridCol w="2133169">
                  <a:extLst>
                    <a:ext uri="{9D8B030D-6E8A-4147-A177-3AD203B41FA5}">
                      <a16:colId xmlns:a16="http://schemas.microsoft.com/office/drawing/2014/main" val="3262848518"/>
                    </a:ext>
                  </a:extLst>
                </a:gridCol>
                <a:gridCol w="1681027">
                  <a:extLst>
                    <a:ext uri="{9D8B030D-6E8A-4147-A177-3AD203B41FA5}">
                      <a16:colId xmlns:a16="http://schemas.microsoft.com/office/drawing/2014/main" val="13735944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КОСГУ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Наименование статей расходов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Внебюджетные источники НЧИ КФУ, руб.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766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Приобретение оборудования</a:t>
                      </a:r>
                    </a:p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(ауд.235)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33 302 000,00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2316716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0486" y="113803"/>
            <a:ext cx="7929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НАУЧНО-УЧЕБНАЯ ЛАБОРАТОРИЯ ПОЛИМЕРНЫХ И КОМПОЗИТНЫХ МАТЕРИАЛОВ ОБРАЗОВАТЕЛЬНОГО ЦЕНТРА ВЫСШЕГО ОБРАЗОВАНИЯ ПЕРЕДОВОЙ ИНЖЕНЕРНОЙ ШКОЛЫ </a:t>
            </a:r>
            <a:endParaRPr lang="en-US" sz="1200" b="1" dirty="0">
              <a:solidFill>
                <a:srgbClr val="00549F"/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  <a:p>
            <a:pPr algn="ctr"/>
            <a:r>
              <a:rPr lang="ru-RU" sz="1200" b="1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«КИБЕР АВТО ТЕХ» НАБЕРЕЖНОЧЕЛНИНСКОГО ИНСТИТУТА (ФИЛИАЛА) КФУ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50906" y="833269"/>
            <a:ext cx="16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К</a:t>
            </a:r>
            <a:r>
              <a:rPr lang="ru-RU" altLang="ru-RU" sz="1200" b="1" i="1" u="sng" dirty="0" bmk="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алендарный план</a:t>
            </a:r>
            <a:endParaRPr lang="ru-RU" altLang="ru-RU" sz="1200" b="1" i="1" u="sng" dirty="0">
              <a:solidFill>
                <a:srgbClr val="00549F"/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</p:txBody>
      </p:sp>
      <p:graphicFrame>
        <p:nvGraphicFramePr>
          <p:cNvPr id="48" name="Таблица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859749"/>
              </p:ext>
            </p:extLst>
          </p:nvPr>
        </p:nvGraphicFramePr>
        <p:xfrm>
          <a:off x="3851920" y="1101951"/>
          <a:ext cx="4392488" cy="2004979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372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5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0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1"/>
                          </a:solidFill>
                          <a:effectLst/>
                          <a:latin typeface="PT Sans Caption"/>
                        </a:rPr>
                        <a:t>№ п/п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1"/>
                          </a:solidFill>
                          <a:effectLst/>
                          <a:latin typeface="PT Sans Caption"/>
                        </a:rPr>
                        <a:t>Перечень работ и мероприятий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1"/>
                          </a:solidFill>
                          <a:effectLst/>
                          <a:latin typeface="PT Sans Caption"/>
                        </a:rPr>
                        <a:t>Срок выполнения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1</a:t>
                      </a:r>
                      <a:endParaRPr lang="ru-RU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Проведение НИР по теме «Исследование высокопроизводительной </a:t>
                      </a:r>
                      <a:r>
                        <a:rPr lang="ru-RU" sz="9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гранульной</a:t>
                      </a: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 3</a:t>
                      </a:r>
                      <a:r>
                        <a:rPr lang="en-US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D</a:t>
                      </a: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 печати»</a:t>
                      </a:r>
                      <a:endParaRPr lang="ru-RU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11.2024 – 12.2026</a:t>
                      </a:r>
                      <a:endParaRPr lang="ru-RU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53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2</a:t>
                      </a:r>
                      <a:endParaRPr lang="ru-RU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Подготовка высококвалифицированных кадров по направлениям подготовки 22.03.01 «Материаловедение и технологии материалов» (профиль «Аддитивные технологии и материаловедение»)</a:t>
                      </a:r>
                      <a:endParaRPr lang="ru-RU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09.2026 12.2030</a:t>
                      </a:r>
                      <a:endParaRPr lang="ru-RU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3</a:t>
                      </a:r>
                      <a:endParaRPr lang="ru-RU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Реализация дисциплины «Материаловедение» для всех направлений технического профиля, реализуемых в Набережночелнинском институте (филиале) КФУ</a:t>
                      </a:r>
                      <a:endParaRPr lang="ru-RU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</a:rPr>
                        <a:t>09.2026 – 12.2030</a:t>
                      </a:r>
                      <a:endParaRPr lang="ru-RU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5292080" y="3106930"/>
            <a:ext cx="168507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Ш</a:t>
            </a:r>
            <a:r>
              <a:rPr lang="ru-RU" altLang="ru-RU" sz="1200" b="1" i="1" u="sng" dirty="0" bmk="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татное расписание</a:t>
            </a:r>
            <a:endParaRPr lang="ru-RU" altLang="ru-RU" sz="1200" b="1" i="1" u="sng" dirty="0">
              <a:solidFill>
                <a:srgbClr val="00549F"/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</p:txBody>
      </p:sp>
      <p:graphicFrame>
        <p:nvGraphicFramePr>
          <p:cNvPr id="52" name="Таблица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539168"/>
              </p:ext>
            </p:extLst>
          </p:nvPr>
        </p:nvGraphicFramePr>
        <p:xfrm>
          <a:off x="3851920" y="3409741"/>
          <a:ext cx="4392488" cy="689451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3542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8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Должность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Ставка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92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Заведующий лабораторией</a:t>
                      </a: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92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Инженер 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33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Техник </a:t>
                      </a: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39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DD27E-D4F1-4864-894F-A2F9FC282E77}"/>
              </a:ext>
            </a:extLst>
          </p:cNvPr>
          <p:cNvSpPr txBox="1"/>
          <p:nvPr/>
        </p:nvSpPr>
        <p:spPr>
          <a:xfrm>
            <a:off x="531827" y="4776674"/>
            <a:ext cx="2039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Полная заливка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50486" y="113803"/>
            <a:ext cx="7929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НАУЧНО-УЧЕБНАЯ ЛАБОРАТОРИЯ ПОЛИМЕРНЫХ И КОМПОЗИТНЫХ МАТЕРИАЛОВ ОБРАЗОВАТЕЛЬНОГО ЦЕНТРА ВЫСШЕГО ОБРАЗОВАНИЯ ПЕРЕДОВОЙ ИНЖЕНЕРНОЙ ШКОЛЫ </a:t>
            </a:r>
            <a:endParaRPr lang="en-US" sz="1200" b="1" dirty="0">
              <a:solidFill>
                <a:srgbClr val="00549F"/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  <a:p>
            <a:pPr algn="ctr"/>
            <a:r>
              <a:rPr lang="ru-RU" sz="1200" b="1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«КИБЕР АВТО ТЕХ» НАБЕРЕЖНОЧЕЛНИНСКОГО ИНСТИТУТА (ФИЛИАЛА) КФУ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28997" y="89191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Ключевые показатели </a:t>
            </a:r>
            <a:r>
              <a:rPr lang="ru-RU" altLang="ru-RU" sz="11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эффективности</a:t>
            </a:r>
            <a:r>
              <a:rPr lang="ru-RU" alt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 деятельности</a:t>
            </a:r>
          </a:p>
        </p:txBody>
      </p:sp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id="{DB85C844-EC1D-481C-818C-D72F88370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187938"/>
              </p:ext>
            </p:extLst>
          </p:nvPr>
        </p:nvGraphicFramePr>
        <p:xfrm>
          <a:off x="107505" y="1185166"/>
          <a:ext cx="8136903" cy="3924950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4520000">
                  <a:extLst>
                    <a:ext uri="{9D8B030D-6E8A-4147-A177-3AD203B41FA5}">
                      <a16:colId xmlns:a16="http://schemas.microsoft.com/office/drawing/2014/main" val="4123751997"/>
                    </a:ext>
                  </a:extLst>
                </a:gridCol>
                <a:gridCol w="611451">
                  <a:extLst>
                    <a:ext uri="{9D8B030D-6E8A-4147-A177-3AD203B41FA5}">
                      <a16:colId xmlns:a16="http://schemas.microsoft.com/office/drawing/2014/main" val="2997679443"/>
                    </a:ext>
                  </a:extLst>
                </a:gridCol>
                <a:gridCol w="611451">
                  <a:extLst>
                    <a:ext uri="{9D8B030D-6E8A-4147-A177-3AD203B41FA5}">
                      <a16:colId xmlns:a16="http://schemas.microsoft.com/office/drawing/2014/main" val="3865012150"/>
                    </a:ext>
                  </a:extLst>
                </a:gridCol>
                <a:gridCol w="611451">
                  <a:extLst>
                    <a:ext uri="{9D8B030D-6E8A-4147-A177-3AD203B41FA5}">
                      <a16:colId xmlns:a16="http://schemas.microsoft.com/office/drawing/2014/main" val="1164182013"/>
                    </a:ext>
                  </a:extLst>
                </a:gridCol>
                <a:gridCol w="619359">
                  <a:extLst>
                    <a:ext uri="{9D8B030D-6E8A-4147-A177-3AD203B41FA5}">
                      <a16:colId xmlns:a16="http://schemas.microsoft.com/office/drawing/2014/main" val="3595289102"/>
                    </a:ext>
                  </a:extLst>
                </a:gridCol>
                <a:gridCol w="620236">
                  <a:extLst>
                    <a:ext uri="{9D8B030D-6E8A-4147-A177-3AD203B41FA5}">
                      <a16:colId xmlns:a16="http://schemas.microsoft.com/office/drawing/2014/main" val="474555345"/>
                    </a:ext>
                  </a:extLst>
                </a:gridCol>
                <a:gridCol w="542955">
                  <a:extLst>
                    <a:ext uri="{9D8B030D-6E8A-4147-A177-3AD203B41FA5}">
                      <a16:colId xmlns:a16="http://schemas.microsoft.com/office/drawing/2014/main" val="1850315217"/>
                    </a:ext>
                  </a:extLst>
                </a:gridCol>
              </a:tblGrid>
              <a:tr h="3575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Целевой показатель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2025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2026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2027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2028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2029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2030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33280"/>
                  </a:ext>
                </a:extLst>
              </a:tr>
              <a:tr h="34809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Количество публикаций в журналах из перечня ВАК (нарастающим итогом), единиц</a:t>
                      </a:r>
                    </a:p>
                  </a:txBody>
                  <a:tcPr marL="65042" marR="65042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2098537436"/>
                  </a:ext>
                </a:extLst>
              </a:tr>
              <a:tr h="45854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Количество зарегистрированных объектов интеллектуальной собственности (нарастающим итогом), единиц</a:t>
                      </a:r>
                    </a:p>
                  </a:txBody>
                  <a:tcPr marL="65042" marR="65042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2801342117"/>
                  </a:ext>
                </a:extLst>
              </a:tr>
              <a:tr h="63716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Объем привлеченных дополнительных внебюджетных средств от реализации программ дополнительного профессионального образования, млн руб. </a:t>
                      </a:r>
                    </a:p>
                  </a:txBody>
                  <a:tcPr marL="65042" marR="65042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0,1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0,5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1,5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2146491075"/>
                  </a:ext>
                </a:extLst>
              </a:tr>
              <a:tr h="76457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Количество человек, прошедших обучение по программам дополнительного профессионального образования в передовой инженерной школе «Кибер Авто Тех» Набережночелнинского института (филиала) КФУ (нарастающим итогом), человек ед.</a:t>
                      </a:r>
                    </a:p>
                  </a:txBody>
                  <a:tcPr marL="65042" marR="65042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4217592250"/>
                  </a:ext>
                </a:extLst>
              </a:tr>
              <a:tr h="52213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Объем финансирования на исследования и разработки в интересах бизнеса (нарастающим итогом), млн руб. </a:t>
                      </a:r>
                    </a:p>
                  </a:txBody>
                  <a:tcPr marL="65042" marR="65042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3815996753"/>
                  </a:ext>
                </a:extLst>
              </a:tr>
              <a:tr h="83686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Количество разработанных и внедренных новых образовательных программ высшего образования и дополнительных профессиональных программ по актуальным научно-технологическим направлениям и сквозным цифровым технологиям (нарастающим итогом), единиц </a:t>
                      </a:r>
                    </a:p>
                  </a:txBody>
                  <a:tcPr marL="65042" marR="65042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1847224965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12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C50D954C-08BC-4492-A7E2-FA2BA32B5A07}"/>
              </a:ext>
            </a:extLst>
          </p:cNvPr>
          <p:cNvSpPr txBox="1"/>
          <p:nvPr/>
        </p:nvSpPr>
        <p:spPr>
          <a:xfrm>
            <a:off x="347587" y="833972"/>
            <a:ext cx="337584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Цель лаборатории </a:t>
            </a:r>
            <a:r>
              <a:rPr lang="en-US" sz="1200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</a:t>
            </a: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проведение прикладных исследований и разработка новых/оптимизация существующих режимов термообработки различных сталей и сплавов для улучшения их механических и эксплуатационных свойств (прочность, износостойкость, усталостная долговечность);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– оказание услуг промышленным предприятиям региона по термообработке ответственных деталей на современном оборудовании, а также внедрение разработанных технологий в реальное производство;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– подготовка высококвалифицированных специалистов в области современных технологий термообработки металлов (включая изотермическую закалку, обработку в расплавах солей) через практическое освоение промышленного оборудования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Задачи:</a:t>
            </a:r>
          </a:p>
          <a:p>
            <a:pPr marL="0" lvl="2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обеспечение практической подготовки: организация лабораторных практикумов, курсов повышения квалификации и мастер-классов для студентов и специалистов предприятий на реальном промышленном оборудовании;</a:t>
            </a:r>
          </a:p>
          <a:p>
            <a:pPr marL="0" lvl="2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проведение научно-исследовательских и опытно-конструкторских работ по исследованию влияния режимов изотермической закалки (температуры нагрева, выдержки, скорости охлаждения в солевом расплаве) на структуру и свойства различных сплавов;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разработка и оптимизация технологий термообработки для минимизации обезуглероживания и окисления;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- изучение кинетики превращений в железоуглеродистых сплавах при изотермической выдержке.</a:t>
            </a: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7E6A12-9DE3-4148-AE1F-8BD5AD1314DA}"/>
              </a:ext>
            </a:extLst>
          </p:cNvPr>
          <p:cNvSpPr txBox="1"/>
          <p:nvPr/>
        </p:nvSpPr>
        <p:spPr>
          <a:xfrm rot="16200000">
            <a:off x="2653127" y="3240395"/>
            <a:ext cx="2886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Максимальная заливка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02F64E-EE1B-4BA0-AF02-84334F307471}"/>
              </a:ext>
            </a:extLst>
          </p:cNvPr>
          <p:cNvSpPr txBox="1"/>
          <p:nvPr/>
        </p:nvSpPr>
        <p:spPr>
          <a:xfrm>
            <a:off x="4374130" y="4649367"/>
            <a:ext cx="33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3</a:t>
            </a:r>
          </a:p>
        </p:txBody>
      </p:sp>
      <p:graphicFrame>
        <p:nvGraphicFramePr>
          <p:cNvPr id="30" name="Таблица 29">
            <a:extLst>
              <a:ext uri="{FF2B5EF4-FFF2-40B4-BE49-F238E27FC236}">
                <a16:creationId xmlns:a16="http://schemas.microsoft.com/office/drawing/2014/main" id="{27A09433-F150-4A87-A40D-878769EE5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522381"/>
              </p:ext>
            </p:extLst>
          </p:nvPr>
        </p:nvGraphicFramePr>
        <p:xfrm>
          <a:off x="3851920" y="4411341"/>
          <a:ext cx="4417372" cy="608681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603176">
                  <a:extLst>
                    <a:ext uri="{9D8B030D-6E8A-4147-A177-3AD203B41FA5}">
                      <a16:colId xmlns:a16="http://schemas.microsoft.com/office/drawing/2014/main" val="2439793391"/>
                    </a:ext>
                  </a:extLst>
                </a:gridCol>
                <a:gridCol w="2133169">
                  <a:extLst>
                    <a:ext uri="{9D8B030D-6E8A-4147-A177-3AD203B41FA5}">
                      <a16:colId xmlns:a16="http://schemas.microsoft.com/office/drawing/2014/main" val="3262848518"/>
                    </a:ext>
                  </a:extLst>
                </a:gridCol>
                <a:gridCol w="1681027">
                  <a:extLst>
                    <a:ext uri="{9D8B030D-6E8A-4147-A177-3AD203B41FA5}">
                      <a16:colId xmlns:a16="http://schemas.microsoft.com/office/drawing/2014/main" val="1373594479"/>
                    </a:ext>
                  </a:extLst>
                </a:gridCol>
              </a:tblGrid>
              <a:tr h="320649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КОСГУ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Наименование статей расходов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Внебюджетные источники НЧИ КФУ, руб.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76689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Приобретение оборудования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(ауд. 122)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9 489 518,62</a:t>
                      </a:r>
                      <a:endParaRPr lang="ru-RU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231671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165949" y="852428"/>
            <a:ext cx="16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К</a:t>
            </a:r>
            <a:r>
              <a:rPr lang="ru-RU" altLang="ru-RU" sz="1200" b="1" i="1" u="sng" dirty="0" bmk="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алендарный план</a:t>
            </a:r>
            <a:endParaRPr lang="ru-RU" altLang="ru-RU" sz="1200" b="1" i="1" u="sng" dirty="0">
              <a:solidFill>
                <a:srgbClr val="00549F"/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</p:txBody>
      </p:sp>
      <p:graphicFrame>
        <p:nvGraphicFramePr>
          <p:cNvPr id="48" name="Таблица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508028"/>
              </p:ext>
            </p:extLst>
          </p:nvPr>
        </p:nvGraphicFramePr>
        <p:xfrm>
          <a:off x="3851920" y="1101951"/>
          <a:ext cx="4392488" cy="2323110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372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5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80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1"/>
                          </a:solidFill>
                          <a:effectLst/>
                          <a:latin typeface="PT Sans Caption"/>
                        </a:rPr>
                        <a:t>№ п/п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1"/>
                          </a:solidFill>
                          <a:effectLst/>
                          <a:latin typeface="PT Sans Caption"/>
                        </a:rPr>
                        <a:t>Перечень работ и мероприятий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1"/>
                          </a:solidFill>
                          <a:effectLst/>
                          <a:latin typeface="PT Sans Caption"/>
                        </a:rPr>
                        <a:t>Срок выполнения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PT Sans Captio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00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Создание участка ИЗВЧ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08.2025 – 12.2025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42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Проведение </a:t>
                      </a:r>
                      <a:r>
                        <a:rPr lang="ru-RU" sz="90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НИОКиТР</a:t>
                      </a: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 по теме «Разработка структуры и режимов изотермической закалки высокопрочного чугуна для снижения веса и улучшения эксплуатационных свойств деталей автомобилей семейства КАМАЗ»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08.2024 – 12.2026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1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Подготовка высококвалифицированных кадров по направлениям подготовки 22.03.01 «Материаловедение и технологии материалов»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09.2026 – 12.2030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81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Реализация дисциплины «Материаловедение» для всех направлений технического профиля, реализуемых в Набережночелнинском институте (филиале) КФУ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09.2026 – 12.2030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2" name="Таблица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338622"/>
              </p:ext>
            </p:extLst>
          </p:nvPr>
        </p:nvGraphicFramePr>
        <p:xfrm>
          <a:off x="3851920" y="3677859"/>
          <a:ext cx="4392488" cy="669394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3542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0121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Должность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Ставка</a:t>
                      </a:r>
                    </a:p>
                  </a:txBody>
                  <a:tcPr marL="68580" marR="68580" marT="0" marB="0" anchor="ctr"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Заведующий лабораторией</a:t>
                      </a: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922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Инженер 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335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Техник </a:t>
                      </a: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47587" y="90546"/>
            <a:ext cx="7831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НАУЧНО-УЧЕБНАЯ ЛАБОРАТОРИЯ ТЕРМИЧЕСКОЙ ОБРАБОТКИ МЕТАЛЛОВ И СПЛАВОВ ОБРАЗОВАТЕЛЬНОГО ЦЕНТРА ВЫСШЕГО ОБРАЗОВАНИЯ ПЕРЕДОВОЙ ИНЖЕНЕРНОЙ ШКОЛЫ «КИБЕР АВТО ТЕХ» НАБЕРЕЖНОЧЕЛНИНСКОГО ИНСТИТУТА (ФИЛИАЛА) КФУ</a:t>
            </a: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206894" y="3425060"/>
            <a:ext cx="168507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Ш</a:t>
            </a:r>
            <a:r>
              <a:rPr lang="ru-RU" altLang="ru-RU" sz="1200" b="1" i="1" u="sng" dirty="0" bmk="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татное расписание</a:t>
            </a:r>
            <a:endParaRPr lang="ru-RU" altLang="ru-RU" sz="1200" b="1" i="1" u="sng" dirty="0">
              <a:solidFill>
                <a:srgbClr val="00549F"/>
              </a:solidFill>
              <a:latin typeface="PT Sans Caption" panose="020B0603020203020204" pitchFamily="34" charset="-52"/>
              <a:ea typeface="PT Sans Caption" panose="020B0603020203020204" pitchFamily="34" charset="-52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51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DD27E-D4F1-4864-894F-A2F9FC282E77}"/>
              </a:ext>
            </a:extLst>
          </p:cNvPr>
          <p:cNvSpPr txBox="1"/>
          <p:nvPr/>
        </p:nvSpPr>
        <p:spPr>
          <a:xfrm>
            <a:off x="531827" y="4776674"/>
            <a:ext cx="2039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Полная заливка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28997" y="89191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200" b="1" i="1" u="sng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Ключевые показатели эффективности деятельности</a:t>
            </a:r>
          </a:p>
        </p:txBody>
      </p:sp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id="{DB85C844-EC1D-481C-818C-D72F88370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71506"/>
              </p:ext>
            </p:extLst>
          </p:nvPr>
        </p:nvGraphicFramePr>
        <p:xfrm>
          <a:off x="107505" y="1185166"/>
          <a:ext cx="8136903" cy="3924950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4520000">
                  <a:extLst>
                    <a:ext uri="{9D8B030D-6E8A-4147-A177-3AD203B41FA5}">
                      <a16:colId xmlns:a16="http://schemas.microsoft.com/office/drawing/2014/main" val="4123751997"/>
                    </a:ext>
                  </a:extLst>
                </a:gridCol>
                <a:gridCol w="611451">
                  <a:extLst>
                    <a:ext uri="{9D8B030D-6E8A-4147-A177-3AD203B41FA5}">
                      <a16:colId xmlns:a16="http://schemas.microsoft.com/office/drawing/2014/main" val="2997679443"/>
                    </a:ext>
                  </a:extLst>
                </a:gridCol>
                <a:gridCol w="611451">
                  <a:extLst>
                    <a:ext uri="{9D8B030D-6E8A-4147-A177-3AD203B41FA5}">
                      <a16:colId xmlns:a16="http://schemas.microsoft.com/office/drawing/2014/main" val="3865012150"/>
                    </a:ext>
                  </a:extLst>
                </a:gridCol>
                <a:gridCol w="611451">
                  <a:extLst>
                    <a:ext uri="{9D8B030D-6E8A-4147-A177-3AD203B41FA5}">
                      <a16:colId xmlns:a16="http://schemas.microsoft.com/office/drawing/2014/main" val="1164182013"/>
                    </a:ext>
                  </a:extLst>
                </a:gridCol>
                <a:gridCol w="619359">
                  <a:extLst>
                    <a:ext uri="{9D8B030D-6E8A-4147-A177-3AD203B41FA5}">
                      <a16:colId xmlns:a16="http://schemas.microsoft.com/office/drawing/2014/main" val="3595289102"/>
                    </a:ext>
                  </a:extLst>
                </a:gridCol>
                <a:gridCol w="620236">
                  <a:extLst>
                    <a:ext uri="{9D8B030D-6E8A-4147-A177-3AD203B41FA5}">
                      <a16:colId xmlns:a16="http://schemas.microsoft.com/office/drawing/2014/main" val="474555345"/>
                    </a:ext>
                  </a:extLst>
                </a:gridCol>
                <a:gridCol w="542955">
                  <a:extLst>
                    <a:ext uri="{9D8B030D-6E8A-4147-A177-3AD203B41FA5}">
                      <a16:colId xmlns:a16="http://schemas.microsoft.com/office/drawing/2014/main" val="1850315217"/>
                    </a:ext>
                  </a:extLst>
                </a:gridCol>
              </a:tblGrid>
              <a:tr h="3575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Целевой показатель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2025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2026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2027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2028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2029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effectLst/>
                          <a:latin typeface="PT Sans Caption"/>
                          <a:ea typeface="+mn-ea"/>
                          <a:cs typeface="+mn-cs"/>
                        </a:rPr>
                        <a:t>2030 год</a:t>
                      </a:r>
                    </a:p>
                  </a:txBody>
                  <a:tcPr marL="65042" marR="65042" marT="0" marB="0" anchor="ctr"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33280"/>
                  </a:ext>
                </a:extLst>
              </a:tr>
              <a:tr h="3480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Количество публикаций в журналах из перечня ВАК (нарастающим итогом), единиц</a:t>
                      </a:r>
                      <a:endParaRPr lang="ru-RU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-</a:t>
                      </a:r>
                      <a:endParaRPr lang="ru-RU" sz="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</a:t>
                      </a:r>
                      <a:endParaRPr lang="ru-RU" sz="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4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6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6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6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2098537436"/>
                  </a:ext>
                </a:extLst>
              </a:tr>
              <a:tr h="45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Количество зарегистрированных объектов интеллектуальной собственности (нарастающим итогом), единиц</a:t>
                      </a:r>
                      <a:endParaRPr lang="ru-RU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-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1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1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3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3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3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2801342117"/>
                  </a:ext>
                </a:extLst>
              </a:tr>
              <a:tr h="637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Привлечение дополнительных внебюджетных доходов от реализации программ дополнительного профессионального образования, млн руб. </a:t>
                      </a:r>
                      <a:endParaRPr lang="ru-RU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-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0,1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0,5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1,5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2146491075"/>
                  </a:ext>
                </a:extLst>
              </a:tr>
              <a:tr h="764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Количество инженеров, прошедших обучение по программам дополнительного профессионального образования в передовой инженерной школе «Кибер Авто Тех» Набережночелнинского института (филиала) КФУ (нарастающим итогом), человек </a:t>
                      </a:r>
                      <a:endParaRPr lang="ru-RU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-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4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14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22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28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28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4217592250"/>
                  </a:ext>
                </a:extLst>
              </a:tr>
              <a:tr h="522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Объем привлеченного финансирования на исследования и разработки в интересах бизнеса (нарастающим итогом), млн руб. </a:t>
                      </a:r>
                      <a:endParaRPr lang="ru-RU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-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4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5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6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3815996753"/>
                  </a:ext>
                </a:extLst>
              </a:tr>
              <a:tr h="836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Количество разработанных и внедренных новых образовательных программ высшего образования и дополнительных профессиональных программ по актуальным научно-технологическим направлениям и сквозным цифровым технологиям (нарастающим итогом), единиц </a:t>
                      </a:r>
                      <a:endParaRPr lang="ru-RU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-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1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1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</a:t>
                      </a:r>
                      <a:endParaRPr lang="ru-RU" sz="8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</a:t>
                      </a:r>
                      <a:endParaRPr lang="ru-RU" sz="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T Sans Caption"/>
                        </a:rPr>
                        <a:t>2</a:t>
                      </a:r>
                      <a:endParaRPr lang="ru-RU" sz="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PT Sans Caption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42" marR="65042" marT="0" marB="0" anchor="ctr"/>
                </a:tc>
                <a:extLst>
                  <a:ext uri="{0D108BD9-81ED-4DB2-BD59-A6C34878D82A}">
                    <a16:rowId xmlns:a16="http://schemas.microsoft.com/office/drawing/2014/main" val="1847224965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47587" y="90546"/>
            <a:ext cx="7831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НАУЧНО-УЧЕБНАЯ ЛАБОРАТОРИЯ ТЕРМИЧЕСКОЙ ОБРАБОТКИ МЕТАЛЛОВ И СПЛАВОВ ОБРАЗОВАТЕЛЬНОГО ЦЕНТРА ВЫСШЕГО ОБРАЗОВАНИЯ ПЕРЕДОВОЙ ИНЖЕНЕРНОЙ ШКОЛЫ «КИБЕР АВТО ТЕХ» НАБЕРЕЖНОЧЕЛНИНСКОГО ИНСТИТУТА (ФИЛИАЛА) КФУ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41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F2AF4D-5F99-0EED-09FC-A4BBC3C1D89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67744" y="373815"/>
            <a:ext cx="5256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>
                <a:solidFill>
                  <a:schemeClr val="lt1"/>
                </a:solidFill>
                <a:latin typeface="PT Sans" panose="020B0503020203020204" pitchFamily="34" charset="-52"/>
              </a:rPr>
              <a:t>ОБ ОТКРЫТИИ НАУЧНО-УЧЕБНЫХ ЛАБОРАТОРИЙ ОБРАЗОВАТЕЛЬНОГО ЦЕНТРА ВЫСШЕГО ОБРАЗОВАНИЯ ПЕРЕДОВОЙ ИНЖЕНЕРНОЙ ШКОЛЫ «КИБЕР АВТО ТЕХ» НАБЕРЕЖНОЧЕЛНИНСКОГО ИНСТИТУТА (ФИЛИАЛА) КФУ </a:t>
            </a:r>
            <a:endParaRPr lang="ru-RU" dirty="0">
              <a:solidFill>
                <a:schemeClr val="lt1"/>
              </a:solidFill>
              <a:latin typeface="PT Sans" panose="020B0503020203020204" pitchFamily="34" charset="-52"/>
            </a:endParaRP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Панкратов Дмитрий Леонидович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Директор передовой инженерной школы «</a:t>
            </a:r>
            <a:r>
              <a:rPr lang="ru-RU" sz="1200" dirty="0" err="1">
                <a:solidFill>
                  <a:schemeClr val="bg1"/>
                </a:solidFill>
                <a:latin typeface="PT Sans" panose="020B0503020203020204" pitchFamily="34" charset="-52"/>
              </a:rPr>
              <a:t>Кибер</a:t>
            </a:r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 Авто Тех»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pankratovdl@gmail.com</a:t>
            </a:r>
            <a:endParaRPr lang="en-US" sz="1200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+7 (8552) 42 95 65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1" y="656018"/>
            <a:ext cx="1554123" cy="63592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DD35B2-0F3A-4D58-954D-7BD709B90A68}"/>
              </a:ext>
            </a:extLst>
          </p:cNvPr>
          <p:cNvSpPr/>
          <p:nvPr/>
        </p:nvSpPr>
        <p:spPr>
          <a:xfrm>
            <a:off x="817240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E62FD6-4DCB-4AEE-8C42-38874407AC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1949</TotalTime>
  <Words>1217</Words>
  <Application>Microsoft Office PowerPoint</Application>
  <PresentationFormat>Экран (16:9)</PresentationFormat>
  <Paragraphs>252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PT Sans</vt:lpstr>
      <vt:lpstr>PT Sans Caption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Admin</cp:lastModifiedBy>
  <cp:revision>102</cp:revision>
  <dcterms:created xsi:type="dcterms:W3CDTF">2020-07-15T10:53:07Z</dcterms:created>
  <dcterms:modified xsi:type="dcterms:W3CDTF">2025-09-12T07:19:19Z</dcterms:modified>
</cp:coreProperties>
</file>