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3" r:id="rId2"/>
    <p:sldId id="275" r:id="rId3"/>
    <p:sldId id="257" r:id="rId4"/>
    <p:sldId id="256" r:id="rId5"/>
    <p:sldId id="271" r:id="rId6"/>
    <p:sldId id="258" r:id="rId7"/>
    <p:sldId id="276" r:id="rId8"/>
    <p:sldId id="277" r:id="rId9"/>
    <p:sldId id="259" r:id="rId10"/>
    <p:sldId id="279" r:id="rId11"/>
    <p:sldId id="278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AF24C-FF07-4B8A-8E38-83D960727BF9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DCA24-BBCB-41AF-9A26-0BA6C9F60F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12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11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41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9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44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07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94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43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60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5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98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9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CA873-1974-4608-9CE6-7B1C50855458}" type="datetimeFigureOut">
              <a:rPr lang="ru-RU" smtClean="0"/>
              <a:pPr/>
              <a:t>20.11.2015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7B5CE-0643-4493-BE0F-12848BB96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67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yandex.ru/yandsearch?text=Enterococcus%20faecalis&amp;pos=26&amp;uinfo=sw-1148-sh-772-fw-923-fh-566-pd-1&amp;rpt=simage&amp;img_url=http://www.sciencephoto.com/image/206636/350wm/F0030705-Enterococcus_faecalis,_bacteria,_artwork-SPL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Vibrio%20parahaemolyticus%20&amp;pos=0&amp;uinfo=sw-1148-sh-772-fw-923-fh-566-pd-1&amp;rpt=simage&amp;img_url=http://pathmicro.med.sc.edu/fox/vibrio-para-dk2.jpg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images.yandex.ru/yandsearch?text=Salmonella&amp;pos=1&amp;rpt=simage&amp;lr=43&amp;noreask=1&amp;source=wiz&amp;uinfo=sw-1148-sh-772-fw-923-fh-566-pd-1&amp;img_url=http://www.familysecuritymatters.org/imgLib/20080707_salmonella_c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p=2&amp;text=bacillus%20cereus%20%D1%84%D0%BE%D1%82%D0%BE&amp;pos=75&amp;uinfo=sw-1148-sh-772-fw-923-fh-566-pd-1&amp;rpt=simage&amp;img_url=http://skinwalker.files.wordpress.com/2012/11/cereus.jpg?w=300&amp;h=225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images.yandex.ru/yandsearch?source=wiz&amp;text=%D0%BB%D0%B8%D1%81%D1%82%D0%B5%D1%80%D0%B8%D0%BE%D0%B7&amp;noreask=1&amp;pos=15&amp;rpt=simage&amp;lr=43&amp;uinfo=sw-1148-sh-772-fw-923-fh-566-pd-1&amp;img_url=http://rudoctor.net/news/zagruz/2008/12/salmonella_typhimurium.jpg" TargetMode="External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images.yandex.ru/yandsearch?text=Pseudomonas%20aeruginosa%20&amp;pos=18&amp;uinfo=sw-1148-sh-772-fw-923-fh-566-pd-1&amp;rpt=simage&amp;img_url=http://www.buzzle.com/img/articleImages/483687-402319-8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http://images.yandex.ru/yandsearch?text=Staphylococcus%20aureus%20&amp;pos=2&amp;uinfo=sw-1148-sh-772-fw-923-fh-566-pd-1&amp;rpt=simage&amp;img_url=http://k.img.com.ua/img/forall/a/3466/97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yandex.ru/yandsearch?source=psearch&amp;uinfo=sw-1148-sh-772-fw-923-fh-566-pd-1&amp;p=2&amp;text=%D1%81%D1%8D%D1%81%20%D0%BA%D0%B0%D0%B7%D0%B0%D0%BD%D1%8C&amp;pos=77&amp;lr=43&amp;rpt=simage&amp;img_url=http://www.ysada.ru/sotrud/dsc3916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Galya\Испания\100D3300\DSC_0640 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43042" y="357166"/>
            <a:ext cx="6006452" cy="1323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Санитарная и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пищевая микробиология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Кочемасова</a:t>
            </a:r>
            <a:r>
              <a:rPr lang="ru-RU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З.Н., Ефремова С.А., Рыбакова А.М. Санитарная микробиология и вирусология. -М:Медицина.-1987.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Мудрецова-Висс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К.А. Микробиология, санитария и гигиена: Учебник [Электронный ресурс] / К.А.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Мудрецова-Висс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В.П.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Дедюхина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- 4-e изд.,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и доп. - М.: ИД ФОРУМ: ИНФРА-М, 2010. - 400 с.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http://znanium.com/bookread.php?book=239995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1" name="Picture 3" descr="C:\Galya\Испания\100D3300\DSC_0574 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214554"/>
            <a:ext cx="6643698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Сергей\Desktop\Разное\08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62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87016" y="285728"/>
            <a:ext cx="8856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Санитарная микробиология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изучает микрофлору окружающей среды (воды, воздуха, почвы, продуктов питания, предметов обихода) и ее влияние на здоровье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96413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4285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Краткий очерк развития санитарной микробиологии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2214554"/>
            <a:ext cx="58915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древнего Вавилона за 3-4 тыс. лет до нашей эры, а позже египтяне вели борьбу с загрязнением окружающей человека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среды. Официальное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отражение эти предписания нашли в медицинском кодексе, включенном в свод законов вавилонского царя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Хаммурапи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714884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Указанные гигиенические мероприятия были заимствованы евреями и закреплены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моисеевых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законах. Древние индусы и китайцы обладали обширными гигиеническими знаниями.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1442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начальных этапах своего развития санитарная микробиология в основном накапливала эмпирические знания.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НиПы Хаммурапи &quot; Kattrys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00240"/>
            <a:ext cx="1928805" cy="257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ity-States in Mesopotamia - CDA's World History Wiki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14338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783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ippoc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14290"/>
            <a:ext cx="2409444" cy="29410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85723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Гиппократ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460-377 гг. до н.э.)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считал, что окружающая среда играет важную роль в возникновении и распространении заболеваний людей.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350043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Гигиенические знания, накопленные древними греками, были приумножены римлянами. Врач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Гален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(II в.) во многих своих работах («Гигиена» и др.) указывал на тесную взаимосвязь между состоянием окружающей среды и возникновением эпидемий.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Гален Клавдий - Психологический словарь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714620"/>
            <a:ext cx="2615184" cy="371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142984"/>
            <a:ext cx="51179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Авиценна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980-1037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своем «Каноне врачебной науки» заложил основы гигиены, которые в течение многих веков являлись источником для последующих руководств по гигиене.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uslim scientists: On the shoulders of giants The Muslim Tim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"/>
            <a:ext cx="3571868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4286256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вв. появляется представление о микроорганизмах. 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Средние века в Европе характеризовались очень низким уровнем гигиены как личной, так и коммунальной. Лишь во второй половине XIX в. стали предприниматься значительные усилия по улучшению санитарного состояния европейских городов. </a:t>
            </a:r>
          </a:p>
        </p:txBody>
      </p:sp>
    </p:spTree>
    <p:extLst>
      <p:ext uri="{BB962C8B-B14F-4D97-AF65-F5344CB8AC3E}">
        <p14:creationId xmlns:p14="http://schemas.microsoft.com/office/powerpoint/2010/main" val="252439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928670"/>
            <a:ext cx="55721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1860-х годах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Паркс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Parkes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составил первое руководство по гигиене.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Основоположником экспериментальной гигиены по праву считается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Макс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Петтенкофер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Pettenkofer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1818-1901). В 1879 г. он основал в Мюнхене первый в Европе гигиенический институт.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ax Von Pettenkofer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8575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14348" y="4357694"/>
            <a:ext cx="7643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России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1620 г. был учрежден Аптекарский приказ, который на общегосударственном уровне осуществлял борьбу с эпидемическими заболеваниями. Во время эпидемии чумы в 1654-1655 гг. в России впервые были введены полномасштабные карантинные мероприятия.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643314"/>
            <a:ext cx="2097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Макс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Петтенкофер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071810"/>
            <a:ext cx="414340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1764 г. открытие  медицинского факультета в Московском университете.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Шафонский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А.Ф.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(1740-1811) -  первый из отечественных ученых уделил большое внимание вопросам коммунальной санитарии.</a:t>
            </a:r>
          </a:p>
          <a:p>
            <a:pPr algn="just"/>
            <a:endParaRPr lang="ru-RU" dirty="0"/>
          </a:p>
        </p:txBody>
      </p:sp>
      <p:pic>
        <p:nvPicPr>
          <p:cNvPr id="3" name="Рисунок 2" descr="http://www.graycell.ru/picture/big/pyot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928926" y="428604"/>
            <a:ext cx="5286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1699 г.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Петром I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был издан указ «О соблюдении чистоты улиц в Москве и о наказании за выбрасывание сору и всякого помету на улицы и переулки».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Парис - Биография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357430"/>
            <a:ext cx="36671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15074" y="6143644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Шафонский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А.Ф.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3240" y="642918"/>
            <a:ext cx="531890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1878 г. проф.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Б.Ф.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Бериго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открыл в Одессе первую официальную лабораторию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исследования пищевых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продуктов.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Известный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ученый и врач профессор Московского университета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И.Е.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Дядьковский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1784-1841) первым включил в курс лекций раздел о влиянии окружающей среды на организм человека. </a:t>
            </a:r>
            <a:endParaRPr lang="ru-RU" dirty="0" smtClean="0"/>
          </a:p>
        </p:txBody>
      </p:sp>
      <p:pic>
        <p:nvPicPr>
          <p:cNvPr id="3" name="Рисунок 2" descr="ДОБРОСЛАВИН А.П.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25781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00034" y="4286256"/>
            <a:ext cx="2051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Доброславин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А.П.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857760"/>
            <a:ext cx="5143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Фундаментальные основы научной гигиены были заложены в России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А.П.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Доброславиным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(1842-1889) 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Ф.Ф. Эрисманом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(1842-1915). </a:t>
            </a:r>
          </a:p>
        </p:txBody>
      </p:sp>
      <p:pic>
        <p:nvPicPr>
          <p:cNvPr id="6" name="Рисунок 5" descr="Ф. Ф. Эрисман. Эрисман Федор Федорович. Статьи для написания рефератов, курсовых работ, научные статьи, биографии, очерки, анно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000372"/>
            <a:ext cx="23812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485168" y="6286520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Эрисман Ф.Ф.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04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476672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/>
              <a:t>Иринарх</a:t>
            </a:r>
            <a:r>
              <a:rPr lang="ru-RU" i="1" dirty="0"/>
              <a:t> </a:t>
            </a:r>
            <a:r>
              <a:rPr lang="ru-RU" i="1" dirty="0" err="1"/>
              <a:t>Полихроньевич</a:t>
            </a:r>
            <a:r>
              <a:rPr lang="ru-RU" i="1" dirty="0"/>
              <a:t> Скворцов (1847 - </a:t>
            </a:r>
            <a:r>
              <a:rPr lang="ru-RU" i="1" dirty="0" smtClean="0"/>
              <a:t>1921)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ru-RU" dirty="0" smtClean="0"/>
              <a:t>врач</a:t>
            </a:r>
            <a:r>
              <a:rPr lang="ru-RU" dirty="0"/>
              <a:t>, эпидемиолог, гигиенист, приват-доцент Казанского И</a:t>
            </a:r>
            <a:r>
              <a:rPr lang="ru-RU" dirty="0" smtClean="0"/>
              <a:t>мператорского </a:t>
            </a:r>
            <a:r>
              <a:rPr lang="ru-RU" dirty="0"/>
              <a:t>У</a:t>
            </a:r>
            <a:r>
              <a:rPr lang="ru-RU" dirty="0" smtClean="0"/>
              <a:t>ниверситета </a:t>
            </a:r>
            <a:r>
              <a:rPr lang="ru-RU" dirty="0" smtClean="0">
                <a:solidFill>
                  <a:srgbClr val="FF0000"/>
                </a:solidFill>
              </a:rPr>
              <a:t>(1875 </a:t>
            </a:r>
            <a:r>
              <a:rPr lang="ru-RU" dirty="0">
                <a:solidFill>
                  <a:srgbClr val="FF0000"/>
                </a:solidFill>
              </a:rPr>
              <a:t>- 1882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187" y="2492896"/>
            <a:ext cx="84249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"Динамическая теория", "Неурожай в народной жизни", "Климатическое лечение", "Курс практической гигиены", "Беседы о холере", "О воспитании и нравственности", "О чуме", "О медицинском образовании", "О народном просвещении и его организации", "О физико-химических условиях жизни", "Проект народного медицинского образования", "Силы Земли", "Очерк геодинамики", "Очерк геофизики", "Новая теория мироздания", "Военно-полевая гигиена" и так далее. </a:t>
            </a:r>
            <a:r>
              <a:rPr lang="ru-RU" dirty="0" smtClean="0"/>
              <a:t>Курс лекций «Гигиена и </a:t>
            </a:r>
            <a:r>
              <a:rPr lang="ru-RU" dirty="0" err="1" smtClean="0"/>
              <a:t>гигеология</a:t>
            </a:r>
            <a:r>
              <a:rPr lang="ru-RU" dirty="0" smtClean="0"/>
              <a:t>». </a:t>
            </a:r>
            <a:endParaRPr lang="en-US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"</a:t>
            </a:r>
            <a:r>
              <a:rPr lang="ru-RU" b="1" dirty="0">
                <a:solidFill>
                  <a:srgbClr val="FF0000"/>
                </a:solidFill>
              </a:rPr>
              <a:t>Главная забота общественных управлений должна быть положена не на то, чтобы лечить больных, а на то, чтобы предохранить здоровых от болезни". "...Неизменно свежий воздух, чистая вода, опрятность и гигиенические меры всякого рода сопровождаются здоровьем и крепостью, а отсутствие их - смертью, болезнью и слабостью".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1400" dirty="0"/>
              <a:t>Скворцов был заслуженным профессором, кавалером орденов </a:t>
            </a:r>
            <a:r>
              <a:rPr lang="ru-RU" sz="1400" dirty="0" err="1"/>
              <a:t>Св.Станислава</a:t>
            </a:r>
            <a:r>
              <a:rPr lang="ru-RU" sz="1400" dirty="0"/>
              <a:t> II степени (1891), </a:t>
            </a:r>
            <a:r>
              <a:rPr lang="ru-RU" sz="1400" dirty="0" err="1"/>
              <a:t>Св.Анны</a:t>
            </a:r>
            <a:r>
              <a:rPr lang="ru-RU" sz="1400" dirty="0"/>
              <a:t> II степени (1897), </a:t>
            </a:r>
            <a:r>
              <a:rPr lang="ru-RU" sz="1400" dirty="0" err="1"/>
              <a:t>Св.Владимира</a:t>
            </a:r>
            <a:r>
              <a:rPr lang="ru-RU" sz="1400" dirty="0"/>
              <a:t> III степени (1902), </a:t>
            </a:r>
            <a:r>
              <a:rPr lang="ru-RU" sz="1400" dirty="0" err="1"/>
              <a:t>Св.Станислава</a:t>
            </a:r>
            <a:r>
              <a:rPr lang="ru-RU" sz="1400" dirty="0"/>
              <a:t> I степени (</a:t>
            </a:r>
            <a:r>
              <a:rPr lang="ru-RU" sz="1400" dirty="0" smtClean="0"/>
              <a:t>1905). В </a:t>
            </a:r>
            <a:r>
              <a:rPr lang="ru-RU" sz="1400" dirty="0"/>
              <a:t>1899 году </a:t>
            </a:r>
            <a:r>
              <a:rPr lang="ru-RU" sz="1400" dirty="0" err="1"/>
              <a:t>Иринарх</a:t>
            </a:r>
            <a:r>
              <a:rPr lang="ru-RU" sz="1400" dirty="0"/>
              <a:t> </a:t>
            </a:r>
            <a:r>
              <a:rPr lang="ru-RU" sz="1400" dirty="0" err="1"/>
              <a:t>Полихроньевич</a:t>
            </a:r>
            <a:r>
              <a:rPr lang="ru-RU" sz="1400" dirty="0"/>
              <a:t> получил чин действительного статского советника, "дающий права дворянства". 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Ильинская\Desktop\Skvorcov_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7106"/>
            <a:ext cx="1944216" cy="23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96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68" y="3929066"/>
            <a:ext cx="53578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А.А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Миллером, И.Е.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Минкевичем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В.И.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Тецем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были опубликованы первые в мире учебники, охватившие все разделы санитарной микробиологии. Большой вклад в развитие санитарной микробиологии внесли А.С. Разумов, Л.И. Мац, М.Г.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Киченко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Чистович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Г.П. Калина, Е.Н.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Мишустин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В.Д. Тимаков 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500042"/>
            <a:ext cx="50006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Г.В.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Хлопин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(1863-1929) активно способствовал развитию санитарного контроля пищевых продуктов.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начале XX в. в области гигиены начали работать такие выдающиеся ученые, как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Гамалея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Диатропов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Марзеев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Семашко,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Сысин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Френкель и др.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Хлопин Григорий Витальевич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214290"/>
            <a:ext cx="2407158" cy="289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643702" y="3214686"/>
            <a:ext cx="1444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Хлопин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Г.В. </a:t>
            </a:r>
            <a:endParaRPr lang="ru-RU" dirty="0"/>
          </a:p>
        </p:txBody>
      </p:sp>
      <p:pic>
        <p:nvPicPr>
          <p:cNvPr id="6" name="Рисунок 5" descr="Прогулки по Одессе: улица Льва Толстого - знакомые всё лица …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496"/>
            <a:ext cx="2564892" cy="325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42976" y="6215082"/>
            <a:ext cx="15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Гамалея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Н.Ф.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1462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санитарной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микробиология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75" indent="-269875" algn="just">
              <a:buFont typeface="Arial" pitchFamily="34" charset="0"/>
              <a:buChar char="•"/>
              <a:tabLst>
                <a:tab pos="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оценка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микробиологических и вирусологических исследований разнообразных объектов окружающей среды с использованием последних достижений естественных наук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69875" indent="-269875" algn="just">
              <a:buFont typeface="Arial" pitchFamily="34" charset="0"/>
              <a:buChar char="•"/>
              <a:tabLst>
                <a:tab pos="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материалов, получаемых при массовых обследованиях однотипных объектов в разных условиях, и выработка на этой основе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 которым можно судить о соответствии микрофлоры среды и ее отдельных объектов гигиеническим требованиям; согласование этих нормативов с общегигиеническими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показателями</a:t>
            </a:r>
          </a:p>
          <a:p>
            <a:pPr marL="269875" indent="-269875" algn="just">
              <a:buFont typeface="Arial" pitchFamily="34" charset="0"/>
              <a:buChar char="•"/>
              <a:tabLst>
                <a:tab pos="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путей воздействия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человека и животных на окружающую среду, приводящих к ее загрязнению опасными для здоровья микроорганизмами 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Galya\Испания\100D3300\DSC_0073 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661197"/>
            <a:ext cx="4071934" cy="305395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3571876"/>
            <a:ext cx="49291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рекомендаций по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оздоровлению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объектов окружающей среды путем воздействия на ее микрофлору и оценка эффективности проводимых мероприятий.</a:t>
            </a:r>
          </a:p>
          <a:p>
            <a:pPr marL="269875" indent="-269875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естественных процессов регуляции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микробных биоценозов воды, почвы, атмосферы и закономерностей развития микроорганизмов на природных и искусственных объектах.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44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7129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санитарно-микробиологические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endParaRPr lang="ru-RU" sz="2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    Определение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общего микробного числа (ОМЧ)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5475" indent="-269875" algn="just">
              <a:buFont typeface="Arial" pitchFamily="34" charset="0"/>
              <a:buChar char="•"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прямого подсчета микроорганизмов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5475" indent="-269875" algn="just">
              <a:buFont typeface="Arial" pitchFamily="34" charset="0"/>
              <a:buChar char="•"/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количественный высев на питательные среды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чаще всего учитывается количество 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мезофильных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аэробных и факультативно-анаэробных микроорганизмов (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КМАФАнМ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</a:p>
          <a:p>
            <a:pPr marL="625475" indent="-269875" algn="just">
              <a:buFont typeface="Arial" pitchFamily="34" charset="0"/>
              <a:buChar char="•"/>
            </a:pP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титрационный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метод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2.    Прямое обнаружение патогенов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3. Определение санитарно-показательных микроорганизмов (СПМ)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00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335" y="332656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сновные требования, предъявляемые к СПМ: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1. Микроорганизм должен постоянно обитать в естественных полостях человека и животных и постоянно выделяться во внешнюю среду.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2.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Микроорганизм не должен размножаться во внешней среде (исключая пищевые продукты) или размножается незначительно и короткое время.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3. Длительность выживания микроорганизма во внешней среде должна быть не меньше, а несколько больше, чем сроки выживания патогенных микроорганизмов, выводимых из организма теми же путями.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4. У микроорганизма не должно быть во внешней среде «двойников» или аналогов, с которыми его можно перепутать.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5.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Микроорганизм не должен сколько-нибудь значительно изменять свои биологические свойства в окружающей среде.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6. Рост СПМ на питательных средах не должен зависеть от влияния других присутствующих микроорганизмов.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7. В объекте внешней среды СПМ должны быть по возможности распределены равномерно.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8. Методы обнаружения, идентификации и количественного учета должны быть современными, простыми и легко доступными.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793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26006"/>
              </p:ext>
            </p:extLst>
          </p:nvPr>
        </p:nvGraphicFramePr>
        <p:xfrm>
          <a:off x="179512" y="1124744"/>
          <a:ext cx="8931207" cy="5616624"/>
        </p:xfrm>
        <a:graphic>
          <a:graphicData uri="http://schemas.openxmlformats.org/drawingml/2006/table">
            <a:tbl>
              <a:tblPr/>
              <a:tblGrid>
                <a:gridCol w="1728191"/>
                <a:gridCol w="2376264"/>
                <a:gridCol w="4826752"/>
              </a:tblGrid>
              <a:tr h="3840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Объект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Характер загрязнения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Санитарно-показательные микроорганизмы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9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Фекальное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Бактерии группы кишечных палочек –  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Escherichia coli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Citrobacter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freundii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Enterobacter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aerogenes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энтерококки (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Enterococcus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faecalis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Почва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Фекальное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 же бактерии и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клостридии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Clostridium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perfringens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CI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sporogenes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др.)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Промышленно-бытовое (разлагающиеся отбросы)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Термофильные бактерии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Lactobacillus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lactis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Streptococcus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thermophilus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др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.),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Proteus vulgaris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Пищевые продукты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Фекальное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Бактерии группы кишечных палочек,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Enterococcus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faecalis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vulgaris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Орально-капельное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Staphylococcus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aureus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Воздух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Орально-капельное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aureus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гемолитические стрептококки (</a:t>
                      </a:r>
                      <a:r>
                        <a:rPr lang="en-US" sz="1600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Streptococcus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pyogenes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Вода, почва, воздух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Промышленное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Производственные штаммы микроорга­низмов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54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Предметы обихода,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медицинский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инвентарь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Фекальное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Бактерии группы кишечных палочек, энтерококки (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Enterococcus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faecalis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Орально-капельное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S. </a:t>
                      </a:r>
                      <a:r>
                        <a:rPr lang="en-US" sz="16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aureus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79512" y="246140"/>
            <a:ext cx="86409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Санитарно-показательные микроорганизмы окружающей среды и пищевых продуктов (по Борисову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соавт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., 1993, с изменениями)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53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52565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Содержание СПМ оценивают по двум показателям – титру и индексу. 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Титром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называется выраженное в миллилитрах (для твердых тел в граммах) наименьшее количество исследуемого материала, в котором обнаруживаются данные бактерии. 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Индексом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называется количество СПМ, обнаруженных в 1л жидкости (1 г плотных веществ, 1 м</a:t>
            </a:r>
            <a:r>
              <a:rPr lang="ru-RU" sz="2000" baseline="30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воздуха). </a:t>
            </a:r>
          </a:p>
          <a:p>
            <a:pPr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87287" y="3573016"/>
            <a:ext cx="38778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Как дополнительный показатель часто используется </a:t>
            </a:r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наиболее вероятное значение микробного индекса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most probable number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–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MPN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или наиболее вероятное число – НВЧ). </a:t>
            </a:r>
            <a:endParaRPr lang="ru-RU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20" y="332656"/>
            <a:ext cx="329878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4519743" cy="338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7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5977" y="-24"/>
            <a:ext cx="44545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Наиболее важными СПМ во всем мире считаются 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бактерии группы кишечной палочки (БГКП)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 1888 г. 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Mace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впервые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указал на возможность использования кишечной палочки в качестве показателя фекального загрязнения воды.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Под этим общим названием объединяют бактерии се­мейства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Enterobacteriaceae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родов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Escherichia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Citrobacter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Enterobacter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Klebsiella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Serratia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646" y="3014489"/>
            <a:ext cx="87348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Среди БГКП также выделяют </a:t>
            </a:r>
            <a:r>
              <a:rPr lang="ru-RU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колиформные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бактерии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которые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сбраживают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только лактозу при 37</a:t>
            </a:r>
            <a:r>
              <a:rPr lang="ru-RU" baseline="30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0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 с образованием кислоты и газа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(общие </a:t>
            </a:r>
            <a:r>
              <a:rPr lang="ru-RU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колиформные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бактерии),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и фекальные кишечные палочки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(</a:t>
            </a:r>
            <a:r>
              <a:rPr lang="ru-RU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термото­лерантные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колиформные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бактерии), сбраживающие лактозу с образованием кислоты и газа при 43-44.5</a:t>
            </a:r>
            <a:r>
              <a:rPr lang="ru-RU" baseline="300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0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2766" y="4482986"/>
            <a:ext cx="47832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Бактерии рода 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Enterococcus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 1910 г.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Хаустон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Houston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предложил использовать энтерококк в качестве показателя фекального загрязнения. Основные представители рода, поражающие человека, –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faecalis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faecium</a:t>
            </a:r>
            <a:r>
              <a:rPr lang="en-US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и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durans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endParaRPr lang="ru-RU" dirty="0"/>
          </a:p>
        </p:txBody>
      </p:sp>
      <p:pic>
        <p:nvPicPr>
          <p:cNvPr id="6" name="Рисунок 5" descr="http://www.sciencephoto.com/image/206636/350wm/F0030705-Enterococcus_faecalis,_bacteria,_artwork-SPL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043" y="4134184"/>
            <a:ext cx="3332480" cy="24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169256" y="6482513"/>
            <a:ext cx="1988429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Enterococcus </a:t>
            </a:r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faecalis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1531"/>
            <a:ext cx="4089583" cy="247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43608" y="2594521"/>
            <a:ext cx="19832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  <a:latin typeface="Times New Roman"/>
                <a:ea typeface="Calibri"/>
              </a:rPr>
              <a:t>Escherichia coli  </a:t>
            </a:r>
            <a:r>
              <a:rPr lang="en-US" sz="1600" dirty="0" smtClean="0">
                <a:solidFill>
                  <a:srgbClr val="000000"/>
                </a:solidFill>
                <a:latin typeface="Times New Roman"/>
                <a:ea typeface="Calibri"/>
              </a:rPr>
              <a:t>K12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185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ower-chemicals.com/bio/images/Gallery/Proteus_vulgaris_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3"/>
            <a:ext cx="2592288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059832" y="121291"/>
            <a:ext cx="56166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Бактерии рода 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Proteus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Экологические исследования Канту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Cantu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1911), Левин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Levine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1942), Н.И.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Гамовой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-Каюковой и Т.М. Федоровой (1947), посвященные изучению распространенности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Proteus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 природе, вкупе с санитарно-микробиологическими исследованиями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Стурдза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Sturdza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с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сотр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., 1963) позволили с успехом использовать этот микроорганизм в качестве СПМ.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3" y="2492896"/>
            <a:ext cx="8568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Основными объектами санитарной микробиологии являются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vulgaris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и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mirabilis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183359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Clostridium perfringens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является постоянным и нормальным обитателем кишечного тракта. В качестве СПМ предложен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Кляйном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Klein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в 1895 г. </a:t>
            </a:r>
            <a:endParaRPr lang="ru-RU" dirty="0"/>
          </a:p>
        </p:txBody>
      </p:sp>
      <p:pic>
        <p:nvPicPr>
          <p:cNvPr id="6" name="lightboxImage" descr="http://frontier.k-state.edu/Images/ResearchAndAnalysis/Updates/OverlapAgents/Clostridial_Gas_Gangrene_lg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3056"/>
            <a:ext cx="4562872" cy="23825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23529" y="4509120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Термофилы –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достаточно разнородная группа преимущественно спорообразующих бактерий и актиномицетов, способных размножаться при 50-60°С.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80671" y="6334022"/>
            <a:ext cx="2383986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i="1" dirty="0">
                <a:latin typeface="Times New Roman" pitchFamily="18" charset="0"/>
                <a:ea typeface="Calibri"/>
                <a:cs typeface="Times New Roman" pitchFamily="18" charset="0"/>
              </a:rPr>
              <a:t>Clostridium </a:t>
            </a:r>
            <a:r>
              <a:rPr lang="en-US" i="1" dirty="0" err="1">
                <a:latin typeface="Times New Roman" pitchFamily="18" charset="0"/>
                <a:ea typeface="Calibri"/>
                <a:cs typeface="Times New Roman" pitchFamily="18" charset="0"/>
              </a:rPr>
              <a:t>perfiingens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wikinoticia.com/images2/demedicina.com/wp-content/uploads/salmonella_typhimurium_300_1_1__thumb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80"/>
            <a:ext cx="2016224" cy="211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33265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Бактерии рода 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Salmonella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 качестве СПМ предложены Вильсон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Wilson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и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Блер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Blair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в 30-х гг. XX в.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5" y="1193535"/>
            <a:ext cx="3528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Listeria </a:t>
            </a:r>
            <a:r>
              <a:rPr lang="en-US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monocytogenes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относится к группе потенциально патогенных микроорганизмов.</a:t>
            </a:r>
            <a:endParaRPr lang="ru-RU" dirty="0"/>
          </a:p>
        </p:txBody>
      </p:sp>
      <p:pic>
        <p:nvPicPr>
          <p:cNvPr id="5" name="Рисунок 4" descr="http://www.nmvrvi.lt/uploads/listeriamaz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052736"/>
            <a:ext cx="1656184" cy="14419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408204" y="2571335"/>
            <a:ext cx="216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Listeria </a:t>
            </a:r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monocytogenes</a:t>
            </a:r>
            <a:endParaRPr lang="ru-RU" sz="1600" dirty="0"/>
          </a:p>
        </p:txBody>
      </p:sp>
      <p:pic>
        <p:nvPicPr>
          <p:cNvPr id="7" name="Рисунок 6" descr="http://skinwalker.files.wordpress.com/2012/11/cereus.jpg?w=300&amp;h=225">
            <a:hlinkClick r:id="rId6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40176"/>
            <a:ext cx="1932806" cy="16485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142242" y="4005064"/>
            <a:ext cx="1440202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Bacillus cereus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741299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Bacillus cereus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относится к условно-патогенным микроорганизмам. </a:t>
            </a:r>
            <a:endParaRPr lang="ru-RU" dirty="0"/>
          </a:p>
        </p:txBody>
      </p:sp>
      <p:pic>
        <p:nvPicPr>
          <p:cNvPr id="10" name="Рисунок 9" descr="http://www.biyolojiegitim.yyu.edu.tr/k/halflm/images/halofil1_jpg.jpg">
            <a:hlinkClick r:id="rId8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2222874" cy="25202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14787" y="6309319"/>
            <a:ext cx="2219647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Vibrio </a:t>
            </a:r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parahaemolyticus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4797152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Галофильные </a:t>
            </a:r>
            <a:r>
              <a:rPr lang="ru-RU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парагемолитические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вибрионы 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Vibrio </a:t>
            </a:r>
            <a:r>
              <a:rPr lang="en-US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parahaemolyticus</a:t>
            </a:r>
            <a:r>
              <a:rPr lang="en-US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можно обнаружить в морской воде, морепродуктах (рыбе, беспозвоночных), планктоне.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76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yebolit.info/wp-content/uploads/2011/01/Pseudomonas_aeruginosa_organum_visus.p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0048"/>
            <a:ext cx="3096344" cy="21908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01301" y="2636912"/>
            <a:ext cx="2300630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Pseudomonas </a:t>
            </a:r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aeruginosa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4046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Pseudomonas </a:t>
            </a:r>
            <a:r>
              <a:rPr lang="en-US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aeruginosa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(синегнойная палочка).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В1895 г.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Хаустон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Houston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впервые предложил использовать в качестве СПМ этот микроорганизм.</a:t>
            </a:r>
            <a:endParaRPr lang="ru-RU" dirty="0"/>
          </a:p>
        </p:txBody>
      </p:sp>
      <p:pic>
        <p:nvPicPr>
          <p:cNvPr id="6" name="Рисунок 5" descr="http://www.hemcon.com/Portals/1/MRSA%20web%20image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799" y="1759928"/>
            <a:ext cx="3190225" cy="26918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310583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Патогенные стафилококки </a:t>
            </a:r>
            <a:r>
              <a:rPr lang="en-US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Staphylococcus </a:t>
            </a:r>
            <a:r>
              <a:rPr lang="en-US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aureus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Впервые ста­филококки как возбудители пищевых интоксикаций обнаружил Денис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Denys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в 1894 г., что в 1929 г. еще раз подтвердил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Кери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Gary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85548" y="4566287"/>
            <a:ext cx="2066976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Staphylococcus </a:t>
            </a:r>
            <a:r>
              <a:rPr lang="en-US" sz="1600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aureus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4745054"/>
            <a:ext cx="5814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Гемолитические стрептококки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впервые были предложены в качестве СПМ Гордоном (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Gordon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 в 1902 г.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5766" y="5412275"/>
            <a:ext cx="83506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Энтеровирусы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кишечные или пассированные через организм человека.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Санитарно-показательное значение имеют и 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бактериофаги.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6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397" y="548680"/>
            <a:ext cx="878497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Основные принципы санитарной микробиологии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:</a:t>
            </a:r>
          </a:p>
          <a:p>
            <a:pPr indent="450215" algn="just">
              <a:spcAft>
                <a:spcPts val="0"/>
              </a:spcAft>
            </a:pP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правильный отбор проб;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осуществление серийных анализов (сопоставление результатов анализов позволяет получить пространственную и динамическую характеристику объекта);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повторное взятие проб;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применение только стандартных и унифицированных методов исследования, что делает полученные результаты легко сравнимыми;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одновременное использование комплекса тестов (наиболее чувствительных прямых методов и количественных и качественных косвенных методов);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оценка объектов должна проводиться по совокупности санитарно-микробиологических тестов с учетом прочих гигиенических показателей (результатов, полученных при помощи органолептических, химических, физических и других методов) на основе узаконенных норм.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9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ysada.cait.ru/sotrud/dsc391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49" y="3214394"/>
            <a:ext cx="378042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4983" y="404664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/>
                <a:ea typeface="Times New Roman"/>
                <a:cs typeface="Times New Roman"/>
              </a:rPr>
              <a:t>Санитарно-эпидемиологическая станция </a:t>
            </a: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(СЭС) – основное санитарно-профилактическое учреждение, осуществляющее государственный санитарный надзор за внешней средой и объектами народного хозяйства на прикрепленной территории, изучающее состояние здоровья населения в связи с влиянием факторов окружающей среды и разрабатывающее мероприятия, направленные на профилактику заболеваемости населения, укрепление его здоровья.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500" y="2918092"/>
            <a:ext cx="48245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В зависимости от территориальной принадлежности и выполняемых задач СЭС подразделяются на республиканские, краевые, областные, городские, районные, СЭС ведомственные - водного транспорта, министерства путей сообщения, министерства гражданской авиации. Штатная численность сотрудников определяется количеством обслуживаемого населения, что и обусловливает категорию СЭС (от I до IV).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370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2002</Words>
  <Application>Microsoft Office PowerPoint</Application>
  <PresentationFormat>Экран (4:3)</PresentationFormat>
  <Paragraphs>131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Ильинская</cp:lastModifiedBy>
  <cp:revision>45</cp:revision>
  <dcterms:created xsi:type="dcterms:W3CDTF">2013-09-15T18:50:59Z</dcterms:created>
  <dcterms:modified xsi:type="dcterms:W3CDTF">2015-11-20T08:39:13Z</dcterms:modified>
</cp:coreProperties>
</file>