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  <p:sldMasterId id="2147483819" r:id="rId2"/>
  </p:sldMasterIdLst>
  <p:sldIdLst>
    <p:sldId id="256" r:id="rId3"/>
    <p:sldId id="289" r:id="rId4"/>
    <p:sldId id="295" r:id="rId5"/>
    <p:sldId id="297" r:id="rId6"/>
    <p:sldId id="296" r:id="rId7"/>
    <p:sldId id="276" r:id="rId8"/>
    <p:sldId id="277" r:id="rId9"/>
    <p:sldId id="278" r:id="rId10"/>
    <p:sldId id="283" r:id="rId11"/>
    <p:sldId id="284" r:id="rId12"/>
    <p:sldId id="291" r:id="rId13"/>
    <p:sldId id="267" r:id="rId14"/>
    <p:sldId id="270" r:id="rId15"/>
    <p:sldId id="280" r:id="rId16"/>
    <p:sldId id="269" r:id="rId17"/>
    <p:sldId id="279" r:id="rId18"/>
    <p:sldId id="290" r:id="rId19"/>
    <p:sldId id="292" r:id="rId20"/>
    <p:sldId id="288" r:id="rId21"/>
    <p:sldId id="268" r:id="rId22"/>
    <p:sldId id="271" r:id="rId23"/>
    <p:sldId id="259" r:id="rId24"/>
    <p:sldId id="287" r:id="rId25"/>
    <p:sldId id="274" r:id="rId26"/>
    <p:sldId id="300" r:id="rId27"/>
    <p:sldId id="260" r:id="rId28"/>
    <p:sldId id="302" r:id="rId29"/>
    <p:sldId id="299" r:id="rId30"/>
    <p:sldId id="301" r:id="rId31"/>
    <p:sldId id="303" r:id="rId32"/>
    <p:sldId id="285" r:id="rId33"/>
    <p:sldId id="304" r:id="rId34"/>
    <p:sldId id="293" r:id="rId3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62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160F2-C154-4274-8505-5D9529BA9619}" type="datetimeFigureOut">
              <a:rPr lang="ru-RU" smtClean="0"/>
              <a:t>10.04.2023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A30A5-DA5C-463D-8969-10BC3CD9A6CA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160F2-C154-4274-8505-5D9529BA9619}" type="datetimeFigureOut">
              <a:rPr lang="ru-RU" smtClean="0"/>
              <a:t>10.04.2023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A30A5-DA5C-463D-8969-10BC3CD9A6C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160F2-C154-4274-8505-5D9529BA9619}" type="datetimeFigureOut">
              <a:rPr lang="ru-RU" smtClean="0"/>
              <a:t>10.04.2023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A30A5-DA5C-463D-8969-10BC3CD9A6CA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160F2-C154-4274-8505-5D9529BA9619}" type="datetimeFigureOut">
              <a:rPr lang="ru-RU" smtClean="0"/>
              <a:t>10.04.2023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A30A5-DA5C-463D-8969-10BC3CD9A6C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160F2-C154-4274-8505-5D9529BA9619}" type="datetimeFigureOut">
              <a:rPr lang="ru-RU" smtClean="0"/>
              <a:t>10.04.2023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A30A5-DA5C-463D-8969-10BC3CD9A6CA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160F2-C154-4274-8505-5D9529BA9619}" type="datetimeFigureOut">
              <a:rPr lang="ru-RU" smtClean="0"/>
              <a:t>10.04.2023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A30A5-DA5C-463D-8969-10BC3CD9A6C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160F2-C154-4274-8505-5D9529BA9619}" type="datetimeFigureOut">
              <a:rPr lang="ru-RU" smtClean="0"/>
              <a:t>10.04.2023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A30A5-DA5C-463D-8969-10BC3CD9A6C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160F2-C154-4274-8505-5D9529BA9619}" type="datetimeFigureOut">
              <a:rPr lang="ru-RU" smtClean="0"/>
              <a:t>10.04.2023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A30A5-DA5C-463D-8969-10BC3CD9A6CA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160F2-C154-4274-8505-5D9529BA9619}" type="datetimeFigureOut">
              <a:rPr lang="ru-RU" smtClean="0"/>
              <a:t>10.04.2023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A30A5-DA5C-463D-8969-10BC3CD9A6C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160F2-C154-4274-8505-5D9529BA9619}" type="datetimeFigureOut">
              <a:rPr lang="ru-RU" smtClean="0"/>
              <a:t>10.04.2023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A30A5-DA5C-463D-8969-10BC3CD9A6C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160F2-C154-4274-8505-5D9529BA9619}" type="datetimeFigureOut">
              <a:rPr lang="ru-RU" smtClean="0"/>
              <a:t>10.04.2023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A30A5-DA5C-463D-8969-10BC3CD9A6C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D873-52C2-4732-A9DD-E01BFA871D4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10.04.2023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DD43D-949D-4940-BE26-8736FE00F0D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D873-52C2-4732-A9DD-E01BFA871D4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10.04.2023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DD43D-949D-4940-BE26-8736FE00F0D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D873-52C2-4732-A9DD-E01BFA871D4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10.04.2023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DD43D-949D-4940-BE26-8736FE00F0D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D873-52C2-4732-A9DD-E01BFA871D4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10.04.2023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DD43D-949D-4940-BE26-8736FE00F0D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D873-52C2-4732-A9DD-E01BFA871D4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10.04.2023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DD43D-949D-4940-BE26-8736FE00F0D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D873-52C2-4732-A9DD-E01BFA871D4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10.04.2023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DD43D-949D-4940-BE26-8736FE00F0D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D873-52C2-4732-A9DD-E01BFA871D4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10.04.2023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DD43D-949D-4940-BE26-8736FE00F0D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D873-52C2-4732-A9DD-E01BFA871D4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10.04.2023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DD43D-949D-4940-BE26-8736FE00F0D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D873-52C2-4732-A9DD-E01BFA871D4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10.04.2023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DD43D-949D-4940-BE26-8736FE00F0D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D873-52C2-4732-A9DD-E01BFA871D4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10.04.2023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DD43D-949D-4940-BE26-8736FE00F0D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D873-52C2-4732-A9DD-E01BFA871D4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10.04.2023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DD43D-949D-4940-BE26-8736FE00F0D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1A160F2-C154-4274-8505-5D9529BA9619}" type="datetimeFigureOut">
              <a:rPr lang="ru-RU" smtClean="0"/>
              <a:t>10.04.2023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ABFA30A5-DA5C-463D-8969-10BC3CD9A6CA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1A160F2-C154-4274-8505-5D9529BA9619}" type="datetimeFigureOut">
              <a:rPr lang="ru-RU" smtClean="0"/>
              <a:t>10.04.2023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ABFA30A5-DA5C-463D-8969-10BC3CD9A6CA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  <p:sldLayoutId id="2147483821" r:id="rId2"/>
    <p:sldLayoutId id="2147483822" r:id="rId3"/>
    <p:sldLayoutId id="2147483823" r:id="rId4"/>
    <p:sldLayoutId id="2147483824" r:id="rId5"/>
    <p:sldLayoutId id="2147483825" r:id="rId6"/>
    <p:sldLayoutId id="2147483826" r:id="rId7"/>
    <p:sldLayoutId id="2147483827" r:id="rId8"/>
    <p:sldLayoutId id="2147483828" r:id="rId9"/>
    <p:sldLayoutId id="2147483829" r:id="rId10"/>
    <p:sldLayoutId id="2147483830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://en.wikipedia.org/wiki/File:ETC.PNG" TargetMode="Externa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Получение энергии в процессе катаболизма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АТФ и другие формы химической энергии</a:t>
            </a:r>
          </a:p>
          <a:p>
            <a:r>
              <a:rPr lang="ru-RU" dirty="0" smtClean="0"/>
              <a:t>Мембранный потенциал как физическая форма энергии</a:t>
            </a:r>
          </a:p>
          <a:p>
            <a:r>
              <a:rPr lang="ru-RU" dirty="0" smtClean="0"/>
              <a:t>Взаимный переход форм энергии</a:t>
            </a:r>
          </a:p>
          <a:p>
            <a:r>
              <a:rPr lang="ru-RU" dirty="0" smtClean="0"/>
              <a:t>Баланс путей окисления глюкозы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68021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940843"/>
            <a:ext cx="1671737" cy="990600"/>
          </a:xfrm>
        </p:spPr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</a:rPr>
              <a:t>АТФ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6146" name="Picture 2" descr="C:\Users\oilinsk\Desktop\unname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073120"/>
            <a:ext cx="5472608" cy="2458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339752" y="3734377"/>
            <a:ext cx="6408712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2800" b="1" dirty="0">
                <a:solidFill>
                  <a:srgbClr val="0070C0"/>
                </a:solidFill>
              </a:rPr>
              <a:t>Электрохими́ческий гради</a:t>
            </a:r>
            <a:r>
              <a:rPr lang="en-US" sz="2800" b="1" dirty="0">
                <a:solidFill>
                  <a:srgbClr val="0070C0"/>
                </a:solidFill>
              </a:rPr>
              <a:t>é</a:t>
            </a:r>
            <a:r>
              <a:rPr lang="vi-VN" sz="2800" b="1" dirty="0" smtClean="0">
                <a:solidFill>
                  <a:srgbClr val="0070C0"/>
                </a:solidFill>
              </a:rPr>
              <a:t>нт</a:t>
            </a:r>
            <a:r>
              <a:rPr lang="ru-RU" sz="2800" b="1" dirty="0" smtClean="0">
                <a:solidFill>
                  <a:srgbClr val="0070C0"/>
                </a:solidFill>
              </a:rPr>
              <a:t> </a:t>
            </a:r>
          </a:p>
          <a:p>
            <a:r>
              <a:rPr lang="ru-RU" dirty="0" smtClean="0"/>
              <a:t>Состоит </a:t>
            </a:r>
            <a:r>
              <a:rPr lang="ru-RU" dirty="0"/>
              <a:t>из двух составляющих: </a:t>
            </a:r>
            <a:r>
              <a:rPr lang="ru-RU" dirty="0">
                <a:solidFill>
                  <a:srgbClr val="FF0000"/>
                </a:solidFill>
              </a:rPr>
              <a:t>химического градиента </a:t>
            </a:r>
            <a:r>
              <a:rPr lang="ru-RU" dirty="0"/>
              <a:t>(градиента концентрации), или разницы в концентрациях растворённого вещества по обе стороны мембраны, и </a:t>
            </a:r>
            <a:r>
              <a:rPr lang="ru-RU" dirty="0">
                <a:solidFill>
                  <a:srgbClr val="FF0000"/>
                </a:solidFill>
              </a:rPr>
              <a:t>электрического градиента </a:t>
            </a:r>
            <a:r>
              <a:rPr lang="ru-RU" dirty="0"/>
              <a:t>(мембранного потенциала), или разницы зарядов, расположенных на противоположных сторонах мембраны. </a:t>
            </a:r>
          </a:p>
        </p:txBody>
      </p:sp>
      <p:pic>
        <p:nvPicPr>
          <p:cNvPr id="6150" name="Picture 6" descr="https://upload.wikimedia.org/wikipedia/commons/thumb/2/2b/Membrane_potential_ions-ru.svg/1280px-Membrane_potential_ions-ru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96" y="4005065"/>
            <a:ext cx="1980027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8" descr="{\displaystyle \Delta \mu _{H^{+}}=\Delta \psi +\Delta pH}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403648" y="620688"/>
            <a:ext cx="6768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Химическая и физическая формы энергии в клетке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367871" y="5919591"/>
            <a:ext cx="435247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spc="-100" dirty="0">
                <a:solidFill>
                  <a:srgbClr val="D2533C"/>
                </a:solidFill>
                <a:ea typeface="+mj-ea"/>
                <a:cs typeface="+mj-cs"/>
              </a:rPr>
              <a:t>∆µ</a:t>
            </a:r>
            <a:r>
              <a:rPr lang="ru-RU" sz="2400" spc="-100" dirty="0">
                <a:solidFill>
                  <a:srgbClr val="D2533C"/>
                </a:solidFill>
                <a:ea typeface="+mj-ea"/>
                <a:cs typeface="+mj-cs"/>
              </a:rPr>
              <a:t>н+</a:t>
            </a:r>
            <a:r>
              <a:rPr lang="ru-RU" sz="4000" spc="-100" dirty="0">
                <a:solidFill>
                  <a:srgbClr val="D2533C"/>
                </a:solidFill>
                <a:ea typeface="+mj-ea"/>
                <a:cs typeface="+mj-cs"/>
              </a:rPr>
              <a:t>   =   ∆</a:t>
            </a:r>
            <a:r>
              <a:rPr lang="hy-AM" sz="4000" spc="-100" dirty="0">
                <a:solidFill>
                  <a:srgbClr val="D2533C"/>
                </a:solidFill>
                <a:ea typeface="+mj-ea"/>
                <a:cs typeface="+mj-cs"/>
              </a:rPr>
              <a:t>Ψ</a:t>
            </a:r>
            <a:r>
              <a:rPr lang="ru-RU" sz="4000" spc="-100" dirty="0">
                <a:solidFill>
                  <a:srgbClr val="D2533C"/>
                </a:solidFill>
                <a:ea typeface="+mj-ea"/>
                <a:cs typeface="+mj-cs"/>
              </a:rPr>
              <a:t> + ∆</a:t>
            </a:r>
            <a:r>
              <a:rPr lang="ru-RU" sz="4000" spc="-100" dirty="0" smtClean="0">
                <a:solidFill>
                  <a:srgbClr val="D2533C"/>
                </a:solidFill>
                <a:ea typeface="+mj-ea"/>
                <a:cs typeface="+mj-cs"/>
              </a:rPr>
              <a:t>рН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06588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Ильинская\Desktop\slide-3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484" y="476672"/>
            <a:ext cx="8233972" cy="6175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47333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Ильинская\Desktop\slide-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20688"/>
            <a:ext cx="8352928" cy="598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17368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620688"/>
            <a:ext cx="4968552" cy="990600"/>
          </a:xfrm>
        </p:spPr>
        <p:txBody>
          <a:bodyPr>
            <a:noAutofit/>
          </a:bodyPr>
          <a:lstStyle/>
          <a:p>
            <a:r>
              <a:rPr lang="ru-RU" sz="2800" dirty="0" smtClean="0"/>
              <a:t>Не только фосфодиэфирная связь является </a:t>
            </a:r>
            <a:r>
              <a:rPr lang="ru-RU" sz="2800" dirty="0" err="1" smtClean="0"/>
              <a:t>макроэнергитической</a:t>
            </a:r>
            <a:endParaRPr lang="ru-RU" sz="2800" dirty="0"/>
          </a:p>
        </p:txBody>
      </p:sp>
      <p:pic>
        <p:nvPicPr>
          <p:cNvPr id="4098" name="Picture 2" descr="C:\Users\Ильинская\Desktop\slide-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908720"/>
            <a:ext cx="3792953" cy="2840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Ильинская\Desktop\imag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429" y="1888936"/>
            <a:ext cx="5067807" cy="1403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79512" y="6158408"/>
            <a:ext cx="48190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>
                <a:solidFill>
                  <a:srgbClr val="0070C0"/>
                </a:solidFill>
              </a:rPr>
              <a:t>креатинфосфат</a:t>
            </a:r>
            <a:r>
              <a:rPr lang="ru-RU" b="1" dirty="0">
                <a:solidFill>
                  <a:srgbClr val="0070C0"/>
                </a:solidFill>
              </a:rPr>
              <a:t> + АДФ ⇔ креатин + АТФ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877957" y="3786553"/>
            <a:ext cx="333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err="1" smtClean="0">
                <a:solidFill>
                  <a:srgbClr val="FF0000"/>
                </a:solidFill>
              </a:rPr>
              <a:t>Фосфамидная</a:t>
            </a:r>
            <a:r>
              <a:rPr lang="ru-RU" sz="2000" b="1" dirty="0" smtClean="0">
                <a:solidFill>
                  <a:srgbClr val="FF0000"/>
                </a:solidFill>
              </a:rPr>
              <a:t> связь </a:t>
            </a:r>
            <a:r>
              <a:rPr lang="en-US" sz="2000" b="1" dirty="0" smtClean="0">
                <a:solidFill>
                  <a:srgbClr val="FF0000"/>
                </a:solidFill>
              </a:rPr>
              <a:t>N-P</a:t>
            </a:r>
            <a:endParaRPr lang="ru-RU" sz="2000" b="1" dirty="0">
              <a:solidFill>
                <a:srgbClr val="FF0000"/>
              </a:solidFill>
            </a:endParaRPr>
          </a:p>
        </p:txBody>
      </p:sp>
      <p:pic>
        <p:nvPicPr>
          <p:cNvPr id="4100" name="Picture 4" descr="C:\Users\Ильинская\Desktop\Без названия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692630"/>
            <a:ext cx="4403702" cy="2059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Ильинская\Desktop\creatinfosfat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5062" y="4325625"/>
            <a:ext cx="2026908" cy="2026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72407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990000"/>
                </a:solidFill>
              </a:rPr>
              <a:t>КАТАБОЛИЗМ</a:t>
            </a:r>
            <a:endParaRPr lang="ru-RU" b="1" baseline="-25000" dirty="0">
              <a:solidFill>
                <a:srgbClr val="990000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5576" y="3886200"/>
            <a:ext cx="7704856" cy="1752600"/>
          </a:xfrm>
        </p:spPr>
        <p:txBody>
          <a:bodyPr/>
          <a:lstStyle/>
          <a:p>
            <a:endParaRPr lang="ru-RU" b="1" dirty="0" smtClean="0">
              <a:solidFill>
                <a:srgbClr val="C00000"/>
              </a:solidFill>
            </a:endParaRPr>
          </a:p>
          <a:p>
            <a:pPr algn="l"/>
            <a:r>
              <a:rPr lang="ru-RU" b="1" dirty="0" smtClean="0">
                <a:solidFill>
                  <a:srgbClr val="C00000"/>
                </a:solidFill>
              </a:rPr>
              <a:t>С6 - С3                    С3 – С2                    С2 – С1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2054" name="AutoShape 6"/>
          <p:cNvSpPr>
            <a:spLocks noChangeArrowheads="1"/>
          </p:cNvSpPr>
          <p:nvPr/>
        </p:nvSpPr>
        <p:spPr bwMode="auto">
          <a:xfrm>
            <a:off x="2123728" y="4437236"/>
            <a:ext cx="1223963" cy="215900"/>
          </a:xfrm>
          <a:prstGeom prst="rightArrow">
            <a:avLst>
              <a:gd name="adj1" fmla="val 50000"/>
              <a:gd name="adj2" fmla="val 141728"/>
            </a:avLst>
          </a:prstGeom>
          <a:solidFill>
            <a:srgbClr val="990000"/>
          </a:solidFill>
          <a:ln w="9525">
            <a:solidFill>
              <a:srgbClr val="99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>
              <a:solidFill>
                <a:srgbClr val="990000"/>
              </a:solidFill>
            </a:endParaRP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5004048" y="4437236"/>
            <a:ext cx="1223963" cy="215900"/>
          </a:xfrm>
          <a:prstGeom prst="rightArrow">
            <a:avLst>
              <a:gd name="adj1" fmla="val 50000"/>
              <a:gd name="adj2" fmla="val 141728"/>
            </a:avLst>
          </a:prstGeom>
          <a:solidFill>
            <a:srgbClr val="990000"/>
          </a:solidFill>
          <a:ln w="9525">
            <a:solidFill>
              <a:srgbClr val="99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>
              <a:solidFill>
                <a:srgbClr val="99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17384" y="4869160"/>
            <a:ext cx="23042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Гликолиз (ФДФ), ПФ, </a:t>
            </a:r>
          </a:p>
          <a:p>
            <a:r>
              <a:rPr lang="ru-RU" dirty="0" smtClean="0"/>
              <a:t>КДФГ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3614919" y="4869160"/>
            <a:ext cx="13681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Декарбо-ксилиро-вание</a:t>
            </a:r>
            <a:r>
              <a:rPr lang="ru-RU" dirty="0" smtClean="0"/>
              <a:t> ПВК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156176" y="4869160"/>
            <a:ext cx="1944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ЦТК </a:t>
            </a:r>
          </a:p>
          <a:p>
            <a:r>
              <a:rPr lang="ru-RU" dirty="0" smtClean="0"/>
              <a:t>(цикл Кребса)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4629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94888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Различные типы брожения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700808"/>
            <a:ext cx="6470848" cy="4853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472981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Три типа </a:t>
            </a:r>
            <a:r>
              <a:rPr lang="ru-RU" dirty="0" err="1" smtClean="0"/>
              <a:t>фосфорилирования</a:t>
            </a:r>
            <a:r>
              <a:rPr lang="ru-RU" dirty="0" smtClean="0"/>
              <a:t> </a:t>
            </a:r>
            <a:br>
              <a:rPr lang="ru-RU" dirty="0" smtClean="0"/>
            </a:br>
            <a:r>
              <a:rPr lang="ru-RU" dirty="0" smtClean="0"/>
              <a:t>(синтеза АТФ)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215008" y="5229200"/>
            <a:ext cx="84614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err="1">
                <a:solidFill>
                  <a:srgbClr val="0070C0"/>
                </a:solidFill>
              </a:rPr>
              <a:t>Фотофосфорили́рование</a:t>
            </a:r>
            <a:r>
              <a:rPr lang="ru-RU" dirty="0"/>
              <a:t> — процесс синтеза АТФ из АДФ за счёт энергии света. Как и в случае окислительного </a:t>
            </a:r>
            <a:r>
              <a:rPr lang="ru-RU" dirty="0" err="1"/>
              <a:t>фосфорилирования</a:t>
            </a:r>
            <a:r>
              <a:rPr lang="ru-RU" dirty="0"/>
              <a:t>, энергия света расходуется на создание протонного градиента на мембране </a:t>
            </a:r>
            <a:r>
              <a:rPr lang="ru-RU" dirty="0" err="1" smtClean="0"/>
              <a:t>тилакоидов</a:t>
            </a:r>
            <a:r>
              <a:rPr lang="ru-RU" dirty="0" smtClean="0"/>
              <a:t> </a:t>
            </a:r>
            <a:r>
              <a:rPr lang="ru-RU" dirty="0"/>
              <a:t>или клеточной мембране бактерии, который затем используется АТФ-</a:t>
            </a:r>
            <a:r>
              <a:rPr lang="ru-RU" dirty="0" err="1"/>
              <a:t>синтазой</a:t>
            </a:r>
            <a:r>
              <a:rPr lang="ru-RU" dirty="0"/>
              <a:t>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9750" y="3188296"/>
            <a:ext cx="83867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 </a:t>
            </a:r>
            <a:r>
              <a:rPr lang="ru-RU" b="1" dirty="0" smtClean="0">
                <a:solidFill>
                  <a:srgbClr val="0070C0"/>
                </a:solidFill>
              </a:rPr>
              <a:t>Окислительное </a:t>
            </a:r>
            <a:r>
              <a:rPr lang="ru-RU" b="1" dirty="0" err="1" smtClean="0">
                <a:solidFill>
                  <a:srgbClr val="0070C0"/>
                </a:solidFill>
              </a:rPr>
              <a:t>фосфорилирование</a:t>
            </a:r>
            <a:r>
              <a:rPr lang="ru-RU" b="1" dirty="0">
                <a:solidFill>
                  <a:srgbClr val="0070C0"/>
                </a:solidFill>
              </a:rPr>
              <a:t> </a:t>
            </a:r>
            <a:r>
              <a:rPr lang="ru-RU" dirty="0" smtClean="0"/>
              <a:t>- процесс синтеза АТФ из АДФ за счет энергии, образующейся при переносе  </a:t>
            </a:r>
            <a:r>
              <a:rPr lang="ru-RU" dirty="0"/>
              <a:t>электронов от соединений-доноров к </a:t>
            </a:r>
            <a:r>
              <a:rPr lang="ru-RU" dirty="0" smtClean="0"/>
              <a:t>соединениям-акцепторам в </a:t>
            </a:r>
            <a:r>
              <a:rPr lang="ru-RU" i="1" dirty="0" smtClean="0"/>
              <a:t>дыхательной цепи. </a:t>
            </a:r>
            <a:r>
              <a:rPr lang="ru-RU" dirty="0" smtClean="0"/>
              <a:t>У </a:t>
            </a:r>
            <a:r>
              <a:rPr lang="ru-RU" dirty="0"/>
              <a:t>эукариот </a:t>
            </a:r>
            <a:r>
              <a:rPr lang="ru-RU" dirty="0" smtClean="0"/>
              <a:t>- во </a:t>
            </a:r>
            <a:r>
              <a:rPr lang="ru-RU" dirty="0"/>
              <a:t>внутренней </a:t>
            </a:r>
            <a:r>
              <a:rPr lang="ru-RU" dirty="0" err="1"/>
              <a:t>митохондриальной</a:t>
            </a:r>
            <a:r>
              <a:rPr lang="ru-RU" dirty="0"/>
              <a:t> мембране, а у прокариот </a:t>
            </a:r>
            <a:r>
              <a:rPr lang="ru-RU" dirty="0" smtClean="0"/>
              <a:t>– в ЦПМ. Конечный акцептор – О</a:t>
            </a:r>
            <a:r>
              <a:rPr lang="ru-RU" sz="1200" dirty="0" smtClean="0"/>
              <a:t>2</a:t>
            </a:r>
            <a:r>
              <a:rPr lang="ru-RU" dirty="0" smtClean="0"/>
              <a:t>, либо (у бактерий только) </a:t>
            </a:r>
            <a:r>
              <a:rPr lang="ru-RU" i="1" dirty="0" smtClean="0"/>
              <a:t>нитрат, сульфат, железо и пр.</a:t>
            </a:r>
            <a:r>
              <a:rPr lang="ru-RU" dirty="0" smtClean="0"/>
              <a:t>; соответственно, кислородное и анаэробное дыхание. 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95536" y="1844824"/>
            <a:ext cx="81369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rgbClr val="0070C0"/>
                </a:solidFill>
              </a:rPr>
              <a:t>Субстратное </a:t>
            </a:r>
            <a:r>
              <a:rPr lang="ru-RU" b="1" dirty="0" err="1">
                <a:solidFill>
                  <a:srgbClr val="0070C0"/>
                </a:solidFill>
              </a:rPr>
              <a:t>фосфорилирование</a:t>
            </a:r>
            <a:r>
              <a:rPr lang="ru-RU" b="1" dirty="0">
                <a:solidFill>
                  <a:srgbClr val="0070C0"/>
                </a:solidFill>
              </a:rPr>
              <a:t> </a:t>
            </a:r>
            <a:r>
              <a:rPr lang="ru-RU" dirty="0"/>
              <a:t>— характерная для всех живых организмов реакция синтеза АТФ или ГТФ путём прямого переноса фосфата на АДФ или ГДФ с высокоэнергетического промежуточного продукта.</a:t>
            </a:r>
          </a:p>
        </p:txBody>
      </p:sp>
    </p:spTree>
    <p:extLst>
      <p:ext uri="{BB962C8B-B14F-4D97-AF65-F5344CB8AC3E}">
        <p14:creationId xmlns:p14="http://schemas.microsoft.com/office/powerpoint/2010/main" val="11509532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533400"/>
            <a:ext cx="5976664" cy="990600"/>
          </a:xfrm>
        </p:spPr>
        <p:txBody>
          <a:bodyPr>
            <a:normAutofit/>
          </a:bodyPr>
          <a:lstStyle/>
          <a:p>
            <a:r>
              <a:rPr lang="ru-RU" dirty="0" smtClean="0"/>
              <a:t>Ферменты синтеза АТФ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827584" y="1844824"/>
            <a:ext cx="7632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(1) </a:t>
            </a:r>
            <a:r>
              <a:rPr lang="ru-RU" b="1" dirty="0" err="1" smtClean="0">
                <a:solidFill>
                  <a:srgbClr val="0070C0"/>
                </a:solidFill>
              </a:rPr>
              <a:t>Фосфотрансферазы</a:t>
            </a:r>
            <a:r>
              <a:rPr lang="ru-RU" b="1" dirty="0" smtClean="0">
                <a:solidFill>
                  <a:srgbClr val="0070C0"/>
                </a:solidFill>
              </a:rPr>
              <a:t> (</a:t>
            </a:r>
            <a:r>
              <a:rPr lang="ru-RU" b="1" dirty="0" err="1" smtClean="0">
                <a:solidFill>
                  <a:srgbClr val="0070C0"/>
                </a:solidFill>
              </a:rPr>
              <a:t>киназы</a:t>
            </a:r>
            <a:r>
              <a:rPr lang="ru-RU" b="1" dirty="0" smtClean="0">
                <a:solidFill>
                  <a:srgbClr val="0070C0"/>
                </a:solidFill>
              </a:rPr>
              <a:t>)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35728" y="4298864"/>
            <a:ext cx="37082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(2) АТФ-</a:t>
            </a:r>
            <a:r>
              <a:rPr lang="ru-RU" b="1" dirty="0" err="1" smtClean="0">
                <a:solidFill>
                  <a:srgbClr val="0070C0"/>
                </a:solidFill>
              </a:rPr>
              <a:t>синтазы</a:t>
            </a:r>
            <a:r>
              <a:rPr lang="ru-RU" b="1" dirty="0">
                <a:solidFill>
                  <a:srgbClr val="0070C0"/>
                </a:solidFill>
              </a:rPr>
              <a:t> </a:t>
            </a:r>
            <a:r>
              <a:rPr lang="ru-RU" b="1" dirty="0" smtClean="0">
                <a:solidFill>
                  <a:srgbClr val="0070C0"/>
                </a:solidFill>
              </a:rPr>
              <a:t>синтезируют </a:t>
            </a:r>
            <a:r>
              <a:rPr lang="ru-RU" b="1" dirty="0" err="1" smtClean="0">
                <a:solidFill>
                  <a:srgbClr val="0070C0"/>
                </a:solidFill>
              </a:rPr>
              <a:t>аденозинтрифосфат</a:t>
            </a:r>
            <a:r>
              <a:rPr lang="ru-RU" b="1" dirty="0" smtClean="0">
                <a:solidFill>
                  <a:srgbClr val="0070C0"/>
                </a:solidFill>
              </a:rPr>
              <a:t> </a:t>
            </a:r>
            <a:r>
              <a:rPr lang="ru-RU" b="1" dirty="0">
                <a:solidFill>
                  <a:srgbClr val="0070C0"/>
                </a:solidFill>
              </a:rPr>
              <a:t>(АТФ) из </a:t>
            </a:r>
            <a:r>
              <a:rPr lang="ru-RU" b="1" dirty="0" err="1">
                <a:solidFill>
                  <a:srgbClr val="0070C0"/>
                </a:solidFill>
              </a:rPr>
              <a:t>аденозиндифосфата</a:t>
            </a:r>
            <a:r>
              <a:rPr lang="ru-RU" b="1" dirty="0">
                <a:solidFill>
                  <a:srgbClr val="0070C0"/>
                </a:solidFill>
              </a:rPr>
              <a:t> (АДФ) и неорганического фосфата. </a:t>
            </a:r>
          </a:p>
        </p:txBody>
      </p:sp>
      <p:pic>
        <p:nvPicPr>
          <p:cNvPr id="1026" name="Picture 2" descr="https://upload.wikimedia.org/wikipedia/commons/thumb/e/e4/Substrate-level_phosphorylation_generating_ATP.svg/220px-Substrate-level_phosphorylation_generating_ATP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554311"/>
            <a:ext cx="2095500" cy="581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oilinsk\Desktop\image045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530" y="2420462"/>
            <a:ext cx="4786908" cy="1595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156176" y="2708920"/>
            <a:ext cx="2736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Пример: </a:t>
            </a:r>
            <a:r>
              <a:rPr lang="ru-RU" dirty="0" err="1" smtClean="0">
                <a:solidFill>
                  <a:srgbClr val="0070C0"/>
                </a:solidFill>
              </a:rPr>
              <a:t>фосфоглицерат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киназа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44008" y="4706316"/>
            <a:ext cx="43204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 2018г. фермент </a:t>
            </a:r>
            <a:r>
              <a:rPr lang="ru-RU" dirty="0"/>
              <a:t>перенесён из третьего </a:t>
            </a:r>
            <a:r>
              <a:rPr lang="ru-RU" dirty="0" smtClean="0"/>
              <a:t>(гидролазы) </a:t>
            </a:r>
            <a:r>
              <a:rPr lang="ru-RU" dirty="0"/>
              <a:t>в седьмой класс </a:t>
            </a:r>
            <a:r>
              <a:rPr lang="ru-RU" dirty="0" smtClean="0"/>
              <a:t>(</a:t>
            </a:r>
            <a:r>
              <a:rPr lang="ru-RU" b="1" dirty="0" err="1" smtClean="0"/>
              <a:t>транслоказы</a:t>
            </a:r>
            <a:r>
              <a:rPr lang="ru-RU" dirty="0" smtClean="0"/>
              <a:t>),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148064" y="4309668"/>
            <a:ext cx="28998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АДФ + </a:t>
            </a:r>
            <a:r>
              <a:rPr lang="ru-RU" b="1" dirty="0" err="1">
                <a:solidFill>
                  <a:srgbClr val="FF0000"/>
                </a:solidFill>
              </a:rPr>
              <a:t>Фн</a:t>
            </a:r>
            <a:r>
              <a:rPr lang="ru-RU" b="1" dirty="0"/>
              <a:t> → </a:t>
            </a:r>
            <a:r>
              <a:rPr lang="ru-RU" b="1" dirty="0">
                <a:solidFill>
                  <a:srgbClr val="FF0000"/>
                </a:solidFill>
              </a:rPr>
              <a:t>АТФ</a:t>
            </a:r>
            <a:r>
              <a:rPr lang="ru-RU" b="1" dirty="0"/>
              <a:t> + </a:t>
            </a:r>
            <a:r>
              <a:rPr lang="en-US" b="1" dirty="0"/>
              <a:t>H</a:t>
            </a:r>
            <a:r>
              <a:rPr lang="en-US" sz="1400" b="1" dirty="0"/>
              <a:t>2</a:t>
            </a:r>
            <a:r>
              <a:rPr lang="en-US" b="1" dirty="0"/>
              <a:t>O</a:t>
            </a:r>
            <a:endParaRPr lang="ru-RU" b="1" dirty="0"/>
          </a:p>
        </p:txBody>
      </p:sp>
      <p:sp>
        <p:nvSpPr>
          <p:cNvPr id="9" name="TextBox 8"/>
          <p:cNvSpPr txBox="1"/>
          <p:nvPr/>
        </p:nvSpPr>
        <p:spPr>
          <a:xfrm>
            <a:off x="1241680" y="6030498"/>
            <a:ext cx="68046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C00000"/>
                </a:solidFill>
              </a:rPr>
              <a:t>ATФ</a:t>
            </a:r>
            <a:r>
              <a:rPr lang="pt-BR" b="1" dirty="0"/>
              <a:t> + H</a:t>
            </a:r>
            <a:r>
              <a:rPr lang="pt-BR" sz="1400" b="1" dirty="0"/>
              <a:t>2</a:t>
            </a:r>
            <a:r>
              <a:rPr lang="pt-BR" b="1" dirty="0"/>
              <a:t>O + 4 H+[side 1] = </a:t>
            </a:r>
            <a:r>
              <a:rPr lang="pt-BR" b="1" dirty="0">
                <a:solidFill>
                  <a:srgbClr val="C00000"/>
                </a:solidFill>
              </a:rPr>
              <a:t>АДФ </a:t>
            </a:r>
            <a:r>
              <a:rPr lang="pt-BR" b="1" dirty="0"/>
              <a:t>+ </a:t>
            </a:r>
            <a:r>
              <a:rPr lang="pt-BR" b="1" dirty="0">
                <a:solidFill>
                  <a:srgbClr val="C00000"/>
                </a:solidFill>
              </a:rPr>
              <a:t>Ф </a:t>
            </a:r>
            <a:r>
              <a:rPr lang="pt-BR" b="1" dirty="0"/>
              <a:t>+ 4 H+[side 2]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41423299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oilinsk\Desktop\img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92696"/>
            <a:ext cx="8640959" cy="5784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12421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507288" cy="990600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/>
              <a:t>I. </a:t>
            </a:r>
            <a:r>
              <a:rPr lang="ru-RU" sz="3600" dirty="0" smtClean="0"/>
              <a:t>Баланс путей катаболизма С6 – С3</a:t>
            </a:r>
            <a:endParaRPr lang="ru-RU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251520" y="1562596"/>
            <a:ext cx="871296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ГЛИКОЛИЗ / ФРУКТОЗОДИФОСФАТНЫЙ путь </a:t>
            </a:r>
            <a:r>
              <a:rPr lang="ru-RU" dirty="0" err="1" smtClean="0">
                <a:solidFill>
                  <a:srgbClr val="0070C0"/>
                </a:solidFill>
              </a:rPr>
              <a:t>Эмбдена</a:t>
            </a:r>
            <a:r>
              <a:rPr lang="ru-RU" dirty="0" smtClean="0">
                <a:solidFill>
                  <a:srgbClr val="0070C0"/>
                </a:solidFill>
              </a:rPr>
              <a:t>-</a:t>
            </a:r>
            <a:r>
              <a:rPr lang="ru-RU" dirty="0" err="1" smtClean="0">
                <a:solidFill>
                  <a:srgbClr val="0070C0"/>
                </a:solidFill>
              </a:rPr>
              <a:t>Мейергофа</a:t>
            </a:r>
            <a:r>
              <a:rPr lang="ru-RU" dirty="0" smtClean="0">
                <a:solidFill>
                  <a:srgbClr val="0070C0"/>
                </a:solidFill>
              </a:rPr>
              <a:t>-Парнаса:</a:t>
            </a:r>
          </a:p>
          <a:p>
            <a:r>
              <a:rPr lang="ru-RU" dirty="0" smtClean="0"/>
              <a:t>1 глюкоза = 2 ПВК + 2</a:t>
            </a:r>
            <a:r>
              <a:rPr lang="ru-RU" b="1" dirty="0" smtClean="0">
                <a:solidFill>
                  <a:srgbClr val="00B050"/>
                </a:solidFill>
              </a:rPr>
              <a:t>АТФ</a:t>
            </a:r>
            <a:r>
              <a:rPr lang="ru-RU" dirty="0" smtClean="0"/>
              <a:t> + 2</a:t>
            </a:r>
            <a:r>
              <a:rPr lang="ru-RU" dirty="0" smtClean="0">
                <a:solidFill>
                  <a:srgbClr val="FF0000"/>
                </a:solidFill>
              </a:rPr>
              <a:t>НАДН2</a:t>
            </a:r>
          </a:p>
          <a:p>
            <a:endParaRPr lang="ru-RU" dirty="0" smtClean="0"/>
          </a:p>
          <a:p>
            <a:r>
              <a:rPr lang="ru-RU" dirty="0" smtClean="0">
                <a:solidFill>
                  <a:srgbClr val="0070C0"/>
                </a:solidFill>
              </a:rPr>
              <a:t>ПЕНТОЗОФОСФАТНЙ путь </a:t>
            </a:r>
            <a:r>
              <a:rPr lang="ru-RU" dirty="0" err="1" smtClean="0">
                <a:solidFill>
                  <a:srgbClr val="0070C0"/>
                </a:solidFill>
              </a:rPr>
              <a:t>Варбурга</a:t>
            </a:r>
            <a:r>
              <a:rPr lang="ru-RU" dirty="0" smtClean="0">
                <a:solidFill>
                  <a:srgbClr val="0070C0"/>
                </a:solidFill>
              </a:rPr>
              <a:t>-Диккенса: </a:t>
            </a:r>
          </a:p>
          <a:p>
            <a:r>
              <a:rPr lang="ru-RU" dirty="0" smtClean="0"/>
              <a:t>3 глюкозо-6-Р = 2 фруктозо-6-Р + 1 глицеральдегид-3-Р + 3х2 </a:t>
            </a:r>
            <a:r>
              <a:rPr lang="ru-RU" dirty="0" smtClean="0">
                <a:solidFill>
                  <a:srgbClr val="FF0000"/>
                </a:solidFill>
              </a:rPr>
              <a:t>НАДФН2</a:t>
            </a:r>
            <a:r>
              <a:rPr lang="ru-RU" dirty="0" smtClean="0"/>
              <a:t> + 3 СО2</a:t>
            </a:r>
          </a:p>
          <a:p>
            <a:endParaRPr lang="ru-RU" dirty="0"/>
          </a:p>
          <a:p>
            <a:r>
              <a:rPr lang="ru-RU" dirty="0" smtClean="0">
                <a:solidFill>
                  <a:srgbClr val="0070C0"/>
                </a:solidFill>
              </a:rPr>
              <a:t>КЕТОДЕЗОКСИФОСФОГЛЮКАНАТЫЙ (КДФГ) путь </a:t>
            </a:r>
            <a:r>
              <a:rPr lang="ru-RU" dirty="0" err="1" smtClean="0">
                <a:solidFill>
                  <a:srgbClr val="0070C0"/>
                </a:solidFill>
              </a:rPr>
              <a:t>Энтнера</a:t>
            </a:r>
            <a:r>
              <a:rPr lang="ru-RU" dirty="0" smtClean="0">
                <a:solidFill>
                  <a:srgbClr val="0070C0"/>
                </a:solidFill>
              </a:rPr>
              <a:t>-Дудорова:</a:t>
            </a:r>
          </a:p>
          <a:p>
            <a:r>
              <a:rPr lang="ru-RU" dirty="0" smtClean="0"/>
              <a:t>3 глюкозо-6-Р = 2 фруктозо-6-Р + 1 глицеральдегид-3-Р + 3х2 </a:t>
            </a:r>
            <a:r>
              <a:rPr lang="ru-RU" dirty="0" smtClean="0">
                <a:solidFill>
                  <a:srgbClr val="FF0000"/>
                </a:solidFill>
              </a:rPr>
              <a:t>НАДФН2</a:t>
            </a:r>
            <a:r>
              <a:rPr lang="ru-RU" dirty="0" smtClean="0"/>
              <a:t> + 3 СО2</a:t>
            </a:r>
          </a:p>
          <a:p>
            <a:endParaRPr lang="ru-RU" dirty="0" smtClean="0"/>
          </a:p>
          <a:p>
            <a:endParaRPr lang="ru-RU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243253" y="3717032"/>
            <a:ext cx="3647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/>
              <a:t>+</a:t>
            </a:r>
            <a:endParaRPr lang="ru-RU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255464" y="5106095"/>
            <a:ext cx="8712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ОКИСЛЕНИЕ ПВК:</a:t>
            </a:r>
          </a:p>
          <a:p>
            <a:r>
              <a:rPr lang="ru-RU" dirty="0" err="1" smtClean="0"/>
              <a:t>Пируват</a:t>
            </a:r>
            <a:r>
              <a:rPr lang="ru-RU" dirty="0" smtClean="0"/>
              <a:t> + </a:t>
            </a:r>
            <a:r>
              <a:rPr lang="ru-RU" dirty="0" err="1" smtClean="0"/>
              <a:t>СоА</a:t>
            </a:r>
            <a:r>
              <a:rPr lang="ru-RU" dirty="0" smtClean="0"/>
              <a:t> + NAD = Ацетил-</a:t>
            </a:r>
            <a:r>
              <a:rPr lang="ru-RU" dirty="0" err="1" smtClean="0"/>
              <a:t>СоА</a:t>
            </a:r>
            <a:r>
              <a:rPr lang="ru-RU" dirty="0" smtClean="0"/>
              <a:t> + </a:t>
            </a:r>
            <a:r>
              <a:rPr lang="ru-RU" dirty="0" smtClean="0">
                <a:solidFill>
                  <a:srgbClr val="FF0000"/>
                </a:solidFill>
              </a:rPr>
              <a:t>NADH2</a:t>
            </a:r>
            <a:r>
              <a:rPr lang="ru-RU" dirty="0" smtClean="0"/>
              <a:t> + С02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411760" y="4424918"/>
            <a:ext cx="48245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II. </a:t>
            </a:r>
            <a:r>
              <a:rPr lang="ru-RU" sz="3600" dirty="0" smtClean="0">
                <a:solidFill>
                  <a:srgbClr val="FF0000"/>
                </a:solidFill>
              </a:rPr>
              <a:t>Баланс С3 – С2</a:t>
            </a:r>
            <a:endParaRPr lang="ru-RU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09426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507413" cy="1209675"/>
          </a:xfrm>
        </p:spPr>
        <p:txBody>
          <a:bodyPr/>
          <a:lstStyle/>
          <a:p>
            <a:pPr algn="l" eaLnBrk="1" hangingPunct="1">
              <a:lnSpc>
                <a:spcPct val="55000"/>
              </a:lnSpc>
            </a:pPr>
            <a:r>
              <a:rPr lang="ru-RU" sz="1800" smtClean="0"/>
              <a:t>.</a:t>
            </a:r>
            <a:r>
              <a:rPr lang="ru-RU" smtClean="0"/>
              <a:t> </a:t>
            </a:r>
          </a:p>
        </p:txBody>
      </p:sp>
      <p:pic>
        <p:nvPicPr>
          <p:cNvPr id="11267" name="Picture 4" descr="05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83568" y="1939397"/>
            <a:ext cx="7704534" cy="4635389"/>
          </a:xfrm>
          <a:noFill/>
        </p:spPr>
      </p:pic>
      <p:sp>
        <p:nvSpPr>
          <p:cNvPr id="11268" name="Text Box 7"/>
          <p:cNvSpPr txBox="1">
            <a:spLocks noChangeArrowheads="1"/>
          </p:cNvSpPr>
          <p:nvPr/>
        </p:nvSpPr>
        <p:spPr bwMode="auto">
          <a:xfrm>
            <a:off x="388291" y="620688"/>
            <a:ext cx="8569325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dirty="0" smtClean="0">
                <a:solidFill>
                  <a:srgbClr val="0070C0"/>
                </a:solidFill>
              </a:rPr>
              <a:t>ГЛИКОЛИЗ:</a:t>
            </a:r>
            <a:r>
              <a:rPr lang="ru-RU" dirty="0" smtClean="0">
                <a:solidFill>
                  <a:schemeClr val="tx2"/>
                </a:solidFill>
              </a:rPr>
              <a:t> Ф1 </a:t>
            </a:r>
            <a:r>
              <a:rPr lang="ru-RU" dirty="0">
                <a:solidFill>
                  <a:schemeClr val="tx2"/>
                </a:solidFill>
              </a:rPr>
              <a:t>- </a:t>
            </a:r>
            <a:r>
              <a:rPr lang="ru-RU" dirty="0" err="1">
                <a:solidFill>
                  <a:schemeClr val="tx2"/>
                </a:solidFill>
              </a:rPr>
              <a:t>гексокиназа</a:t>
            </a:r>
            <a:r>
              <a:rPr lang="ru-RU" dirty="0">
                <a:solidFill>
                  <a:schemeClr val="tx2"/>
                </a:solidFill>
              </a:rPr>
              <a:t>; Ф2 - </a:t>
            </a:r>
            <a:r>
              <a:rPr lang="ru-RU" dirty="0" err="1">
                <a:solidFill>
                  <a:schemeClr val="tx2"/>
                </a:solidFill>
              </a:rPr>
              <a:t>глюкозофосфатизомераза</a:t>
            </a:r>
            <a:r>
              <a:rPr lang="ru-RU" dirty="0">
                <a:solidFill>
                  <a:schemeClr val="tx2"/>
                </a:solidFill>
              </a:rPr>
              <a:t>; Ф3 - </a:t>
            </a:r>
            <a:r>
              <a:rPr lang="ru-RU" dirty="0" err="1">
                <a:solidFill>
                  <a:schemeClr val="tx2"/>
                </a:solidFill>
              </a:rPr>
              <a:t>фосфофруктокиназа</a:t>
            </a:r>
            <a:r>
              <a:rPr lang="ru-RU" dirty="0">
                <a:solidFill>
                  <a:schemeClr val="tx2"/>
                </a:solidFill>
              </a:rPr>
              <a:t>; Ф4 - фруктозо-1,6-дифосфат-альдолаза; Ф5 - </a:t>
            </a:r>
            <a:r>
              <a:rPr lang="ru-RU" dirty="0" err="1">
                <a:solidFill>
                  <a:schemeClr val="tx2"/>
                </a:solidFill>
              </a:rPr>
              <a:t>триозофосфатизомераза</a:t>
            </a:r>
            <a:r>
              <a:rPr lang="ru-RU" dirty="0">
                <a:solidFill>
                  <a:schemeClr val="tx2"/>
                </a:solidFill>
              </a:rPr>
              <a:t>; Ф6 - ЗФГА-</a:t>
            </a:r>
            <a:r>
              <a:rPr lang="ru-RU" dirty="0" err="1">
                <a:solidFill>
                  <a:schemeClr val="tx2"/>
                </a:solidFill>
              </a:rPr>
              <a:t>дегидрогеназа</a:t>
            </a:r>
            <a:r>
              <a:rPr lang="ru-RU" dirty="0">
                <a:solidFill>
                  <a:schemeClr val="tx2"/>
                </a:solidFill>
              </a:rPr>
              <a:t>; Ф7 - </a:t>
            </a:r>
            <a:r>
              <a:rPr lang="ru-RU" dirty="0" err="1">
                <a:solidFill>
                  <a:schemeClr val="tx2"/>
                </a:solidFill>
              </a:rPr>
              <a:t>фосфоглицераткиназа</a:t>
            </a:r>
            <a:r>
              <a:rPr lang="ru-RU" dirty="0">
                <a:solidFill>
                  <a:schemeClr val="tx2"/>
                </a:solidFill>
              </a:rPr>
              <a:t>; Ф8 - </a:t>
            </a:r>
            <a:r>
              <a:rPr lang="ru-RU" dirty="0" err="1">
                <a:solidFill>
                  <a:schemeClr val="tx2"/>
                </a:solidFill>
              </a:rPr>
              <a:t>фосфоглицеромутаза</a:t>
            </a:r>
            <a:r>
              <a:rPr lang="ru-RU" dirty="0">
                <a:solidFill>
                  <a:schemeClr val="tx2"/>
                </a:solidFill>
              </a:rPr>
              <a:t>; Ф9 - </a:t>
            </a:r>
            <a:r>
              <a:rPr lang="ru-RU" dirty="0" err="1">
                <a:solidFill>
                  <a:schemeClr val="tx2"/>
                </a:solidFill>
              </a:rPr>
              <a:t>енолаза</a:t>
            </a:r>
            <a:r>
              <a:rPr lang="ru-RU" dirty="0">
                <a:solidFill>
                  <a:schemeClr val="tx2"/>
                </a:solidFill>
              </a:rPr>
              <a:t>; Ф10 - </a:t>
            </a:r>
            <a:r>
              <a:rPr lang="ru-RU" dirty="0" err="1">
                <a:solidFill>
                  <a:schemeClr val="tx2"/>
                </a:solidFill>
              </a:rPr>
              <a:t>пируваткиназа</a:t>
            </a:r>
            <a:r>
              <a:rPr lang="ru-RU" dirty="0">
                <a:solidFill>
                  <a:schemeClr val="tx2"/>
                </a:solidFill>
              </a:rPr>
              <a:t>; Ф11 - </a:t>
            </a:r>
            <a:r>
              <a:rPr lang="ru-RU" dirty="0" err="1">
                <a:solidFill>
                  <a:schemeClr val="tx2"/>
                </a:solidFill>
              </a:rPr>
              <a:t>лактатдегидрогеназа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4" name="Развернутая стрелка 3"/>
          <p:cNvSpPr/>
          <p:nvPr/>
        </p:nvSpPr>
        <p:spPr>
          <a:xfrm rot="10647288">
            <a:off x="7464486" y="3297418"/>
            <a:ext cx="441672" cy="723388"/>
          </a:xfrm>
          <a:prstGeom prst="uturnArrow">
            <a:avLst>
              <a:gd name="adj1" fmla="val 25000"/>
              <a:gd name="adj2" fmla="val 25000"/>
              <a:gd name="adj3" fmla="val 25000"/>
              <a:gd name="adj4" fmla="val 43750"/>
              <a:gd name="adj5" fmla="val 7500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64288" y="2708920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ОШИБКА!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7393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Субстратное </a:t>
            </a:r>
            <a:r>
              <a:rPr lang="ru-RU" sz="2800" dirty="0" err="1" smtClean="0">
                <a:solidFill>
                  <a:srgbClr val="FF0000"/>
                </a:solidFill>
              </a:rPr>
              <a:t>фосфорилирование</a:t>
            </a:r>
            <a:r>
              <a:rPr lang="ru-RU" sz="2800" dirty="0" smtClean="0">
                <a:solidFill>
                  <a:srgbClr val="FF0000"/>
                </a:solidFill>
              </a:rPr>
              <a:t> в гликолизе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299833"/>
            <a:ext cx="5616624" cy="52255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94066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507288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III. </a:t>
            </a:r>
            <a:r>
              <a:rPr lang="ru-RU" dirty="0" smtClean="0"/>
              <a:t>Баланс </a:t>
            </a:r>
            <a:r>
              <a:rPr lang="ru-RU" dirty="0"/>
              <a:t>С2 – </a:t>
            </a:r>
            <a:r>
              <a:rPr lang="ru-RU" dirty="0" smtClean="0"/>
              <a:t>С1: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окисление ацетил-</a:t>
            </a:r>
            <a:r>
              <a:rPr lang="ru-RU" dirty="0" err="1" smtClean="0"/>
              <a:t>СоА</a:t>
            </a:r>
            <a:r>
              <a:rPr lang="ru-RU" dirty="0" smtClean="0"/>
              <a:t> до СО</a:t>
            </a:r>
            <a:r>
              <a:rPr lang="ru-RU" sz="3600" dirty="0" smtClean="0"/>
              <a:t>2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83568" y="2132856"/>
            <a:ext cx="76328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За 1 цикл образуется:</a:t>
            </a:r>
          </a:p>
          <a:p>
            <a:r>
              <a:rPr lang="ru-RU" dirty="0" smtClean="0"/>
              <a:t>1 </a:t>
            </a:r>
            <a:r>
              <a:rPr lang="ru-RU" b="1" dirty="0" smtClean="0">
                <a:solidFill>
                  <a:srgbClr val="00B050"/>
                </a:solidFill>
              </a:rPr>
              <a:t>ГТФ (АТФ)</a:t>
            </a:r>
          </a:p>
          <a:p>
            <a:r>
              <a:rPr lang="ru-RU" dirty="0" smtClean="0"/>
              <a:t>3 НАДН2</a:t>
            </a:r>
          </a:p>
          <a:p>
            <a:r>
              <a:rPr lang="ru-RU" dirty="0" smtClean="0"/>
              <a:t>1 ФАДН2 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39552" y="4005064"/>
            <a:ext cx="828092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реакция синтеза АТФ или ГТФ путём прямого переноса фосфата (PO</a:t>
            </a:r>
            <a:r>
              <a:rPr lang="ru-RU" baseline="-25000" dirty="0"/>
              <a:t>3</a:t>
            </a:r>
            <a:r>
              <a:rPr lang="ru-RU" dirty="0"/>
              <a:t>) на АДФ или ГДФ с высокоэнергетического промежуточного </a:t>
            </a:r>
            <a:r>
              <a:rPr lang="ru-RU" dirty="0" smtClean="0"/>
              <a:t>продукта (ферменты </a:t>
            </a:r>
            <a:r>
              <a:rPr lang="ru-RU" dirty="0" err="1" smtClean="0"/>
              <a:t>киназы</a:t>
            </a:r>
            <a:r>
              <a:rPr lang="ru-RU" dirty="0" smtClean="0"/>
              <a:t>, класс </a:t>
            </a:r>
            <a:r>
              <a:rPr lang="ru-RU" dirty="0" err="1" smtClean="0"/>
              <a:t>трансфераз</a:t>
            </a:r>
            <a:r>
              <a:rPr lang="ru-RU" dirty="0" smtClean="0"/>
              <a:t>; </a:t>
            </a:r>
            <a:r>
              <a:rPr lang="ru-RU" dirty="0" err="1" smtClean="0"/>
              <a:t>сукцинил-КоА-синтаза</a:t>
            </a:r>
            <a:r>
              <a:rPr lang="ru-RU" dirty="0" smtClean="0"/>
              <a:t>).</a:t>
            </a:r>
          </a:p>
          <a:p>
            <a:endParaRPr lang="ru-RU" dirty="0"/>
          </a:p>
          <a:p>
            <a:endParaRPr lang="ru-RU" dirty="0" smtClean="0"/>
          </a:p>
          <a:p>
            <a:r>
              <a:rPr lang="ru-RU" dirty="0" smtClean="0"/>
              <a:t>Субстратное </a:t>
            </a:r>
            <a:r>
              <a:rPr lang="ru-RU" dirty="0" err="1" smtClean="0"/>
              <a:t>фосфорилирование</a:t>
            </a:r>
            <a:r>
              <a:rPr lang="ru-RU" dirty="0" smtClean="0"/>
              <a:t> служит для быстрой регенерации АТФ </a:t>
            </a:r>
            <a:r>
              <a:rPr lang="ru-RU" dirty="0" smtClean="0">
                <a:solidFill>
                  <a:srgbClr val="0070C0"/>
                </a:solidFill>
              </a:rPr>
              <a:t>независимо от доступности акцепторов электронов </a:t>
            </a:r>
            <a:r>
              <a:rPr lang="ru-RU" dirty="0" smtClean="0"/>
              <a:t>для дыхательной цепи переноса, то есть в отсутствии кислорода.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472353" y="3613666"/>
            <a:ext cx="41322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Субстратное </a:t>
            </a:r>
            <a:r>
              <a:rPr lang="ru-RU" b="1" dirty="0" err="1" smtClean="0">
                <a:solidFill>
                  <a:srgbClr val="0070C0"/>
                </a:solidFill>
              </a:rPr>
              <a:t>фосфорилирование</a:t>
            </a:r>
            <a:r>
              <a:rPr lang="ru-RU" b="1" dirty="0" smtClean="0">
                <a:solidFill>
                  <a:srgbClr val="0070C0"/>
                </a:solidFill>
              </a:rPr>
              <a:t>:</a:t>
            </a:r>
            <a:endParaRPr lang="ru-RU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47457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7" descr="Картинки по запросу цикл кребса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9" descr="Картинки по запросу цикл кребса"/>
          <p:cNvSpPr>
            <a:spLocks noChangeAspect="1" noChangeArrowheads="1"/>
          </p:cNvSpPr>
          <p:nvPr/>
        </p:nvSpPr>
        <p:spPr bwMode="auto">
          <a:xfrm>
            <a:off x="152400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84" name="Picture 12" descr="C:\Users\Ильинская\Desktop\pic_19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495300"/>
            <a:ext cx="6192688" cy="5597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2400" y="6380329"/>
            <a:ext cx="899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 ЦТК образуется 2 молекулы СО2; 3 молекулы </a:t>
            </a:r>
            <a:r>
              <a:rPr lang="ru-RU" dirty="0" smtClean="0">
                <a:solidFill>
                  <a:srgbClr val="FF0000"/>
                </a:solidFill>
              </a:rPr>
              <a:t>НАДН2</a:t>
            </a:r>
            <a:r>
              <a:rPr lang="ru-RU" dirty="0" smtClean="0"/>
              <a:t>; и 1 молекула </a:t>
            </a:r>
            <a:r>
              <a:rPr lang="ru-RU" dirty="0" smtClean="0">
                <a:solidFill>
                  <a:srgbClr val="FF0000"/>
                </a:solidFill>
              </a:rPr>
              <a:t>ФАДН2</a:t>
            </a:r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3660220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Энергетика цикла Кребса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457200" y="1428736"/>
            <a:ext cx="2971792" cy="5000660"/>
          </a:xfrm>
          <a:solidFill>
            <a:srgbClr val="FFFF00">
              <a:alpha val="15000"/>
            </a:srgbClr>
          </a:solidFill>
          <a:ln>
            <a:solidFill>
              <a:srgbClr val="FFC000"/>
            </a:solidFill>
          </a:ln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dirty="0" smtClean="0"/>
              <a:t>Субстратное </a:t>
            </a:r>
            <a:r>
              <a:rPr lang="ru-RU" dirty="0" err="1" smtClean="0"/>
              <a:t>фосфорилирование</a:t>
            </a:r>
            <a:r>
              <a:rPr lang="ru-RU" dirty="0" smtClean="0"/>
              <a:t>:</a:t>
            </a:r>
          </a:p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</a:rPr>
              <a:t>1 АТР</a:t>
            </a:r>
            <a:endParaRPr lang="en-US" dirty="0" smtClean="0">
              <a:solidFill>
                <a:srgbClr val="C00000"/>
              </a:solidFill>
            </a:endParaRPr>
          </a:p>
          <a:p>
            <a:endParaRPr lang="ru-RU" dirty="0" smtClean="0"/>
          </a:p>
          <a:p>
            <a:pPr>
              <a:buNone/>
            </a:pPr>
            <a:r>
              <a:rPr lang="ru-RU" dirty="0" smtClean="0"/>
              <a:t>Поступление электронов с 3 </a:t>
            </a:r>
            <a:r>
              <a:rPr lang="en-US" dirty="0" smtClean="0"/>
              <a:t>NADH.H</a:t>
            </a:r>
            <a:r>
              <a:rPr lang="en-US" baseline="30000" dirty="0"/>
              <a:t>+</a:t>
            </a:r>
            <a:r>
              <a:rPr lang="en-US" dirty="0"/>
              <a:t>  </a:t>
            </a:r>
            <a:r>
              <a:rPr lang="ru-RU" dirty="0" smtClean="0"/>
              <a:t>(</a:t>
            </a:r>
            <a:r>
              <a:rPr lang="en-US" dirty="0" smtClean="0">
                <a:solidFill>
                  <a:srgbClr val="0070C0"/>
                </a:solidFill>
              </a:rPr>
              <a:t>3</a:t>
            </a:r>
            <a:r>
              <a:rPr lang="en-US" dirty="0" smtClean="0"/>
              <a:t> </a:t>
            </a:r>
            <a:r>
              <a:rPr lang="ru-RU" dirty="0" smtClean="0"/>
              <a:t>точки сопряжения)</a:t>
            </a:r>
          </a:p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</a:rPr>
              <a:t>9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>
                <a:solidFill>
                  <a:srgbClr val="C00000"/>
                </a:solidFill>
              </a:rPr>
              <a:t>ATP</a:t>
            </a:r>
            <a:endParaRPr lang="en-US" dirty="0" smtClean="0">
              <a:solidFill>
                <a:srgbClr val="C00000"/>
              </a:solidFill>
            </a:endParaRP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Поступление электронов с </a:t>
            </a:r>
            <a:r>
              <a:rPr lang="en-US" dirty="0" smtClean="0"/>
              <a:t>FADH</a:t>
            </a:r>
            <a:r>
              <a:rPr lang="en-US" baseline="-25000" dirty="0" smtClean="0"/>
              <a:t>2</a:t>
            </a:r>
            <a:r>
              <a:rPr lang="en-US" dirty="0"/>
              <a:t>  </a:t>
            </a:r>
            <a:r>
              <a:rPr lang="ru-RU" dirty="0" smtClean="0"/>
              <a:t>(</a:t>
            </a:r>
            <a:r>
              <a:rPr lang="en-US" dirty="0" smtClean="0">
                <a:solidFill>
                  <a:srgbClr val="0070C0"/>
                </a:solidFill>
              </a:rPr>
              <a:t>2</a:t>
            </a:r>
            <a:r>
              <a:rPr lang="en-US" dirty="0" smtClean="0"/>
              <a:t> </a:t>
            </a:r>
            <a:r>
              <a:rPr lang="ru-RU" dirty="0" smtClean="0"/>
              <a:t>точки сопряжения)</a:t>
            </a:r>
          </a:p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</a:rPr>
              <a:t>2 </a:t>
            </a:r>
            <a:r>
              <a:rPr lang="en-US" dirty="0" smtClean="0">
                <a:solidFill>
                  <a:srgbClr val="C00000"/>
                </a:solidFill>
              </a:rPr>
              <a:t>ATP</a:t>
            </a:r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r>
              <a:rPr lang="en-US" b="1" dirty="0" smtClean="0"/>
              <a:t>Total </a:t>
            </a:r>
            <a:r>
              <a:rPr lang="en-US" b="1" dirty="0"/>
              <a:t>                                                                                          </a:t>
            </a:r>
            <a:r>
              <a:rPr lang="ru-RU" b="1" dirty="0" smtClean="0">
                <a:solidFill>
                  <a:srgbClr val="C00000"/>
                </a:solidFill>
              </a:rPr>
              <a:t>12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b="1" dirty="0">
                <a:solidFill>
                  <a:srgbClr val="C00000"/>
                </a:solidFill>
              </a:rPr>
              <a:t>ATP</a:t>
            </a:r>
            <a:endParaRPr lang="en-US" dirty="0" smtClean="0">
              <a:solidFill>
                <a:srgbClr val="C00000"/>
              </a:solidFill>
            </a:endParaRP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8992" y="1428736"/>
            <a:ext cx="5357850" cy="4972072"/>
          </a:xfrm>
          <a:ln w="34925" cmpd="thickThin">
            <a:solidFill>
              <a:srgbClr val="FFC000"/>
            </a:solidFill>
          </a:ln>
        </p:spPr>
        <p:txBody>
          <a:bodyPr>
            <a:normAutofit fontScale="62500" lnSpcReduction="20000"/>
          </a:bodyPr>
          <a:lstStyle/>
          <a:p>
            <a:pPr algn="ctr">
              <a:buNone/>
            </a:pPr>
            <a:r>
              <a:rPr lang="ru-RU" sz="3400" b="1" dirty="0" smtClean="0">
                <a:solidFill>
                  <a:srgbClr val="C00000"/>
                </a:solidFill>
              </a:rPr>
              <a:t>Ацетил</a:t>
            </a:r>
            <a:r>
              <a:rPr lang="en-US" sz="3400" b="1" dirty="0" smtClean="0">
                <a:solidFill>
                  <a:srgbClr val="C00000"/>
                </a:solidFill>
              </a:rPr>
              <a:t> </a:t>
            </a:r>
            <a:r>
              <a:rPr lang="en-US" sz="3400" b="1" dirty="0">
                <a:solidFill>
                  <a:srgbClr val="C00000"/>
                </a:solidFill>
              </a:rPr>
              <a:t>Co </a:t>
            </a:r>
            <a:r>
              <a:rPr lang="en-US" sz="3400" b="1" dirty="0" smtClean="0">
                <a:solidFill>
                  <a:srgbClr val="C00000"/>
                </a:solidFill>
              </a:rPr>
              <a:t>A</a:t>
            </a:r>
            <a:r>
              <a:rPr lang="ru-RU" sz="3400" b="1" dirty="0" smtClean="0">
                <a:solidFill>
                  <a:srgbClr val="C00000"/>
                </a:solidFill>
              </a:rPr>
              <a:t> в цикле Кребса дает:</a:t>
            </a:r>
          </a:p>
          <a:p>
            <a:pPr algn="ctr">
              <a:buNone/>
            </a:pPr>
            <a:endParaRPr lang="en-US" b="1" dirty="0" smtClean="0">
              <a:solidFill>
                <a:srgbClr val="C00000"/>
              </a:solidFill>
            </a:endParaRPr>
          </a:p>
          <a:p>
            <a:r>
              <a:rPr lang="en-US" dirty="0"/>
              <a:t> </a:t>
            </a:r>
            <a:r>
              <a:rPr lang="ru-RU" dirty="0" smtClean="0"/>
              <a:t>при превращении </a:t>
            </a:r>
            <a:r>
              <a:rPr lang="ru-RU" dirty="0" err="1" smtClean="0"/>
              <a:t>изоцитрата</a:t>
            </a:r>
            <a:r>
              <a:rPr lang="ru-RU" dirty="0" smtClean="0"/>
              <a:t> в </a:t>
            </a:r>
            <a:r>
              <a:rPr lang="ru-RU" dirty="0" err="1" smtClean="0"/>
              <a:t>альфа-кетоглутарат</a:t>
            </a:r>
            <a:r>
              <a:rPr lang="ru-RU" dirty="0" smtClean="0"/>
              <a:t> </a:t>
            </a:r>
            <a:endParaRPr lang="en-US" dirty="0" smtClean="0"/>
          </a:p>
          <a:p>
            <a:pPr>
              <a:buNone/>
            </a:pPr>
            <a:r>
              <a:rPr lang="en-US" dirty="0"/>
              <a:t>   </a:t>
            </a:r>
            <a:r>
              <a:rPr lang="en-US" dirty="0" smtClean="0"/>
              <a:t>  </a:t>
            </a:r>
            <a:r>
              <a:rPr lang="ru-RU" dirty="0" smtClean="0"/>
              <a:t>		</a:t>
            </a:r>
            <a:r>
              <a:rPr lang="ru-RU" dirty="0"/>
              <a:t>	</a:t>
            </a:r>
            <a:r>
              <a:rPr lang="en-US" dirty="0" smtClean="0">
                <a:solidFill>
                  <a:srgbClr val="C00000"/>
                </a:solidFill>
              </a:rPr>
              <a:t>NADH.H</a:t>
            </a:r>
            <a:r>
              <a:rPr lang="en-US" baseline="30000" dirty="0" smtClean="0">
                <a:solidFill>
                  <a:srgbClr val="C00000"/>
                </a:solidFill>
              </a:rPr>
              <a:t>+ </a:t>
            </a:r>
            <a:r>
              <a:rPr lang="en-US" dirty="0" smtClean="0"/>
              <a:t>(+CO</a:t>
            </a:r>
            <a:r>
              <a:rPr lang="en-US" baseline="-25000" dirty="0" smtClean="0"/>
              <a:t>2</a:t>
            </a:r>
            <a:r>
              <a:rPr lang="en-US" dirty="0"/>
              <a:t>)                    </a:t>
            </a:r>
            <a:endParaRPr lang="en-US" dirty="0" smtClean="0"/>
          </a:p>
          <a:p>
            <a:r>
              <a:rPr lang="ru-RU" dirty="0" smtClean="0"/>
              <a:t>при превращении </a:t>
            </a:r>
            <a:r>
              <a:rPr lang="ru-RU" dirty="0" err="1" smtClean="0"/>
              <a:t>альфа-кетоглутарата</a:t>
            </a:r>
            <a:r>
              <a:rPr lang="ru-RU" dirty="0" smtClean="0"/>
              <a:t> в </a:t>
            </a:r>
            <a:r>
              <a:rPr lang="ru-RU" dirty="0" err="1" smtClean="0"/>
              <a:t>сукцинил</a:t>
            </a:r>
            <a:r>
              <a:rPr lang="ru-RU" dirty="0" smtClean="0"/>
              <a:t> </a:t>
            </a:r>
            <a:r>
              <a:rPr lang="en-US" dirty="0" err="1" smtClean="0"/>
              <a:t>CoA</a:t>
            </a:r>
            <a:r>
              <a:rPr lang="en-US" dirty="0" smtClean="0"/>
              <a:t> </a:t>
            </a:r>
            <a:r>
              <a:rPr lang="en-US" dirty="0"/>
              <a:t>             </a:t>
            </a:r>
            <a:r>
              <a:rPr lang="en-US" dirty="0" smtClean="0"/>
              <a:t> </a:t>
            </a:r>
            <a:endParaRPr lang="ru-RU" dirty="0" smtClean="0"/>
          </a:p>
          <a:p>
            <a:pPr>
              <a:buNone/>
            </a:pPr>
            <a:r>
              <a:rPr lang="ru-RU" dirty="0"/>
              <a:t>	</a:t>
            </a:r>
            <a:r>
              <a:rPr lang="ru-RU" dirty="0" smtClean="0"/>
              <a:t>	</a:t>
            </a:r>
            <a:r>
              <a:rPr lang="ru-RU" dirty="0"/>
              <a:t>	</a:t>
            </a:r>
            <a:r>
              <a:rPr lang="en-US" dirty="0" smtClean="0">
                <a:solidFill>
                  <a:srgbClr val="C00000"/>
                </a:solidFill>
              </a:rPr>
              <a:t>NADH.H</a:t>
            </a:r>
            <a:r>
              <a:rPr lang="en-US" baseline="30000" dirty="0" smtClean="0">
                <a:solidFill>
                  <a:srgbClr val="C00000"/>
                </a:solidFill>
              </a:rPr>
              <a:t>+</a:t>
            </a:r>
            <a:r>
              <a:rPr lang="en-US" dirty="0" smtClean="0"/>
              <a:t>(</a:t>
            </a:r>
            <a:r>
              <a:rPr lang="ru-RU" dirty="0" smtClean="0"/>
              <a:t>+</a:t>
            </a:r>
            <a:r>
              <a:rPr lang="en-US" dirty="0" smtClean="0"/>
              <a:t>CO</a:t>
            </a:r>
            <a:r>
              <a:rPr lang="en-US" baseline="-25000" dirty="0" smtClean="0"/>
              <a:t>2</a:t>
            </a:r>
            <a:r>
              <a:rPr lang="en-US" dirty="0" smtClean="0"/>
              <a:t>)  </a:t>
            </a:r>
          </a:p>
          <a:p>
            <a:r>
              <a:rPr lang="ru-RU" dirty="0" smtClean="0"/>
              <a:t>при превращении </a:t>
            </a:r>
            <a:r>
              <a:rPr lang="ru-RU" dirty="0" err="1" smtClean="0"/>
              <a:t>сукцинил</a:t>
            </a:r>
            <a:r>
              <a:rPr lang="ru-RU" dirty="0" smtClean="0"/>
              <a:t> </a:t>
            </a:r>
            <a:r>
              <a:rPr lang="en-US" dirty="0" err="1" smtClean="0"/>
              <a:t>CoA</a:t>
            </a:r>
            <a:r>
              <a:rPr lang="en-US" dirty="0" smtClean="0"/>
              <a:t> 2 </a:t>
            </a:r>
            <a:r>
              <a:rPr lang="ru-RU" dirty="0" smtClean="0"/>
              <a:t>в </a:t>
            </a:r>
            <a:r>
              <a:rPr lang="ru-RU" dirty="0" err="1" smtClean="0"/>
              <a:t>сукцинат</a:t>
            </a:r>
            <a:endParaRPr lang="ru-RU" dirty="0" smtClean="0"/>
          </a:p>
          <a:p>
            <a:pPr>
              <a:buNone/>
            </a:pPr>
            <a:r>
              <a:rPr lang="ru-RU" dirty="0"/>
              <a:t>	</a:t>
            </a:r>
            <a:r>
              <a:rPr lang="ru-RU" dirty="0" smtClean="0"/>
              <a:t>	</a:t>
            </a:r>
            <a:r>
              <a:rPr lang="ru-RU" dirty="0"/>
              <a:t>	</a:t>
            </a:r>
            <a:r>
              <a:rPr lang="en-US" dirty="0" smtClean="0"/>
              <a:t> </a:t>
            </a:r>
            <a:r>
              <a:rPr lang="en-US" b="1" dirty="0">
                <a:solidFill>
                  <a:srgbClr val="C00000"/>
                </a:solidFill>
              </a:rPr>
              <a:t>GTP</a:t>
            </a:r>
            <a:endParaRPr lang="en-US" b="1" dirty="0" smtClean="0">
              <a:solidFill>
                <a:srgbClr val="C00000"/>
              </a:solidFill>
            </a:endParaRPr>
          </a:p>
          <a:p>
            <a:r>
              <a:rPr lang="ru-RU" dirty="0" smtClean="0"/>
              <a:t>при превращении </a:t>
            </a:r>
            <a:r>
              <a:rPr lang="ru-RU" dirty="0" err="1" smtClean="0"/>
              <a:t>сукцината</a:t>
            </a:r>
            <a:r>
              <a:rPr lang="ru-RU" dirty="0" smtClean="0"/>
              <a:t> в </a:t>
            </a:r>
            <a:r>
              <a:rPr lang="ru-RU" dirty="0" err="1" smtClean="0"/>
              <a:t>фумарат</a:t>
            </a:r>
            <a:endParaRPr lang="ru-RU" dirty="0" smtClean="0"/>
          </a:p>
          <a:p>
            <a:pPr>
              <a:buNone/>
            </a:pPr>
            <a:r>
              <a:rPr lang="en-US" dirty="0"/>
              <a:t>                  </a:t>
            </a:r>
            <a:r>
              <a:rPr lang="ru-RU" dirty="0"/>
              <a:t>	</a:t>
            </a:r>
            <a:r>
              <a:rPr lang="en-US" dirty="0" smtClean="0">
                <a:solidFill>
                  <a:srgbClr val="C00000"/>
                </a:solidFill>
              </a:rPr>
              <a:t>FADH</a:t>
            </a:r>
            <a:r>
              <a:rPr lang="en-US" baseline="-25000" dirty="0" smtClean="0">
                <a:solidFill>
                  <a:srgbClr val="C00000"/>
                </a:solidFill>
              </a:rPr>
              <a:t>2</a:t>
            </a:r>
            <a:endParaRPr lang="en-US" dirty="0" smtClean="0">
              <a:solidFill>
                <a:srgbClr val="C00000"/>
              </a:solidFill>
            </a:endParaRPr>
          </a:p>
          <a:p>
            <a:r>
              <a:rPr lang="ru-RU" dirty="0" smtClean="0"/>
              <a:t>При превращении </a:t>
            </a:r>
            <a:r>
              <a:rPr lang="ru-RU" dirty="0" err="1" smtClean="0"/>
              <a:t>малата</a:t>
            </a:r>
            <a:r>
              <a:rPr lang="ru-RU" dirty="0" smtClean="0"/>
              <a:t> в </a:t>
            </a:r>
            <a:r>
              <a:rPr lang="ru-RU" dirty="0" err="1" smtClean="0"/>
              <a:t>оксалоацетат</a:t>
            </a:r>
            <a:r>
              <a:rPr lang="ru-RU" dirty="0" smtClean="0"/>
              <a:t> </a:t>
            </a:r>
            <a:r>
              <a:rPr lang="en-US" dirty="0"/>
              <a:t>     </a:t>
            </a:r>
            <a:endParaRPr lang="ru-RU" dirty="0"/>
          </a:p>
          <a:p>
            <a:pPr>
              <a:buNone/>
            </a:pPr>
            <a:r>
              <a:rPr lang="ru-RU" dirty="0" smtClean="0"/>
              <a:t>			</a:t>
            </a:r>
            <a:r>
              <a:rPr lang="en-US" dirty="0" smtClean="0"/>
              <a:t> </a:t>
            </a:r>
            <a:r>
              <a:rPr lang="en-US" dirty="0">
                <a:solidFill>
                  <a:srgbClr val="C00000"/>
                </a:solidFill>
              </a:rPr>
              <a:t>NADH.H</a:t>
            </a:r>
            <a:r>
              <a:rPr lang="en-US" baseline="30000" dirty="0">
                <a:solidFill>
                  <a:srgbClr val="C00000"/>
                </a:solidFill>
              </a:rPr>
              <a:t>+</a:t>
            </a:r>
            <a:endParaRPr lang="en-US" dirty="0" smtClean="0">
              <a:solidFill>
                <a:srgbClr val="C0000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78163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20688"/>
            <a:ext cx="8784976" cy="58993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8823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1" name="Picture 3" descr="C:\Users\Ильинская\Desktop\imag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580710"/>
            <a:ext cx="8280920" cy="6210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12769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476672"/>
            <a:ext cx="7931224" cy="990600"/>
          </a:xfrm>
        </p:spPr>
        <p:txBody>
          <a:bodyPr>
            <a:normAutofit fontScale="90000"/>
          </a:bodyPr>
          <a:lstStyle/>
          <a:p>
            <a:r>
              <a:rPr lang="ru-RU" dirty="0" err="1" smtClean="0">
                <a:solidFill>
                  <a:srgbClr val="0070C0"/>
                </a:solidFill>
              </a:rPr>
              <a:t>Оксилительное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фосфорилирование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15616" y="1556792"/>
            <a:ext cx="73448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При окислительном </a:t>
            </a:r>
            <a:r>
              <a:rPr lang="ru-RU" dirty="0" err="1" smtClean="0"/>
              <a:t>фосфорилировании</a:t>
            </a:r>
            <a:r>
              <a:rPr lang="ru-RU" dirty="0" smtClean="0"/>
              <a:t> происходит перенос электронов от соединений-доноров к соединениям-акцепторам, которые составляют дыхательную (</a:t>
            </a:r>
            <a:r>
              <a:rPr lang="ru-RU" dirty="0" err="1" smtClean="0"/>
              <a:t>электронотранспортную</a:t>
            </a:r>
            <a:r>
              <a:rPr lang="ru-RU" dirty="0" smtClean="0"/>
              <a:t> цепь)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71600" y="2564904"/>
            <a:ext cx="698477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За 1 цикл (Кребса)  образуется:</a:t>
            </a:r>
          </a:p>
          <a:p>
            <a:r>
              <a:rPr lang="ru-RU" dirty="0" smtClean="0"/>
              <a:t>1 ГТФ (АТФ)</a:t>
            </a:r>
          </a:p>
          <a:p>
            <a:r>
              <a:rPr lang="ru-RU" b="1" dirty="0" smtClean="0">
                <a:solidFill>
                  <a:srgbClr val="00B0F0"/>
                </a:solidFill>
              </a:rPr>
              <a:t>3 НАДН2</a:t>
            </a:r>
          </a:p>
          <a:p>
            <a:r>
              <a:rPr lang="ru-RU" b="1" dirty="0" smtClean="0">
                <a:solidFill>
                  <a:srgbClr val="00B0F0"/>
                </a:solidFill>
              </a:rPr>
              <a:t>1 ФАДН2 </a:t>
            </a:r>
          </a:p>
          <a:p>
            <a:endParaRPr lang="ru-RU" b="1" dirty="0">
              <a:solidFill>
                <a:srgbClr val="00B0F0"/>
              </a:solidFill>
            </a:endParaRPr>
          </a:p>
          <a:p>
            <a:r>
              <a:rPr lang="ru-RU" dirty="0" smtClean="0"/>
              <a:t>В гликолизе и вариантах этого пути тоже образуется </a:t>
            </a:r>
            <a:r>
              <a:rPr lang="ru-RU" b="1" dirty="0" smtClean="0">
                <a:solidFill>
                  <a:srgbClr val="00B0F0"/>
                </a:solidFill>
              </a:rPr>
              <a:t>НАДН2</a:t>
            </a:r>
          </a:p>
          <a:p>
            <a:endParaRPr lang="ru-RU" b="1" dirty="0">
              <a:solidFill>
                <a:srgbClr val="00B0F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15616" y="4869160"/>
            <a:ext cx="66247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Компоненты дыхательной цепи катализируют перенос е от восстановленных коферментов (НАДН2, НАДФН2, ФАДН</a:t>
            </a:r>
            <a:r>
              <a:rPr lang="en-US" dirty="0" smtClean="0"/>
              <a:t>2</a:t>
            </a:r>
            <a:r>
              <a:rPr lang="ru-RU" dirty="0" smtClean="0"/>
              <a:t>) на кислород.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46748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27134"/>
            <a:ext cx="8229600" cy="687288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Транспорт электронов в дыхательной цепи</a:t>
            </a:r>
            <a:endParaRPr lang="ru-RU" sz="3200" b="1" dirty="0">
              <a:solidFill>
                <a:srgbClr val="C00000"/>
              </a:solidFill>
            </a:endParaRPr>
          </a:p>
        </p:txBody>
      </p:sp>
      <p:pic>
        <p:nvPicPr>
          <p:cNvPr id="18438" name="Picture 6" descr="Chemiosmosi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412776"/>
            <a:ext cx="2533650" cy="3133726"/>
          </a:xfrm>
          <a:prstGeom prst="rect">
            <a:avLst/>
          </a:prstGeom>
          <a:noFill/>
        </p:spPr>
      </p:pic>
      <p:pic>
        <p:nvPicPr>
          <p:cNvPr id="18440" name="Picture 8" descr="http://www.immunova.co.uk/images/krebs-extra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8992" y="1214422"/>
            <a:ext cx="5453074" cy="5453074"/>
          </a:xfrm>
          <a:prstGeom prst="rect">
            <a:avLst/>
          </a:prstGeom>
          <a:noFill/>
        </p:spPr>
      </p:pic>
      <p:pic>
        <p:nvPicPr>
          <p:cNvPr id="6146" name="Picture 2" descr="C:\Users\Ильинская\Desktop\88283b92c0e2fefda1c41e2f76039d629f6c754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96" y="4725144"/>
            <a:ext cx="2565200" cy="339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80309" y="5373216"/>
            <a:ext cx="30617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u="sng" dirty="0" smtClean="0">
                <a:solidFill>
                  <a:srgbClr val="0070C0"/>
                </a:solidFill>
              </a:rPr>
              <a:t>Мембранный</a:t>
            </a:r>
            <a:r>
              <a:rPr lang="ru-RU" dirty="0" smtClean="0"/>
              <a:t> потенциал = разница </a:t>
            </a:r>
            <a:r>
              <a:rPr lang="ru-RU" dirty="0" smtClean="0">
                <a:solidFill>
                  <a:srgbClr val="0070C0"/>
                </a:solidFill>
              </a:rPr>
              <a:t>электрических</a:t>
            </a:r>
            <a:r>
              <a:rPr lang="ru-RU" dirty="0" smtClean="0"/>
              <a:t> потенциалов + разница </a:t>
            </a:r>
            <a:r>
              <a:rPr lang="ru-RU" dirty="0" smtClean="0">
                <a:solidFill>
                  <a:srgbClr val="0070C0"/>
                </a:solidFill>
              </a:rPr>
              <a:t>химических</a:t>
            </a:r>
            <a:r>
              <a:rPr lang="ru-RU" dirty="0" smtClean="0"/>
              <a:t> потенциалов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2067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Белковые комплексы </a:t>
            </a:r>
            <a:r>
              <a:rPr lang="ru-RU" b="1" dirty="0" err="1" smtClean="0">
                <a:solidFill>
                  <a:srgbClr val="FF0000"/>
                </a:solidFill>
              </a:rPr>
              <a:t>электроно-транспортной</a:t>
            </a:r>
            <a:r>
              <a:rPr lang="ru-RU" b="1" dirty="0" smtClean="0">
                <a:solidFill>
                  <a:srgbClr val="FF0000"/>
                </a:solidFill>
              </a:rPr>
              <a:t> цепи митохондрий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http://upload.wikimedia.org/wikipedia/commons/4/4b/ETC.PN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1701374"/>
            <a:ext cx="7200800" cy="3391926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115616" y="5301208"/>
            <a:ext cx="71287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I - NADH </a:t>
            </a:r>
            <a:r>
              <a:rPr lang="ru-RU" sz="2400" b="1" dirty="0" err="1" smtClean="0"/>
              <a:t>коэнзим</a:t>
            </a:r>
            <a:r>
              <a:rPr lang="en-US" sz="2400" b="1" dirty="0" smtClean="0"/>
              <a:t> Q </a:t>
            </a:r>
            <a:r>
              <a:rPr lang="ru-RU" sz="2400" b="1" dirty="0" err="1" smtClean="0"/>
              <a:t>редуктаза</a:t>
            </a:r>
            <a:r>
              <a:rPr lang="ru-RU" sz="2400" b="1" dirty="0" smtClean="0"/>
              <a:t>; </a:t>
            </a:r>
            <a:r>
              <a:rPr lang="en-US" sz="2400" b="1" dirty="0" smtClean="0"/>
              <a:t>   II</a:t>
            </a:r>
            <a:r>
              <a:rPr lang="ru-RU" sz="2400" b="1" dirty="0" smtClean="0"/>
              <a:t> – </a:t>
            </a:r>
            <a:r>
              <a:rPr lang="ru-RU" sz="2400" b="1" dirty="0" err="1" smtClean="0"/>
              <a:t>сукцинат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дегидрогеназа</a:t>
            </a:r>
            <a:r>
              <a:rPr lang="ru-RU" sz="2400" b="1" dirty="0" smtClean="0"/>
              <a:t>; </a:t>
            </a:r>
            <a:r>
              <a:rPr lang="en-US" sz="2400" b="1" dirty="0" smtClean="0"/>
              <a:t>      III  </a:t>
            </a:r>
            <a:r>
              <a:rPr lang="ru-RU" sz="2400" b="1" dirty="0" smtClean="0"/>
              <a:t>- комплекс </a:t>
            </a:r>
            <a:r>
              <a:rPr lang="ru-RU" sz="2400" b="1" dirty="0" err="1" smtClean="0"/>
              <a:t>цитохром</a:t>
            </a:r>
            <a:r>
              <a:rPr lang="ru-RU" sz="2400" b="1" dirty="0" smtClean="0"/>
              <a:t> </a:t>
            </a:r>
            <a:r>
              <a:rPr lang="en-US" sz="2400" b="1" dirty="0" err="1" smtClean="0"/>
              <a:t>bc</a:t>
            </a:r>
            <a:r>
              <a:rPr lang="ru-RU" sz="2400" b="1" baseline="-25000" dirty="0" smtClean="0"/>
              <a:t>1</a:t>
            </a:r>
            <a:r>
              <a:rPr lang="ru-RU" sz="2400" b="1" dirty="0" smtClean="0"/>
              <a:t>;</a:t>
            </a:r>
            <a:r>
              <a:rPr lang="en-US" sz="2400" b="1" dirty="0" smtClean="0"/>
              <a:t>   IV</a:t>
            </a:r>
            <a:r>
              <a:rPr lang="ru-RU" sz="2400" b="1" dirty="0" smtClean="0"/>
              <a:t> – комплекс </a:t>
            </a:r>
            <a:r>
              <a:rPr lang="ru-RU" sz="2400" b="1" dirty="0" err="1" smtClean="0"/>
              <a:t>цитохром</a:t>
            </a:r>
            <a:r>
              <a:rPr lang="ru-RU" sz="2400" b="1" dirty="0" smtClean="0"/>
              <a:t> </a:t>
            </a:r>
            <a:r>
              <a:rPr lang="ru-RU" sz="2400" b="1" dirty="0"/>
              <a:t>С</a:t>
            </a:r>
            <a:r>
              <a:rPr lang="en-US" sz="2400" b="1" dirty="0" smtClean="0"/>
              <a:t> </a:t>
            </a:r>
            <a:r>
              <a:rPr lang="ru-RU" sz="2400" b="1" dirty="0" smtClean="0"/>
              <a:t>оксидаза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312281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Ильинская\Desktop\Wpnc4UdkDQ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592" y="354041"/>
            <a:ext cx="8719896" cy="6315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95303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dirty="0" err="1" smtClean="0"/>
              <a:t>Окислительно</a:t>
            </a:r>
            <a:r>
              <a:rPr lang="ru-RU" sz="3200" dirty="0" smtClean="0"/>
              <a:t>-восстановительный потенциал компонентов дыхательной цепи</a:t>
            </a:r>
            <a:endParaRPr lang="ru-RU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1115616" y="234888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6328977"/>
              </p:ext>
            </p:extLst>
          </p:nvPr>
        </p:nvGraphicFramePr>
        <p:xfrm>
          <a:off x="1403648" y="1700808"/>
          <a:ext cx="6096000" cy="3235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Компонент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ОВП,</a:t>
                      </a:r>
                      <a:r>
                        <a:rPr lang="ru-RU" baseline="0" dirty="0" smtClean="0"/>
                        <a:t> 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∆ ОВП, 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-∆ </a:t>
                      </a:r>
                      <a:r>
                        <a:rPr lang="en-US" dirty="0" smtClean="0"/>
                        <a:t>G,</a:t>
                      </a:r>
                      <a:r>
                        <a:rPr lang="en-US" baseline="0" dirty="0" smtClean="0"/>
                        <a:t> </a:t>
                      </a:r>
                      <a:r>
                        <a:rPr lang="ru-RU" baseline="0" dirty="0" smtClean="0"/>
                        <a:t>ккал/моль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Водород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- 0.42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НАД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- 0.32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0.1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4.61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ФАД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- 0.08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0.24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11.1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Цитохром</a:t>
                      </a:r>
                      <a:r>
                        <a:rPr lang="ru-RU" dirty="0" smtClean="0"/>
                        <a:t> </a:t>
                      </a:r>
                      <a:r>
                        <a:rPr lang="en-US" dirty="0" smtClean="0"/>
                        <a:t>b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- 0.04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0.04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1.84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Цитохром</a:t>
                      </a:r>
                      <a:r>
                        <a:rPr lang="ru-RU" dirty="0" smtClean="0"/>
                        <a:t> 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+</a:t>
                      </a:r>
                      <a:r>
                        <a:rPr lang="ru-RU" baseline="0" dirty="0" smtClean="0"/>
                        <a:t> 0.27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0.31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14.3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Цитохром</a:t>
                      </a:r>
                      <a:r>
                        <a:rPr lang="ru-RU" dirty="0" smtClean="0"/>
                        <a:t> 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+ 0.29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0.02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0.92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Кислород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+ 0.81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0.52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24.0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39552" y="5701898"/>
            <a:ext cx="7632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Свободная энергия гидролиза фосфатной связи АТФ = </a:t>
            </a:r>
            <a:r>
              <a:rPr lang="ru-RU" dirty="0" smtClean="0">
                <a:solidFill>
                  <a:srgbClr val="FF0000"/>
                </a:solidFill>
              </a:rPr>
              <a:t>8.4</a:t>
            </a:r>
            <a:r>
              <a:rPr lang="ru-RU" dirty="0" smtClean="0"/>
              <a:t> ккал/моль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04079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04860"/>
            <a:ext cx="8424936" cy="6310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813692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3874" y="2276872"/>
            <a:ext cx="2391902" cy="990600"/>
          </a:xfrm>
        </p:spPr>
        <p:txBody>
          <a:bodyPr>
            <a:noAutofit/>
          </a:bodyPr>
          <a:lstStyle/>
          <a:p>
            <a:r>
              <a:rPr lang="ru-RU" sz="2800" dirty="0" smtClean="0"/>
              <a:t>Разнообразие </a:t>
            </a:r>
            <a:r>
              <a:rPr lang="ru-RU" sz="2800" dirty="0" err="1" smtClean="0"/>
              <a:t>электроно</a:t>
            </a:r>
            <a:r>
              <a:rPr lang="ru-RU" sz="2800" dirty="0" smtClean="0"/>
              <a:t>-транспортных цепей бактерий</a:t>
            </a:r>
            <a:endParaRPr lang="ru-RU" sz="2800" dirty="0"/>
          </a:p>
        </p:txBody>
      </p:sp>
      <p:pic>
        <p:nvPicPr>
          <p:cNvPr id="36866" name="Picture 2" descr="C:\Users\Ильинская\AppData\Local\Microsoft\Windows\Temporary Internet Files\Low\Content.IE5\J0NX4YNE\ch4f8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332656"/>
            <a:ext cx="6483927" cy="64087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91576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Ильинская\Desktop\slide-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620688"/>
            <a:ext cx="7927415" cy="5937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77233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Ильинская\Desktop\unnam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48680"/>
            <a:ext cx="8136904" cy="618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59251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dirty="0" smtClean="0"/>
              <a:t>Дыхательная цепь при анаэробном нитратном дыхании</a:t>
            </a:r>
            <a:endParaRPr lang="ru-RU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115616" y="6021288"/>
            <a:ext cx="68042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</a:rPr>
              <a:t>Нитратное </a:t>
            </a:r>
            <a:r>
              <a:rPr lang="ru-RU" b="1" dirty="0">
                <a:solidFill>
                  <a:srgbClr val="0070C0"/>
                </a:solidFill>
              </a:rPr>
              <a:t>дыхание по эффективности в расчёте на 1 моль глюкозы составляет лишь 70 % от </a:t>
            </a:r>
            <a:r>
              <a:rPr lang="ru-RU" b="1" dirty="0" smtClean="0">
                <a:solidFill>
                  <a:srgbClr val="0070C0"/>
                </a:solidFill>
              </a:rPr>
              <a:t>аэробного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9218" name="Picture 2" descr="C:\Users\Ильинская\Desktop\slide-4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340768"/>
            <a:ext cx="7668344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69442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Ильинская\Desktop\d874efa699f47b2a60a083b52ecbdf4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764704"/>
            <a:ext cx="8769985" cy="5490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11745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АТФ-</a:t>
            </a:r>
            <a:r>
              <a:rPr lang="ru-RU" b="1" dirty="0" err="1" smtClean="0"/>
              <a:t>синтаза</a:t>
            </a:r>
            <a:endParaRPr lang="ru-RU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23528" y="1394913"/>
            <a:ext cx="770485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Н+-</a:t>
            </a:r>
            <a:r>
              <a:rPr lang="ru-RU" sz="2400" dirty="0" err="1"/>
              <a:t>транслоцирующая</a:t>
            </a:r>
            <a:r>
              <a:rPr lang="ru-RU" sz="2400" dirty="0"/>
              <a:t> АТФ-</a:t>
            </a:r>
            <a:r>
              <a:rPr lang="ru-RU" sz="2400" dirty="0" err="1"/>
              <a:t>синтаза</a:t>
            </a:r>
            <a:r>
              <a:rPr lang="ru-RU" sz="2400" dirty="0"/>
              <a:t> состоит из двух частей: встроенного в мембрану протонного канала (F0) из по меньшей мере 13 субъединиц и каталитической субъединицы (F1), выступающей в матрикс.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28184" y="3028309"/>
            <a:ext cx="266429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</a:rPr>
              <a:t>ЭТАПЫ:</a:t>
            </a:r>
          </a:p>
          <a:p>
            <a:pPr marL="342900" indent="-342900">
              <a:buAutoNum type="arabicPeriod"/>
            </a:pPr>
            <a:r>
              <a:rPr lang="ru-RU" sz="2400" dirty="0"/>
              <a:t>С</a:t>
            </a:r>
            <a:r>
              <a:rPr lang="ru-RU" sz="2400" dirty="0" smtClean="0"/>
              <a:t>вязывание АДФ</a:t>
            </a:r>
          </a:p>
          <a:p>
            <a:pPr marL="342900" indent="-342900">
              <a:buAutoNum type="arabicPeriod"/>
            </a:pPr>
            <a:r>
              <a:rPr lang="ru-RU" sz="2400" dirty="0" smtClean="0"/>
              <a:t>Образование </a:t>
            </a:r>
            <a:r>
              <a:rPr lang="ru-RU" sz="2400" dirty="0" err="1" smtClean="0"/>
              <a:t>фосфоан-гидридной</a:t>
            </a:r>
            <a:r>
              <a:rPr lang="ru-RU" sz="2400" dirty="0" smtClean="0"/>
              <a:t> связи</a:t>
            </a:r>
          </a:p>
          <a:p>
            <a:pPr marL="342900" indent="-342900">
              <a:buAutoNum type="arabicPeriod"/>
            </a:pPr>
            <a:r>
              <a:rPr lang="ru-RU" sz="2400" dirty="0" smtClean="0"/>
              <a:t>Освобождение конечного продукта</a:t>
            </a:r>
            <a:endParaRPr lang="ru-RU" sz="2400" dirty="0"/>
          </a:p>
        </p:txBody>
      </p:sp>
      <p:pic>
        <p:nvPicPr>
          <p:cNvPr id="1026" name="Picture 2" descr="C:\Users\Ильинская\Desktop\img-nnCz6Q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933" y="3230448"/>
            <a:ext cx="3333750" cy="3381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10958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Митчелл, Питер </a:t>
            </a:r>
            <a:r>
              <a:rPr lang="ru-RU" dirty="0" err="1"/>
              <a:t>Деннис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419872" y="1522451"/>
            <a:ext cx="42845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 </a:t>
            </a:r>
            <a:r>
              <a:rPr lang="ru-RU" dirty="0" smtClean="0"/>
              <a:t>Нобелевская премия </a:t>
            </a:r>
            <a:r>
              <a:rPr lang="ru-RU" dirty="0"/>
              <a:t>по химии (1978)</a:t>
            </a:r>
          </a:p>
        </p:txBody>
      </p:sp>
      <p:pic>
        <p:nvPicPr>
          <p:cNvPr id="1026" name="Picture 2" descr="C:\Users\Ильинская\Desktop\Без названия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13686"/>
            <a:ext cx="2209800" cy="2066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Ильинская\Desktop\slide_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132856"/>
            <a:ext cx="5747803" cy="4310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Ильинская\Desktop\image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861048"/>
            <a:ext cx="2105025" cy="217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67544" y="6309320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Дэвид </a:t>
            </a:r>
            <a:r>
              <a:rPr lang="ru-RU" dirty="0" err="1" smtClean="0"/>
              <a:t>Эзра</a:t>
            </a:r>
            <a:r>
              <a:rPr lang="ru-RU" dirty="0" smtClean="0"/>
              <a:t> Грин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02720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БИОСИНТЕЗ АТФ</a:t>
            </a:r>
            <a:endParaRPr lang="ru-RU" dirty="0"/>
          </a:p>
        </p:txBody>
      </p:sp>
      <p:pic>
        <p:nvPicPr>
          <p:cNvPr id="2050" name="Picture 2" descr="C:\Users\oilinsk\Desktop\18685415_147975051.pdf-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284294"/>
            <a:ext cx="7200800" cy="5192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78098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сность">
  <a:themeElements>
    <a:clrScheme name="Ясность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Ясность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Ясность">
  <a:themeElements>
    <a:clrScheme name="Ясность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Ясность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537</TotalTime>
  <Words>847</Words>
  <Application>Microsoft Office PowerPoint</Application>
  <PresentationFormat>Экран (4:3)</PresentationFormat>
  <Paragraphs>142</Paragraphs>
  <Slides>33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33</vt:i4>
      </vt:variant>
    </vt:vector>
  </HeadingPairs>
  <TitlesOfParts>
    <vt:vector size="35" baseType="lpstr">
      <vt:lpstr>Ясность</vt:lpstr>
      <vt:lpstr>1_Ясность</vt:lpstr>
      <vt:lpstr>Получение энергии в процессе катаболизма</vt:lpstr>
      <vt:lpstr>АТФ</vt:lpstr>
      <vt:lpstr>Презентация PowerPoint</vt:lpstr>
      <vt:lpstr>Презентация PowerPoint</vt:lpstr>
      <vt:lpstr>Не только фосфодиэфирная связь является макроэнергитической</vt:lpstr>
      <vt:lpstr>КАТАБОЛИЗМ</vt:lpstr>
      <vt:lpstr>Презентация PowerPoint</vt:lpstr>
      <vt:lpstr>Различные типы брожения</vt:lpstr>
      <vt:lpstr>Три типа фосфорилирования  (синтеза АТФ)</vt:lpstr>
      <vt:lpstr>Ферменты синтеза АТФ</vt:lpstr>
      <vt:lpstr>Презентация PowerPoint</vt:lpstr>
      <vt:lpstr>I. Баланс путей катаболизма С6 – С3</vt:lpstr>
      <vt:lpstr>. </vt:lpstr>
      <vt:lpstr>Субстратное фосфорилирование в гликолизе</vt:lpstr>
      <vt:lpstr>III. Баланс С2 – С1: окисление ацетил-СоА до СО2</vt:lpstr>
      <vt:lpstr>Презентация PowerPoint</vt:lpstr>
      <vt:lpstr>Энергетика цикла Кребса</vt:lpstr>
      <vt:lpstr>Презентация PowerPoint</vt:lpstr>
      <vt:lpstr>Презентация PowerPoint</vt:lpstr>
      <vt:lpstr>Оксилительное фосфорилирование</vt:lpstr>
      <vt:lpstr>Транспорт электронов в дыхательной цепи</vt:lpstr>
      <vt:lpstr>Белковые комплексы электроно-транспортной цепи митохондрий</vt:lpstr>
      <vt:lpstr>Презентация PowerPoint</vt:lpstr>
      <vt:lpstr>Окислительно-восстановительный потенциал компонентов дыхательной цепи</vt:lpstr>
      <vt:lpstr>Презентация PowerPoint</vt:lpstr>
      <vt:lpstr>Разнообразие электроно-транспортных цепей бактерий</vt:lpstr>
      <vt:lpstr>Презентация PowerPoint</vt:lpstr>
      <vt:lpstr>Презентация PowerPoint</vt:lpstr>
      <vt:lpstr>Дыхательная цепь при анаэробном нитратном дыхании</vt:lpstr>
      <vt:lpstr>Презентация PowerPoint</vt:lpstr>
      <vt:lpstr>АТФ-синтаза</vt:lpstr>
      <vt:lpstr>Митчелл, Питер Деннис</vt:lpstr>
      <vt:lpstr>БИОСИНТЕЗ АТФ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Получение энергии в процессе катаболизма</dc:title>
  <dc:creator>Ильинская</dc:creator>
  <cp:lastModifiedBy>Ильинская</cp:lastModifiedBy>
  <cp:revision>51</cp:revision>
  <dcterms:created xsi:type="dcterms:W3CDTF">2017-05-15T12:51:01Z</dcterms:created>
  <dcterms:modified xsi:type="dcterms:W3CDTF">2023-04-10T04:11:07Z</dcterms:modified>
</cp:coreProperties>
</file>