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sldIdLst>
    <p:sldId id="257" r:id="rId3"/>
    <p:sldId id="285" r:id="rId4"/>
    <p:sldId id="280" r:id="rId5"/>
    <p:sldId id="307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309" r:id="rId17"/>
    <p:sldId id="296" r:id="rId18"/>
    <p:sldId id="298" r:id="rId19"/>
    <p:sldId id="300" r:id="rId20"/>
    <p:sldId id="299" r:id="rId21"/>
    <p:sldId id="308" r:id="rId22"/>
    <p:sldId id="301" r:id="rId23"/>
    <p:sldId id="302" r:id="rId24"/>
    <p:sldId id="303" r:id="rId25"/>
    <p:sldId id="304" r:id="rId26"/>
    <p:sldId id="305" r:id="rId27"/>
    <p:sldId id="258" r:id="rId28"/>
    <p:sldId id="271" r:id="rId29"/>
    <p:sldId id="272" r:id="rId30"/>
    <p:sldId id="264" r:id="rId31"/>
    <p:sldId id="273" r:id="rId32"/>
    <p:sldId id="266" r:id="rId33"/>
    <p:sldId id="275" r:id="rId34"/>
    <p:sldId id="263" r:id="rId35"/>
    <p:sldId id="310" r:id="rId36"/>
    <p:sldId id="267" r:id="rId37"/>
    <p:sldId id="262" r:id="rId38"/>
    <p:sldId id="281" r:id="rId39"/>
    <p:sldId id="283" r:id="rId40"/>
    <p:sldId id="306" r:id="rId41"/>
    <p:sldId id="270" r:id="rId42"/>
    <p:sldId id="265" r:id="rId43"/>
    <p:sldId id="261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192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0AF1A-980A-4B64-8DD2-31D76501AE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EE764-11A7-439F-A27D-FB9FB8638E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6FF4F-B1C4-40CD-B955-3A64809DDA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686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193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6917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782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205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99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647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9798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3510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4308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D873-52C2-4732-A9DD-E01BFA871D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D43D-949D-4940-BE26-8736FE00F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6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4D873-52C2-4732-A9DD-E01BFA871D4E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DD43D-949D-4940-BE26-8736FE00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1A160F2-C154-4274-8505-5D9529BA9619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BFA30A5-DA5C-463D-8969-10BC3CD9A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63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google.de/imgres?imgurl=http://www.biology.arizona.edu/biochemistry/problem_sets/aa/Graphics/MolStruct/Pyruvate.jpg&amp;imgrefurl=http://www.biology.arizona.edu/biochemistry/problem_sets/aa/alanine.html&amp;usg=__hEIFCpXLOpl2B9Scnx_IHnJXfqc=&amp;h=164&amp;w=164&amp;sz=4&amp;hl=ru&amp;start=11&amp;zoom=1&amp;um=1&amp;itbs=1&amp;tbnid=u-EGoZGdQLBtbM:&amp;tbnh=98&amp;tbnw=98&amp;prev=/images?q=pyruvate+structure&amp;um=1&amp;hl=ru&amp;sa=G&amp;tbs=isch:1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://club-edu.tambov.ru/vjpusk/vjp013/rabot/01/18.jp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en.wikipedia.org/wiki/File:JakubParnas-tablica.jpg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upload.wikimedia.org/wikipedia/commons/7/77/Bundesarchiv_Bild_102-12525,_Otto_Heinrich_Warburg.jpg" TargetMode="Externa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books.nap.edu/html/biomems/mdoudoroff.pdf" TargetMode="Externa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en.wikipedia.org/wiki/File:ETC.PNG" TargetMode="Externa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gi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990000"/>
                </a:solidFill>
              </a:rPr>
              <a:t>МЕТАБОЛИЗМ</a:t>
            </a:r>
            <a:endParaRPr lang="ru-RU" b="1" baseline="-25000" dirty="0">
              <a:solidFill>
                <a:srgbClr val="99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3886200"/>
            <a:ext cx="7704856" cy="1752600"/>
          </a:xfrm>
        </p:spPr>
        <p:txBody>
          <a:bodyPr/>
          <a:lstStyle/>
          <a:p>
            <a:endParaRPr lang="ru-RU" b="1" dirty="0" smtClean="0">
              <a:solidFill>
                <a:srgbClr val="C00000"/>
              </a:solidFill>
            </a:endParaRPr>
          </a:p>
          <a:p>
            <a:pPr algn="l"/>
            <a:r>
              <a:rPr lang="ru-RU" b="1" dirty="0" smtClean="0">
                <a:solidFill>
                  <a:srgbClr val="C00000"/>
                </a:solidFill>
              </a:rPr>
              <a:t>С6 - С3                    С3 – С2                    С2 – С1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2267744" y="4653136"/>
            <a:ext cx="1223963" cy="215900"/>
          </a:xfrm>
          <a:prstGeom prst="rightArrow">
            <a:avLst>
              <a:gd name="adj1" fmla="val 50000"/>
              <a:gd name="adj2" fmla="val 141728"/>
            </a:avLst>
          </a:prstGeom>
          <a:solidFill>
            <a:srgbClr val="990000"/>
          </a:solidFill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99000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5436096" y="4653136"/>
            <a:ext cx="1223963" cy="215900"/>
          </a:xfrm>
          <a:prstGeom prst="rightArrow">
            <a:avLst>
              <a:gd name="adj1" fmla="val 50000"/>
              <a:gd name="adj2" fmla="val 141728"/>
            </a:avLst>
          </a:prstGeom>
          <a:solidFill>
            <a:srgbClr val="990000"/>
          </a:solidFill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Метаболизм (обмен веществ) </a:t>
            </a:r>
            <a:r>
              <a:rPr lang="ru-RU" dirty="0" smtClean="0"/>
              <a:t>бактерий представляет собой совокупность двух взаимосвязанных противоположных процессов катаболизма и анаболизма. </a:t>
            </a:r>
          </a:p>
          <a:p>
            <a:r>
              <a:rPr lang="ru-RU" b="1" dirty="0" smtClean="0"/>
              <a:t>Катаболизм (диссимиляция)</a:t>
            </a:r>
            <a:r>
              <a:rPr lang="ru-RU" dirty="0" smtClean="0"/>
              <a:t> - распад веществ в процессе ферментативных реакций и накопление выделяемой при этом энергии в молекулах АТФ. </a:t>
            </a:r>
          </a:p>
          <a:p>
            <a:r>
              <a:rPr lang="ru-RU" b="1" dirty="0" smtClean="0"/>
              <a:t>Анаболизм (ассимиляция)</a:t>
            </a:r>
            <a:r>
              <a:rPr lang="ru-RU" dirty="0" smtClean="0"/>
              <a:t> - синтез веществ с затратой энергии. </a:t>
            </a:r>
          </a:p>
          <a:p>
            <a:r>
              <a:rPr lang="ru-RU" b="1" dirty="0" err="1" smtClean="0"/>
              <a:t>Амфиболизм</a:t>
            </a:r>
            <a:r>
              <a:rPr lang="ru-RU" b="1" dirty="0" smtClean="0"/>
              <a:t> (промежуточный обмен)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14375"/>
          </a:xfrm>
        </p:spPr>
        <p:txBody>
          <a:bodyPr/>
          <a:lstStyle/>
          <a:p>
            <a:r>
              <a:rPr lang="en-US" sz="2000" b="1" smtClean="0"/>
              <a:t>Biochemical Pathways - Cellular and Molecular Processes</a:t>
            </a:r>
            <a:endParaRPr lang="ru-RU" sz="2000" smtClean="0"/>
          </a:p>
        </p:txBody>
      </p:sp>
      <p:pic>
        <p:nvPicPr>
          <p:cNvPr id="5124" name="Picture 2" descr="http://expasy.org/biomap/images/pathway-2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96925"/>
            <a:ext cx="8280920" cy="606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Овал 4"/>
          <p:cNvSpPr>
            <a:spLocks noChangeArrowheads="1"/>
          </p:cNvSpPr>
          <p:nvPr/>
        </p:nvSpPr>
        <p:spPr bwMode="auto">
          <a:xfrm>
            <a:off x="4499992" y="3429000"/>
            <a:ext cx="785812" cy="714375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6" name="Выгнутая вниз стрелка 5"/>
          <p:cNvSpPr>
            <a:spLocks noChangeArrowheads="1"/>
          </p:cNvSpPr>
          <p:nvPr/>
        </p:nvSpPr>
        <p:spPr bwMode="auto">
          <a:xfrm rot="10800000">
            <a:off x="4788024" y="2996952"/>
            <a:ext cx="1000125" cy="357187"/>
          </a:xfrm>
          <a:prstGeom prst="curvedUpArrow">
            <a:avLst>
              <a:gd name="adj1" fmla="val 25006"/>
              <a:gd name="adj2" fmla="val 49998"/>
              <a:gd name="adj3" fmla="val 25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7" name="TextBox 6"/>
          <p:cNvSpPr txBox="1">
            <a:spLocks noChangeArrowheads="1"/>
          </p:cNvSpPr>
          <p:nvPr/>
        </p:nvSpPr>
        <p:spPr bwMode="auto">
          <a:xfrm>
            <a:off x="5364088" y="3356992"/>
            <a:ext cx="2365375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Мы работаем здесь!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Биохимическое единство</a:t>
            </a:r>
            <a:endParaRPr lang="ru-RU" dirty="0"/>
          </a:p>
        </p:txBody>
      </p:sp>
      <p:pic>
        <p:nvPicPr>
          <p:cNvPr id="1026" name="Picture 2" descr="C:\Users\Ольга\Desktop\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700808"/>
            <a:ext cx="5760640" cy="34829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ОТ ГЛЮКОЗЫ ДО ПИРУВАТА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С6              С3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4067175" y="4076700"/>
            <a:ext cx="1223963" cy="215900"/>
          </a:xfrm>
          <a:prstGeom prst="rightArrow">
            <a:avLst>
              <a:gd name="adj1" fmla="val 50000"/>
              <a:gd name="adj2" fmla="val 141728"/>
            </a:avLst>
          </a:prstGeom>
          <a:solidFill>
            <a:srgbClr val="990000"/>
          </a:solidFill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Субстрат и продукт</a:t>
            </a:r>
          </a:p>
        </p:txBody>
      </p:sp>
      <p:pic>
        <p:nvPicPr>
          <p:cNvPr id="3075" name="Picture 6" descr="File:Pyruvic-acid-2D-skeletal.png - Wikipedia, the free encyclopedia 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62125" y="3205163"/>
            <a:ext cx="1428750" cy="1314450"/>
          </a:xfrm>
          <a:noFill/>
        </p:spPr>
      </p:pic>
      <p:pic>
        <p:nvPicPr>
          <p:cNvPr id="3076" name="Picture 12" descr="Molecular Structure for Pyruvate CH3-C(O)-COO- 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372225" y="1557338"/>
            <a:ext cx="2065338" cy="2065337"/>
          </a:xfrm>
          <a:noFill/>
        </p:spPr>
      </p:pic>
      <p:pic>
        <p:nvPicPr>
          <p:cNvPr id="3077" name="Picture 5" descr="Молекулы глюкозы. 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1484313"/>
            <a:ext cx="5472112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AutoShape 10" descr="2Q==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4105275" y="2962275"/>
            <a:ext cx="93345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079" name="Picture 16" descr="Chemical structure of Pyruvat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6372225" y="4005263"/>
            <a:ext cx="2076450" cy="14811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196975"/>
            <a:ext cx="3312988" cy="4525963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Tx/>
              <a:buNone/>
            </a:pPr>
            <a:r>
              <a:rPr lang="ru-RU" sz="2800" b="1" dirty="0" smtClean="0">
                <a:solidFill>
                  <a:srgbClr val="990000"/>
                </a:solidFill>
              </a:rPr>
              <a:t>Вклад </a:t>
            </a:r>
            <a:r>
              <a:rPr lang="ru-RU" sz="2800" dirty="0" smtClean="0"/>
              <a:t>молекулярного кислорода в путаницу названий</a:t>
            </a:r>
            <a:r>
              <a:rPr lang="ru-RU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ru-RU" sz="2800" dirty="0" smtClean="0"/>
              <a:t> </a:t>
            </a:r>
            <a:r>
              <a:rPr lang="ru-RU" sz="2800" i="1" dirty="0" smtClean="0">
                <a:solidFill>
                  <a:srgbClr val="FF0000"/>
                </a:solidFill>
              </a:rPr>
              <a:t>гликолиз</a:t>
            </a:r>
            <a:r>
              <a:rPr lang="en-US" sz="2800" dirty="0" smtClean="0"/>
              <a:t> (10 </a:t>
            </a:r>
            <a:r>
              <a:rPr lang="ru-RU" sz="2800" dirty="0" smtClean="0"/>
              <a:t>реакций до ПВК</a:t>
            </a:r>
            <a:r>
              <a:rPr lang="en-US" sz="2800" dirty="0" smtClean="0"/>
              <a:t>)</a:t>
            </a:r>
            <a:r>
              <a:rPr lang="ru-RU" sz="2800" dirty="0" smtClean="0"/>
              <a:t>, </a:t>
            </a:r>
          </a:p>
          <a:p>
            <a:pPr eaLnBrk="1" hangingPunct="1">
              <a:buFontTx/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брожение</a:t>
            </a:r>
            <a:r>
              <a:rPr lang="ru-RU" sz="2800" dirty="0" smtClean="0"/>
              <a:t> (реакции после ПВК без участия кислорода) , </a:t>
            </a:r>
          </a:p>
          <a:p>
            <a:pPr eaLnBrk="1" hangingPunct="1">
              <a:buFontTx/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анаэробное дыхание </a:t>
            </a:r>
            <a:r>
              <a:rPr lang="ru-RU" sz="2800" dirty="0" smtClean="0"/>
              <a:t>(конечный акцептор, отличный от кислорода)</a:t>
            </a:r>
            <a:endParaRPr lang="ru-RU" sz="2800" dirty="0" smtClean="0"/>
          </a:p>
        </p:txBody>
      </p:sp>
      <p:pic>
        <p:nvPicPr>
          <p:cNvPr id="4099" name="Picture 4" descr="im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48038" y="549275"/>
            <a:ext cx="5616575" cy="59515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b="1" smtClean="0">
                <a:solidFill>
                  <a:srgbClr val="990000"/>
                </a:solidFill>
              </a:rPr>
              <a:t>Начало исследований: превращение гликогена в мышцах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  <a:ln>
            <a:solidFill>
              <a:srgbClr val="990000"/>
            </a:solidFill>
          </a:ln>
        </p:spPr>
        <p:txBody>
          <a:bodyPr/>
          <a:lstStyle/>
          <a:p>
            <a:pPr eaLnBrk="1" hangingPunct="1"/>
            <a:r>
              <a:rPr lang="ru-RU" sz="2800" smtClean="0"/>
              <a:t>Последовательность биохимических реакций, лежащих в основе гомоферментативного молочнокислого брожения, получила название гликолитического пути (гликолиза) , фруктозодифосфатного пути, или пути Эмбдена-Мейергофа-Парнаса (H.Embden, O.Meyerhof, Я.О.Парнас), по именам исследователей, внесших большой вклад в изучение этого процесса.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Определение гликолиза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12875"/>
            <a:ext cx="8785225" cy="4525963"/>
          </a:xfrm>
        </p:spPr>
        <p:txBody>
          <a:bodyPr/>
          <a:lstStyle/>
          <a:p>
            <a:pPr eaLnBrk="1" hangingPunct="1"/>
            <a:r>
              <a:rPr lang="ru-RU" sz="3600" smtClean="0"/>
              <a:t>Гликолиз - это определенная последовательность ферментативных реакций от углевода до пировиноградной кислоты, поэтому, строго говоря, гликолиз не является синонимом гомоферментативного молочнокислого брожения, но 10 из 11 реакций у этих процессов идентичны.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Gustav Georg</a:t>
            </a:r>
            <a:r>
              <a:rPr lang="ru-RU" smtClean="0"/>
              <a:t> </a:t>
            </a:r>
            <a:r>
              <a:rPr lang="en-US" smtClean="0"/>
              <a:t>Embden</a:t>
            </a:r>
            <a:endParaRPr lang="ru-RU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4465638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400" smtClean="0"/>
              <a:t>1874, Гамбург – 1933, Нассау</a:t>
            </a:r>
          </a:p>
          <a:p>
            <a:pPr eaLnBrk="1" hangingPunct="1">
              <a:buFontTx/>
              <a:buNone/>
            </a:pPr>
            <a:endParaRPr lang="ru-RU" sz="2400" smtClean="0"/>
          </a:p>
          <a:p>
            <a:pPr eaLnBrk="1" hangingPunct="1">
              <a:buFontTx/>
              <a:buNone/>
            </a:pPr>
            <a:r>
              <a:rPr lang="ru-RU" sz="2400" smtClean="0"/>
              <a:t>Немецкий химик, впервые среди продуктов распада гексоз идентифицировал фосфоглицерат при изучении распада гликогена до лактата. Заложил основы понимания механизма возникновения диабета.</a:t>
            </a:r>
          </a:p>
        </p:txBody>
      </p:sp>
      <p:pic>
        <p:nvPicPr>
          <p:cNvPr id="7172" name="Picture 12" descr="http://t1.gstatic.com/images?q=tbn:ANd9GcTxg5yknU3UTxQPpVXSlYD2ChxRiTNGj5u6W1dgu0qasQr3Yd6cd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349500"/>
            <a:ext cx="4105151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e-DE" smtClean="0"/>
              <a:t>Otto Fritz Meyerhof </a:t>
            </a:r>
            <a:endParaRPr lang="ru-RU" smtClean="0"/>
          </a:p>
        </p:txBody>
      </p:sp>
      <p:sp>
        <p:nvSpPr>
          <p:cNvPr id="8195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341438"/>
            <a:ext cx="5761037" cy="25923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smtClean="0"/>
              <a:t>1884</a:t>
            </a:r>
            <a:r>
              <a:rPr lang="ru-RU" sz="2800" smtClean="0"/>
              <a:t>, Ганновер</a:t>
            </a:r>
            <a:r>
              <a:rPr lang="en-US" sz="2800" smtClean="0"/>
              <a:t> </a:t>
            </a:r>
            <a:r>
              <a:rPr lang="ru-RU" sz="2800" smtClean="0"/>
              <a:t>— </a:t>
            </a:r>
            <a:r>
              <a:rPr lang="en-US" sz="2800" smtClean="0"/>
              <a:t>1951</a:t>
            </a:r>
            <a:r>
              <a:rPr lang="ru-RU" sz="2800" smtClean="0"/>
              <a:t>, Филадельфия</a:t>
            </a:r>
          </a:p>
          <a:p>
            <a:pPr eaLnBrk="1" hangingPunct="1">
              <a:buFontTx/>
              <a:buNone/>
            </a:pPr>
            <a:r>
              <a:rPr lang="ru-RU" sz="2800" smtClean="0"/>
              <a:t>Немецкий биохимик, установил в 30-х гг. роль АТФ.</a:t>
            </a:r>
          </a:p>
          <a:p>
            <a:pPr eaLnBrk="1" hangingPunct="1">
              <a:buFontTx/>
              <a:buNone/>
            </a:pPr>
            <a:r>
              <a:rPr lang="ru-RU" sz="2800" smtClean="0"/>
              <a:t>1922г. – Нобелевская премия</a:t>
            </a:r>
          </a:p>
        </p:txBody>
      </p:sp>
      <p:pic>
        <p:nvPicPr>
          <p:cNvPr id="8196" name="Picture 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84888" y="188913"/>
            <a:ext cx="2332037" cy="3600450"/>
          </a:xfrm>
          <a:noFill/>
        </p:spPr>
      </p:pic>
      <p:pic>
        <p:nvPicPr>
          <p:cNvPr id="8197" name="Picture 11" descr="ADP+Pi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08625" y="3933825"/>
            <a:ext cx="3384550" cy="2747963"/>
          </a:xfrm>
          <a:noFill/>
        </p:spPr>
      </p:pic>
      <p:sp>
        <p:nvSpPr>
          <p:cNvPr id="8198" name="Прямоугольник 8"/>
          <p:cNvSpPr>
            <a:spLocks noChangeArrowheads="1"/>
          </p:cNvSpPr>
          <p:nvPr/>
        </p:nvSpPr>
        <p:spPr bwMode="auto">
          <a:xfrm>
            <a:off x="468313" y="3995738"/>
            <a:ext cx="48958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«Истинная жизнь ученого состоит не из выдвижений и наград, – сказал М. в Нобелевской лекции, – они являются лишь конечным, а вернее, побочным ее продуктом. Она заключается в революционной мысли, новых теориях, фундаментальных открытиях, которые рождаются в предназначенном для этих целей разуме, как и произведение искусства, в результате творческого акта».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990000"/>
                </a:solidFill>
              </a:rPr>
              <a:t>Сотрудники Мейерхофа в Хайдельберге – все лауреаты Нобелевской премии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013325"/>
            <a:ext cx="8435975" cy="11128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ru-RU" sz="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de-DE" sz="2400" b="1" smtClean="0">
                <a:solidFill>
                  <a:srgbClr val="990000"/>
                </a:solidFill>
              </a:rPr>
              <a:t>Fritz Lipmann, Severo Ochoa, André Lwoff</a:t>
            </a:r>
            <a:r>
              <a:rPr lang="ru-RU" sz="2400" b="1" smtClean="0">
                <a:solidFill>
                  <a:srgbClr val="990000"/>
                </a:solidFill>
              </a:rPr>
              <a:t>,</a:t>
            </a:r>
            <a:r>
              <a:rPr lang="de-DE" sz="2400" b="1" smtClean="0">
                <a:solidFill>
                  <a:srgbClr val="990000"/>
                </a:solidFill>
              </a:rPr>
              <a:t> George Wald</a:t>
            </a:r>
            <a:endParaRPr lang="ru-RU" sz="2400" b="1" smtClean="0">
              <a:solidFill>
                <a:srgbClr val="99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800" smtClean="0">
              <a:solidFill>
                <a:srgbClr val="99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800" smtClean="0"/>
          </a:p>
        </p:txBody>
      </p:sp>
      <p:pic>
        <p:nvPicPr>
          <p:cNvPr id="9220" name="Picture 4" descr="George Wal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2205038"/>
            <a:ext cx="8291512" cy="27447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Jakub Karol Parnas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4897438" cy="53292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200" b="1" smtClean="0">
                <a:solidFill>
                  <a:srgbClr val="990000"/>
                </a:solidFill>
              </a:rPr>
              <a:t>Парнас Яков Оскарович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200" smtClean="0"/>
              <a:t>1884, деревня Мокряны, Львовской области,—1949, Москва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200" smtClean="0"/>
              <a:t>советский биохимик, академик АН СССР (1942) и АМН СССР (1944), Выработал теоретические обобщения гликолиза. Пионер использования изотопов в биохимии. Член Германской академии естествоиспытателей «Леопольдина», член-корреспондент Польской АН, почётный доктор Сорбонны и Афинского университета. Государственная премия СССР (1942). Награжден орденом Ленина и орденом Трудового Красного Знамени.</a:t>
            </a:r>
          </a:p>
        </p:txBody>
      </p:sp>
      <p:pic>
        <p:nvPicPr>
          <p:cNvPr id="10244" name="Picture 5" descr="200px-JakubParnas-tablica">
            <a:hlinkClick r:id="rId2" tooltip="Jakub Karol Parnas Memorial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92725" y="1628775"/>
            <a:ext cx="3529013" cy="3600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1209675"/>
          </a:xfrm>
        </p:spPr>
        <p:txBody>
          <a:bodyPr/>
          <a:lstStyle/>
          <a:p>
            <a:pPr algn="l" eaLnBrk="1" hangingPunct="1">
              <a:lnSpc>
                <a:spcPct val="55000"/>
              </a:lnSpc>
            </a:pPr>
            <a:r>
              <a:rPr lang="ru-RU" sz="1800" smtClean="0"/>
              <a:t>.</a:t>
            </a:r>
            <a:r>
              <a:rPr lang="ru-RU" smtClean="0"/>
              <a:t> </a:t>
            </a:r>
          </a:p>
        </p:txBody>
      </p:sp>
      <p:pic>
        <p:nvPicPr>
          <p:cNvPr id="11267" name="Picture 4" descr="05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412875"/>
            <a:ext cx="8496300" cy="5111750"/>
          </a:xfrm>
          <a:noFill/>
        </p:spPr>
      </p:pic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395288" y="260350"/>
            <a:ext cx="85693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tx2"/>
                </a:solidFill>
              </a:rPr>
              <a:t>Ф1 - гексокиназа; Ф2 - глюкозофосфатизомераза; Ф3 - фосфофруктокиназа; Ф4 - фруктозо-1,6-дифосфат-альдолаза; Ф5 - триозофосфатизомераза; Ф6 - ЗФГА-дегидрогеназа; Ф7 - фосфоглицераткиназа; Ф8 - фосфоглицеромутаза; Ф9 - енолаза; Ф10 - пируваткиназа; Ф11 - лактатдегидрогеназа</a:t>
            </a:r>
          </a:p>
        </p:txBody>
      </p:sp>
      <p:sp>
        <p:nvSpPr>
          <p:cNvPr id="2" name="Овал 1"/>
          <p:cNvSpPr/>
          <p:nvPr/>
        </p:nvSpPr>
        <p:spPr>
          <a:xfrm>
            <a:off x="6948264" y="3284984"/>
            <a:ext cx="1728192" cy="151216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1209675"/>
          </a:xfrm>
        </p:spPr>
        <p:txBody>
          <a:bodyPr/>
          <a:lstStyle/>
          <a:p>
            <a:pPr algn="l" eaLnBrk="1" hangingPunct="1">
              <a:lnSpc>
                <a:spcPct val="55000"/>
              </a:lnSpc>
            </a:pPr>
            <a:r>
              <a:rPr lang="ru-RU" sz="1800" smtClean="0"/>
              <a:t>.</a:t>
            </a:r>
            <a:r>
              <a:rPr lang="ru-RU" smtClean="0"/>
              <a:t> </a:t>
            </a:r>
          </a:p>
        </p:txBody>
      </p:sp>
      <p:pic>
        <p:nvPicPr>
          <p:cNvPr id="11267" name="Picture 4" descr="05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3568" y="1939397"/>
            <a:ext cx="7704534" cy="4635389"/>
          </a:xfrm>
          <a:noFill/>
        </p:spPr>
      </p:pic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388291" y="620688"/>
            <a:ext cx="85693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rgbClr val="0070C0"/>
                </a:solidFill>
              </a:rPr>
              <a:t>ГЛИКОЛИЗ:</a:t>
            </a:r>
            <a:r>
              <a:rPr lang="ru-RU" dirty="0" smtClean="0">
                <a:solidFill>
                  <a:srgbClr val="D2533C"/>
                </a:solidFill>
              </a:rPr>
              <a:t> Ф1 </a:t>
            </a:r>
            <a:r>
              <a:rPr lang="ru-RU" dirty="0">
                <a:solidFill>
                  <a:srgbClr val="D2533C"/>
                </a:solidFill>
              </a:rPr>
              <a:t>- </a:t>
            </a:r>
            <a:r>
              <a:rPr lang="ru-RU" dirty="0" err="1">
                <a:solidFill>
                  <a:srgbClr val="D2533C"/>
                </a:solidFill>
              </a:rPr>
              <a:t>гексокиназа</a:t>
            </a:r>
            <a:r>
              <a:rPr lang="ru-RU" dirty="0">
                <a:solidFill>
                  <a:srgbClr val="D2533C"/>
                </a:solidFill>
              </a:rPr>
              <a:t>; Ф2 - </a:t>
            </a:r>
            <a:r>
              <a:rPr lang="ru-RU" dirty="0" err="1">
                <a:solidFill>
                  <a:srgbClr val="D2533C"/>
                </a:solidFill>
              </a:rPr>
              <a:t>глюкозофосфатизомераза</a:t>
            </a:r>
            <a:r>
              <a:rPr lang="ru-RU" dirty="0">
                <a:solidFill>
                  <a:srgbClr val="D2533C"/>
                </a:solidFill>
              </a:rPr>
              <a:t>; Ф3 - </a:t>
            </a:r>
            <a:r>
              <a:rPr lang="ru-RU" dirty="0" err="1">
                <a:solidFill>
                  <a:srgbClr val="D2533C"/>
                </a:solidFill>
              </a:rPr>
              <a:t>фосфофруктокиназа</a:t>
            </a:r>
            <a:r>
              <a:rPr lang="ru-RU" dirty="0">
                <a:solidFill>
                  <a:srgbClr val="D2533C"/>
                </a:solidFill>
              </a:rPr>
              <a:t>; Ф4 - фруктозо-1,6-дифосфат-альдолаза; Ф5 - </a:t>
            </a:r>
            <a:r>
              <a:rPr lang="ru-RU" dirty="0" err="1">
                <a:solidFill>
                  <a:srgbClr val="D2533C"/>
                </a:solidFill>
              </a:rPr>
              <a:t>триозофосфатизомераза</a:t>
            </a:r>
            <a:r>
              <a:rPr lang="ru-RU" dirty="0">
                <a:solidFill>
                  <a:srgbClr val="D2533C"/>
                </a:solidFill>
              </a:rPr>
              <a:t>; Ф6 - ЗФГА-</a:t>
            </a:r>
            <a:r>
              <a:rPr lang="ru-RU" dirty="0" err="1">
                <a:solidFill>
                  <a:srgbClr val="D2533C"/>
                </a:solidFill>
              </a:rPr>
              <a:t>дегидрогеназа</a:t>
            </a:r>
            <a:r>
              <a:rPr lang="ru-RU" dirty="0">
                <a:solidFill>
                  <a:srgbClr val="D2533C"/>
                </a:solidFill>
              </a:rPr>
              <a:t>; Ф7 - </a:t>
            </a:r>
            <a:r>
              <a:rPr lang="ru-RU" dirty="0" err="1">
                <a:solidFill>
                  <a:srgbClr val="D2533C"/>
                </a:solidFill>
              </a:rPr>
              <a:t>фосфоглицераткиназа</a:t>
            </a:r>
            <a:r>
              <a:rPr lang="ru-RU" dirty="0">
                <a:solidFill>
                  <a:srgbClr val="D2533C"/>
                </a:solidFill>
              </a:rPr>
              <a:t>; Ф8 - </a:t>
            </a:r>
            <a:r>
              <a:rPr lang="ru-RU" dirty="0" err="1">
                <a:solidFill>
                  <a:srgbClr val="D2533C"/>
                </a:solidFill>
              </a:rPr>
              <a:t>фосфоглицеромутаза</a:t>
            </a:r>
            <a:r>
              <a:rPr lang="ru-RU" dirty="0">
                <a:solidFill>
                  <a:srgbClr val="D2533C"/>
                </a:solidFill>
              </a:rPr>
              <a:t>; Ф9 - </a:t>
            </a:r>
            <a:r>
              <a:rPr lang="ru-RU" dirty="0" err="1">
                <a:solidFill>
                  <a:srgbClr val="D2533C"/>
                </a:solidFill>
              </a:rPr>
              <a:t>енолаза</a:t>
            </a:r>
            <a:r>
              <a:rPr lang="ru-RU" dirty="0">
                <a:solidFill>
                  <a:srgbClr val="D2533C"/>
                </a:solidFill>
              </a:rPr>
              <a:t>; Ф10 - </a:t>
            </a:r>
            <a:r>
              <a:rPr lang="ru-RU" dirty="0" err="1">
                <a:solidFill>
                  <a:srgbClr val="D2533C"/>
                </a:solidFill>
              </a:rPr>
              <a:t>пируваткиназа</a:t>
            </a:r>
            <a:r>
              <a:rPr lang="ru-RU" dirty="0">
                <a:solidFill>
                  <a:srgbClr val="D2533C"/>
                </a:solidFill>
              </a:rPr>
              <a:t>; Ф11 - </a:t>
            </a:r>
            <a:r>
              <a:rPr lang="ru-RU" dirty="0" err="1">
                <a:solidFill>
                  <a:srgbClr val="D2533C"/>
                </a:solidFill>
              </a:rPr>
              <a:t>лактатдегидрогеназа</a:t>
            </a:r>
            <a:endParaRPr lang="ru-RU" dirty="0">
              <a:solidFill>
                <a:srgbClr val="D2533C"/>
              </a:solidFill>
            </a:endParaRPr>
          </a:p>
        </p:txBody>
      </p:sp>
      <p:sp>
        <p:nvSpPr>
          <p:cNvPr id="4" name="Развернутая стрелка 3"/>
          <p:cNvSpPr/>
          <p:nvPr/>
        </p:nvSpPr>
        <p:spPr>
          <a:xfrm rot="10647288">
            <a:off x="7464486" y="3297418"/>
            <a:ext cx="441672" cy="723388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4288" y="270892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ОШИБКА!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1" name="Picture 9" descr="13_03_glycoly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0"/>
            <a:ext cx="8713787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БАЛАНС ГЛИКОЛИЗА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63683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smtClean="0">
                <a:solidFill>
                  <a:srgbClr val="990000"/>
                </a:solidFill>
              </a:rPr>
              <a:t>1 глюкоза = 2 ПВК + 2АТФ + 2НАДН</a:t>
            </a:r>
            <a:r>
              <a:rPr lang="ru-RU" b="1" baseline="-25000" smtClean="0">
                <a:solidFill>
                  <a:srgbClr val="990000"/>
                </a:solidFill>
              </a:rPr>
              <a:t>2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68313" y="2205038"/>
            <a:ext cx="7991475" cy="1728787"/>
          </a:xfrm>
          <a:prstGeom prst="rect">
            <a:avLst/>
          </a:prstGeom>
          <a:noFill/>
          <a:ln w="76200" cmpd="tri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 err="1" smtClean="0">
                <a:solidFill>
                  <a:srgbClr val="990000"/>
                </a:solidFill>
              </a:rPr>
              <a:t>The</a:t>
            </a:r>
            <a:r>
              <a:rPr lang="ru-RU" sz="3200" b="1" dirty="0" smtClean="0">
                <a:solidFill>
                  <a:srgbClr val="990000"/>
                </a:solidFill>
              </a:rPr>
              <a:t> </a:t>
            </a:r>
            <a:r>
              <a:rPr lang="ru-RU" sz="3200" b="1" dirty="0" err="1" smtClean="0">
                <a:solidFill>
                  <a:srgbClr val="990000"/>
                </a:solidFill>
              </a:rPr>
              <a:t>pentose</a:t>
            </a:r>
            <a:r>
              <a:rPr lang="ru-RU" sz="3200" b="1" dirty="0" smtClean="0">
                <a:solidFill>
                  <a:srgbClr val="990000"/>
                </a:solidFill>
              </a:rPr>
              <a:t> </a:t>
            </a:r>
            <a:r>
              <a:rPr lang="ru-RU" sz="3200" b="1" dirty="0" err="1" smtClean="0">
                <a:solidFill>
                  <a:srgbClr val="990000"/>
                </a:solidFill>
              </a:rPr>
              <a:t>phosphate</a:t>
            </a:r>
            <a:r>
              <a:rPr lang="ru-RU" sz="3200" b="1" dirty="0" smtClean="0">
                <a:solidFill>
                  <a:srgbClr val="990000"/>
                </a:solidFill>
              </a:rPr>
              <a:t> </a:t>
            </a:r>
            <a:r>
              <a:rPr lang="ru-RU" sz="3200" b="1" dirty="0" err="1" smtClean="0">
                <a:solidFill>
                  <a:srgbClr val="990000"/>
                </a:solidFill>
              </a:rPr>
              <a:t>pathway</a:t>
            </a:r>
            <a:r>
              <a:rPr lang="ru-RU" sz="3200" b="1" dirty="0" smtClean="0">
                <a:solidFill>
                  <a:srgbClr val="990000"/>
                </a:solidFill>
              </a:rPr>
              <a:t> </a:t>
            </a:r>
            <a:r>
              <a:rPr lang="ru-RU" sz="3200" b="1" dirty="0" err="1" smtClean="0">
                <a:solidFill>
                  <a:srgbClr val="990000"/>
                </a:solidFill>
              </a:rPr>
              <a:t>for</a:t>
            </a:r>
            <a:r>
              <a:rPr lang="ru-RU" sz="3200" b="1" dirty="0" smtClean="0">
                <a:solidFill>
                  <a:srgbClr val="990000"/>
                </a:solidFill>
              </a:rPr>
              <a:t> </a:t>
            </a:r>
            <a:r>
              <a:rPr lang="ru-RU" sz="3200" b="1" dirty="0" err="1" smtClean="0">
                <a:solidFill>
                  <a:srgbClr val="990000"/>
                </a:solidFill>
              </a:rPr>
              <a:t>the</a:t>
            </a:r>
            <a:r>
              <a:rPr lang="ru-RU" sz="3200" b="1" dirty="0" smtClean="0">
                <a:solidFill>
                  <a:srgbClr val="990000"/>
                </a:solidFill>
              </a:rPr>
              <a:t> </a:t>
            </a:r>
            <a:r>
              <a:rPr lang="ru-RU" sz="3200" b="1" dirty="0" err="1" smtClean="0">
                <a:solidFill>
                  <a:srgbClr val="990000"/>
                </a:solidFill>
              </a:rPr>
              <a:t>oxidative</a:t>
            </a:r>
            <a:r>
              <a:rPr lang="ru-RU" sz="3200" b="1" dirty="0" smtClean="0">
                <a:solidFill>
                  <a:srgbClr val="990000"/>
                </a:solidFill>
              </a:rPr>
              <a:t> </a:t>
            </a:r>
            <a:r>
              <a:rPr lang="ru-RU" sz="3200" b="1" dirty="0" err="1" smtClean="0">
                <a:solidFill>
                  <a:srgbClr val="990000"/>
                </a:solidFill>
              </a:rPr>
              <a:t>catabolism</a:t>
            </a:r>
            <a:r>
              <a:rPr lang="ru-RU" sz="3200" b="1" dirty="0" smtClean="0">
                <a:solidFill>
                  <a:srgbClr val="990000"/>
                </a:solidFill>
              </a:rPr>
              <a:t> </a:t>
            </a:r>
            <a:r>
              <a:rPr lang="ru-RU" sz="3200" b="1" dirty="0" err="1" smtClean="0">
                <a:solidFill>
                  <a:srgbClr val="990000"/>
                </a:solidFill>
              </a:rPr>
              <a:t>of</a:t>
            </a:r>
            <a:r>
              <a:rPr lang="ru-RU" sz="3200" b="1" dirty="0" smtClean="0">
                <a:solidFill>
                  <a:srgbClr val="990000"/>
                </a:solidFill>
              </a:rPr>
              <a:t> </a:t>
            </a:r>
            <a:r>
              <a:rPr lang="ru-RU" sz="3200" b="1" dirty="0" err="1" smtClean="0">
                <a:solidFill>
                  <a:srgbClr val="990000"/>
                </a:solidFill>
              </a:rPr>
              <a:t>glucose</a:t>
            </a:r>
            <a:r>
              <a:rPr lang="ru-RU" sz="3200" b="1" dirty="0" smtClean="0">
                <a:solidFill>
                  <a:srgbClr val="990000"/>
                </a:solidFill>
              </a:rPr>
              <a:t/>
            </a:r>
            <a:br>
              <a:rPr lang="ru-RU" sz="3200" b="1" dirty="0" smtClean="0">
                <a:solidFill>
                  <a:srgbClr val="990000"/>
                </a:solidFill>
              </a:rPr>
            </a:br>
            <a:r>
              <a:rPr lang="ru-RU" sz="3200" b="1" dirty="0" smtClean="0">
                <a:solidFill>
                  <a:srgbClr val="990000"/>
                </a:solidFill>
              </a:rPr>
              <a:t> (ПЕНТОЗОФОСФАТНЫЙ </a:t>
            </a:r>
            <a:r>
              <a:rPr lang="ru-RU" sz="3200" b="1" dirty="0" smtClean="0">
                <a:solidFill>
                  <a:srgbClr val="990000"/>
                </a:solidFill>
              </a:rPr>
              <a:t>ПУТЬ, путь </a:t>
            </a:r>
            <a:r>
              <a:rPr lang="ru-RU" sz="3200" b="1" dirty="0" err="1" smtClean="0">
                <a:solidFill>
                  <a:srgbClr val="990000"/>
                </a:solidFill>
              </a:rPr>
              <a:t>Варбурга</a:t>
            </a:r>
            <a:r>
              <a:rPr lang="ru-RU" sz="3200" b="1" dirty="0" smtClean="0">
                <a:solidFill>
                  <a:srgbClr val="990000"/>
                </a:solidFill>
              </a:rPr>
              <a:t>-Диккенса)</a:t>
            </a:r>
            <a:r>
              <a:rPr lang="ru-RU" sz="3200" b="1" dirty="0" smtClean="0">
                <a:solidFill>
                  <a:srgbClr val="990000"/>
                </a:solidFill>
              </a:rPr>
              <a:t/>
            </a:r>
            <a:br>
              <a:rPr lang="ru-RU" sz="3200" b="1" dirty="0" smtClean="0">
                <a:solidFill>
                  <a:srgbClr val="990000"/>
                </a:solidFill>
              </a:rPr>
            </a:br>
            <a:endParaRPr lang="ru-RU" sz="3200" b="1" dirty="0" smtClean="0">
              <a:solidFill>
                <a:srgbClr val="99000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492896"/>
            <a:ext cx="8229600" cy="396044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Этот путь – ветвь EMP пути, например, в </a:t>
            </a:r>
            <a:r>
              <a:rPr lang="ru-RU" sz="2800" dirty="0" err="1" smtClean="0"/>
              <a:t>лактобациллах</a:t>
            </a:r>
            <a:r>
              <a:rPr lang="ru-RU" sz="2800" dirty="0" smtClean="0"/>
              <a:t>, ведущих </a:t>
            </a:r>
            <a:r>
              <a:rPr lang="ru-RU" sz="2800" dirty="0" err="1" smtClean="0"/>
              <a:t>гетероферментацию</a:t>
            </a:r>
            <a:r>
              <a:rPr lang="ru-RU" sz="2800" dirty="0" smtClean="0"/>
              <a:t>. Эти бактерии не синтезируют </a:t>
            </a:r>
            <a:r>
              <a:rPr lang="ru-RU" sz="2800" dirty="0" err="1" smtClean="0"/>
              <a:t>альдолазу</a:t>
            </a:r>
            <a:r>
              <a:rPr lang="ru-RU" sz="2800" dirty="0" smtClean="0"/>
              <a:t>, которая нужна для превращения </a:t>
            </a:r>
            <a:r>
              <a:rPr lang="ru-RU" sz="2800" dirty="0" err="1" smtClean="0"/>
              <a:t>фруктозодифосфата</a:t>
            </a:r>
            <a:r>
              <a:rPr lang="ru-RU" sz="2800" dirty="0" smtClean="0"/>
              <a:t> в две молекулы </a:t>
            </a:r>
            <a:r>
              <a:rPr lang="ru-RU" sz="2800" dirty="0" err="1" smtClean="0"/>
              <a:t>триозофосфата</a:t>
            </a:r>
            <a:r>
              <a:rPr lang="ru-RU" sz="2800" dirty="0" smtClean="0"/>
              <a:t>;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Поэтому у них глюкозо-6-фосфат после дегидрирования и гидролиза превращается в 6-фосфоглюконат, который приводит к рибулозо-5-фосфату как конечному продукту окисления.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DE" sz="3600" b="1" dirty="0" smtClean="0">
                <a:solidFill>
                  <a:srgbClr val="990000"/>
                </a:solidFill>
              </a:rPr>
              <a:t>Otto Heinrich Warburg</a:t>
            </a:r>
            <a:r>
              <a:rPr lang="ru-RU" sz="3600" b="1" dirty="0" smtClean="0">
                <a:solidFill>
                  <a:srgbClr val="990000"/>
                </a:solidFill>
              </a:rPr>
              <a:t> + </a:t>
            </a:r>
            <a:br>
              <a:rPr lang="ru-RU" sz="3600" b="1" dirty="0" smtClean="0">
                <a:solidFill>
                  <a:srgbClr val="990000"/>
                </a:solidFill>
              </a:rPr>
            </a:br>
            <a:r>
              <a:rPr lang="ru-RU" sz="3200" b="1" dirty="0" err="1" smtClean="0">
                <a:solidFill>
                  <a:schemeClr val="tx1"/>
                </a:solidFill>
              </a:rPr>
              <a:t>Dickens</a:t>
            </a:r>
            <a:r>
              <a:rPr lang="ru-RU" sz="3200" b="1" dirty="0" smtClean="0">
                <a:solidFill>
                  <a:schemeClr val="tx1"/>
                </a:solidFill>
              </a:rPr>
              <a:t>, </a:t>
            </a:r>
            <a:r>
              <a:rPr lang="ru-RU" sz="3200" b="1" dirty="0" err="1" smtClean="0">
                <a:solidFill>
                  <a:schemeClr val="tx1"/>
                </a:solidFill>
              </a:rPr>
              <a:t>Frank</a:t>
            </a:r>
            <a:r>
              <a:rPr lang="ru-RU" sz="3200" b="1" dirty="0" smtClean="0">
                <a:solidFill>
                  <a:schemeClr val="tx1"/>
                </a:solidFill>
              </a:rPr>
              <a:t> (1899–1986)</a:t>
            </a:r>
            <a:r>
              <a:rPr lang="ru-RU" sz="4000" dirty="0" smtClean="0"/>
              <a:t> 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/>
              <a:t>Нем. цитолог, 1883, Фрайбург – 1970, Зап. Берлин</a:t>
            </a:r>
          </a:p>
        </p:txBody>
      </p:sp>
      <p:sp>
        <p:nvSpPr>
          <p:cNvPr id="18436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43438" y="1628775"/>
            <a:ext cx="4038600" cy="4525963"/>
          </a:xfrm>
        </p:spPr>
        <p:txBody>
          <a:bodyPr/>
          <a:lstStyle/>
          <a:p>
            <a:pPr eaLnBrk="1" hangingPunct="1"/>
            <a:endParaRPr lang="ru-RU" sz="2800" smtClean="0"/>
          </a:p>
        </p:txBody>
      </p:sp>
      <p:pic>
        <p:nvPicPr>
          <p:cNvPr id="18437" name="Picture 7" descr="Файл:Bundesarchiv Bild 102-12525, Otto Heinrich Warbur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205038"/>
            <a:ext cx="5135563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Rectangle 8"/>
          <p:cNvSpPr>
            <a:spLocks noChangeArrowheads="1"/>
          </p:cNvSpPr>
          <p:nvPr/>
        </p:nvSpPr>
        <p:spPr bwMode="auto">
          <a:xfrm>
            <a:off x="539750" y="2133600"/>
            <a:ext cx="2736850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  <a:p>
            <a:r>
              <a:rPr lang="ru-RU"/>
              <a:t>Им разработаны и усовершенствованы многие приборы и инструменты, методы исследования биологических объектов, широко используемые в химии и физиологии. </a:t>
            </a:r>
          </a:p>
          <a:p>
            <a:r>
              <a:rPr lang="ru-RU"/>
              <a:t>Нобелевская премия за открытие природы и функций «</a:t>
            </a:r>
            <a:r>
              <a:rPr lang="ru-RU" i="1"/>
              <a:t>дыхательных ферментов</a:t>
            </a:r>
            <a:r>
              <a:rPr lang="ru-RU"/>
              <a:t>» в 1931г.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Фрэнк Диккенс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(1899–1986) </a:t>
            </a:r>
            <a:endParaRPr lang="ru-RU" dirty="0" smtClean="0"/>
          </a:p>
          <a:p>
            <a:r>
              <a:rPr lang="ru-RU" dirty="0" err="1" smtClean="0"/>
              <a:t>Норхемптон</a:t>
            </a:r>
            <a:r>
              <a:rPr lang="ru-RU" dirty="0" smtClean="0"/>
              <a:t>, Англия</a:t>
            </a:r>
          </a:p>
          <a:p>
            <a:r>
              <a:rPr lang="ru-RU" dirty="0" smtClean="0"/>
              <a:t>С 1929г. Работал с Отто </a:t>
            </a:r>
            <a:r>
              <a:rPr lang="ru-RU" dirty="0" err="1" smtClean="0"/>
              <a:t>Варбургом</a:t>
            </a:r>
            <a:r>
              <a:rPr lang="ru-RU" dirty="0" smtClean="0"/>
              <a:t> в Берлине</a:t>
            </a:r>
          </a:p>
          <a:p>
            <a:r>
              <a:rPr lang="ru-RU" dirty="0" smtClean="0"/>
              <a:t>1933 -1946 – Директор лаборатории исследований рака, </a:t>
            </a:r>
            <a:r>
              <a:rPr lang="ru-RU" dirty="0" err="1" smtClean="0"/>
              <a:t>Ньюкастл</a:t>
            </a:r>
            <a:endParaRPr lang="ru-RU" dirty="0"/>
          </a:p>
        </p:txBody>
      </p:sp>
      <p:pic>
        <p:nvPicPr>
          <p:cNvPr id="1026" name="Picture 2" descr="C:\Users\Ильинская\Desktop\Без названия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3698875" cy="536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770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1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1196975"/>
            <a:ext cx="6337300" cy="4678363"/>
          </a:xfrm>
          <a:noFill/>
        </p:spPr>
      </p:pic>
      <p:sp>
        <p:nvSpPr>
          <p:cNvPr id="20483" name="Text Box 8"/>
          <p:cNvSpPr txBox="1">
            <a:spLocks noChangeArrowheads="1"/>
          </p:cNvSpPr>
          <p:nvPr/>
        </p:nvSpPr>
        <p:spPr bwMode="auto">
          <a:xfrm>
            <a:off x="539551" y="5876925"/>
            <a:ext cx="7992889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Баланс: </a:t>
            </a:r>
          </a:p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990000"/>
                </a:solidFill>
              </a:rPr>
              <a:t>3 глюкозо-6-Р = 2 фруктозо-6-Р + 1 глицеральдегид-3-Р + 3х2 НАДФН</a:t>
            </a:r>
            <a:r>
              <a:rPr lang="ru-RU" b="1" baseline="-25000" dirty="0">
                <a:solidFill>
                  <a:srgbClr val="990000"/>
                </a:solidFill>
              </a:rPr>
              <a:t>2</a:t>
            </a:r>
            <a:r>
              <a:rPr lang="ru-RU" b="1" dirty="0">
                <a:solidFill>
                  <a:srgbClr val="990000"/>
                </a:solidFill>
              </a:rPr>
              <a:t> + 3 СО</a:t>
            </a:r>
            <a:r>
              <a:rPr lang="ru-RU" b="1" baseline="-25000" dirty="0">
                <a:solidFill>
                  <a:srgbClr val="990000"/>
                </a:solidFill>
              </a:rPr>
              <a:t>2</a:t>
            </a:r>
          </a:p>
        </p:txBody>
      </p:sp>
      <p:sp>
        <p:nvSpPr>
          <p:cNvPr id="20484" name="Text Box 9"/>
          <p:cNvSpPr txBox="1">
            <a:spLocks noChangeArrowheads="1"/>
          </p:cNvSpPr>
          <p:nvPr/>
        </p:nvSpPr>
        <p:spPr bwMode="auto">
          <a:xfrm>
            <a:off x="539750" y="333375"/>
            <a:ext cx="82804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990000"/>
                </a:solidFill>
              </a:rPr>
              <a:t>Путь Варбурга-Диккенса</a:t>
            </a:r>
            <a:r>
              <a:rPr lang="ru-RU" sz="2000" b="1">
                <a:solidFill>
                  <a:srgbClr val="990000"/>
                </a:solidFill>
              </a:rPr>
              <a:t> </a:t>
            </a:r>
            <a:br>
              <a:rPr lang="ru-RU" sz="2000" b="1">
                <a:solidFill>
                  <a:srgbClr val="990000"/>
                </a:solidFill>
              </a:rPr>
            </a:br>
            <a:endParaRPr lang="ru-RU" sz="2000" b="1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КДФГ- путь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412875"/>
            <a:ext cx="4038600" cy="4525963"/>
          </a:xfrm>
        </p:spPr>
        <p:txBody>
          <a:bodyPr/>
          <a:lstStyle/>
          <a:p>
            <a:pPr eaLnBrk="1" hangingPunct="1"/>
            <a:r>
              <a:rPr lang="ru-RU" sz="2400" b="1" dirty="0" err="1" smtClean="0"/>
              <a:t>Michael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Doudoroff</a:t>
            </a:r>
            <a:r>
              <a:rPr lang="ru-RU" sz="2400" dirty="0" smtClean="0"/>
              <a:t> (1911 - 1975) – американский микробиолог русского происхождения, родился в Санкт-Петербурге и переехал в Сан-Франциско в 12 лет. </a:t>
            </a:r>
            <a:endParaRPr lang="en-US" sz="2400" dirty="0" smtClean="0"/>
          </a:p>
          <a:p>
            <a:pPr eaLnBrk="1" hangingPunct="1"/>
            <a:r>
              <a:rPr lang="ru-RU" sz="2400" dirty="0" smtClean="0"/>
              <a:t>Совместно с </a:t>
            </a:r>
            <a:r>
              <a:rPr lang="en-US" sz="2400" b="1" dirty="0" smtClean="0"/>
              <a:t>Nathan </a:t>
            </a:r>
            <a:r>
              <a:rPr lang="en-US" sz="2400" b="1" dirty="0" err="1" smtClean="0"/>
              <a:t>Entner</a:t>
            </a:r>
            <a:r>
              <a:rPr lang="en-US" sz="2400" dirty="0" smtClean="0"/>
              <a:t> </a:t>
            </a:r>
            <a:r>
              <a:rPr lang="ru-RU" sz="2400" dirty="0" smtClean="0"/>
              <a:t>открыл особый путь метаболизма глюкозы у бактерий.</a:t>
            </a:r>
          </a:p>
        </p:txBody>
      </p:sp>
      <p:pic>
        <p:nvPicPr>
          <p:cNvPr id="21508" name="Picture 5" descr="tus21_1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76825" y="1341438"/>
            <a:ext cx="3816350" cy="48133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smtClean="0">
                <a:solidFill>
                  <a:srgbClr val="990000"/>
                </a:solidFill>
              </a:rPr>
              <a:t>The Entner-Doudoroff pathway for oxidative catabolism of glucose.</a:t>
            </a:r>
            <a:r>
              <a:rPr lang="ru-RU" sz="4000" smtClean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2" name="Picture 5" descr="1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43038"/>
            <a:ext cx="8748712" cy="512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smtClean="0">
                <a:solidFill>
                  <a:srgbClr val="990000"/>
                </a:solidFill>
              </a:rPr>
              <a:t>КДФГ -  (3-кето-2-дезокси-6-фосфоглюконатный)  путь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23556" name="Picture 5" descr="05-17_Entner-Douoroff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71575"/>
            <a:ext cx="7202810" cy="541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990000"/>
                </a:solidFill>
              </a:rPr>
              <a:t>ОТ </a:t>
            </a:r>
            <a:r>
              <a:rPr lang="ru-RU" b="1" dirty="0" smtClean="0">
                <a:solidFill>
                  <a:srgbClr val="990000"/>
                </a:solidFill>
              </a:rPr>
              <a:t>ПИРУВАТА до </a:t>
            </a:r>
            <a:r>
              <a:rPr lang="ru-RU" b="1" dirty="0" err="1" smtClean="0">
                <a:solidFill>
                  <a:srgbClr val="990000"/>
                </a:solidFill>
              </a:rPr>
              <a:t>Ацетил-СоА</a:t>
            </a:r>
            <a:endParaRPr lang="ru-RU" b="1" baseline="-25000" dirty="0">
              <a:solidFill>
                <a:srgbClr val="99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С3               С2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3929058" y="4071942"/>
            <a:ext cx="1223963" cy="215900"/>
          </a:xfrm>
          <a:prstGeom prst="rightArrow">
            <a:avLst>
              <a:gd name="adj1" fmla="val 50000"/>
              <a:gd name="adj2" fmla="val 141728"/>
            </a:avLst>
          </a:prstGeom>
          <a:solidFill>
            <a:srgbClr val="990000"/>
          </a:solidFill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495925"/>
            <a:ext cx="7772400" cy="1362075"/>
          </a:xfrm>
        </p:spPr>
        <p:txBody>
          <a:bodyPr/>
          <a:lstStyle/>
          <a:p>
            <a:r>
              <a:rPr lang="en-US" dirty="0" smtClean="0"/>
              <a:t>I </a:t>
            </a:r>
            <a:r>
              <a:rPr lang="ru-RU" dirty="0" smtClean="0"/>
              <a:t>этап: ПВК              </a:t>
            </a:r>
            <a:r>
              <a:rPr lang="ru-RU" dirty="0" err="1" smtClean="0"/>
              <a:t>Ацетил-СОА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357554" y="5786454"/>
            <a:ext cx="1214446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The conversion of Pyruvate to Acetyl Co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000108"/>
            <a:ext cx="3409950" cy="3105150"/>
          </a:xfrm>
          <a:prstGeom prst="rect">
            <a:avLst/>
          </a:prstGeom>
          <a:noFill/>
        </p:spPr>
      </p:pic>
      <p:pic>
        <p:nvPicPr>
          <p:cNvPr id="3076" name="Picture 4" descr="http://www.rpi.edu/dept/bcbp/molbiochem/MBWeb/mb1/part2/images/coenz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7166"/>
            <a:ext cx="3357586" cy="4626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Пируват</a:t>
            </a:r>
            <a:r>
              <a:rPr lang="ru-RU" dirty="0" smtClean="0"/>
              <a:t> – полноценный источник энергии</a:t>
            </a:r>
            <a:endParaRPr lang="ru-RU" dirty="0"/>
          </a:p>
        </p:txBody>
      </p:sp>
      <p:pic>
        <p:nvPicPr>
          <p:cNvPr id="28676" name="Picture 4" descr="http://www.tvoytrener.ru/pix/3p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4378" y="2786058"/>
            <a:ext cx="4393869" cy="3524249"/>
          </a:xfrm>
          <a:prstGeom prst="rect">
            <a:avLst/>
          </a:prstGeom>
          <a:noFill/>
        </p:spPr>
      </p:pic>
      <p:pic>
        <p:nvPicPr>
          <p:cNvPr id="28678" name="Picture 6" descr="http://www.tvoytrener.ru/pix/1pi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714488"/>
            <a:ext cx="4214810" cy="3731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err="1" smtClean="0">
                <a:solidFill>
                  <a:srgbClr val="C00000"/>
                </a:solidFill>
              </a:rPr>
              <a:t>Пируват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/>
              <a:t>занимает центральное положение в промежуточном метаболизме и может служить предшественником разнообразных продуктов. Многие организмы окисляют большую часть образующегося в ходе катаболизма </a:t>
            </a:r>
            <a:r>
              <a:rPr lang="ru-RU" sz="2000" b="1" dirty="0" err="1" smtClean="0"/>
              <a:t>пирувата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до </a:t>
            </a:r>
            <a:r>
              <a:rPr lang="ru-RU" sz="2000" b="1" dirty="0" err="1" smtClean="0">
                <a:solidFill>
                  <a:srgbClr val="C00000"/>
                </a:solidFill>
              </a:rPr>
              <a:t>ацетилкофермента</a:t>
            </a:r>
            <a:r>
              <a:rPr lang="ru-RU" sz="2000" b="1" dirty="0" smtClean="0">
                <a:solidFill>
                  <a:srgbClr val="C00000"/>
                </a:solidFill>
              </a:rPr>
              <a:t> А.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Реакции окисления ПВК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2174875"/>
            <a:ext cx="4500562" cy="395128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   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(1) </a:t>
            </a:r>
            <a:r>
              <a:rPr lang="ru-RU" b="1" dirty="0" err="1" smtClean="0"/>
              <a:t>Пируват</a:t>
            </a:r>
            <a:r>
              <a:rPr lang="ru-RU" b="1" dirty="0" smtClean="0"/>
              <a:t> + </a:t>
            </a:r>
            <a:r>
              <a:rPr lang="ru-RU" b="1" dirty="0" err="1" smtClean="0"/>
              <a:t>СоА</a:t>
            </a:r>
            <a:r>
              <a:rPr lang="ru-RU" b="1" dirty="0" smtClean="0"/>
              <a:t> + NAD</a:t>
            </a:r>
          </a:p>
          <a:p>
            <a:pPr>
              <a:buNone/>
            </a:pPr>
            <a:r>
              <a:rPr lang="ru-RU" b="1" dirty="0"/>
              <a:t>	</a:t>
            </a:r>
            <a:r>
              <a:rPr lang="ru-RU" b="1" dirty="0" smtClean="0"/>
              <a:t>	</a:t>
            </a:r>
            <a:r>
              <a:rPr lang="ru-RU" b="1" dirty="0" err="1" smtClean="0"/>
              <a:t>Ацетил-СоА</a:t>
            </a:r>
            <a:r>
              <a:rPr lang="ru-RU" b="1" dirty="0" smtClean="0"/>
              <a:t> + NADH</a:t>
            </a:r>
            <a:r>
              <a:rPr lang="ru-RU" b="1" baseline="-25000" dirty="0" smtClean="0"/>
              <a:t>2</a:t>
            </a:r>
            <a:r>
              <a:rPr lang="ru-RU" b="1" dirty="0" smtClean="0"/>
              <a:t> + С0</a:t>
            </a:r>
            <a:r>
              <a:rPr lang="ru-RU" b="1" baseline="-25000" dirty="0" smtClean="0"/>
              <a:t>2</a:t>
            </a:r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(2)</a:t>
            </a:r>
            <a:r>
              <a:rPr lang="ru-RU" b="1" dirty="0" smtClean="0"/>
              <a:t> </a:t>
            </a:r>
            <a:r>
              <a:rPr lang="ru-RU" b="1" dirty="0" err="1" smtClean="0"/>
              <a:t>Пируват</a:t>
            </a:r>
            <a:r>
              <a:rPr lang="ru-RU" b="1" dirty="0" smtClean="0"/>
              <a:t> + </a:t>
            </a:r>
            <a:r>
              <a:rPr lang="ru-RU" b="1" dirty="0" err="1" smtClean="0"/>
              <a:t>СоА</a:t>
            </a:r>
            <a:r>
              <a:rPr lang="ru-RU" b="1" dirty="0" smtClean="0"/>
              <a:t> + 2Fd</a:t>
            </a:r>
          </a:p>
          <a:p>
            <a:pPr>
              <a:buNone/>
            </a:pPr>
            <a:r>
              <a:rPr lang="ru-RU" b="1" dirty="0"/>
              <a:t>	</a:t>
            </a:r>
            <a:r>
              <a:rPr lang="ru-RU" b="1" dirty="0" smtClean="0"/>
              <a:t>	</a:t>
            </a:r>
            <a:r>
              <a:rPr lang="ru-RU" b="1" dirty="0" err="1" smtClean="0"/>
              <a:t>Ацетил-СоА</a:t>
            </a:r>
            <a:r>
              <a:rPr lang="ru-RU" b="1" dirty="0" smtClean="0"/>
              <a:t> + 2FdH + С0</a:t>
            </a:r>
            <a:r>
              <a:rPr lang="ru-RU" b="1" baseline="-25000" dirty="0" smtClean="0"/>
              <a:t>2</a:t>
            </a:r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(3)</a:t>
            </a:r>
            <a:r>
              <a:rPr lang="ru-RU" b="1" dirty="0" smtClean="0"/>
              <a:t> </a:t>
            </a:r>
            <a:r>
              <a:rPr lang="ru-RU" b="1" dirty="0" err="1" smtClean="0"/>
              <a:t>Пируват</a:t>
            </a:r>
            <a:r>
              <a:rPr lang="ru-RU" b="1" dirty="0" smtClean="0"/>
              <a:t> + </a:t>
            </a:r>
            <a:r>
              <a:rPr lang="ru-RU" b="1" dirty="0" err="1" smtClean="0"/>
              <a:t>СоА</a:t>
            </a:r>
            <a:endParaRPr lang="ru-RU" b="1" dirty="0" smtClean="0"/>
          </a:p>
          <a:p>
            <a:pPr>
              <a:buNone/>
            </a:pPr>
            <a:r>
              <a:rPr lang="ru-RU" b="1" dirty="0"/>
              <a:t>	</a:t>
            </a:r>
            <a:r>
              <a:rPr lang="ru-RU" b="1" dirty="0" smtClean="0"/>
              <a:t>	</a:t>
            </a:r>
            <a:r>
              <a:rPr lang="ru-RU" b="1" dirty="0" err="1" smtClean="0"/>
              <a:t>Ацетил-СоА</a:t>
            </a:r>
            <a:r>
              <a:rPr lang="ru-RU" b="1" dirty="0" smtClean="0"/>
              <a:t> + Формиат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(4)</a:t>
            </a:r>
            <a:r>
              <a:rPr lang="ru-RU" b="1" dirty="0" smtClean="0"/>
              <a:t> </a:t>
            </a:r>
            <a:r>
              <a:rPr lang="ru-RU" b="1" dirty="0" err="1" smtClean="0"/>
              <a:t>Пируват</a:t>
            </a:r>
            <a:endParaRPr lang="ru-RU" b="1" dirty="0" smtClean="0"/>
          </a:p>
          <a:p>
            <a:pPr>
              <a:buNone/>
            </a:pPr>
            <a:r>
              <a:rPr lang="ru-RU" b="1" dirty="0"/>
              <a:t>	</a:t>
            </a:r>
            <a:r>
              <a:rPr lang="ru-RU" b="1" dirty="0" smtClean="0"/>
              <a:t>	 Ацетальдегид + С0</a:t>
            </a:r>
            <a:r>
              <a:rPr lang="ru-RU" b="1" baseline="-25000" dirty="0" smtClean="0"/>
              <a:t>2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Ферменты окисления ПВК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2428868"/>
            <a:ext cx="4041775" cy="4214842"/>
          </a:xfrm>
        </p:spPr>
        <p:txBody>
          <a:bodyPr>
            <a:normAutofit fontScale="47500" lnSpcReduction="20000"/>
          </a:bodyPr>
          <a:lstStyle/>
          <a:p>
            <a:r>
              <a:rPr lang="ru-RU" sz="2900" b="1" dirty="0" smtClean="0"/>
              <a:t>Реакция (1) катализируется </a:t>
            </a:r>
            <a:r>
              <a:rPr lang="ru-RU" sz="2900" b="1" dirty="0" err="1" smtClean="0"/>
              <a:t>мультиферментным</a:t>
            </a:r>
            <a:r>
              <a:rPr lang="ru-RU" sz="2900" b="1" dirty="0" smtClean="0"/>
              <a:t> комплексом </a:t>
            </a:r>
            <a:r>
              <a:rPr lang="ru-RU" sz="2900" b="1" i="1" dirty="0" err="1" smtClean="0">
                <a:solidFill>
                  <a:srgbClr val="C00000"/>
                </a:solidFill>
              </a:rPr>
              <a:t>пируват</a:t>
            </a:r>
            <a:r>
              <a:rPr lang="ru-RU" sz="2900" b="1" i="1" dirty="0" smtClean="0">
                <a:solidFill>
                  <a:srgbClr val="C00000"/>
                </a:solidFill>
              </a:rPr>
              <a:t> </a:t>
            </a:r>
            <a:r>
              <a:rPr lang="ru-RU" sz="2900" b="1" i="1" dirty="0" err="1" smtClean="0">
                <a:solidFill>
                  <a:srgbClr val="C00000"/>
                </a:solidFill>
              </a:rPr>
              <a:t>дегидрогеназой</a:t>
            </a:r>
            <a:r>
              <a:rPr lang="ru-RU" sz="2900" b="1" i="1" dirty="0" smtClean="0"/>
              <a:t>. </a:t>
            </a:r>
            <a:r>
              <a:rPr lang="ru-RU" sz="2900" b="1" dirty="0" smtClean="0"/>
              <a:t>Этот фермент имеется почти у всех аэробных организмов </a:t>
            </a:r>
          </a:p>
          <a:p>
            <a:r>
              <a:rPr lang="ru-RU" sz="2900" b="1" dirty="0" smtClean="0"/>
              <a:t>Реакцию (2) катализирует </a:t>
            </a:r>
            <a:r>
              <a:rPr lang="ru-RU" sz="2900" b="1" i="1" dirty="0" err="1" smtClean="0">
                <a:solidFill>
                  <a:srgbClr val="C00000"/>
                </a:solidFill>
              </a:rPr>
              <a:t>пируват</a:t>
            </a:r>
            <a:r>
              <a:rPr lang="ru-RU" sz="2900" b="1" i="1" dirty="0" smtClean="0">
                <a:solidFill>
                  <a:srgbClr val="C00000"/>
                </a:solidFill>
              </a:rPr>
              <a:t> </a:t>
            </a:r>
            <a:r>
              <a:rPr lang="ru-RU" sz="2900" b="1" dirty="0" smtClean="0">
                <a:solidFill>
                  <a:srgbClr val="C00000"/>
                </a:solidFill>
              </a:rPr>
              <a:t> </a:t>
            </a:r>
            <a:r>
              <a:rPr lang="ru-RU" sz="2900" b="1" i="1" dirty="0" err="1" smtClean="0">
                <a:solidFill>
                  <a:srgbClr val="C00000"/>
                </a:solidFill>
              </a:rPr>
              <a:t>ферредоксин</a:t>
            </a:r>
            <a:r>
              <a:rPr lang="ru-RU" sz="2900" b="1" i="1" dirty="0" smtClean="0">
                <a:solidFill>
                  <a:srgbClr val="C00000"/>
                </a:solidFill>
              </a:rPr>
              <a:t>  </a:t>
            </a:r>
            <a:r>
              <a:rPr lang="ru-RU" sz="2900" b="1" i="1" dirty="0" err="1" smtClean="0">
                <a:solidFill>
                  <a:srgbClr val="C00000"/>
                </a:solidFill>
              </a:rPr>
              <a:t>оксидоредуктаза</a:t>
            </a:r>
            <a:r>
              <a:rPr lang="ru-RU" sz="2900" b="1" i="1" dirty="0" smtClean="0"/>
              <a:t> - </a:t>
            </a:r>
            <a:r>
              <a:rPr lang="ru-RU" sz="2900" b="1" dirty="0" smtClean="0"/>
              <a:t>фермент, который есть у многих анаэробных бактерий (например, у </a:t>
            </a:r>
            <a:r>
              <a:rPr lang="ru-RU" sz="2900" b="1" dirty="0" err="1" smtClean="0"/>
              <a:t>клостридий</a:t>
            </a:r>
            <a:r>
              <a:rPr lang="ru-RU" sz="2900" b="1" dirty="0" smtClean="0"/>
              <a:t>).</a:t>
            </a:r>
          </a:p>
          <a:p>
            <a:r>
              <a:rPr lang="ru-RU" sz="2900" b="1" dirty="0" smtClean="0"/>
              <a:t>Реакцию (3) катализирует </a:t>
            </a:r>
            <a:r>
              <a:rPr lang="ru-RU" sz="2900" b="1" i="1" dirty="0" err="1" smtClean="0">
                <a:solidFill>
                  <a:srgbClr val="C00000"/>
                </a:solidFill>
              </a:rPr>
              <a:t>пируват</a:t>
            </a:r>
            <a:r>
              <a:rPr lang="ru-RU" sz="2900" b="1" i="1" dirty="0" smtClean="0">
                <a:solidFill>
                  <a:srgbClr val="C00000"/>
                </a:solidFill>
              </a:rPr>
              <a:t> формиат </a:t>
            </a:r>
            <a:r>
              <a:rPr lang="ru-RU" sz="2900" b="1" i="1" dirty="0" err="1" smtClean="0">
                <a:solidFill>
                  <a:srgbClr val="C00000"/>
                </a:solidFill>
              </a:rPr>
              <a:t>лиаза</a:t>
            </a:r>
            <a:r>
              <a:rPr lang="ru-RU" sz="2900" b="1" i="1" dirty="0" smtClean="0">
                <a:solidFill>
                  <a:srgbClr val="C00000"/>
                </a:solidFill>
              </a:rPr>
              <a:t>.</a:t>
            </a:r>
            <a:r>
              <a:rPr lang="ru-RU" sz="2900" b="1" i="1" dirty="0" smtClean="0"/>
              <a:t> </a:t>
            </a:r>
            <a:r>
              <a:rPr lang="ru-RU" sz="2900" b="1" dirty="0" smtClean="0"/>
              <a:t>Этот фермент есть у многих анаэробных бактерий, выделяющих муравьиную кислоту (</a:t>
            </a:r>
            <a:r>
              <a:rPr lang="ru-RU" sz="2900" b="1" dirty="0" err="1" smtClean="0"/>
              <a:t>муравьинокислое</a:t>
            </a:r>
            <a:r>
              <a:rPr lang="ru-RU" sz="2900" b="1" dirty="0" smtClean="0"/>
              <a:t> брожение), в частности у </a:t>
            </a:r>
            <a:r>
              <a:rPr lang="ru-RU" sz="2900" b="1" dirty="0" err="1" smtClean="0"/>
              <a:t>Enterobacteriaceae</a:t>
            </a:r>
            <a:r>
              <a:rPr lang="ru-RU" sz="2900" b="1" dirty="0" smtClean="0"/>
              <a:t>, но встречается также у </a:t>
            </a:r>
            <a:r>
              <a:rPr lang="ru-RU" sz="2900" b="1" dirty="0" err="1" smtClean="0"/>
              <a:t>фототрофных</a:t>
            </a:r>
            <a:r>
              <a:rPr lang="ru-RU" sz="2900" b="1" dirty="0" smtClean="0"/>
              <a:t> бактерий.</a:t>
            </a:r>
          </a:p>
          <a:p>
            <a:r>
              <a:rPr lang="ru-RU" sz="2900" b="1" dirty="0" smtClean="0"/>
              <a:t>У дрожжей и некоторых бактерий, образующих этанол, имеется четвертый фермент, окисляющий </a:t>
            </a:r>
            <a:r>
              <a:rPr lang="ru-RU" sz="2900" b="1" dirty="0" err="1" smtClean="0"/>
              <a:t>пируват</a:t>
            </a:r>
            <a:r>
              <a:rPr lang="ru-RU" sz="2900" b="1" dirty="0" smtClean="0"/>
              <a:t>: этот фермент </a:t>
            </a:r>
            <a:r>
              <a:rPr lang="ru-RU" sz="2900" b="1" i="1" dirty="0" smtClean="0"/>
              <a:t>– </a:t>
            </a:r>
            <a:r>
              <a:rPr lang="ru-RU" sz="2900" b="1" i="1" dirty="0" err="1" smtClean="0">
                <a:solidFill>
                  <a:srgbClr val="C00000"/>
                </a:solidFill>
              </a:rPr>
              <a:t>пируват</a:t>
            </a:r>
            <a:r>
              <a:rPr lang="ru-RU" sz="2900" b="1" i="1" dirty="0" smtClean="0">
                <a:solidFill>
                  <a:srgbClr val="C00000"/>
                </a:solidFill>
              </a:rPr>
              <a:t> </a:t>
            </a:r>
            <a:r>
              <a:rPr lang="ru-RU" sz="2900" b="1" i="1" dirty="0" err="1" smtClean="0">
                <a:solidFill>
                  <a:srgbClr val="C00000"/>
                </a:solidFill>
              </a:rPr>
              <a:t>декарбоксилаза</a:t>
            </a:r>
            <a:r>
              <a:rPr lang="ru-RU" sz="2900" b="1" i="1" dirty="0" smtClean="0">
                <a:solidFill>
                  <a:srgbClr val="C00000"/>
                </a:solidFill>
              </a:rPr>
              <a:t> </a:t>
            </a:r>
            <a:r>
              <a:rPr lang="ru-RU" sz="2900" b="1" i="1" dirty="0" smtClean="0"/>
              <a:t>- </a:t>
            </a:r>
            <a:r>
              <a:rPr lang="ru-RU" sz="2900" b="1" dirty="0" smtClean="0"/>
              <a:t>расщепляет </a:t>
            </a:r>
            <a:r>
              <a:rPr lang="ru-RU" sz="2900" b="1" dirty="0" err="1" smtClean="0"/>
              <a:t>пируват</a:t>
            </a:r>
            <a:r>
              <a:rPr lang="ru-RU" sz="2900" b="1" dirty="0" smtClean="0"/>
              <a:t> на ацетальдегид и С0</a:t>
            </a:r>
            <a:r>
              <a:rPr lang="ru-RU" sz="2900" b="1" baseline="-25000" dirty="0" smtClean="0"/>
              <a:t>2</a:t>
            </a:r>
            <a:r>
              <a:rPr lang="ru-RU" sz="2900" b="1" dirty="0" smtClean="0"/>
              <a:t>. Ацетальдегид затем восстанавливается до этанола.</a:t>
            </a:r>
          </a:p>
          <a:p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3500430" y="2786058"/>
            <a:ext cx="64294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500430" y="3571876"/>
            <a:ext cx="64294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1928794" y="5214950"/>
            <a:ext cx="64294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2714612" y="4429132"/>
            <a:ext cx="64294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Брожение </a:t>
            </a:r>
            <a:r>
              <a:rPr lang="ru-RU" dirty="0" smtClean="0"/>
              <a:t>(</a:t>
            </a:r>
            <a:r>
              <a:rPr lang="ru-RU" i="1" dirty="0" smtClean="0"/>
              <a:t>восстановительные этапы после образования ПВК)</a:t>
            </a:r>
            <a:endParaRPr lang="ru-RU" i="1" dirty="0"/>
          </a:p>
        </p:txBody>
      </p:sp>
      <p:pic>
        <p:nvPicPr>
          <p:cNvPr id="21506" name="Picture 2" descr="alcoholic ferm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4472" y="2146505"/>
            <a:ext cx="3771900" cy="1571636"/>
          </a:xfrm>
          <a:prstGeom prst="rect">
            <a:avLst/>
          </a:prstGeom>
          <a:noFill/>
        </p:spPr>
      </p:pic>
      <p:pic>
        <p:nvPicPr>
          <p:cNvPr id="21508" name="Picture 4" descr="lactic acid ferment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214554"/>
            <a:ext cx="3810000" cy="12858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172066" y="1638673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Дрожжи, некоторые бактерии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1500174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Млекопитающие, молочнокислые бактерии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207997" y="3861048"/>
            <a:ext cx="3386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Молочная кислота  и этанол – метаболиты, токсичные для млекопитающих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3643314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В 100 мл плазмы крови абстинента (человека, более 6 месяцев воздерживающегося от алкоголя) содержится от 0,039 мг до 0,16 мг алкоголя. Этот алкоголь принято называть эндогенным, т.е. образующимся внутри организма.</a:t>
            </a:r>
          </a:p>
          <a:p>
            <a:r>
              <a:rPr lang="ru-RU" sz="1400" b="1" dirty="0" smtClean="0"/>
              <a:t>Эндогенный этанол </a:t>
            </a:r>
            <a:r>
              <a:rPr lang="ru-RU" sz="1400" b="1" dirty="0" smtClean="0">
                <a:solidFill>
                  <a:srgbClr val="C00000"/>
                </a:solidFill>
              </a:rPr>
              <a:t>синтезируется в результате микробной ферментации сахара в нижнем отделе ЖКТ. Но не только: он продуцируется в митохондриях из </a:t>
            </a:r>
            <a:r>
              <a:rPr lang="ru-RU" sz="1400" b="1" dirty="0" err="1" smtClean="0">
                <a:solidFill>
                  <a:srgbClr val="C00000"/>
                </a:solidFill>
              </a:rPr>
              <a:t>ацетил-КоА</a:t>
            </a:r>
            <a:r>
              <a:rPr lang="ru-RU" sz="1400" b="1" dirty="0" smtClean="0">
                <a:solidFill>
                  <a:srgbClr val="C00000"/>
                </a:solidFill>
              </a:rPr>
              <a:t> путём его превращения в ацетат, который преобразуется с помощью ацетальдегид </a:t>
            </a:r>
            <a:r>
              <a:rPr lang="ru-RU" sz="1400" b="1" dirty="0" err="1" smtClean="0">
                <a:solidFill>
                  <a:srgbClr val="C00000"/>
                </a:solidFill>
              </a:rPr>
              <a:t>дегидрогеназы</a:t>
            </a:r>
            <a:r>
              <a:rPr lang="ru-RU" sz="1400" b="1" dirty="0" smtClean="0">
                <a:solidFill>
                  <a:srgbClr val="C00000"/>
                </a:solidFill>
              </a:rPr>
              <a:t> в ацетальдегид. В дальнейшем ацетальдегид под влиянием алкоголь </a:t>
            </a:r>
            <a:r>
              <a:rPr lang="ru-RU" sz="1400" b="1" dirty="0" err="1" smtClean="0">
                <a:solidFill>
                  <a:srgbClr val="C00000"/>
                </a:solidFill>
              </a:rPr>
              <a:t>дегидрогеназы</a:t>
            </a:r>
            <a:r>
              <a:rPr lang="ru-RU" sz="1400" b="1" dirty="0" smtClean="0">
                <a:solidFill>
                  <a:srgbClr val="C00000"/>
                </a:solidFill>
              </a:rPr>
              <a:t> превращается в алкоголь. Это циклическая внутриклеточная реакция</a:t>
            </a:r>
            <a:r>
              <a:rPr lang="ru-RU" sz="1400" dirty="0" smtClean="0">
                <a:solidFill>
                  <a:srgbClr val="C00000"/>
                </a:solidFill>
              </a:rPr>
              <a:t>. 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24472" y="4941168"/>
            <a:ext cx="40005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/>
              <a:t>В результате окисления одной молекулы этанола в митохондриях дыхательная цепь получает энергию, достаточную для синтеза 17 молекул АТФ.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990000"/>
                </a:solidFill>
              </a:rPr>
              <a:t>ОТ </a:t>
            </a:r>
            <a:r>
              <a:rPr lang="ru-RU" b="1" dirty="0" smtClean="0">
                <a:solidFill>
                  <a:srgbClr val="990000"/>
                </a:solidFill>
              </a:rPr>
              <a:t>АЦЕТАТА ДО СО</a:t>
            </a:r>
            <a:r>
              <a:rPr lang="ru-RU" b="1" baseline="-25000" dirty="0" smtClean="0">
                <a:solidFill>
                  <a:srgbClr val="990000"/>
                </a:solidFill>
              </a:rPr>
              <a:t>2</a:t>
            </a:r>
            <a:endParaRPr lang="ru-RU" b="1" baseline="-25000" dirty="0">
              <a:solidFill>
                <a:srgbClr val="99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С2               С1</a:t>
            </a:r>
          </a:p>
          <a:p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3929058" y="4071942"/>
            <a:ext cx="1223963" cy="215900"/>
          </a:xfrm>
          <a:prstGeom prst="rightArrow">
            <a:avLst>
              <a:gd name="adj1" fmla="val 50000"/>
              <a:gd name="adj2" fmla="val 141728"/>
            </a:avLst>
          </a:prstGeom>
          <a:solidFill>
            <a:srgbClr val="990000"/>
          </a:solidFill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ЦИКЛ ТРИКАРБОНОВЫХ КИСЛОТ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3554" name="Picture 2" descr="http://rlv.zcache.com/powered_by_organic_chemistry_krebs_cycle_tshirt-p235107169344682671trlf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500174"/>
            <a:ext cx="4929222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4942" y="285728"/>
            <a:ext cx="3714776" cy="61436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КРЕБС (</a:t>
            </a:r>
            <a:r>
              <a:rPr lang="ru-RU" sz="1800" b="1" dirty="0" err="1" smtClean="0">
                <a:solidFill>
                  <a:srgbClr val="C00000"/>
                </a:solidFill>
              </a:rPr>
              <a:t>Krebs</a:t>
            </a:r>
            <a:r>
              <a:rPr lang="ru-RU" sz="1800" b="1" dirty="0" smtClean="0">
                <a:solidFill>
                  <a:srgbClr val="C00000"/>
                </a:solidFill>
              </a:rPr>
              <a:t>), </a:t>
            </a:r>
            <a:r>
              <a:rPr lang="ru-RU" sz="1800" b="1" dirty="0" err="1" smtClean="0">
                <a:solidFill>
                  <a:srgbClr val="C00000"/>
                </a:solidFill>
              </a:rPr>
              <a:t>Ханс</a:t>
            </a:r>
            <a:endParaRPr lang="ru-RU" sz="1800" b="1" dirty="0" smtClean="0">
              <a:solidFill>
                <a:srgbClr val="C00000"/>
              </a:solidFill>
            </a:endParaRPr>
          </a:p>
          <a:p>
            <a:r>
              <a:rPr lang="ru-RU" sz="1400" dirty="0" smtClean="0"/>
              <a:t>1900 г.</a:t>
            </a:r>
            <a:r>
              <a:rPr lang="en-US" sz="1400" dirty="0"/>
              <a:t>,</a:t>
            </a:r>
            <a:r>
              <a:rPr lang="ru-RU" sz="1400" dirty="0" smtClean="0"/>
              <a:t> </a:t>
            </a:r>
            <a:r>
              <a:rPr lang="ru-RU" sz="1400" dirty="0" err="1" smtClean="0"/>
              <a:t>Хильдесхайм</a:t>
            </a:r>
            <a:r>
              <a:rPr lang="ru-RU" sz="1400" dirty="0" smtClean="0"/>
              <a:t> –1981 г., Оксфорд</a:t>
            </a:r>
          </a:p>
          <a:p>
            <a:r>
              <a:rPr lang="ru-RU" sz="1400" dirty="0" smtClean="0"/>
              <a:t>В 1933 г. прибыл в Кембридж, не захватив с собой «практически ничего, кроме вздоха облегчения, нескольких книг и 16 упаковок сосудов </a:t>
            </a:r>
            <a:r>
              <a:rPr lang="ru-RU" sz="1400" dirty="0" err="1" smtClean="0"/>
              <a:t>Варбурга</a:t>
            </a:r>
            <a:r>
              <a:rPr lang="ru-RU" sz="1400" dirty="0" smtClean="0"/>
              <a:t>».</a:t>
            </a:r>
          </a:p>
          <a:p>
            <a:r>
              <a:rPr lang="ru-RU" sz="1400" dirty="0" smtClean="0"/>
              <a:t>В месте со своим учеником </a:t>
            </a:r>
            <a:r>
              <a:rPr lang="ru-RU" sz="1400" dirty="0" err="1" smtClean="0"/>
              <a:t>Хансом</a:t>
            </a:r>
            <a:r>
              <a:rPr lang="ru-RU" sz="1400" dirty="0" smtClean="0"/>
              <a:t> </a:t>
            </a:r>
            <a:r>
              <a:rPr lang="ru-RU" sz="1400" dirty="0" err="1" smtClean="0"/>
              <a:t>Корнбергом</a:t>
            </a:r>
            <a:r>
              <a:rPr lang="ru-RU" sz="1400" dirty="0" smtClean="0"/>
              <a:t> Кребс обнаружил разновидность цикла лимонной кислоты – цикл </a:t>
            </a:r>
            <a:r>
              <a:rPr lang="ru-RU" sz="1400" dirty="0" err="1" smtClean="0"/>
              <a:t>глиоксилата</a:t>
            </a:r>
            <a:r>
              <a:rPr lang="ru-RU" sz="1400" dirty="0" smtClean="0"/>
              <a:t>, в котором две молекулы </a:t>
            </a:r>
            <a:r>
              <a:rPr lang="ru-RU" sz="1400" dirty="0" err="1" smtClean="0"/>
              <a:t>коэнзима</a:t>
            </a:r>
            <a:r>
              <a:rPr lang="ru-RU" sz="1400" dirty="0" smtClean="0"/>
              <a:t> А превращаются в </a:t>
            </a:r>
            <a:r>
              <a:rPr lang="ru-RU" sz="1400" dirty="0" err="1" smtClean="0"/>
              <a:t>сукциниловую</a:t>
            </a:r>
            <a:r>
              <a:rPr lang="ru-RU" sz="1400" dirty="0" smtClean="0"/>
              <a:t> кислоту. Этот цикл важен для процессов обмена в растительных и микробных, нежели животных, клетках.</a:t>
            </a:r>
          </a:p>
          <a:p>
            <a:r>
              <a:rPr lang="ru-RU" sz="1400" dirty="0" smtClean="0"/>
              <a:t>Нобелевская премия по физиологии и медицине, 1953 г. совместно с Фрицем </a:t>
            </a:r>
            <a:r>
              <a:rPr lang="ru-RU" sz="1400" dirty="0" err="1" smtClean="0"/>
              <a:t>Липманом</a:t>
            </a:r>
            <a:r>
              <a:rPr lang="ru-RU" sz="1400" dirty="0" smtClean="0"/>
              <a:t> (за САС)</a:t>
            </a:r>
          </a:p>
          <a:p>
            <a:r>
              <a:rPr lang="ru-RU" sz="1400" dirty="0" smtClean="0"/>
              <a:t>Удостоен премии </a:t>
            </a:r>
            <a:r>
              <a:rPr lang="ru-RU" sz="1400" dirty="0" err="1" smtClean="0"/>
              <a:t>Ласкера</a:t>
            </a:r>
            <a:r>
              <a:rPr lang="ru-RU" sz="1400" dirty="0" smtClean="0"/>
              <a:t> Американской ассоциации здравоохранения (1953), Королевской медали (1954) и медали </a:t>
            </a:r>
            <a:r>
              <a:rPr lang="ru-RU" sz="1400" dirty="0" err="1" smtClean="0"/>
              <a:t>Копли</a:t>
            </a:r>
            <a:r>
              <a:rPr lang="ru-RU" sz="1400" dirty="0" smtClean="0"/>
              <a:t> (1961) Королевского научного общества, а также золотой медали Королевского медицинского общества (1965). </a:t>
            </a:r>
          </a:p>
          <a:p>
            <a:r>
              <a:rPr lang="ru-RU" sz="1400" dirty="0" smtClean="0"/>
              <a:t>В 1958 г. королевой Елизаветой II был пожалован дворянский титул.</a:t>
            </a:r>
          </a:p>
          <a:p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1472" y="4738705"/>
            <a:ext cx="4429156" cy="1905005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В более ранних работах Альберта </a:t>
            </a:r>
            <a:r>
              <a:rPr lang="ru-RU" sz="1600" dirty="0" err="1" smtClean="0"/>
              <a:t>Сент-Дьёрдьи</a:t>
            </a:r>
            <a:r>
              <a:rPr lang="ru-RU" sz="1600" dirty="0" smtClean="0"/>
              <a:t>, Франца </a:t>
            </a:r>
            <a:r>
              <a:rPr lang="ru-RU" sz="1600" dirty="0" err="1" smtClean="0"/>
              <a:t>Кноопа</a:t>
            </a:r>
            <a:r>
              <a:rPr lang="ru-RU" sz="1600" dirty="0" smtClean="0"/>
              <a:t>, Карла </a:t>
            </a:r>
            <a:r>
              <a:rPr lang="ru-RU" sz="1600" dirty="0" err="1" smtClean="0"/>
              <a:t>Мартиуса</a:t>
            </a:r>
            <a:r>
              <a:rPr lang="ru-RU" sz="1600" dirty="0" smtClean="0"/>
              <a:t> было показано, что в присутствии кислорода лимонная кислота (С6) в результате последовательных реакций превращается в </a:t>
            </a:r>
            <a:r>
              <a:rPr lang="ru-RU" sz="1600" dirty="0" err="1" smtClean="0"/>
              <a:t>щавелевоуксусную</a:t>
            </a:r>
            <a:r>
              <a:rPr lang="ru-RU" sz="1600" dirty="0" smtClean="0"/>
              <a:t> кислоту (С4) и углекислый газ (С2).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9698" name="Picture 2" descr="http://www.kalitva.ru/uploads/posts/2008-12/1228418058_kreb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85728"/>
            <a:ext cx="283845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</a:t>
            </a:r>
            <a:r>
              <a:rPr lang="ru-RU" sz="4000" b="1" dirty="0" smtClean="0">
                <a:solidFill>
                  <a:srgbClr val="C00000"/>
                </a:solidFill>
              </a:rPr>
              <a:t>Целый ананас и кусочек суфле – сегодня фактически мой обед»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19458" name="Picture 2" descr="http://www.immunova.co.uk/images/krebs-alt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571612"/>
            <a:ext cx="5143536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9941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Цикл Кребса = цикл лимонной кислоты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8096250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4352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Энергетика цикла Кребса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8992" y="1428736"/>
            <a:ext cx="5357850" cy="4972072"/>
          </a:xfrm>
          <a:ln w="34925" cmpd="thickThin">
            <a:solidFill>
              <a:srgbClr val="FFC000"/>
            </a:solidFill>
          </a:ln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400" b="1" dirty="0" smtClean="0">
                <a:solidFill>
                  <a:srgbClr val="C00000"/>
                </a:solidFill>
              </a:rPr>
              <a:t>Ацетил</a:t>
            </a:r>
            <a:r>
              <a:rPr lang="en-US" sz="3400" b="1" dirty="0" smtClean="0">
                <a:solidFill>
                  <a:srgbClr val="C00000"/>
                </a:solidFill>
              </a:rPr>
              <a:t> </a:t>
            </a:r>
            <a:r>
              <a:rPr lang="en-US" sz="3400" b="1" dirty="0">
                <a:solidFill>
                  <a:srgbClr val="C00000"/>
                </a:solidFill>
              </a:rPr>
              <a:t>Co </a:t>
            </a:r>
            <a:r>
              <a:rPr lang="en-US" sz="3400" b="1" dirty="0" smtClean="0">
                <a:solidFill>
                  <a:srgbClr val="C00000"/>
                </a:solidFill>
              </a:rPr>
              <a:t>A</a:t>
            </a:r>
            <a:r>
              <a:rPr lang="ru-RU" sz="3400" b="1" dirty="0" smtClean="0">
                <a:solidFill>
                  <a:srgbClr val="C00000"/>
                </a:solidFill>
              </a:rPr>
              <a:t> в цикле Кребса дает:</a:t>
            </a:r>
          </a:p>
          <a:p>
            <a:pPr algn="ctr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dirty="0"/>
              <a:t> </a:t>
            </a:r>
            <a:r>
              <a:rPr lang="ru-RU" dirty="0" smtClean="0"/>
              <a:t>при превращении </a:t>
            </a:r>
            <a:r>
              <a:rPr lang="ru-RU" dirty="0" err="1" smtClean="0"/>
              <a:t>изоцитрата</a:t>
            </a:r>
            <a:r>
              <a:rPr lang="ru-RU" dirty="0" smtClean="0"/>
              <a:t> в </a:t>
            </a:r>
            <a:r>
              <a:rPr lang="ru-RU" dirty="0" err="1" smtClean="0"/>
              <a:t>альфа-кетоглутарат</a:t>
            </a:r>
            <a:r>
              <a:rPr lang="ru-RU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/>
              <a:t>   </a:t>
            </a:r>
            <a:r>
              <a:rPr lang="en-US" dirty="0" smtClean="0"/>
              <a:t>  </a:t>
            </a:r>
            <a:r>
              <a:rPr lang="ru-RU" dirty="0" smtClean="0"/>
              <a:t>		</a:t>
            </a:r>
            <a:r>
              <a:rPr lang="ru-RU" dirty="0"/>
              <a:t>	</a:t>
            </a:r>
            <a:r>
              <a:rPr lang="en-US" dirty="0" smtClean="0">
                <a:solidFill>
                  <a:srgbClr val="C00000"/>
                </a:solidFill>
              </a:rPr>
              <a:t>NADH.H</a:t>
            </a:r>
            <a:r>
              <a:rPr lang="en-US" baseline="30000" dirty="0" smtClean="0">
                <a:solidFill>
                  <a:srgbClr val="C00000"/>
                </a:solidFill>
              </a:rPr>
              <a:t>+ </a:t>
            </a:r>
            <a:r>
              <a:rPr lang="en-US" dirty="0" smtClean="0"/>
              <a:t>(+CO</a:t>
            </a:r>
            <a:r>
              <a:rPr lang="en-US" baseline="-25000" dirty="0" smtClean="0"/>
              <a:t>2</a:t>
            </a:r>
            <a:r>
              <a:rPr lang="en-US" dirty="0"/>
              <a:t>)                    </a:t>
            </a:r>
            <a:endParaRPr lang="en-US" dirty="0" smtClean="0"/>
          </a:p>
          <a:p>
            <a:r>
              <a:rPr lang="ru-RU" dirty="0" smtClean="0"/>
              <a:t>при превращении </a:t>
            </a:r>
            <a:r>
              <a:rPr lang="ru-RU" dirty="0" err="1" smtClean="0"/>
              <a:t>альфа-кетоглутарата</a:t>
            </a:r>
            <a:r>
              <a:rPr lang="ru-RU" dirty="0" smtClean="0"/>
              <a:t> в </a:t>
            </a:r>
            <a:r>
              <a:rPr lang="ru-RU" dirty="0" err="1" smtClean="0"/>
              <a:t>сукцинил</a:t>
            </a:r>
            <a:r>
              <a:rPr lang="ru-RU" dirty="0" smtClean="0"/>
              <a:t> </a:t>
            </a:r>
            <a:r>
              <a:rPr lang="en-US" dirty="0" err="1" smtClean="0"/>
              <a:t>CoA</a:t>
            </a:r>
            <a:r>
              <a:rPr lang="en-US" dirty="0" smtClean="0"/>
              <a:t> </a:t>
            </a:r>
            <a:r>
              <a:rPr lang="en-US" dirty="0"/>
              <a:t>             </a:t>
            </a:r>
            <a:r>
              <a:rPr lang="en-US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ru-RU" dirty="0"/>
              <a:t>	</a:t>
            </a:r>
            <a:r>
              <a:rPr lang="en-US" dirty="0" smtClean="0">
                <a:solidFill>
                  <a:srgbClr val="C00000"/>
                </a:solidFill>
              </a:rPr>
              <a:t>NADH.H</a:t>
            </a:r>
            <a:r>
              <a:rPr lang="en-US" baseline="30000" dirty="0" smtClean="0">
                <a:solidFill>
                  <a:srgbClr val="C00000"/>
                </a:solidFill>
              </a:rPr>
              <a:t>+</a:t>
            </a:r>
            <a:r>
              <a:rPr lang="en-US" dirty="0" smtClean="0"/>
              <a:t>(</a:t>
            </a:r>
            <a:r>
              <a:rPr lang="ru-RU" dirty="0" smtClean="0"/>
              <a:t>+</a:t>
            </a:r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)  </a:t>
            </a:r>
          </a:p>
          <a:p>
            <a:r>
              <a:rPr lang="ru-RU" dirty="0" smtClean="0"/>
              <a:t>при превращении </a:t>
            </a:r>
            <a:r>
              <a:rPr lang="ru-RU" dirty="0" err="1" smtClean="0"/>
              <a:t>сукцинил</a:t>
            </a:r>
            <a:r>
              <a:rPr lang="ru-RU" dirty="0" smtClean="0"/>
              <a:t> </a:t>
            </a:r>
            <a:r>
              <a:rPr lang="en-US" dirty="0" err="1" smtClean="0"/>
              <a:t>CoA</a:t>
            </a:r>
            <a:r>
              <a:rPr lang="en-US" dirty="0" smtClean="0"/>
              <a:t> 2 </a:t>
            </a:r>
            <a:r>
              <a:rPr lang="ru-RU" dirty="0" smtClean="0"/>
              <a:t>в </a:t>
            </a:r>
            <a:r>
              <a:rPr lang="ru-RU" dirty="0" err="1" smtClean="0"/>
              <a:t>сукцинат</a:t>
            </a:r>
            <a:endParaRPr lang="ru-RU" dirty="0" smtClean="0"/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ru-RU" dirty="0"/>
              <a:t>	</a:t>
            </a:r>
            <a:r>
              <a:rPr lang="en-US" dirty="0" smtClean="0"/>
              <a:t> </a:t>
            </a:r>
            <a:r>
              <a:rPr lang="en-US" dirty="0">
                <a:solidFill>
                  <a:srgbClr val="C00000"/>
                </a:solidFill>
              </a:rPr>
              <a:t>GTP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при превращении </a:t>
            </a:r>
            <a:r>
              <a:rPr lang="ru-RU" dirty="0" err="1" smtClean="0"/>
              <a:t>сукцината</a:t>
            </a:r>
            <a:r>
              <a:rPr lang="ru-RU" dirty="0" smtClean="0"/>
              <a:t> в </a:t>
            </a:r>
            <a:r>
              <a:rPr lang="ru-RU" dirty="0" err="1" smtClean="0"/>
              <a:t>фумарат</a:t>
            </a:r>
            <a:endParaRPr lang="ru-RU" dirty="0" smtClean="0"/>
          </a:p>
          <a:p>
            <a:pPr>
              <a:buNone/>
            </a:pPr>
            <a:r>
              <a:rPr lang="en-US" dirty="0"/>
              <a:t>                  </a:t>
            </a:r>
            <a:r>
              <a:rPr lang="ru-RU" dirty="0"/>
              <a:t>	</a:t>
            </a:r>
            <a:r>
              <a:rPr lang="en-US" dirty="0" smtClean="0">
                <a:solidFill>
                  <a:srgbClr val="C00000"/>
                </a:solidFill>
              </a:rPr>
              <a:t>FADH</a:t>
            </a:r>
            <a:r>
              <a:rPr lang="en-US" baseline="-25000" dirty="0" smtClean="0">
                <a:solidFill>
                  <a:srgbClr val="C00000"/>
                </a:solidFill>
              </a:rPr>
              <a:t>2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При превращении </a:t>
            </a:r>
            <a:r>
              <a:rPr lang="ru-RU" dirty="0" err="1" smtClean="0"/>
              <a:t>малата</a:t>
            </a:r>
            <a:r>
              <a:rPr lang="ru-RU" dirty="0" smtClean="0"/>
              <a:t> в </a:t>
            </a:r>
            <a:r>
              <a:rPr lang="ru-RU" dirty="0" err="1" smtClean="0"/>
              <a:t>оксалоацетат</a:t>
            </a:r>
            <a:r>
              <a:rPr lang="ru-RU" dirty="0" smtClean="0"/>
              <a:t> </a:t>
            </a:r>
            <a:r>
              <a:rPr lang="en-US" dirty="0"/>
              <a:t>     </a:t>
            </a:r>
            <a:endParaRPr lang="ru-RU" dirty="0"/>
          </a:p>
          <a:p>
            <a:pPr>
              <a:buNone/>
            </a:pPr>
            <a:r>
              <a:rPr lang="ru-RU" dirty="0" smtClean="0"/>
              <a:t>			</a:t>
            </a:r>
            <a:r>
              <a:rPr lang="en-US" dirty="0" smtClean="0"/>
              <a:t> </a:t>
            </a:r>
            <a:r>
              <a:rPr lang="en-US" dirty="0">
                <a:solidFill>
                  <a:srgbClr val="C00000"/>
                </a:solidFill>
              </a:rPr>
              <a:t>NADH.H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428736"/>
            <a:ext cx="2971792" cy="5000660"/>
          </a:xfrm>
          <a:solidFill>
            <a:srgbClr val="FFFF00">
              <a:alpha val="15000"/>
            </a:srgbClr>
          </a:solidFill>
          <a:ln>
            <a:solidFill>
              <a:srgbClr val="FFC000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Субстратное </a:t>
            </a:r>
            <a:r>
              <a:rPr lang="ru-RU" dirty="0" err="1" smtClean="0"/>
              <a:t>фосфорилирование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1 АТР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Поступление электронов с 3 </a:t>
            </a:r>
            <a:r>
              <a:rPr lang="en-US" dirty="0" smtClean="0"/>
              <a:t>NADH.H</a:t>
            </a:r>
            <a:r>
              <a:rPr lang="en-US" baseline="30000" dirty="0"/>
              <a:t>+</a:t>
            </a:r>
            <a:r>
              <a:rPr lang="en-US" dirty="0"/>
              <a:t>  </a:t>
            </a:r>
            <a:r>
              <a:rPr lang="ru-RU" dirty="0" smtClean="0"/>
              <a:t>(</a:t>
            </a:r>
            <a:r>
              <a:rPr lang="en-US" dirty="0" smtClean="0"/>
              <a:t>3 </a:t>
            </a:r>
            <a:r>
              <a:rPr lang="ru-RU" dirty="0" smtClean="0"/>
              <a:t>точки сопряжения)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9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ATP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Поступление электронов с </a:t>
            </a:r>
            <a:r>
              <a:rPr lang="en-US" dirty="0" smtClean="0"/>
              <a:t>FADH</a:t>
            </a:r>
            <a:r>
              <a:rPr lang="en-US" baseline="-25000" dirty="0" smtClean="0"/>
              <a:t>2</a:t>
            </a:r>
            <a:r>
              <a:rPr lang="en-US" dirty="0"/>
              <a:t>  </a:t>
            </a:r>
            <a:r>
              <a:rPr lang="ru-RU" dirty="0" smtClean="0"/>
              <a:t>(</a:t>
            </a:r>
            <a:r>
              <a:rPr lang="en-US" dirty="0" smtClean="0"/>
              <a:t>2 </a:t>
            </a:r>
            <a:r>
              <a:rPr lang="ru-RU" dirty="0" smtClean="0"/>
              <a:t>точки сопряжения)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2 </a:t>
            </a:r>
            <a:r>
              <a:rPr lang="en-US" dirty="0" smtClean="0">
                <a:solidFill>
                  <a:srgbClr val="C00000"/>
                </a:solidFill>
              </a:rPr>
              <a:t>ATP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en-US" b="1" dirty="0" smtClean="0"/>
              <a:t>Total </a:t>
            </a:r>
            <a:r>
              <a:rPr lang="en-US" b="1" dirty="0"/>
              <a:t>                                                                                          </a:t>
            </a:r>
            <a:r>
              <a:rPr lang="ru-RU" b="1" dirty="0" smtClean="0">
                <a:solidFill>
                  <a:srgbClr val="C00000"/>
                </a:solidFill>
              </a:rPr>
              <a:t>12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ATP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Транспорт электронов в дыхательную цепь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8438" name="Picture 6" descr="Chemiosmo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3116"/>
            <a:ext cx="2533650" cy="3133726"/>
          </a:xfrm>
          <a:prstGeom prst="rect">
            <a:avLst/>
          </a:prstGeom>
          <a:noFill/>
        </p:spPr>
      </p:pic>
      <p:pic>
        <p:nvPicPr>
          <p:cNvPr id="18440" name="Picture 8" descr="http://www.immunova.co.uk/images/krebs-extr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214422"/>
            <a:ext cx="5453074" cy="545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Белковые комплексы </a:t>
            </a:r>
            <a:r>
              <a:rPr lang="ru-RU" b="1" dirty="0" err="1" smtClean="0">
                <a:solidFill>
                  <a:srgbClr val="FF0000"/>
                </a:solidFill>
              </a:rPr>
              <a:t>электроно-транспортной</a:t>
            </a:r>
            <a:r>
              <a:rPr lang="ru-RU" b="1" dirty="0" smtClean="0">
                <a:solidFill>
                  <a:srgbClr val="FF0000"/>
                </a:solidFill>
              </a:rPr>
              <a:t> цепи митохондрий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upload.wikimedia.org/wikipedia/commons/4/4b/ETC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701374"/>
            <a:ext cx="7200800" cy="33919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15616" y="5301208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 - NADH </a:t>
            </a:r>
            <a:r>
              <a:rPr lang="ru-RU" sz="2400" b="1" dirty="0" err="1" smtClean="0"/>
              <a:t>коэнзим</a:t>
            </a:r>
            <a:r>
              <a:rPr lang="en-US" sz="2400" b="1" dirty="0" smtClean="0"/>
              <a:t> Q </a:t>
            </a:r>
            <a:r>
              <a:rPr lang="ru-RU" sz="2400" b="1" dirty="0" err="1" smtClean="0"/>
              <a:t>редуктаза</a:t>
            </a:r>
            <a:r>
              <a:rPr lang="ru-RU" sz="2400" b="1" dirty="0" smtClean="0"/>
              <a:t>; </a:t>
            </a:r>
            <a:r>
              <a:rPr lang="en-US" sz="2400" b="1" dirty="0" smtClean="0"/>
              <a:t>   II</a:t>
            </a:r>
            <a:r>
              <a:rPr lang="ru-RU" sz="2400" b="1" dirty="0" smtClean="0"/>
              <a:t> – </a:t>
            </a:r>
            <a:r>
              <a:rPr lang="ru-RU" sz="2400" b="1" dirty="0" err="1" smtClean="0"/>
              <a:t>сукцинат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дегидрогеназа</a:t>
            </a:r>
            <a:r>
              <a:rPr lang="ru-RU" sz="2400" b="1" dirty="0" smtClean="0"/>
              <a:t>; </a:t>
            </a:r>
            <a:r>
              <a:rPr lang="en-US" sz="2400" b="1" dirty="0" smtClean="0"/>
              <a:t>      III  </a:t>
            </a:r>
            <a:r>
              <a:rPr lang="ru-RU" sz="2400" b="1" dirty="0" smtClean="0"/>
              <a:t>- комплекс </a:t>
            </a:r>
            <a:r>
              <a:rPr lang="ru-RU" sz="2400" b="1" dirty="0" err="1" smtClean="0"/>
              <a:t>цитохром</a:t>
            </a:r>
            <a:r>
              <a:rPr lang="ru-RU" sz="2400" b="1" dirty="0" smtClean="0"/>
              <a:t> </a:t>
            </a:r>
            <a:r>
              <a:rPr lang="en-US" sz="2400" b="1" dirty="0" err="1" smtClean="0"/>
              <a:t>bc</a:t>
            </a:r>
            <a:r>
              <a:rPr lang="ru-RU" sz="2400" b="1" baseline="-25000" dirty="0" smtClean="0"/>
              <a:t>1</a:t>
            </a:r>
            <a:r>
              <a:rPr lang="ru-RU" sz="2400" b="1" dirty="0" smtClean="0"/>
              <a:t>;</a:t>
            </a:r>
            <a:r>
              <a:rPr lang="en-US" sz="2400" b="1" dirty="0" smtClean="0"/>
              <a:t>   IV</a:t>
            </a:r>
            <a:r>
              <a:rPr lang="ru-RU" sz="2400" b="1" dirty="0" smtClean="0"/>
              <a:t> – комплекс </a:t>
            </a:r>
            <a:r>
              <a:rPr lang="ru-RU" sz="2400" b="1" dirty="0" err="1" smtClean="0"/>
              <a:t>цитохром</a:t>
            </a:r>
            <a:r>
              <a:rPr lang="ru-RU" sz="2400" b="1" dirty="0" smtClean="0"/>
              <a:t> </a:t>
            </a:r>
            <a:r>
              <a:rPr lang="en-US" sz="2400" b="1" dirty="0" smtClean="0"/>
              <a:t>c </a:t>
            </a:r>
            <a:r>
              <a:rPr lang="ru-RU" sz="2400" b="1" dirty="0" smtClean="0"/>
              <a:t>оксидаза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C:\Users\Ильинская\AppData\Local\Microsoft\Windows\Temporary Internet Files\Low\Content.IE5\J0NX4YNE\ch4f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0036" y="260648"/>
            <a:ext cx="6483927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Место превращений </a:t>
            </a:r>
            <a:r>
              <a:rPr lang="ru-RU" dirty="0" smtClean="0"/>
              <a:t>С6 </a:t>
            </a:r>
            <a:r>
              <a:rPr lang="ru-RU" dirty="0"/>
              <a:t>– </a:t>
            </a:r>
            <a:r>
              <a:rPr lang="ru-RU" dirty="0" smtClean="0"/>
              <a:t>С1</a:t>
            </a:r>
            <a:endParaRPr lang="ru-RU" dirty="0"/>
          </a:p>
        </p:txBody>
      </p:sp>
      <p:pic>
        <p:nvPicPr>
          <p:cNvPr id="2050" name="Picture 2" descr="http://www.bio.miami.edu/~cmallery/150/makeatp/pyraerob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357298"/>
            <a:ext cx="4071966" cy="5020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Жиры включаются в ЦТК на уровне Ацетил </a:t>
            </a:r>
            <a:r>
              <a:rPr lang="ru-RU" b="1" dirty="0" err="1" smtClean="0">
                <a:solidFill>
                  <a:srgbClr val="7030A0"/>
                </a:solidFill>
              </a:rPr>
              <a:t>СоА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27650" name="Picture 2" descr="http://www.xumuk.ru/biologhim/bio/img8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571612"/>
            <a:ext cx="4886325" cy="48672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10" y="2214554"/>
            <a:ext cx="25717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Липиды окисляются поэтапно,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с образованием Ацетил </a:t>
            </a:r>
            <a:r>
              <a:rPr lang="ru-RU" sz="2400" b="1" dirty="0" err="1" smtClean="0">
                <a:solidFill>
                  <a:srgbClr val="C00000"/>
                </a:solidFill>
              </a:rPr>
              <a:t>СоА</a:t>
            </a:r>
            <a:r>
              <a:rPr lang="ru-RU" sz="2400" b="1" dirty="0" smtClean="0">
                <a:solidFill>
                  <a:srgbClr val="C00000"/>
                </a:solidFill>
              </a:rPr>
              <a:t>, поступающего в ЦТК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5500702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Этапы </a:t>
            </a:r>
            <a:r>
              <a:rPr lang="el-GR" dirty="0" smtClean="0"/>
              <a:t>β-</a:t>
            </a:r>
            <a:r>
              <a:rPr lang="ru-RU" dirty="0" smtClean="0"/>
              <a:t>окисления олеиновой кислоты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571472" y="5214950"/>
            <a:ext cx="3500462" cy="1285884"/>
          </a:xfrm>
          <a:prstGeom prst="rightArrow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Белки включаются в ЦТК на уровне органических кислот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22530" name="Picture 2" descr="http://www.colorado.edu/intphys/Class/IPHY3730/image/AT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428736"/>
            <a:ext cx="3786214" cy="3127769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42844" y="1571612"/>
            <a:ext cx="50720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А</a:t>
            </a:r>
            <a:r>
              <a:rPr lang="en-US" b="1" dirty="0" err="1" smtClean="0">
                <a:solidFill>
                  <a:srgbClr val="0070C0"/>
                </a:solidFill>
              </a:rPr>
              <a:t>lanine</a:t>
            </a:r>
            <a:r>
              <a:rPr lang="en-US" b="1" dirty="0" smtClean="0">
                <a:solidFill>
                  <a:srgbClr val="0070C0"/>
                </a:solidFill>
              </a:rPr>
              <a:t>, </a:t>
            </a:r>
            <a:r>
              <a:rPr lang="en-US" b="1" dirty="0" err="1" smtClean="0">
                <a:solidFill>
                  <a:srgbClr val="0070C0"/>
                </a:solidFill>
              </a:rPr>
              <a:t>cysteine</a:t>
            </a:r>
            <a:r>
              <a:rPr lang="en-US" b="1" dirty="0" smtClean="0">
                <a:solidFill>
                  <a:srgbClr val="0070C0"/>
                </a:solidFill>
              </a:rPr>
              <a:t>, </a:t>
            </a:r>
            <a:r>
              <a:rPr lang="en-US" b="1" dirty="0" err="1" smtClean="0">
                <a:solidFill>
                  <a:srgbClr val="0070C0"/>
                </a:solidFill>
              </a:rPr>
              <a:t>glycine</a:t>
            </a:r>
            <a:r>
              <a:rPr lang="en-US" b="1" dirty="0" smtClean="0">
                <a:solidFill>
                  <a:srgbClr val="0070C0"/>
                </a:solidFill>
              </a:rPr>
              <a:t>, serine, </a:t>
            </a:r>
            <a:r>
              <a:rPr lang="en-US" b="1" dirty="0" err="1" smtClean="0">
                <a:solidFill>
                  <a:srgbClr val="0070C0"/>
                </a:solidFill>
              </a:rPr>
              <a:t>threonine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		3-carbon a-</a:t>
            </a:r>
            <a:r>
              <a:rPr lang="en-US" dirty="0" err="1" smtClean="0"/>
              <a:t>keto</a:t>
            </a:r>
            <a:r>
              <a:rPr lang="en-US" dirty="0" smtClean="0"/>
              <a:t> acid</a:t>
            </a:r>
            <a:r>
              <a:rPr lang="en-US" b="1" dirty="0" smtClean="0"/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pyruvate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en-US" b="1" dirty="0" err="1" smtClean="0">
                <a:solidFill>
                  <a:srgbClr val="0070C0"/>
                </a:solidFill>
              </a:rPr>
              <a:t>Aspartate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en-US" b="1" dirty="0" err="1" smtClean="0">
                <a:solidFill>
                  <a:srgbClr val="0070C0"/>
                </a:solidFill>
              </a:rPr>
              <a:t>asparagine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		4-carbon </a:t>
            </a:r>
            <a:r>
              <a:rPr lang="en-US" b="1" dirty="0" err="1" smtClean="0">
                <a:solidFill>
                  <a:srgbClr val="C00000"/>
                </a:solidFill>
              </a:rPr>
              <a:t>oxaloacetate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en-US" b="1" dirty="0" err="1">
                <a:solidFill>
                  <a:srgbClr val="0070C0"/>
                </a:solidFill>
              </a:rPr>
              <a:t>I</a:t>
            </a:r>
            <a:r>
              <a:rPr lang="en-US" b="1" dirty="0" err="1" smtClean="0">
                <a:solidFill>
                  <a:srgbClr val="0070C0"/>
                </a:solidFill>
              </a:rPr>
              <a:t>soleucine</a:t>
            </a:r>
            <a:r>
              <a:rPr lang="en-US" b="1" dirty="0" smtClean="0">
                <a:solidFill>
                  <a:srgbClr val="0070C0"/>
                </a:solidFill>
              </a:rPr>
              <a:t>, </a:t>
            </a:r>
            <a:r>
              <a:rPr lang="en-US" b="1" dirty="0" err="1" smtClean="0">
                <a:solidFill>
                  <a:srgbClr val="0070C0"/>
                </a:solidFill>
              </a:rPr>
              <a:t>valine</a:t>
            </a:r>
            <a:r>
              <a:rPr lang="en-US" b="1" dirty="0" smtClean="0">
                <a:solidFill>
                  <a:srgbClr val="0070C0"/>
                </a:solidFill>
              </a:rPr>
              <a:t>, </a:t>
            </a:r>
            <a:r>
              <a:rPr lang="en-US" b="1" dirty="0" err="1" smtClean="0">
                <a:solidFill>
                  <a:srgbClr val="0070C0"/>
                </a:solidFill>
              </a:rPr>
              <a:t>methionine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en-US" b="1" dirty="0" smtClean="0"/>
              <a:t>		</a:t>
            </a:r>
            <a:r>
              <a:rPr lang="en-US" b="1" dirty="0" err="1" smtClean="0">
                <a:solidFill>
                  <a:srgbClr val="C00000"/>
                </a:solidFill>
              </a:rPr>
              <a:t>succinyl-CoA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en-US" b="1" dirty="0" err="1">
                <a:solidFill>
                  <a:srgbClr val="0070C0"/>
                </a:solidFill>
              </a:rPr>
              <a:t>A</a:t>
            </a:r>
            <a:r>
              <a:rPr lang="en-US" b="1" dirty="0" err="1" smtClean="0">
                <a:solidFill>
                  <a:srgbClr val="0070C0"/>
                </a:solidFill>
              </a:rPr>
              <a:t>rginine</a:t>
            </a:r>
            <a:r>
              <a:rPr lang="en-US" b="1" dirty="0" smtClean="0">
                <a:solidFill>
                  <a:srgbClr val="0070C0"/>
                </a:solidFill>
              </a:rPr>
              <a:t>, glutamate, glutamine, </a:t>
            </a:r>
            <a:r>
              <a:rPr lang="en-US" b="1" dirty="0" err="1" smtClean="0">
                <a:solidFill>
                  <a:srgbClr val="0070C0"/>
                </a:solidFill>
              </a:rPr>
              <a:t>histidine</a:t>
            </a:r>
            <a:r>
              <a:rPr lang="en-US" b="1" dirty="0" smtClean="0">
                <a:solidFill>
                  <a:srgbClr val="0070C0"/>
                </a:solidFill>
              </a:rPr>
              <a:t>, </a:t>
            </a:r>
            <a:r>
              <a:rPr lang="en-US" b="1" dirty="0" err="1" smtClean="0">
                <a:solidFill>
                  <a:srgbClr val="0070C0"/>
                </a:solidFill>
              </a:rPr>
              <a:t>proline</a:t>
            </a:r>
            <a:endParaRPr lang="ru-RU" b="1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		5-carbon </a:t>
            </a:r>
            <a:r>
              <a:rPr lang="en-US" b="1" dirty="0" smtClean="0">
                <a:solidFill>
                  <a:srgbClr val="C00000"/>
                </a:solidFill>
              </a:rPr>
              <a:t>a-</a:t>
            </a:r>
            <a:r>
              <a:rPr lang="en-US" b="1" dirty="0" err="1" smtClean="0">
                <a:solidFill>
                  <a:srgbClr val="C00000"/>
                </a:solidFill>
              </a:rPr>
              <a:t>ketoglutarate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en-US" b="1" dirty="0" err="1" smtClean="0">
                <a:solidFill>
                  <a:srgbClr val="0070C0"/>
                </a:solidFill>
              </a:rPr>
              <a:t>Aspartate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endParaRPr lang="ru-RU" b="1" dirty="0" smtClean="0">
              <a:solidFill>
                <a:srgbClr val="0070C0"/>
              </a:solidFill>
            </a:endParaRPr>
          </a:p>
          <a:p>
            <a:r>
              <a:rPr lang="en-US" b="1" dirty="0" smtClean="0"/>
              <a:t>		</a:t>
            </a:r>
            <a:r>
              <a:rPr lang="en-US" b="1" dirty="0" err="1" smtClean="0">
                <a:solidFill>
                  <a:srgbClr val="C00000"/>
                </a:solidFill>
              </a:rPr>
              <a:t>fumarate</a:t>
            </a:r>
            <a:r>
              <a:rPr lang="en-US" dirty="0" smtClean="0"/>
              <a:t> in the Urea Cycle</a:t>
            </a:r>
            <a:endParaRPr lang="ru-RU" dirty="0"/>
          </a:p>
        </p:txBody>
      </p:sp>
      <p:pic>
        <p:nvPicPr>
          <p:cNvPr id="22532" name="Picture 4" descr="http://www.rpi.edu/dept/bcbp/molbiochem/MBWeb/mb2/part1/images/alanin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714884"/>
            <a:ext cx="3257550" cy="1885950"/>
          </a:xfrm>
          <a:prstGeom prst="rect">
            <a:avLst/>
          </a:prstGeom>
          <a:noFill/>
        </p:spPr>
      </p:pic>
      <p:pic>
        <p:nvPicPr>
          <p:cNvPr id="22534" name="Picture 6" descr="http://www.rpi.edu/dept/bcbp/molbiochem/MBWeb/mb2/part1/images/asptra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4714884"/>
            <a:ext cx="3257550" cy="1885950"/>
          </a:xfrm>
          <a:prstGeom prst="rect">
            <a:avLst/>
          </a:prstGeom>
          <a:noFill/>
        </p:spPr>
      </p:pic>
      <p:sp>
        <p:nvSpPr>
          <p:cNvPr id="7" name="Стрелка вправо 6"/>
          <p:cNvSpPr/>
          <p:nvPr/>
        </p:nvSpPr>
        <p:spPr>
          <a:xfrm>
            <a:off x="785786" y="2000240"/>
            <a:ext cx="714380" cy="71438"/>
          </a:xfrm>
          <a:prstGeom prst="rightArrow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785786" y="2571744"/>
            <a:ext cx="71438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785786" y="3071810"/>
            <a:ext cx="71438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785786" y="3643314"/>
            <a:ext cx="71438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785786" y="4214818"/>
            <a:ext cx="71438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bmb.leeds.ac.uk/teaching/icu3/lecture/14/kreb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285860"/>
            <a:ext cx="4762500" cy="47625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1214422"/>
            <a:ext cx="364330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Во время усиленного питания, излишки белков и углеводов превращаются через ЦТК в жиры. </a:t>
            </a:r>
            <a:r>
              <a:rPr lang="en-US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Во время голодания (поста) аминокислоты превращаются в углеводы через ЦТК и </a:t>
            </a:r>
            <a:r>
              <a:rPr lang="ru-RU" dirty="0" err="1" smtClean="0"/>
              <a:t>глюконеогенез</a:t>
            </a:r>
            <a:r>
              <a:rPr lang="ru-RU" dirty="0" smtClean="0"/>
              <a:t>, чтобы поддержать уровень глюкозы у нас в крови. </a:t>
            </a:r>
          </a:p>
          <a:p>
            <a:endParaRPr lang="ru-RU" i="1" dirty="0" smtClean="0"/>
          </a:p>
          <a:p>
            <a:r>
              <a:rPr lang="ru-RU" dirty="0" smtClean="0"/>
              <a:t>Жиры обычно окисляются до СО</a:t>
            </a:r>
            <a:r>
              <a:rPr lang="ru-RU" baseline="-25000" dirty="0" smtClean="0"/>
              <a:t>2</a:t>
            </a:r>
            <a:r>
              <a:rPr lang="ru-RU" dirty="0" smtClean="0"/>
              <a:t> с образованием энергии, и не могут быть превращены в углеводы, за </a:t>
            </a:r>
            <a:r>
              <a:rPr lang="ru-RU" dirty="0" err="1" smtClean="0"/>
              <a:t>ислючением</a:t>
            </a:r>
            <a:r>
              <a:rPr lang="ru-RU" dirty="0" smtClean="0"/>
              <a:t> глицерина (6% веса от молекулы </a:t>
            </a:r>
            <a:r>
              <a:rPr lang="ru-RU" dirty="0" err="1" smtClean="0"/>
              <a:t>триглицерида</a:t>
            </a:r>
            <a:r>
              <a:rPr lang="ru-RU" dirty="0" smtClean="0"/>
              <a:t>), что вносит вклад в поддержание уровня глюкозы при голодании.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85786" y="357166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Цикл Кребса – поставщик энергии и очищающий процесс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1309</Words>
  <Application>Microsoft Office PowerPoint</Application>
  <PresentationFormat>Экран (4:3)</PresentationFormat>
  <Paragraphs>157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44" baseType="lpstr">
      <vt:lpstr>Тема Office</vt:lpstr>
      <vt:lpstr>1_Ясность</vt:lpstr>
      <vt:lpstr>МЕТАБОЛИЗМ</vt:lpstr>
      <vt:lpstr>ОПРЕДЕЛЕНИЯ</vt:lpstr>
      <vt:lpstr>Biochemical Pathways - Cellular and Molecular Processes</vt:lpstr>
      <vt:lpstr>Биохимическое единство</vt:lpstr>
      <vt:lpstr>ОТ ГЛЮКОЗЫ ДО ПИРУВАТА</vt:lpstr>
      <vt:lpstr>Субстрат и продукт</vt:lpstr>
      <vt:lpstr>Презентация PowerPoint</vt:lpstr>
      <vt:lpstr>Начало исследований: превращение гликогена в мышцах</vt:lpstr>
      <vt:lpstr>Определение гликолиза</vt:lpstr>
      <vt:lpstr>Gustav Georg Embden</vt:lpstr>
      <vt:lpstr>Otto Fritz Meyerhof </vt:lpstr>
      <vt:lpstr>Сотрудники Мейерхофа в Хайдельберге – все лауреаты Нобелевской премии</vt:lpstr>
      <vt:lpstr>Jakub Karol Parnas </vt:lpstr>
      <vt:lpstr>. </vt:lpstr>
      <vt:lpstr>. </vt:lpstr>
      <vt:lpstr>Презентация PowerPoint</vt:lpstr>
      <vt:lpstr>БАЛАНС ГЛИКОЛИЗА</vt:lpstr>
      <vt:lpstr>The pentose phosphate pathway for the oxidative catabolism of glucose  (ПЕНТОЗОФОСФАТНЫЙ ПУТЬ, путь Варбурга-Диккенса) </vt:lpstr>
      <vt:lpstr>Otto Heinrich Warburg +  Dickens, Frank (1899–1986) </vt:lpstr>
      <vt:lpstr>Фрэнк Диккенс</vt:lpstr>
      <vt:lpstr>Презентация PowerPoint</vt:lpstr>
      <vt:lpstr>КДФГ- путь</vt:lpstr>
      <vt:lpstr>The Entner-Doudoroff pathway for oxidative catabolism of glucose. </vt:lpstr>
      <vt:lpstr>КДФГ -  (3-кето-2-дезокси-6-фосфоглюконатный)  путь</vt:lpstr>
      <vt:lpstr>ОТ ПИРУВАТА до Ацетил-СоА</vt:lpstr>
      <vt:lpstr>I этап: ПВК              Ацетил-СОА </vt:lpstr>
      <vt:lpstr>Пируват – полноценный источник энергии</vt:lpstr>
      <vt:lpstr>Пируват занимает центральное положение в промежуточном метаболизме и может служить предшественником разнообразных продуктов. Многие организмы окисляют большую часть образующегося в ходе катаболизма пирувата до ацетилкофермента А.</vt:lpstr>
      <vt:lpstr>Брожение (восстановительные этапы после образования ПВК)</vt:lpstr>
      <vt:lpstr>ОТ АЦЕТАТА ДО СО2</vt:lpstr>
      <vt:lpstr>ЦИКЛ ТРИКАРБОНОВЫХ КИСЛОТ</vt:lpstr>
      <vt:lpstr>Презентация PowerPoint</vt:lpstr>
      <vt:lpstr>«Целый ананас и кусочек суфле – сегодня фактически мой обед»</vt:lpstr>
      <vt:lpstr>Цикл Кребса = цикл лимонной кислоты</vt:lpstr>
      <vt:lpstr>Энергетика цикла Кребса</vt:lpstr>
      <vt:lpstr>Транспорт электронов в дыхательную цепь</vt:lpstr>
      <vt:lpstr>Белковые комплексы электроно-транспортной цепи митохондрий</vt:lpstr>
      <vt:lpstr>Презентация PowerPoint</vt:lpstr>
      <vt:lpstr>Место превращений С6 – С1</vt:lpstr>
      <vt:lpstr>Жиры включаются в ЦТК на уровне Ацетил СоА</vt:lpstr>
      <vt:lpstr>Белки включаются в ЦТК на уровне органических кислот</vt:lpstr>
      <vt:lpstr>Презентация PowerPoint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 ПИРУВАТА ДО СО2</dc:title>
  <dc:creator>Ильинская О.Н.</dc:creator>
  <cp:lastModifiedBy>Ильинская</cp:lastModifiedBy>
  <cp:revision>52</cp:revision>
  <dcterms:created xsi:type="dcterms:W3CDTF">2010-10-11T11:08:23Z</dcterms:created>
  <dcterms:modified xsi:type="dcterms:W3CDTF">2023-04-01T15:18:10Z</dcterms:modified>
</cp:coreProperties>
</file>