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2" r:id="rId2"/>
    <p:sldId id="261" r:id="rId3"/>
    <p:sldId id="263" r:id="rId4"/>
    <p:sldId id="266" r:id="rId5"/>
    <p:sldId id="276" r:id="rId6"/>
    <p:sldId id="275" r:id="rId7"/>
    <p:sldId id="277" r:id="rId8"/>
    <p:sldId id="281" r:id="rId9"/>
    <p:sldId id="267" r:id="rId10"/>
    <p:sldId id="264" r:id="rId11"/>
    <p:sldId id="265" r:id="rId12"/>
    <p:sldId id="268" r:id="rId13"/>
    <p:sldId id="269" r:id="rId14"/>
    <p:sldId id="270" r:id="rId15"/>
    <p:sldId id="274" r:id="rId16"/>
    <p:sldId id="273" r:id="rId17"/>
    <p:sldId id="279" r:id="rId18"/>
    <p:sldId id="278" r:id="rId19"/>
    <p:sldId id="284" r:id="rId20"/>
    <p:sldId id="282" r:id="rId21"/>
    <p:sldId id="283" r:id="rId22"/>
    <p:sldId id="280" r:id="rId2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9878" autoAdjust="0"/>
  </p:normalViewPr>
  <p:slideViewPr>
    <p:cSldViewPr>
      <p:cViewPr varScale="1">
        <p:scale>
          <a:sx n="102" d="100"/>
          <a:sy n="102" d="100"/>
        </p:scale>
        <p:origin x="600" y="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521</c:v>
                </c:pt>
                <c:pt idx="1">
                  <c:v>520</c:v>
                </c:pt>
                <c:pt idx="2">
                  <c:v>892</c:v>
                </c:pt>
                <c:pt idx="3">
                  <c:v>419</c:v>
                </c:pt>
                <c:pt idx="4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AA-4AA7-9C0B-0F172621E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7462912"/>
        <c:axId val="117464448"/>
        <c:axId val="0"/>
      </c:bar3DChart>
      <c:catAx>
        <c:axId val="117462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17464448"/>
        <c:crosses val="autoZero"/>
        <c:auto val="1"/>
        <c:lblAlgn val="ctr"/>
        <c:lblOffset val="100"/>
        <c:noMultiLvlLbl val="0"/>
      </c:catAx>
      <c:valAx>
        <c:axId val="117464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aseline="0"/>
            </a:pPr>
            <a:endParaRPr lang="ru-RU"/>
          </a:p>
        </c:txPr>
        <c:crossAx val="117462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2801276048693"/>
          <c:y val="0.17307535120514797"/>
          <c:w val="0.78549975928600524"/>
          <c:h val="0.7299709036327467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численности иностранных студентов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8.6384959494296573E-2"/>
                  <c:y val="-3.66879207452765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A1-48F7-8706-DEA22F7F32F7}"/>
                </c:ext>
              </c:extLst>
            </c:dLbl>
            <c:dLbl>
              <c:idx val="1"/>
              <c:layout>
                <c:manualLayout>
                  <c:x val="-7.9186212869771844E-2"/>
                  <c:y val="1.60094594475349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A1-48F7-8706-DEA22F7F32F7}"/>
                </c:ext>
              </c:extLst>
            </c:dLbl>
            <c:dLbl>
              <c:idx val="2"/>
              <c:layout>
                <c:manualLayout>
                  <c:x val="-6.838809293298484E-2"/>
                  <c:y val="2.4014189171302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A1-48F7-8706-DEA22F7F32F7}"/>
                </c:ext>
              </c:extLst>
            </c:dLbl>
            <c:dLbl>
              <c:idx val="3"/>
              <c:layout>
                <c:manualLayout>
                  <c:x val="-8.6384959494296545E-2"/>
                  <c:y val="1.60094594475349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1A1-48F7-8706-DEA22F7F32F7}"/>
                </c:ext>
              </c:extLst>
            </c:dLbl>
            <c:dLbl>
              <c:idx val="4"/>
              <c:layout>
                <c:manualLayout>
                  <c:x val="-7.9186212869771969E-2"/>
                  <c:y val="2.4014189171302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1A1-48F7-8706-DEA22F7F32F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1556</c:v>
                </c:pt>
                <c:pt idx="1">
                  <c:v>1670</c:v>
                </c:pt>
                <c:pt idx="2">
                  <c:v>1902</c:v>
                </c:pt>
                <c:pt idx="3">
                  <c:v>1602</c:v>
                </c:pt>
                <c:pt idx="4">
                  <c:v>1282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A1-48F7-8706-DEA22F7F3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6752256"/>
        <c:axId val="126753792"/>
      </c:lineChart>
      <c:catAx>
        <c:axId val="126752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26753792"/>
        <c:crosses val="autoZero"/>
        <c:auto val="1"/>
        <c:lblAlgn val="ctr"/>
        <c:lblOffset val="100"/>
        <c:noMultiLvlLbl val="0"/>
      </c:catAx>
      <c:valAx>
        <c:axId val="126753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aseline="0"/>
            </a:pPr>
            <a:endParaRPr lang="ru-RU"/>
          </a:p>
        </c:txPr>
        <c:crossAx val="126752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300" baseline="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901325799171384E-2"/>
          <c:y val="5.982219014017074E-2"/>
          <c:w val="0.88078144573974537"/>
          <c:h val="0.594941668037263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фактический прием на дату 31.12.2022 г. (итого 892 чел)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Лист1!$A$2:$A$25</c:f>
              <c:strCache>
                <c:ptCount val="22"/>
                <c:pt idx="0">
                  <c:v>Бенин</c:v>
                </c:pt>
                <c:pt idx="1">
                  <c:v>Германия</c:v>
                </c:pt>
                <c:pt idx="2">
                  <c:v>Индия</c:v>
                </c:pt>
                <c:pt idx="3">
                  <c:v>Индонезия</c:v>
                </c:pt>
                <c:pt idx="4">
                  <c:v>Камерун</c:v>
                </c:pt>
                <c:pt idx="5">
                  <c:v>Кувейт</c:v>
                </c:pt>
                <c:pt idx="6">
                  <c:v>Палестина, Государство</c:v>
                </c:pt>
                <c:pt idx="7">
                  <c:v>Мали</c:v>
                </c:pt>
                <c:pt idx="8">
                  <c:v>Мексика</c:v>
                </c:pt>
                <c:pt idx="9">
                  <c:v>Сирийская Арабская республика</c:v>
                </c:pt>
                <c:pt idx="10">
                  <c:v>Нигерия</c:v>
                </c:pt>
                <c:pt idx="11">
                  <c:v>Киргизия</c:v>
                </c:pt>
                <c:pt idx="12">
                  <c:v>Колумбия</c:v>
                </c:pt>
                <c:pt idx="13">
                  <c:v>Турция</c:v>
                </c:pt>
                <c:pt idx="14">
                  <c:v>Азербайджан</c:v>
                </c:pt>
                <c:pt idx="15">
                  <c:v>Китай</c:v>
                </c:pt>
                <c:pt idx="16">
                  <c:v>Эквадор</c:v>
                </c:pt>
                <c:pt idx="17">
                  <c:v>Казахстан</c:v>
                </c:pt>
                <c:pt idx="18">
                  <c:v>Таджикистан</c:v>
                </c:pt>
                <c:pt idx="19">
                  <c:v>Египет</c:v>
                </c:pt>
                <c:pt idx="20">
                  <c:v>Узбекистан</c:v>
                </c:pt>
                <c:pt idx="21">
                  <c:v>Туркменистан</c:v>
                </c:pt>
              </c:strCache>
            </c:strRef>
          </c:cat>
          <c:val>
            <c:numRef>
              <c:f>Лист1!$B$2:$B$25</c:f>
              <c:numCache>
                <c:formatCode>General</c:formatCode>
                <c:ptCount val="2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22</c:v>
                </c:pt>
                <c:pt idx="18">
                  <c:v>24</c:v>
                </c:pt>
                <c:pt idx="19">
                  <c:v>26</c:v>
                </c:pt>
                <c:pt idx="20">
                  <c:v>207</c:v>
                </c:pt>
                <c:pt idx="21">
                  <c:v>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63-4BE5-9AB5-EDFE482464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6812160"/>
        <c:axId val="126813696"/>
        <c:axId val="0"/>
      </c:bar3DChart>
      <c:catAx>
        <c:axId val="126812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aseline="0"/>
            </a:pPr>
            <a:endParaRPr lang="ru-RU"/>
          </a:p>
        </c:txPr>
        <c:crossAx val="126813696"/>
        <c:crosses val="autoZero"/>
        <c:auto val="1"/>
        <c:lblAlgn val="ctr"/>
        <c:lblOffset val="100"/>
        <c:noMultiLvlLbl val="0"/>
      </c:catAx>
      <c:valAx>
        <c:axId val="126813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aseline="0"/>
            </a:pPr>
            <a:endParaRPr lang="ru-RU"/>
          </a:p>
        </c:txPr>
        <c:crossAx val="126812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87FAA8-C00A-4E26-B038-DC05D1F8D609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985E5DB-C068-4427-8E67-F5FC98BF76C2}">
      <dgm:prSet phldrT="[Текст]" phldr="1"/>
      <dgm:spPr/>
      <dgm:t>
        <a:bodyPr/>
        <a:lstStyle/>
        <a:p>
          <a:endParaRPr lang="ru-RU" dirty="0"/>
        </a:p>
      </dgm:t>
    </dgm:pt>
    <dgm:pt modelId="{40C05CC0-58EE-4B19-B646-C4CCD2E72AE3}" type="parTrans" cxnId="{D303C926-60C2-4EB6-9F4A-F438E6E50E6C}">
      <dgm:prSet/>
      <dgm:spPr/>
      <dgm:t>
        <a:bodyPr/>
        <a:lstStyle/>
        <a:p>
          <a:endParaRPr lang="ru-RU"/>
        </a:p>
      </dgm:t>
    </dgm:pt>
    <dgm:pt modelId="{A5970042-33F5-4755-B815-6E9DD77AD6F2}" type="sibTrans" cxnId="{D303C926-60C2-4EB6-9F4A-F438E6E50E6C}">
      <dgm:prSet/>
      <dgm:spPr/>
      <dgm:t>
        <a:bodyPr/>
        <a:lstStyle/>
        <a:p>
          <a:endParaRPr lang="ru-RU"/>
        </a:p>
      </dgm:t>
    </dgm:pt>
    <dgm:pt modelId="{44C3F605-6A43-4B26-BF69-134C046F23CC}">
      <dgm:prSet phldrT="[Текст]" custT="1"/>
      <dgm:spPr/>
      <dgm:t>
        <a:bodyPr/>
        <a:lstStyle/>
        <a:p>
          <a:pPr algn="just">
            <a:lnSpc>
              <a:spcPct val="100000"/>
            </a:lnSpc>
          </a:pPr>
          <a:r>
            <a:rPr lang="ru-RU" sz="1600" b="1" u="none" dirty="0">
              <a:solidFill>
                <a:schemeClr val="tx2"/>
              </a:solidFill>
            </a:rPr>
            <a:t>Май  2024 г. - </a:t>
          </a:r>
          <a:r>
            <a:rPr lang="ru-RU" sz="1600" b="1" u="none" dirty="0"/>
            <a:t>М.М. Ганиев </a:t>
          </a:r>
          <a:r>
            <a:rPr lang="ru-RU" sz="1600" u="none" dirty="0"/>
            <a:t>посетил Республику  Узбекистан с </a:t>
          </a:r>
          <a:r>
            <a:rPr lang="ru-RU" sz="1600" u="none" dirty="0" err="1"/>
            <a:t>профориентационной</a:t>
          </a:r>
          <a:r>
            <a:rPr lang="ru-RU" sz="1600" u="none" dirty="0"/>
            <a:t> программой:</a:t>
          </a:r>
        </a:p>
        <a:p>
          <a:pPr algn="just">
            <a:lnSpc>
              <a:spcPct val="100000"/>
            </a:lnSpc>
          </a:pPr>
          <a:r>
            <a:rPr lang="ru-RU" sz="1600" u="none" dirty="0"/>
            <a:t>- участие в форуме «Перспективы высшего технического образования в условиях научно-технологического развития», объединяющем представителей технических вузов России и Узбекистана, с выступлением на тему: «Передовая инженерная школа, как драйвер развития научных исследований и подготовки кадров» (г. Ташкент);</a:t>
          </a:r>
        </a:p>
        <a:p>
          <a:pPr algn="just"/>
          <a:r>
            <a:rPr lang="ru-RU" sz="1600" u="none" dirty="0"/>
            <a:t>- встреча с учащимися школ, лицеев (г. Бухара), с бакалаврами Наманганского инженерно-технологического института; </a:t>
          </a:r>
        </a:p>
        <a:p>
          <a:pPr algn="just"/>
          <a:r>
            <a:rPr lang="ru-RU" sz="1600" u="none" dirty="0"/>
            <a:t>- выступление с докладом на конференции вузов инженерно-технического профиля Узбекистана и России, встреча с </a:t>
          </a:r>
          <a:r>
            <a:rPr lang="ru-RU" sz="1600" u="none" dirty="0" err="1"/>
            <a:t>хокимом</a:t>
          </a:r>
          <a:r>
            <a:rPr lang="ru-RU" sz="1600" u="none" dirty="0"/>
            <a:t> </a:t>
          </a:r>
          <a:r>
            <a:rPr lang="ru-RU" sz="1600" u="none" dirty="0" err="1"/>
            <a:t>г.Наманган</a:t>
          </a:r>
          <a:r>
            <a:rPr lang="ru-RU" sz="1600" u="none" dirty="0"/>
            <a:t>;</a:t>
          </a:r>
        </a:p>
        <a:p>
          <a:pPr algn="just"/>
          <a:r>
            <a:rPr lang="ru-RU" sz="1600" u="none" dirty="0"/>
            <a:t>- встреча со студентами филиала Казанского федерального университета (г. Джизак).</a:t>
          </a:r>
        </a:p>
        <a:p>
          <a:pPr algn="l">
            <a:lnSpc>
              <a:spcPct val="100000"/>
            </a:lnSpc>
          </a:pPr>
          <a:endParaRPr lang="ru-RU" sz="1400" u="none" dirty="0"/>
        </a:p>
      </dgm:t>
    </dgm:pt>
    <dgm:pt modelId="{31D7FAA4-5BF7-4DEB-83F7-89853ECDA0E6}" type="parTrans" cxnId="{012F6F1F-0B0C-40D1-A7A1-D371C8CC7A8C}">
      <dgm:prSet/>
      <dgm:spPr/>
      <dgm:t>
        <a:bodyPr/>
        <a:lstStyle/>
        <a:p>
          <a:endParaRPr lang="ru-RU"/>
        </a:p>
      </dgm:t>
    </dgm:pt>
    <dgm:pt modelId="{67518886-33ED-42EF-A819-3A5174658F83}" type="sibTrans" cxnId="{012F6F1F-0B0C-40D1-A7A1-D371C8CC7A8C}">
      <dgm:prSet/>
      <dgm:spPr/>
      <dgm:t>
        <a:bodyPr/>
        <a:lstStyle/>
        <a:p>
          <a:endParaRPr lang="ru-RU"/>
        </a:p>
      </dgm:t>
    </dgm:pt>
    <dgm:pt modelId="{9AFDD26B-57C6-4A78-8B3E-D7EA89EF967A}" type="pres">
      <dgm:prSet presAssocID="{7387FAA8-C00A-4E26-B038-DC05D1F8D609}" presName="vert0" presStyleCnt="0">
        <dgm:presLayoutVars>
          <dgm:dir/>
          <dgm:animOne val="branch"/>
          <dgm:animLvl val="lvl"/>
        </dgm:presLayoutVars>
      </dgm:prSet>
      <dgm:spPr/>
    </dgm:pt>
    <dgm:pt modelId="{88D099DA-D0FF-40D1-A0B1-6B21CBD963E3}" type="pres">
      <dgm:prSet presAssocID="{8985E5DB-C068-4427-8E67-F5FC98BF76C2}" presName="thickLine" presStyleLbl="alignNode1" presStyleIdx="0" presStyleCnt="1"/>
      <dgm:spPr/>
    </dgm:pt>
    <dgm:pt modelId="{BAC96E91-3F67-40D6-BD19-A0F41B0CD251}" type="pres">
      <dgm:prSet presAssocID="{8985E5DB-C068-4427-8E67-F5FC98BF76C2}" presName="horz1" presStyleCnt="0"/>
      <dgm:spPr/>
    </dgm:pt>
    <dgm:pt modelId="{7B319554-E5B9-454C-9F91-65DA87666AA8}" type="pres">
      <dgm:prSet presAssocID="{8985E5DB-C068-4427-8E67-F5FC98BF76C2}" presName="tx1" presStyleLbl="revTx" presStyleIdx="0" presStyleCnt="2"/>
      <dgm:spPr/>
    </dgm:pt>
    <dgm:pt modelId="{F5846EBE-361F-4245-AFC1-B5202CD120F7}" type="pres">
      <dgm:prSet presAssocID="{8985E5DB-C068-4427-8E67-F5FC98BF76C2}" presName="vert1" presStyleCnt="0"/>
      <dgm:spPr/>
    </dgm:pt>
    <dgm:pt modelId="{41411733-5C55-490D-A40C-A752434F5263}" type="pres">
      <dgm:prSet presAssocID="{44C3F605-6A43-4B26-BF69-134C046F23CC}" presName="vertSpace2a" presStyleCnt="0"/>
      <dgm:spPr/>
    </dgm:pt>
    <dgm:pt modelId="{2A723C74-7645-4981-AC1A-92BEA7068BA2}" type="pres">
      <dgm:prSet presAssocID="{44C3F605-6A43-4B26-BF69-134C046F23CC}" presName="horz2" presStyleCnt="0"/>
      <dgm:spPr/>
    </dgm:pt>
    <dgm:pt modelId="{3B1C5CA4-1731-4C29-825C-A0608E1BCF8B}" type="pres">
      <dgm:prSet presAssocID="{44C3F605-6A43-4B26-BF69-134C046F23CC}" presName="horzSpace2" presStyleCnt="0"/>
      <dgm:spPr/>
    </dgm:pt>
    <dgm:pt modelId="{1A29F1BA-FF43-4AA8-9365-7DFCEC8DC92C}" type="pres">
      <dgm:prSet presAssocID="{44C3F605-6A43-4B26-BF69-134C046F23CC}" presName="tx2" presStyleLbl="revTx" presStyleIdx="1" presStyleCnt="2" custScaleX="101046" custScaleY="112074" custLinFactNeighborX="8188" custLinFactNeighborY="-3242"/>
      <dgm:spPr/>
    </dgm:pt>
    <dgm:pt modelId="{99A608E5-166D-4B5F-B224-D3E336109E42}" type="pres">
      <dgm:prSet presAssocID="{44C3F605-6A43-4B26-BF69-134C046F23CC}" presName="vert2" presStyleCnt="0"/>
      <dgm:spPr/>
    </dgm:pt>
    <dgm:pt modelId="{2FB39D90-56A7-4432-8441-19F52B6B0F4C}" type="pres">
      <dgm:prSet presAssocID="{44C3F605-6A43-4B26-BF69-134C046F23CC}" presName="thinLine2b" presStyleLbl="callout" presStyleIdx="0" presStyleCnt="1" custLinFactNeighborX="1344" custLinFactNeighborY="80180"/>
      <dgm:spPr/>
    </dgm:pt>
    <dgm:pt modelId="{0EDB499A-9CE1-4CBE-8E46-13935F6591F0}" type="pres">
      <dgm:prSet presAssocID="{44C3F605-6A43-4B26-BF69-134C046F23CC}" presName="vertSpace2b" presStyleCnt="0"/>
      <dgm:spPr/>
    </dgm:pt>
  </dgm:ptLst>
  <dgm:cxnLst>
    <dgm:cxn modelId="{012F6F1F-0B0C-40D1-A7A1-D371C8CC7A8C}" srcId="{8985E5DB-C068-4427-8E67-F5FC98BF76C2}" destId="{44C3F605-6A43-4B26-BF69-134C046F23CC}" srcOrd="0" destOrd="0" parTransId="{31D7FAA4-5BF7-4DEB-83F7-89853ECDA0E6}" sibTransId="{67518886-33ED-42EF-A819-3A5174658F83}"/>
    <dgm:cxn modelId="{D303C926-60C2-4EB6-9F4A-F438E6E50E6C}" srcId="{7387FAA8-C00A-4E26-B038-DC05D1F8D609}" destId="{8985E5DB-C068-4427-8E67-F5FC98BF76C2}" srcOrd="0" destOrd="0" parTransId="{40C05CC0-58EE-4B19-B646-C4CCD2E72AE3}" sibTransId="{A5970042-33F5-4755-B815-6E9DD77AD6F2}"/>
    <dgm:cxn modelId="{F446D637-A900-4869-A56E-AA2433B06427}" type="presOf" srcId="{8985E5DB-C068-4427-8E67-F5FC98BF76C2}" destId="{7B319554-E5B9-454C-9F91-65DA87666AA8}" srcOrd="0" destOrd="0" presId="urn:microsoft.com/office/officeart/2008/layout/LinedList"/>
    <dgm:cxn modelId="{5DA333B7-603D-4666-B4AF-839F0EF27EEF}" type="presOf" srcId="{44C3F605-6A43-4B26-BF69-134C046F23CC}" destId="{1A29F1BA-FF43-4AA8-9365-7DFCEC8DC92C}" srcOrd="0" destOrd="0" presId="urn:microsoft.com/office/officeart/2008/layout/LinedList"/>
    <dgm:cxn modelId="{866838EF-E62B-4EDA-9466-B2E575CF9FD6}" type="presOf" srcId="{7387FAA8-C00A-4E26-B038-DC05D1F8D609}" destId="{9AFDD26B-57C6-4A78-8B3E-D7EA89EF967A}" srcOrd="0" destOrd="0" presId="urn:microsoft.com/office/officeart/2008/layout/LinedList"/>
    <dgm:cxn modelId="{2CB6A89B-87E2-4162-9589-B54F0ED6391A}" type="presParOf" srcId="{9AFDD26B-57C6-4A78-8B3E-D7EA89EF967A}" destId="{88D099DA-D0FF-40D1-A0B1-6B21CBD963E3}" srcOrd="0" destOrd="0" presId="urn:microsoft.com/office/officeart/2008/layout/LinedList"/>
    <dgm:cxn modelId="{791DAFCC-AC71-4A18-A04F-5D9E2DFE99F6}" type="presParOf" srcId="{9AFDD26B-57C6-4A78-8B3E-D7EA89EF967A}" destId="{BAC96E91-3F67-40D6-BD19-A0F41B0CD251}" srcOrd="1" destOrd="0" presId="urn:microsoft.com/office/officeart/2008/layout/LinedList"/>
    <dgm:cxn modelId="{920E79CA-CA88-41F1-9EC5-5A167CDDC085}" type="presParOf" srcId="{BAC96E91-3F67-40D6-BD19-A0F41B0CD251}" destId="{7B319554-E5B9-454C-9F91-65DA87666AA8}" srcOrd="0" destOrd="0" presId="urn:microsoft.com/office/officeart/2008/layout/LinedList"/>
    <dgm:cxn modelId="{3F7A5689-E386-448C-8D83-24D41B94C26E}" type="presParOf" srcId="{BAC96E91-3F67-40D6-BD19-A0F41B0CD251}" destId="{F5846EBE-361F-4245-AFC1-B5202CD120F7}" srcOrd="1" destOrd="0" presId="urn:microsoft.com/office/officeart/2008/layout/LinedList"/>
    <dgm:cxn modelId="{45B74147-9914-4348-92B2-2AF5CB05F9BA}" type="presParOf" srcId="{F5846EBE-361F-4245-AFC1-B5202CD120F7}" destId="{41411733-5C55-490D-A40C-A752434F5263}" srcOrd="0" destOrd="0" presId="urn:microsoft.com/office/officeart/2008/layout/LinedList"/>
    <dgm:cxn modelId="{9FEBEE57-E6E8-4D17-A65B-CCCF3B649174}" type="presParOf" srcId="{F5846EBE-361F-4245-AFC1-B5202CD120F7}" destId="{2A723C74-7645-4981-AC1A-92BEA7068BA2}" srcOrd="1" destOrd="0" presId="urn:microsoft.com/office/officeart/2008/layout/LinedList"/>
    <dgm:cxn modelId="{C2BB9C9B-2FAD-47DF-87E5-86F64479F6D0}" type="presParOf" srcId="{2A723C74-7645-4981-AC1A-92BEA7068BA2}" destId="{3B1C5CA4-1731-4C29-825C-A0608E1BCF8B}" srcOrd="0" destOrd="0" presId="urn:microsoft.com/office/officeart/2008/layout/LinedList"/>
    <dgm:cxn modelId="{35A9B5C7-96E4-42E8-A99C-9A04D422EA0B}" type="presParOf" srcId="{2A723C74-7645-4981-AC1A-92BEA7068BA2}" destId="{1A29F1BA-FF43-4AA8-9365-7DFCEC8DC92C}" srcOrd="1" destOrd="0" presId="urn:microsoft.com/office/officeart/2008/layout/LinedList"/>
    <dgm:cxn modelId="{5B7BCA5A-5AC3-4034-B208-6E23C816494D}" type="presParOf" srcId="{2A723C74-7645-4981-AC1A-92BEA7068BA2}" destId="{99A608E5-166D-4B5F-B224-D3E336109E42}" srcOrd="2" destOrd="0" presId="urn:microsoft.com/office/officeart/2008/layout/LinedList"/>
    <dgm:cxn modelId="{B3000A31-D6CD-4572-891C-ED38FCD71DF1}" type="presParOf" srcId="{F5846EBE-361F-4245-AFC1-B5202CD120F7}" destId="{2FB39D90-56A7-4432-8441-19F52B6B0F4C}" srcOrd="2" destOrd="0" presId="urn:microsoft.com/office/officeart/2008/layout/LinedList"/>
    <dgm:cxn modelId="{333E92B0-11B3-44AF-8201-0B935D78DCA3}" type="presParOf" srcId="{F5846EBE-361F-4245-AFC1-B5202CD120F7}" destId="{0EDB499A-9CE1-4CBE-8E46-13935F6591F0}" srcOrd="3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87FAA8-C00A-4E26-B038-DC05D1F8D609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985E5DB-C068-4427-8E67-F5FC98BF76C2}">
      <dgm:prSet phldrT="[Текст]" phldr="1"/>
      <dgm:spPr/>
      <dgm:t>
        <a:bodyPr/>
        <a:lstStyle/>
        <a:p>
          <a:endParaRPr lang="ru-RU" dirty="0"/>
        </a:p>
      </dgm:t>
    </dgm:pt>
    <dgm:pt modelId="{40C05CC0-58EE-4B19-B646-C4CCD2E72AE3}" type="parTrans" cxnId="{D303C926-60C2-4EB6-9F4A-F438E6E50E6C}">
      <dgm:prSet/>
      <dgm:spPr/>
      <dgm:t>
        <a:bodyPr/>
        <a:lstStyle/>
        <a:p>
          <a:endParaRPr lang="ru-RU"/>
        </a:p>
      </dgm:t>
    </dgm:pt>
    <dgm:pt modelId="{A5970042-33F5-4755-B815-6E9DD77AD6F2}" type="sibTrans" cxnId="{D303C926-60C2-4EB6-9F4A-F438E6E50E6C}">
      <dgm:prSet/>
      <dgm:spPr/>
      <dgm:t>
        <a:bodyPr/>
        <a:lstStyle/>
        <a:p>
          <a:endParaRPr lang="ru-RU"/>
        </a:p>
      </dgm:t>
    </dgm:pt>
    <dgm:pt modelId="{44C3F605-6A43-4B26-BF69-134C046F23CC}">
      <dgm:prSet phldrT="[Текст]" custT="1"/>
      <dgm:spPr/>
      <dgm:t>
        <a:bodyPr/>
        <a:lstStyle/>
        <a:p>
          <a:pPr algn="just">
            <a:lnSpc>
              <a:spcPct val="100000"/>
            </a:lnSpc>
          </a:pPr>
          <a:r>
            <a:rPr lang="ru-RU" sz="1600" b="1" dirty="0">
              <a:solidFill>
                <a:srgbClr val="002060"/>
              </a:solidFill>
            </a:rPr>
            <a:t>Декабрь 2024 - визит в </a:t>
          </a:r>
          <a:r>
            <a:rPr lang="ru-RU" sz="1600" b="1" i="0" u="none" strike="noStrike" dirty="0">
              <a:solidFill>
                <a:srgbClr val="002060"/>
              </a:solidFill>
              <a:effectLst/>
            </a:rPr>
            <a:t>Университет электронной науки и техники Китая, г. Чэнду</a:t>
          </a:r>
          <a:r>
            <a:rPr lang="ru-RU" sz="1600" b="0" dirty="0">
              <a:solidFill>
                <a:srgbClr val="002060"/>
              </a:solidFill>
            </a:rPr>
            <a:t> (</a:t>
          </a:r>
          <a:r>
            <a:rPr lang="ru-RU" sz="1600" b="1" dirty="0">
              <a:solidFill>
                <a:srgbClr val="002060"/>
              </a:solidFill>
            </a:rPr>
            <a:t>Г. О. </a:t>
          </a:r>
          <a:r>
            <a:rPr lang="ru-RU" sz="1600" b="1" dirty="0" err="1">
              <a:solidFill>
                <a:srgbClr val="002060"/>
              </a:solidFill>
            </a:rPr>
            <a:t>Котиев</a:t>
          </a:r>
          <a:r>
            <a:rPr lang="ru-RU" sz="1600" b="1" dirty="0">
              <a:solidFill>
                <a:srgbClr val="002060"/>
              </a:solidFill>
            </a:rPr>
            <a:t>, Д.Н. Мустафина,  Р.Р. </a:t>
          </a:r>
          <a:r>
            <a:rPr lang="ru-RU" sz="1600" b="1" dirty="0" err="1">
              <a:solidFill>
                <a:srgbClr val="002060"/>
              </a:solidFill>
            </a:rPr>
            <a:t>Зиятдинов</a:t>
          </a:r>
          <a:r>
            <a:rPr lang="ru-RU" sz="1600" b="1" dirty="0">
              <a:solidFill>
                <a:srgbClr val="002060"/>
              </a:solidFill>
            </a:rPr>
            <a:t>).</a:t>
          </a:r>
        </a:p>
        <a:p>
          <a:pPr algn="just">
            <a:lnSpc>
              <a:spcPct val="100000"/>
            </a:lnSpc>
          </a:pPr>
          <a:endParaRPr lang="ru-RU" sz="1600" b="1" dirty="0">
            <a:solidFill>
              <a:srgbClr val="002060"/>
            </a:solidFill>
          </a:endParaRPr>
        </a:p>
        <a:p>
          <a:pPr algn="just">
            <a:lnSpc>
              <a:spcPct val="100000"/>
            </a:lnSpc>
          </a:pPr>
          <a:r>
            <a:rPr lang="ru-RU" sz="1600" b="0" dirty="0">
              <a:solidFill>
                <a:srgbClr val="002060"/>
              </a:solidFill>
            </a:rPr>
            <a:t>- визит в Высшую школу механики и электротехники и Высшую школу автоматизации. </a:t>
          </a:r>
        </a:p>
        <a:p>
          <a:pPr algn="just">
            <a:lnSpc>
              <a:spcPct val="100000"/>
            </a:lnSpc>
          </a:pPr>
          <a:r>
            <a:rPr lang="ru-RU" sz="1600" b="0" dirty="0">
              <a:solidFill>
                <a:srgbClr val="002060"/>
              </a:solidFill>
            </a:rPr>
            <a:t>- участие в международной конференции «Инновации в развитии интеллектуального транспорта». </a:t>
          </a:r>
          <a:r>
            <a:rPr lang="ru-RU" sz="1600" b="1" dirty="0">
              <a:solidFill>
                <a:srgbClr val="002060"/>
              </a:solidFill>
              <a:latin typeface="+mn-lt"/>
            </a:rPr>
            <a:t>С докладами выступили профессор </a:t>
          </a:r>
          <a:r>
            <a:rPr lang="ru-RU" sz="1600" b="1" dirty="0" err="1">
              <a:solidFill>
                <a:srgbClr val="002060"/>
              </a:solidFill>
              <a:latin typeface="+mn-lt"/>
            </a:rPr>
            <a:t>Котиев</a:t>
          </a:r>
          <a:r>
            <a:rPr lang="ru-RU" sz="1600" b="1" dirty="0">
              <a:solidFill>
                <a:srgbClr val="002060"/>
              </a:solidFill>
              <a:latin typeface="+mn-lt"/>
            </a:rPr>
            <a:t> Г.О. и доцент </a:t>
          </a:r>
          <a:r>
            <a:rPr lang="ru-RU" sz="1600" b="1" dirty="0" err="1">
              <a:solidFill>
                <a:srgbClr val="002060"/>
              </a:solidFill>
              <a:latin typeface="+mn-lt"/>
            </a:rPr>
            <a:t>Зиятдинов</a:t>
          </a:r>
          <a:r>
            <a:rPr lang="ru-RU" sz="1600" b="1" dirty="0">
              <a:solidFill>
                <a:srgbClr val="002060"/>
              </a:solidFill>
              <a:latin typeface="+mn-lt"/>
            </a:rPr>
            <a:t> Р.Р.</a:t>
          </a:r>
        </a:p>
        <a:p>
          <a:pPr algn="just"/>
          <a:endParaRPr lang="ru-RU" sz="1600" b="0" dirty="0">
            <a:solidFill>
              <a:srgbClr val="002060"/>
            </a:solidFill>
          </a:endParaRPr>
        </a:p>
        <a:p>
          <a:pPr algn="just"/>
          <a:endParaRPr lang="ru-RU" sz="1600" b="0" dirty="0">
            <a:solidFill>
              <a:srgbClr val="002060"/>
            </a:solidFill>
          </a:endParaRPr>
        </a:p>
        <a:p>
          <a:pPr algn="just"/>
          <a:r>
            <a:rPr lang="ru-RU" sz="1600" b="0" dirty="0">
              <a:solidFill>
                <a:srgbClr val="002060"/>
              </a:solidFill>
            </a:rPr>
            <a:t>- подписание трехстороннего соглашения о сотрудничестве между КФУ, Альянсом отраслевых приложений </a:t>
          </a:r>
          <a:r>
            <a:rPr lang="ru-RU" sz="1600" b="0" dirty="0" err="1">
              <a:solidFill>
                <a:srgbClr val="002060"/>
              </a:solidFill>
            </a:rPr>
            <a:t>телематики</a:t>
          </a:r>
          <a:r>
            <a:rPr lang="ru-RU" sz="1600" b="0" dirty="0">
              <a:solidFill>
                <a:srgbClr val="002060"/>
              </a:solidFill>
            </a:rPr>
            <a:t> (TIAA) и Университетом электронной науки и техники Китая</a:t>
          </a:r>
        </a:p>
        <a:p>
          <a:pPr algn="just"/>
          <a:endParaRPr lang="ru-RU" sz="1600" b="0" u="none" dirty="0"/>
        </a:p>
      </dgm:t>
    </dgm:pt>
    <dgm:pt modelId="{31D7FAA4-5BF7-4DEB-83F7-89853ECDA0E6}" type="parTrans" cxnId="{012F6F1F-0B0C-40D1-A7A1-D371C8CC7A8C}">
      <dgm:prSet/>
      <dgm:spPr/>
      <dgm:t>
        <a:bodyPr/>
        <a:lstStyle/>
        <a:p>
          <a:endParaRPr lang="ru-RU"/>
        </a:p>
      </dgm:t>
    </dgm:pt>
    <dgm:pt modelId="{67518886-33ED-42EF-A819-3A5174658F83}" type="sibTrans" cxnId="{012F6F1F-0B0C-40D1-A7A1-D371C8CC7A8C}">
      <dgm:prSet/>
      <dgm:spPr/>
      <dgm:t>
        <a:bodyPr/>
        <a:lstStyle/>
        <a:p>
          <a:endParaRPr lang="ru-RU"/>
        </a:p>
      </dgm:t>
    </dgm:pt>
    <dgm:pt modelId="{9AFDD26B-57C6-4A78-8B3E-D7EA89EF967A}" type="pres">
      <dgm:prSet presAssocID="{7387FAA8-C00A-4E26-B038-DC05D1F8D609}" presName="vert0" presStyleCnt="0">
        <dgm:presLayoutVars>
          <dgm:dir/>
          <dgm:animOne val="branch"/>
          <dgm:animLvl val="lvl"/>
        </dgm:presLayoutVars>
      </dgm:prSet>
      <dgm:spPr/>
    </dgm:pt>
    <dgm:pt modelId="{88D099DA-D0FF-40D1-A0B1-6B21CBD963E3}" type="pres">
      <dgm:prSet presAssocID="{8985E5DB-C068-4427-8E67-F5FC98BF76C2}" presName="thickLine" presStyleLbl="alignNode1" presStyleIdx="0" presStyleCnt="1"/>
      <dgm:spPr/>
    </dgm:pt>
    <dgm:pt modelId="{BAC96E91-3F67-40D6-BD19-A0F41B0CD251}" type="pres">
      <dgm:prSet presAssocID="{8985E5DB-C068-4427-8E67-F5FC98BF76C2}" presName="horz1" presStyleCnt="0"/>
      <dgm:spPr/>
    </dgm:pt>
    <dgm:pt modelId="{7B319554-E5B9-454C-9F91-65DA87666AA8}" type="pres">
      <dgm:prSet presAssocID="{8985E5DB-C068-4427-8E67-F5FC98BF76C2}" presName="tx1" presStyleLbl="revTx" presStyleIdx="0" presStyleCnt="2"/>
      <dgm:spPr/>
    </dgm:pt>
    <dgm:pt modelId="{F5846EBE-361F-4245-AFC1-B5202CD120F7}" type="pres">
      <dgm:prSet presAssocID="{8985E5DB-C068-4427-8E67-F5FC98BF76C2}" presName="vert1" presStyleCnt="0"/>
      <dgm:spPr/>
    </dgm:pt>
    <dgm:pt modelId="{41411733-5C55-490D-A40C-A752434F5263}" type="pres">
      <dgm:prSet presAssocID="{44C3F605-6A43-4B26-BF69-134C046F23CC}" presName="vertSpace2a" presStyleCnt="0"/>
      <dgm:spPr/>
    </dgm:pt>
    <dgm:pt modelId="{2A723C74-7645-4981-AC1A-92BEA7068BA2}" type="pres">
      <dgm:prSet presAssocID="{44C3F605-6A43-4B26-BF69-134C046F23CC}" presName="horz2" presStyleCnt="0"/>
      <dgm:spPr/>
    </dgm:pt>
    <dgm:pt modelId="{3B1C5CA4-1731-4C29-825C-A0608E1BCF8B}" type="pres">
      <dgm:prSet presAssocID="{44C3F605-6A43-4B26-BF69-134C046F23CC}" presName="horzSpace2" presStyleCnt="0"/>
      <dgm:spPr/>
    </dgm:pt>
    <dgm:pt modelId="{1A29F1BA-FF43-4AA8-9365-7DFCEC8DC92C}" type="pres">
      <dgm:prSet presAssocID="{44C3F605-6A43-4B26-BF69-134C046F23CC}" presName="tx2" presStyleLbl="revTx" presStyleIdx="1" presStyleCnt="2" custScaleX="99327" custScaleY="112074" custLinFactNeighborX="8188" custLinFactNeighborY="-3242"/>
      <dgm:spPr/>
    </dgm:pt>
    <dgm:pt modelId="{99A608E5-166D-4B5F-B224-D3E336109E42}" type="pres">
      <dgm:prSet presAssocID="{44C3F605-6A43-4B26-BF69-134C046F23CC}" presName="vert2" presStyleCnt="0"/>
      <dgm:spPr/>
    </dgm:pt>
    <dgm:pt modelId="{2FB39D90-56A7-4432-8441-19F52B6B0F4C}" type="pres">
      <dgm:prSet presAssocID="{44C3F605-6A43-4B26-BF69-134C046F23CC}" presName="thinLine2b" presStyleLbl="callout" presStyleIdx="0" presStyleCnt="1" custLinFactNeighborX="1344" custLinFactNeighborY="80180"/>
      <dgm:spPr/>
    </dgm:pt>
    <dgm:pt modelId="{0EDB499A-9CE1-4CBE-8E46-13935F6591F0}" type="pres">
      <dgm:prSet presAssocID="{44C3F605-6A43-4B26-BF69-134C046F23CC}" presName="vertSpace2b" presStyleCnt="0"/>
      <dgm:spPr/>
    </dgm:pt>
  </dgm:ptLst>
  <dgm:cxnLst>
    <dgm:cxn modelId="{012F6F1F-0B0C-40D1-A7A1-D371C8CC7A8C}" srcId="{8985E5DB-C068-4427-8E67-F5FC98BF76C2}" destId="{44C3F605-6A43-4B26-BF69-134C046F23CC}" srcOrd="0" destOrd="0" parTransId="{31D7FAA4-5BF7-4DEB-83F7-89853ECDA0E6}" sibTransId="{67518886-33ED-42EF-A819-3A5174658F83}"/>
    <dgm:cxn modelId="{DE1BDA20-9EF3-4EA9-BABC-B68C6BA09576}" type="presOf" srcId="{8985E5DB-C068-4427-8E67-F5FC98BF76C2}" destId="{7B319554-E5B9-454C-9F91-65DA87666AA8}" srcOrd="0" destOrd="0" presId="urn:microsoft.com/office/officeart/2008/layout/LinedList"/>
    <dgm:cxn modelId="{D303C926-60C2-4EB6-9F4A-F438E6E50E6C}" srcId="{7387FAA8-C00A-4E26-B038-DC05D1F8D609}" destId="{8985E5DB-C068-4427-8E67-F5FC98BF76C2}" srcOrd="0" destOrd="0" parTransId="{40C05CC0-58EE-4B19-B646-C4CCD2E72AE3}" sibTransId="{A5970042-33F5-4755-B815-6E9DD77AD6F2}"/>
    <dgm:cxn modelId="{05A4DB87-CB7D-4CFB-9ECB-8F450CBC668A}" type="presOf" srcId="{7387FAA8-C00A-4E26-B038-DC05D1F8D609}" destId="{9AFDD26B-57C6-4A78-8B3E-D7EA89EF967A}" srcOrd="0" destOrd="0" presId="urn:microsoft.com/office/officeart/2008/layout/LinedList"/>
    <dgm:cxn modelId="{1FE7AED9-0EDC-47D5-8700-E99892447238}" type="presOf" srcId="{44C3F605-6A43-4B26-BF69-134C046F23CC}" destId="{1A29F1BA-FF43-4AA8-9365-7DFCEC8DC92C}" srcOrd="0" destOrd="0" presId="urn:microsoft.com/office/officeart/2008/layout/LinedList"/>
    <dgm:cxn modelId="{784407D9-77B2-44BB-B52A-8CBBB0107213}" type="presParOf" srcId="{9AFDD26B-57C6-4A78-8B3E-D7EA89EF967A}" destId="{88D099DA-D0FF-40D1-A0B1-6B21CBD963E3}" srcOrd="0" destOrd="0" presId="urn:microsoft.com/office/officeart/2008/layout/LinedList"/>
    <dgm:cxn modelId="{B0DCE633-CA12-466F-B9C8-4015366939F0}" type="presParOf" srcId="{9AFDD26B-57C6-4A78-8B3E-D7EA89EF967A}" destId="{BAC96E91-3F67-40D6-BD19-A0F41B0CD251}" srcOrd="1" destOrd="0" presId="urn:microsoft.com/office/officeart/2008/layout/LinedList"/>
    <dgm:cxn modelId="{CB825A00-5F22-421C-8395-9DCDF363E312}" type="presParOf" srcId="{BAC96E91-3F67-40D6-BD19-A0F41B0CD251}" destId="{7B319554-E5B9-454C-9F91-65DA87666AA8}" srcOrd="0" destOrd="0" presId="urn:microsoft.com/office/officeart/2008/layout/LinedList"/>
    <dgm:cxn modelId="{7871BBF5-AB79-43B0-A021-A00271D34A22}" type="presParOf" srcId="{BAC96E91-3F67-40D6-BD19-A0F41B0CD251}" destId="{F5846EBE-361F-4245-AFC1-B5202CD120F7}" srcOrd="1" destOrd="0" presId="urn:microsoft.com/office/officeart/2008/layout/LinedList"/>
    <dgm:cxn modelId="{D03A4508-A15E-4B98-8A13-CD4162329325}" type="presParOf" srcId="{F5846EBE-361F-4245-AFC1-B5202CD120F7}" destId="{41411733-5C55-490D-A40C-A752434F5263}" srcOrd="0" destOrd="0" presId="urn:microsoft.com/office/officeart/2008/layout/LinedList"/>
    <dgm:cxn modelId="{A94E0504-D2C8-40CA-9325-3449E2523812}" type="presParOf" srcId="{F5846EBE-361F-4245-AFC1-B5202CD120F7}" destId="{2A723C74-7645-4981-AC1A-92BEA7068BA2}" srcOrd="1" destOrd="0" presId="urn:microsoft.com/office/officeart/2008/layout/LinedList"/>
    <dgm:cxn modelId="{552CD674-376D-4578-8B1A-E0D693E34A79}" type="presParOf" srcId="{2A723C74-7645-4981-AC1A-92BEA7068BA2}" destId="{3B1C5CA4-1731-4C29-825C-A0608E1BCF8B}" srcOrd="0" destOrd="0" presId="urn:microsoft.com/office/officeart/2008/layout/LinedList"/>
    <dgm:cxn modelId="{9734C2F2-C94F-4AC8-8093-A93CE1BBF2D0}" type="presParOf" srcId="{2A723C74-7645-4981-AC1A-92BEA7068BA2}" destId="{1A29F1BA-FF43-4AA8-9365-7DFCEC8DC92C}" srcOrd="1" destOrd="0" presId="urn:microsoft.com/office/officeart/2008/layout/LinedList"/>
    <dgm:cxn modelId="{213081B9-E1DD-40C4-84D4-1F53C845D817}" type="presParOf" srcId="{2A723C74-7645-4981-AC1A-92BEA7068BA2}" destId="{99A608E5-166D-4B5F-B224-D3E336109E42}" srcOrd="2" destOrd="0" presId="urn:microsoft.com/office/officeart/2008/layout/LinedList"/>
    <dgm:cxn modelId="{F7E47CE4-6A7D-4459-9263-F52775252BDF}" type="presParOf" srcId="{F5846EBE-361F-4245-AFC1-B5202CD120F7}" destId="{2FB39D90-56A7-4432-8441-19F52B6B0F4C}" srcOrd="2" destOrd="0" presId="urn:microsoft.com/office/officeart/2008/layout/LinedList"/>
    <dgm:cxn modelId="{D2CA96C6-5EF7-4E43-9707-A2F391FECA7C}" type="presParOf" srcId="{F5846EBE-361F-4245-AFC1-B5202CD120F7}" destId="{0EDB499A-9CE1-4CBE-8E46-13935F6591F0}" srcOrd="3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87FAA8-C00A-4E26-B038-DC05D1F8D609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985E5DB-C068-4427-8E67-F5FC98BF76C2}">
      <dgm:prSet phldrT="[Текст]" phldr="1"/>
      <dgm:spPr/>
      <dgm:t>
        <a:bodyPr/>
        <a:lstStyle/>
        <a:p>
          <a:endParaRPr lang="ru-RU" dirty="0"/>
        </a:p>
      </dgm:t>
    </dgm:pt>
    <dgm:pt modelId="{40C05CC0-58EE-4B19-B646-C4CCD2E72AE3}" type="parTrans" cxnId="{D303C926-60C2-4EB6-9F4A-F438E6E50E6C}">
      <dgm:prSet/>
      <dgm:spPr/>
      <dgm:t>
        <a:bodyPr/>
        <a:lstStyle/>
        <a:p>
          <a:endParaRPr lang="ru-RU"/>
        </a:p>
      </dgm:t>
    </dgm:pt>
    <dgm:pt modelId="{A5970042-33F5-4755-B815-6E9DD77AD6F2}" type="sibTrans" cxnId="{D303C926-60C2-4EB6-9F4A-F438E6E50E6C}">
      <dgm:prSet/>
      <dgm:spPr/>
      <dgm:t>
        <a:bodyPr/>
        <a:lstStyle/>
        <a:p>
          <a:endParaRPr lang="ru-RU"/>
        </a:p>
      </dgm:t>
    </dgm:pt>
    <dgm:pt modelId="{44C3F605-6A43-4B26-BF69-134C046F23CC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b="1" dirty="0">
            <a:solidFill>
              <a:srgbClr val="002060"/>
            </a:solidFill>
            <a:latin typeface="+mn-lt"/>
          </a:endParaRPr>
        </a:p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>
              <a:solidFill>
                <a:srgbClr val="002060"/>
              </a:solidFill>
              <a:latin typeface="+mn-lt"/>
            </a:rPr>
            <a:t>Декабрь 2024 г. - </a:t>
          </a:r>
          <a:r>
            <a:rPr lang="ru-RU" sz="1600" b="0" dirty="0">
              <a:solidFill>
                <a:srgbClr val="002060"/>
              </a:solidFill>
            </a:rPr>
            <a:t>визит </a:t>
          </a:r>
          <a:r>
            <a:rPr lang="ru-RU" sz="1600" b="1" dirty="0">
              <a:solidFill>
                <a:srgbClr val="002060"/>
              </a:solidFill>
            </a:rPr>
            <a:t>в </a:t>
          </a:r>
          <a:r>
            <a:rPr lang="ru-RU" sz="1600" b="1" dirty="0" err="1">
              <a:solidFill>
                <a:srgbClr val="002060"/>
              </a:solidFill>
            </a:rPr>
            <a:t>Сычуаньский</a:t>
          </a:r>
          <a:r>
            <a:rPr lang="ru-RU" sz="1600" b="1" dirty="0">
              <a:solidFill>
                <a:srgbClr val="002060"/>
              </a:solidFill>
            </a:rPr>
            <a:t> университет.  </a:t>
          </a:r>
          <a:r>
            <a:rPr lang="ru-RU" sz="1600" b="0" dirty="0">
              <a:solidFill>
                <a:srgbClr val="002060"/>
              </a:solidFill>
            </a:rPr>
            <a:t>Проведены переговоры о перспективах </a:t>
          </a:r>
          <a:r>
            <a:rPr lang="ru-RU" sz="1600" b="0" dirty="0" err="1">
              <a:solidFill>
                <a:srgbClr val="002060"/>
              </a:solidFill>
            </a:rPr>
            <a:t>коллаборации</a:t>
          </a:r>
          <a:r>
            <a:rPr lang="ru-RU" sz="1600" b="0" dirty="0">
              <a:solidFill>
                <a:srgbClr val="002060"/>
              </a:solidFill>
            </a:rPr>
            <a:t>.</a:t>
          </a:r>
        </a:p>
        <a:p>
          <a:pPr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sz="1600" b="1" dirty="0">
            <a:solidFill>
              <a:srgbClr val="002060"/>
            </a:solidFill>
          </a:endParaRPr>
        </a:p>
        <a:p>
          <a:pPr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dirty="0">
              <a:solidFill>
                <a:srgbClr val="002060"/>
              </a:solidFill>
            </a:rPr>
            <a:t>- </a:t>
          </a:r>
          <a:r>
            <a:rPr lang="ru-RU" sz="1600" b="0" dirty="0">
              <a:solidFill>
                <a:srgbClr val="002060"/>
              </a:solidFill>
            </a:rPr>
            <a:t>Посещение лабораторий Высшей школы автоматизации:</a:t>
          </a:r>
          <a:endParaRPr lang="ru-RU" sz="1600" b="0" dirty="0">
            <a:solidFill>
              <a:srgbClr val="002060"/>
            </a:solidFill>
            <a:latin typeface="+mn-lt"/>
          </a:endParaRPr>
        </a:p>
        <a:p>
          <a:pPr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dirty="0">
              <a:solidFill>
                <a:schemeClr val="tx2"/>
              </a:solidFill>
            </a:rPr>
            <a:t>- </a:t>
          </a:r>
          <a:r>
            <a:rPr lang="en-US" sz="1600" b="0" dirty="0">
              <a:solidFill>
                <a:schemeClr val="tx2"/>
              </a:solidFill>
            </a:rPr>
            <a:t>Data Center </a:t>
          </a:r>
          <a:r>
            <a:rPr lang="ru-RU" sz="1600" b="0" dirty="0">
              <a:solidFill>
                <a:schemeClr val="tx2"/>
              </a:solidFill>
            </a:rPr>
            <a:t>университета. </a:t>
          </a:r>
        </a:p>
        <a:p>
          <a:pPr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dirty="0">
              <a:solidFill>
                <a:schemeClr val="tx2"/>
              </a:solidFill>
            </a:rPr>
            <a:t>- Лаборатории водородных топливных элементов. </a:t>
          </a:r>
        </a:p>
        <a:p>
          <a:pPr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dirty="0">
              <a:solidFill>
                <a:schemeClr val="tx2"/>
              </a:solidFill>
            </a:rPr>
            <a:t>- Лаборатории робототехники. </a:t>
          </a:r>
        </a:p>
        <a:p>
          <a:pPr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sz="1600" b="1" dirty="0">
            <a:solidFill>
              <a:srgbClr val="002060"/>
            </a:solidFill>
            <a:latin typeface="+mn-lt"/>
          </a:endParaRPr>
        </a:p>
        <a:p>
          <a:pPr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dirty="0">
              <a:solidFill>
                <a:srgbClr val="002060"/>
              </a:solidFill>
            </a:rPr>
            <a:t>Продемонстрировано различное оборудование, включая лабораторные стенды для изучения колесной и гусеничной техники, испытательное оборудование, достижения в области реализации беспилотных транспортных средств </a:t>
          </a:r>
        </a:p>
        <a:p>
          <a:pPr algn="just" defTabSz="711200">
            <a:spcBef>
              <a:spcPct val="0"/>
            </a:spcBef>
            <a:spcAft>
              <a:spcPct val="35000"/>
            </a:spcAft>
          </a:pPr>
          <a:endParaRPr lang="ru-RU" sz="1600" b="0" u="none" dirty="0"/>
        </a:p>
      </dgm:t>
    </dgm:pt>
    <dgm:pt modelId="{31D7FAA4-5BF7-4DEB-83F7-89853ECDA0E6}" type="parTrans" cxnId="{012F6F1F-0B0C-40D1-A7A1-D371C8CC7A8C}">
      <dgm:prSet/>
      <dgm:spPr/>
      <dgm:t>
        <a:bodyPr/>
        <a:lstStyle/>
        <a:p>
          <a:endParaRPr lang="ru-RU"/>
        </a:p>
      </dgm:t>
    </dgm:pt>
    <dgm:pt modelId="{67518886-33ED-42EF-A819-3A5174658F83}" type="sibTrans" cxnId="{012F6F1F-0B0C-40D1-A7A1-D371C8CC7A8C}">
      <dgm:prSet/>
      <dgm:spPr/>
      <dgm:t>
        <a:bodyPr/>
        <a:lstStyle/>
        <a:p>
          <a:endParaRPr lang="ru-RU"/>
        </a:p>
      </dgm:t>
    </dgm:pt>
    <dgm:pt modelId="{9AFDD26B-57C6-4A78-8B3E-D7EA89EF967A}" type="pres">
      <dgm:prSet presAssocID="{7387FAA8-C00A-4E26-B038-DC05D1F8D609}" presName="vert0" presStyleCnt="0">
        <dgm:presLayoutVars>
          <dgm:dir/>
          <dgm:animOne val="branch"/>
          <dgm:animLvl val="lvl"/>
        </dgm:presLayoutVars>
      </dgm:prSet>
      <dgm:spPr/>
    </dgm:pt>
    <dgm:pt modelId="{88D099DA-D0FF-40D1-A0B1-6B21CBD963E3}" type="pres">
      <dgm:prSet presAssocID="{8985E5DB-C068-4427-8E67-F5FC98BF76C2}" presName="thickLine" presStyleLbl="alignNode1" presStyleIdx="0" presStyleCnt="1"/>
      <dgm:spPr/>
    </dgm:pt>
    <dgm:pt modelId="{BAC96E91-3F67-40D6-BD19-A0F41B0CD251}" type="pres">
      <dgm:prSet presAssocID="{8985E5DB-C068-4427-8E67-F5FC98BF76C2}" presName="horz1" presStyleCnt="0"/>
      <dgm:spPr/>
    </dgm:pt>
    <dgm:pt modelId="{7B319554-E5B9-454C-9F91-65DA87666AA8}" type="pres">
      <dgm:prSet presAssocID="{8985E5DB-C068-4427-8E67-F5FC98BF76C2}" presName="tx1" presStyleLbl="revTx" presStyleIdx="0" presStyleCnt="2"/>
      <dgm:spPr/>
    </dgm:pt>
    <dgm:pt modelId="{F5846EBE-361F-4245-AFC1-B5202CD120F7}" type="pres">
      <dgm:prSet presAssocID="{8985E5DB-C068-4427-8E67-F5FC98BF76C2}" presName="vert1" presStyleCnt="0"/>
      <dgm:spPr/>
    </dgm:pt>
    <dgm:pt modelId="{41411733-5C55-490D-A40C-A752434F5263}" type="pres">
      <dgm:prSet presAssocID="{44C3F605-6A43-4B26-BF69-134C046F23CC}" presName="vertSpace2a" presStyleCnt="0"/>
      <dgm:spPr/>
    </dgm:pt>
    <dgm:pt modelId="{2A723C74-7645-4981-AC1A-92BEA7068BA2}" type="pres">
      <dgm:prSet presAssocID="{44C3F605-6A43-4B26-BF69-134C046F23CC}" presName="horz2" presStyleCnt="0"/>
      <dgm:spPr/>
    </dgm:pt>
    <dgm:pt modelId="{3B1C5CA4-1731-4C29-825C-A0608E1BCF8B}" type="pres">
      <dgm:prSet presAssocID="{44C3F605-6A43-4B26-BF69-134C046F23CC}" presName="horzSpace2" presStyleCnt="0"/>
      <dgm:spPr/>
    </dgm:pt>
    <dgm:pt modelId="{1A29F1BA-FF43-4AA8-9365-7DFCEC8DC92C}" type="pres">
      <dgm:prSet presAssocID="{44C3F605-6A43-4B26-BF69-134C046F23CC}" presName="tx2" presStyleLbl="revTx" presStyleIdx="1" presStyleCnt="2" custScaleX="101046" custScaleY="122315" custLinFactNeighborX="8188" custLinFactNeighborY="-3242"/>
      <dgm:spPr/>
    </dgm:pt>
    <dgm:pt modelId="{99A608E5-166D-4B5F-B224-D3E336109E42}" type="pres">
      <dgm:prSet presAssocID="{44C3F605-6A43-4B26-BF69-134C046F23CC}" presName="vert2" presStyleCnt="0"/>
      <dgm:spPr/>
    </dgm:pt>
    <dgm:pt modelId="{2FB39D90-56A7-4432-8441-19F52B6B0F4C}" type="pres">
      <dgm:prSet presAssocID="{44C3F605-6A43-4B26-BF69-134C046F23CC}" presName="thinLine2b" presStyleLbl="callout" presStyleIdx="0" presStyleCnt="1" custLinFactNeighborX="1344" custLinFactNeighborY="80180"/>
      <dgm:spPr/>
    </dgm:pt>
    <dgm:pt modelId="{0EDB499A-9CE1-4CBE-8E46-13935F6591F0}" type="pres">
      <dgm:prSet presAssocID="{44C3F605-6A43-4B26-BF69-134C046F23CC}" presName="vertSpace2b" presStyleCnt="0"/>
      <dgm:spPr/>
    </dgm:pt>
  </dgm:ptLst>
  <dgm:cxnLst>
    <dgm:cxn modelId="{0B0D9D05-1F1C-4AB0-9EBB-DFBE659A79AD}" type="presOf" srcId="{7387FAA8-C00A-4E26-B038-DC05D1F8D609}" destId="{9AFDD26B-57C6-4A78-8B3E-D7EA89EF967A}" srcOrd="0" destOrd="0" presId="urn:microsoft.com/office/officeart/2008/layout/LinedList"/>
    <dgm:cxn modelId="{012F6F1F-0B0C-40D1-A7A1-D371C8CC7A8C}" srcId="{8985E5DB-C068-4427-8E67-F5FC98BF76C2}" destId="{44C3F605-6A43-4B26-BF69-134C046F23CC}" srcOrd="0" destOrd="0" parTransId="{31D7FAA4-5BF7-4DEB-83F7-89853ECDA0E6}" sibTransId="{67518886-33ED-42EF-A819-3A5174658F83}"/>
    <dgm:cxn modelId="{D303C926-60C2-4EB6-9F4A-F438E6E50E6C}" srcId="{7387FAA8-C00A-4E26-B038-DC05D1F8D609}" destId="{8985E5DB-C068-4427-8E67-F5FC98BF76C2}" srcOrd="0" destOrd="0" parTransId="{40C05CC0-58EE-4B19-B646-C4CCD2E72AE3}" sibTransId="{A5970042-33F5-4755-B815-6E9DD77AD6F2}"/>
    <dgm:cxn modelId="{1AEA0B50-2D7A-4DF4-8136-EACD2E96239A}" type="presOf" srcId="{8985E5DB-C068-4427-8E67-F5FC98BF76C2}" destId="{7B319554-E5B9-454C-9F91-65DA87666AA8}" srcOrd="0" destOrd="0" presId="urn:microsoft.com/office/officeart/2008/layout/LinedList"/>
    <dgm:cxn modelId="{1C6469FD-A5C1-4A4A-956D-AEEE7409813B}" type="presOf" srcId="{44C3F605-6A43-4B26-BF69-134C046F23CC}" destId="{1A29F1BA-FF43-4AA8-9365-7DFCEC8DC92C}" srcOrd="0" destOrd="0" presId="urn:microsoft.com/office/officeart/2008/layout/LinedList"/>
    <dgm:cxn modelId="{93D52674-B79A-44CC-B5B8-44B35B65755D}" type="presParOf" srcId="{9AFDD26B-57C6-4A78-8B3E-D7EA89EF967A}" destId="{88D099DA-D0FF-40D1-A0B1-6B21CBD963E3}" srcOrd="0" destOrd="0" presId="urn:microsoft.com/office/officeart/2008/layout/LinedList"/>
    <dgm:cxn modelId="{F9D2CAE0-703C-44DC-B42B-AC7B99EE4BB0}" type="presParOf" srcId="{9AFDD26B-57C6-4A78-8B3E-D7EA89EF967A}" destId="{BAC96E91-3F67-40D6-BD19-A0F41B0CD251}" srcOrd="1" destOrd="0" presId="urn:microsoft.com/office/officeart/2008/layout/LinedList"/>
    <dgm:cxn modelId="{0F94B57B-46C5-4EC9-8913-B0054030B5DC}" type="presParOf" srcId="{BAC96E91-3F67-40D6-BD19-A0F41B0CD251}" destId="{7B319554-E5B9-454C-9F91-65DA87666AA8}" srcOrd="0" destOrd="0" presId="urn:microsoft.com/office/officeart/2008/layout/LinedList"/>
    <dgm:cxn modelId="{72DAD3AE-572F-4A0F-A2DE-A754C6AB5E91}" type="presParOf" srcId="{BAC96E91-3F67-40D6-BD19-A0F41B0CD251}" destId="{F5846EBE-361F-4245-AFC1-B5202CD120F7}" srcOrd="1" destOrd="0" presId="urn:microsoft.com/office/officeart/2008/layout/LinedList"/>
    <dgm:cxn modelId="{EF612641-6388-4B17-82F3-C0FB952F2BFE}" type="presParOf" srcId="{F5846EBE-361F-4245-AFC1-B5202CD120F7}" destId="{41411733-5C55-490D-A40C-A752434F5263}" srcOrd="0" destOrd="0" presId="urn:microsoft.com/office/officeart/2008/layout/LinedList"/>
    <dgm:cxn modelId="{0F7DA30B-41ED-4715-A26E-6BA1F3284E9F}" type="presParOf" srcId="{F5846EBE-361F-4245-AFC1-B5202CD120F7}" destId="{2A723C74-7645-4981-AC1A-92BEA7068BA2}" srcOrd="1" destOrd="0" presId="urn:microsoft.com/office/officeart/2008/layout/LinedList"/>
    <dgm:cxn modelId="{3E28DF65-531E-4014-A97A-00963AD1E199}" type="presParOf" srcId="{2A723C74-7645-4981-AC1A-92BEA7068BA2}" destId="{3B1C5CA4-1731-4C29-825C-A0608E1BCF8B}" srcOrd="0" destOrd="0" presId="urn:microsoft.com/office/officeart/2008/layout/LinedList"/>
    <dgm:cxn modelId="{26E6E999-1F97-44D7-8299-714F2C54799A}" type="presParOf" srcId="{2A723C74-7645-4981-AC1A-92BEA7068BA2}" destId="{1A29F1BA-FF43-4AA8-9365-7DFCEC8DC92C}" srcOrd="1" destOrd="0" presId="urn:microsoft.com/office/officeart/2008/layout/LinedList"/>
    <dgm:cxn modelId="{4CA6530E-8DD8-469D-B2B9-BCAF3C7C6B43}" type="presParOf" srcId="{2A723C74-7645-4981-AC1A-92BEA7068BA2}" destId="{99A608E5-166D-4B5F-B224-D3E336109E42}" srcOrd="2" destOrd="0" presId="urn:microsoft.com/office/officeart/2008/layout/LinedList"/>
    <dgm:cxn modelId="{40EDD270-0F6D-48B4-B166-C9A78D5B9105}" type="presParOf" srcId="{F5846EBE-361F-4245-AFC1-B5202CD120F7}" destId="{2FB39D90-56A7-4432-8441-19F52B6B0F4C}" srcOrd="2" destOrd="0" presId="urn:microsoft.com/office/officeart/2008/layout/LinedList"/>
    <dgm:cxn modelId="{35DD5FDA-1E00-45AB-B478-D267B39526FC}" type="presParOf" srcId="{F5846EBE-361F-4245-AFC1-B5202CD120F7}" destId="{0EDB499A-9CE1-4CBE-8E46-13935F6591F0}" srcOrd="3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A93832-2521-4C0F-9241-2DF1D82D5B8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FC26AE-28E5-4D36-9A15-470BF2A43D81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endParaRPr lang="ru-RU" sz="1400" b="1" dirty="0">
            <a:solidFill>
              <a:schemeClr val="tx2"/>
            </a:solidFill>
          </a:endParaRPr>
        </a:p>
      </dgm:t>
    </dgm:pt>
    <dgm:pt modelId="{29619C62-8955-417C-B307-631D2A084C1A}" type="parTrans" cxnId="{0A52EFCB-B16F-4CA8-AB1A-73C2C356F18A}">
      <dgm:prSet/>
      <dgm:spPr/>
      <dgm:t>
        <a:bodyPr/>
        <a:lstStyle/>
        <a:p>
          <a:endParaRPr lang="ru-RU"/>
        </a:p>
      </dgm:t>
    </dgm:pt>
    <dgm:pt modelId="{A8465260-756C-43F5-BAA0-855F90777992}" type="sibTrans" cxnId="{0A52EFCB-B16F-4CA8-AB1A-73C2C356F18A}">
      <dgm:prSet/>
      <dgm:spPr/>
      <dgm:t>
        <a:bodyPr/>
        <a:lstStyle/>
        <a:p>
          <a:endParaRPr lang="ru-RU"/>
        </a:p>
      </dgm:t>
    </dgm:pt>
    <dgm:pt modelId="{ECDC9F75-AB51-48CA-9A57-20CDBA2C59A1}">
      <dgm:prSet custT="1"/>
      <dgm:spPr/>
      <dgm:t>
        <a:bodyPr/>
        <a:lstStyle/>
        <a:p>
          <a:pPr algn="just" rtl="0"/>
          <a:r>
            <a:rPr lang="ru-RU" sz="1800" dirty="0"/>
            <a:t>В июне 2023-2024 уч. году </a:t>
          </a:r>
          <a:r>
            <a:rPr lang="ru-RU" sz="1800" b="0" dirty="0"/>
            <a:t>2 с</a:t>
          </a:r>
          <a:r>
            <a:rPr lang="ru-RU" sz="1800" b="0" i="0" dirty="0"/>
            <a:t>тудентов кафедры филологии под рук. зав. кафедрой, проф. </a:t>
          </a:r>
          <a:r>
            <a:rPr lang="ru-RU" sz="1800" b="1" i="0" dirty="0" err="1"/>
            <a:t>Биляловой</a:t>
          </a:r>
          <a:r>
            <a:rPr lang="ru-RU" sz="1800" b="1" i="0" dirty="0"/>
            <a:t> А.А., </a:t>
          </a:r>
          <a:r>
            <a:rPr lang="ru-RU" sz="1800" b="0" i="0" dirty="0"/>
            <a:t>доцента каф-</a:t>
          </a:r>
          <a:r>
            <a:rPr lang="ru-RU" sz="1800" b="0" i="0" dirty="0" err="1"/>
            <a:t>ры</a:t>
          </a:r>
          <a:r>
            <a:rPr lang="ru-RU" sz="1800" b="0" i="0" dirty="0"/>
            <a:t> </a:t>
          </a:r>
          <a:r>
            <a:rPr lang="ru-RU" sz="1800" b="1" i="0" dirty="0"/>
            <a:t>Базаровой Л.В. </a:t>
          </a:r>
          <a:r>
            <a:rPr lang="ru-RU" sz="1800" b="0" i="0" dirty="0"/>
            <a:t>стали победителями программы академической мобильности и общественного фонда «</a:t>
          </a:r>
          <a:r>
            <a:rPr lang="ru-RU" sz="1800" b="0" i="0" dirty="0" err="1"/>
            <a:t>Темпус</a:t>
          </a:r>
          <a:r>
            <a:rPr lang="ru-RU" sz="1800" b="0" i="0" dirty="0"/>
            <a:t>», присуждающего стипендию «</a:t>
          </a:r>
          <a:r>
            <a:rPr lang="ru-RU" sz="1800" b="0" i="0" dirty="0" err="1"/>
            <a:t>Stipendium</a:t>
          </a:r>
          <a:r>
            <a:rPr lang="ru-RU" sz="1800" b="0" i="0" dirty="0"/>
            <a:t> </a:t>
          </a:r>
          <a:r>
            <a:rPr lang="ru-RU" sz="1800" b="0" i="0" dirty="0" err="1"/>
            <a:t>Hungaricum</a:t>
          </a:r>
          <a:r>
            <a:rPr lang="ru-RU" sz="1800" b="0" i="0" dirty="0"/>
            <a:t>». Студенты будут проходить обучение в первом семестре 2024/25 года в </a:t>
          </a:r>
          <a:r>
            <a:rPr lang="ru-RU" sz="1800" b="0" i="0" dirty="0" err="1"/>
            <a:t>University</a:t>
          </a:r>
          <a:r>
            <a:rPr lang="ru-RU" sz="1800" b="0" i="0" dirty="0"/>
            <a:t> </a:t>
          </a:r>
          <a:r>
            <a:rPr lang="ru-RU" sz="1800" b="0" i="0" dirty="0" err="1"/>
            <a:t>of</a:t>
          </a:r>
          <a:r>
            <a:rPr lang="ru-RU" sz="1800" b="0" i="0" dirty="0"/>
            <a:t> </a:t>
          </a:r>
          <a:r>
            <a:rPr lang="ru-RU" sz="1800" b="0" i="0" dirty="0" err="1"/>
            <a:t>Pécs</a:t>
          </a:r>
          <a:r>
            <a:rPr lang="ru-RU" sz="1800" b="0" i="0" dirty="0"/>
            <a:t> (Венгрия).</a:t>
          </a:r>
          <a:endParaRPr lang="ru-RU" sz="1800" b="0" dirty="0"/>
        </a:p>
        <a:p>
          <a:pPr algn="l" rtl="0"/>
          <a:endParaRPr lang="ru-RU" sz="1500" dirty="0"/>
        </a:p>
      </dgm:t>
    </dgm:pt>
    <dgm:pt modelId="{DBE2FFF7-7D76-470D-A89D-6AC2BD13753E}" type="parTrans" cxnId="{14080F35-0D72-439B-9B99-929BB28D35F3}">
      <dgm:prSet/>
      <dgm:spPr/>
      <dgm:t>
        <a:bodyPr/>
        <a:lstStyle/>
        <a:p>
          <a:endParaRPr lang="ru-RU"/>
        </a:p>
      </dgm:t>
    </dgm:pt>
    <dgm:pt modelId="{6924F34A-0F23-4188-ADBE-D0A616423F40}" type="sibTrans" cxnId="{14080F35-0D72-439B-9B99-929BB28D35F3}">
      <dgm:prSet/>
      <dgm:spPr/>
      <dgm:t>
        <a:bodyPr/>
        <a:lstStyle/>
        <a:p>
          <a:endParaRPr lang="ru-RU"/>
        </a:p>
      </dgm:t>
    </dgm:pt>
    <dgm:pt modelId="{84CEEF44-86F7-4492-951A-61D77F7695E7}">
      <dgm:prSet custT="1"/>
      <dgm:spPr/>
      <dgm:t>
        <a:bodyPr/>
        <a:lstStyle/>
        <a:p>
          <a:pPr algn="l" rtl="0"/>
          <a:endParaRPr lang="ru-RU" sz="2000" dirty="0"/>
        </a:p>
      </dgm:t>
    </dgm:pt>
    <dgm:pt modelId="{449CC8DC-43F6-40EE-96A9-8756723734E4}" type="parTrans" cxnId="{F5C07A71-FADA-4E6C-89DD-B0B1EB8642A7}">
      <dgm:prSet/>
      <dgm:spPr/>
      <dgm:t>
        <a:bodyPr/>
        <a:lstStyle/>
        <a:p>
          <a:endParaRPr lang="ru-RU"/>
        </a:p>
      </dgm:t>
    </dgm:pt>
    <dgm:pt modelId="{B880283D-232F-444A-97A8-7A6118A48F88}" type="sibTrans" cxnId="{F5C07A71-FADA-4E6C-89DD-B0B1EB8642A7}">
      <dgm:prSet/>
      <dgm:spPr/>
      <dgm:t>
        <a:bodyPr/>
        <a:lstStyle/>
        <a:p>
          <a:endParaRPr lang="ru-RU"/>
        </a:p>
      </dgm:t>
    </dgm:pt>
    <dgm:pt modelId="{A8947249-F9DC-4B88-9F03-1F5DF96DF046}">
      <dgm:prSet custT="1"/>
      <dgm:spPr/>
      <dgm:t>
        <a:bodyPr/>
        <a:lstStyle/>
        <a:p>
          <a:pPr algn="just"/>
          <a:r>
            <a:rPr lang="ru-RU" sz="1800" b="1" i="0" dirty="0"/>
            <a:t> </a:t>
          </a:r>
          <a:r>
            <a:rPr lang="ru-RU" sz="1800" b="0" i="0" dirty="0"/>
            <a:t>С января по май 2024 г </a:t>
          </a:r>
          <a:r>
            <a:rPr lang="ru-RU" sz="1800" b="1" i="0" dirty="0"/>
            <a:t>. </a:t>
          </a:r>
          <a:r>
            <a:rPr lang="ru-RU" sz="1800" b="0" i="0" dirty="0"/>
            <a:t>2 студента кафедры филологии прошли стажировку в Евразийском национальном университете им. Л.Н. Гумилёва, г. Астана, Республика Казахстан.</a:t>
          </a:r>
        </a:p>
        <a:p>
          <a:pPr algn="just"/>
          <a:br>
            <a:rPr lang="ru-RU" sz="1800" dirty="0"/>
          </a:br>
          <a:br>
            <a:rPr lang="ru-RU" sz="1800" dirty="0"/>
          </a:br>
          <a:endParaRPr lang="ru-RU" sz="1800" dirty="0"/>
        </a:p>
      </dgm:t>
    </dgm:pt>
    <dgm:pt modelId="{55091B51-D62D-4582-8E47-359D9FD9F9B9}" type="parTrans" cxnId="{ABF3CEEC-FA20-4877-BC23-5D65AE4FDD5C}">
      <dgm:prSet/>
      <dgm:spPr/>
      <dgm:t>
        <a:bodyPr/>
        <a:lstStyle/>
        <a:p>
          <a:endParaRPr lang="ru-RU"/>
        </a:p>
      </dgm:t>
    </dgm:pt>
    <dgm:pt modelId="{AB3C9C35-DA97-4C86-8CF7-15F0934B0567}" type="sibTrans" cxnId="{ABF3CEEC-FA20-4877-BC23-5D65AE4FDD5C}">
      <dgm:prSet/>
      <dgm:spPr/>
      <dgm:t>
        <a:bodyPr/>
        <a:lstStyle/>
        <a:p>
          <a:endParaRPr lang="ru-RU"/>
        </a:p>
      </dgm:t>
    </dgm:pt>
    <dgm:pt modelId="{3DA705A3-DFFB-408E-A6F9-677179A0530E}">
      <dgm:prSet custT="1"/>
      <dgm:spPr/>
      <dgm:t>
        <a:bodyPr/>
        <a:lstStyle/>
        <a:p>
          <a:pPr algn="just"/>
          <a:r>
            <a:rPr lang="ru-RU" sz="1800" dirty="0"/>
            <a:t>С 18 июля по 19 августа 2024 г.  7 студентов кафедры филологии проходили  летнюю стажировку в Северо-западном университете г. </a:t>
          </a:r>
          <a:r>
            <a:rPr lang="ru-RU" sz="1800" dirty="0" err="1"/>
            <a:t>Сиань</a:t>
          </a:r>
          <a:r>
            <a:rPr lang="ru-RU" sz="1800" dirty="0"/>
            <a:t>, Китай.</a:t>
          </a:r>
        </a:p>
      </dgm:t>
    </dgm:pt>
    <dgm:pt modelId="{AF6AC00C-B957-40DB-AE83-074FE46F6304}" type="parTrans" cxnId="{87791FD7-D8CA-4FD7-95F3-35112D6A4242}">
      <dgm:prSet/>
      <dgm:spPr/>
      <dgm:t>
        <a:bodyPr/>
        <a:lstStyle/>
        <a:p>
          <a:endParaRPr lang="ru-RU"/>
        </a:p>
      </dgm:t>
    </dgm:pt>
    <dgm:pt modelId="{B6469DF6-7231-48CF-A0D8-AD3CAD6D0301}" type="sibTrans" cxnId="{87791FD7-D8CA-4FD7-95F3-35112D6A4242}">
      <dgm:prSet/>
      <dgm:spPr/>
      <dgm:t>
        <a:bodyPr/>
        <a:lstStyle/>
        <a:p>
          <a:endParaRPr lang="ru-RU"/>
        </a:p>
      </dgm:t>
    </dgm:pt>
    <dgm:pt modelId="{23146E9F-B2B3-4E81-B00C-A4EAE13BE5F2}" type="pres">
      <dgm:prSet presAssocID="{C8A93832-2521-4C0F-9241-2DF1D82D5B88}" presName="vert0" presStyleCnt="0">
        <dgm:presLayoutVars>
          <dgm:dir/>
          <dgm:animOne val="branch"/>
          <dgm:animLvl val="lvl"/>
        </dgm:presLayoutVars>
      </dgm:prSet>
      <dgm:spPr/>
    </dgm:pt>
    <dgm:pt modelId="{31EE5F36-EEB7-4CC5-86A6-C6F5650083A8}" type="pres">
      <dgm:prSet presAssocID="{D1FC26AE-28E5-4D36-9A15-470BF2A43D81}" presName="thickLine" presStyleLbl="alignNode1" presStyleIdx="0" presStyleCnt="3"/>
      <dgm:spPr/>
    </dgm:pt>
    <dgm:pt modelId="{BF1BF73C-B3E7-4CB4-A023-F90762CCC8EF}" type="pres">
      <dgm:prSet presAssocID="{D1FC26AE-28E5-4D36-9A15-470BF2A43D81}" presName="horz1" presStyleCnt="0"/>
      <dgm:spPr/>
    </dgm:pt>
    <dgm:pt modelId="{BF361281-4736-4ACC-B2EB-38E9CEDD1F10}" type="pres">
      <dgm:prSet presAssocID="{D1FC26AE-28E5-4D36-9A15-470BF2A43D81}" presName="tx1" presStyleLbl="revTx" presStyleIdx="0" presStyleCnt="5" custScaleX="80527"/>
      <dgm:spPr/>
    </dgm:pt>
    <dgm:pt modelId="{B9A80034-8637-4D93-B778-C3F547A2A676}" type="pres">
      <dgm:prSet presAssocID="{D1FC26AE-28E5-4D36-9A15-470BF2A43D81}" presName="vert1" presStyleCnt="0"/>
      <dgm:spPr/>
    </dgm:pt>
    <dgm:pt modelId="{E60821C0-FBAB-49C9-9F22-9E99C8B27ABC}" type="pres">
      <dgm:prSet presAssocID="{ECDC9F75-AB51-48CA-9A57-20CDBA2C59A1}" presName="vertSpace2a" presStyleCnt="0"/>
      <dgm:spPr/>
    </dgm:pt>
    <dgm:pt modelId="{843F21D4-3375-4792-A7F0-45B9CAD586FC}" type="pres">
      <dgm:prSet presAssocID="{ECDC9F75-AB51-48CA-9A57-20CDBA2C59A1}" presName="horz2" presStyleCnt="0"/>
      <dgm:spPr/>
    </dgm:pt>
    <dgm:pt modelId="{1FBF47D4-F052-4C46-A6CC-BF9290E785C1}" type="pres">
      <dgm:prSet presAssocID="{ECDC9F75-AB51-48CA-9A57-20CDBA2C59A1}" presName="horzSpace2" presStyleCnt="0"/>
      <dgm:spPr/>
    </dgm:pt>
    <dgm:pt modelId="{03EE4420-515F-4575-A646-FF4C7855D28F}" type="pres">
      <dgm:prSet presAssocID="{ECDC9F75-AB51-48CA-9A57-20CDBA2C59A1}" presName="tx2" presStyleLbl="revTx" presStyleIdx="1" presStyleCnt="5" custScaleX="97634" custScaleY="2000000" custLinFactNeighborX="1888" custLinFactNeighborY="83501"/>
      <dgm:spPr/>
    </dgm:pt>
    <dgm:pt modelId="{8BD2CABD-48B2-4636-8627-CC3CDEDA1A21}" type="pres">
      <dgm:prSet presAssocID="{ECDC9F75-AB51-48CA-9A57-20CDBA2C59A1}" presName="vert2" presStyleCnt="0"/>
      <dgm:spPr/>
    </dgm:pt>
    <dgm:pt modelId="{D3D1D617-8E82-41C8-AB5E-E5A46AA96471}" type="pres">
      <dgm:prSet presAssocID="{ECDC9F75-AB51-48CA-9A57-20CDBA2C59A1}" presName="thinLine2b" presStyleLbl="callout" presStyleIdx="0" presStyleCnt="2" custLinFactY="3908422" custLinFactNeighborX="4864" custLinFactNeighborY="4000000"/>
      <dgm:spPr/>
    </dgm:pt>
    <dgm:pt modelId="{28046745-2CBD-4184-8260-5CFC6A22C2BA}" type="pres">
      <dgm:prSet presAssocID="{ECDC9F75-AB51-48CA-9A57-20CDBA2C59A1}" presName="vertSpace2b" presStyleCnt="0"/>
      <dgm:spPr/>
    </dgm:pt>
    <dgm:pt modelId="{9D327CAD-2685-46BF-86C5-5BC875552C0F}" type="pres">
      <dgm:prSet presAssocID="{84CEEF44-86F7-4492-951A-61D77F7695E7}" presName="horz2" presStyleCnt="0"/>
      <dgm:spPr/>
    </dgm:pt>
    <dgm:pt modelId="{8760C5E4-34CD-4B51-923D-BA1C81273EFF}" type="pres">
      <dgm:prSet presAssocID="{84CEEF44-86F7-4492-951A-61D77F7695E7}" presName="horzSpace2" presStyleCnt="0"/>
      <dgm:spPr/>
    </dgm:pt>
    <dgm:pt modelId="{E25E85DE-A870-4861-9582-5AFCB0A4116B}" type="pres">
      <dgm:prSet presAssocID="{84CEEF44-86F7-4492-951A-61D77F7695E7}" presName="tx2" presStyleLbl="revTx" presStyleIdx="2" presStyleCnt="5" custLinFactNeighborX="-69" custLinFactNeighborY="20057"/>
      <dgm:spPr/>
    </dgm:pt>
    <dgm:pt modelId="{FA5BBF90-974F-4ABA-BCA3-3762EB0CC81F}" type="pres">
      <dgm:prSet presAssocID="{84CEEF44-86F7-4492-951A-61D77F7695E7}" presName="vert2" presStyleCnt="0"/>
      <dgm:spPr/>
    </dgm:pt>
    <dgm:pt modelId="{CAC461C5-2AB8-4852-91CC-E922E8DD4258}" type="pres">
      <dgm:prSet presAssocID="{84CEEF44-86F7-4492-951A-61D77F7695E7}" presName="thinLine2b" presStyleLbl="callout" presStyleIdx="1" presStyleCnt="2" custLinFactY="576918" custLinFactNeighborX="4864" custLinFactNeighborY="600000"/>
      <dgm:spPr/>
    </dgm:pt>
    <dgm:pt modelId="{1970BE2C-429A-4375-AA9D-0A93D78599C2}" type="pres">
      <dgm:prSet presAssocID="{84CEEF44-86F7-4492-951A-61D77F7695E7}" presName="vertSpace2b" presStyleCnt="0"/>
      <dgm:spPr/>
    </dgm:pt>
    <dgm:pt modelId="{50FC3F30-8D13-4FFF-8539-10A9D46EB71B}" type="pres">
      <dgm:prSet presAssocID="{A8947249-F9DC-4B88-9F03-1F5DF96DF046}" presName="thickLine" presStyleLbl="alignNode1" presStyleIdx="1" presStyleCnt="3" custLinFactY="100000" custLinFactNeighborY="172886"/>
      <dgm:spPr/>
    </dgm:pt>
    <dgm:pt modelId="{504E8AD7-EC32-4A37-B945-D846AC44C408}" type="pres">
      <dgm:prSet presAssocID="{A8947249-F9DC-4B88-9F03-1F5DF96DF046}" presName="horz1" presStyleCnt="0"/>
      <dgm:spPr/>
    </dgm:pt>
    <dgm:pt modelId="{4D24B9FD-CFCE-4E68-B383-1DEB0075352B}" type="pres">
      <dgm:prSet presAssocID="{A8947249-F9DC-4B88-9F03-1F5DF96DF046}" presName="tx1" presStyleLbl="revTx" presStyleIdx="3" presStyleCnt="5" custScaleX="391397" custScaleY="99094" custLinFactNeighborX="99304" custLinFactNeighborY="19136"/>
      <dgm:spPr/>
    </dgm:pt>
    <dgm:pt modelId="{B8EED127-21F9-440A-84E2-99B68CD98C22}" type="pres">
      <dgm:prSet presAssocID="{A8947249-F9DC-4B88-9F03-1F5DF96DF046}" presName="vert1" presStyleCnt="0"/>
      <dgm:spPr/>
    </dgm:pt>
    <dgm:pt modelId="{72F36D2E-0205-4D60-8D7B-58F3F31A67EB}" type="pres">
      <dgm:prSet presAssocID="{3DA705A3-DFFB-408E-A6F9-677179A0530E}" presName="thickLine" presStyleLbl="alignNode1" presStyleIdx="2" presStyleCnt="3" custLinFactY="-300000" custLinFactNeighborX="-1443" custLinFactNeighborY="-360957"/>
      <dgm:spPr/>
    </dgm:pt>
    <dgm:pt modelId="{0C24FA2B-95D9-49AA-83C1-B402E5C49F85}" type="pres">
      <dgm:prSet presAssocID="{3DA705A3-DFFB-408E-A6F9-677179A0530E}" presName="horz1" presStyleCnt="0"/>
      <dgm:spPr/>
    </dgm:pt>
    <dgm:pt modelId="{5C8C2D1D-DB1D-4BA0-B8E2-7733EA1BBB23}" type="pres">
      <dgm:prSet presAssocID="{3DA705A3-DFFB-408E-A6F9-677179A0530E}" presName="tx1" presStyleLbl="revTx" presStyleIdx="4" presStyleCnt="5" custScaleX="354539" custScaleY="55214" custLinFactNeighborX="95438" custLinFactNeighborY="-9809"/>
      <dgm:spPr/>
    </dgm:pt>
    <dgm:pt modelId="{7F05C593-A67E-4838-8521-23699717D019}" type="pres">
      <dgm:prSet presAssocID="{3DA705A3-DFFB-408E-A6F9-677179A0530E}" presName="vert1" presStyleCnt="0"/>
      <dgm:spPr/>
    </dgm:pt>
  </dgm:ptLst>
  <dgm:cxnLst>
    <dgm:cxn modelId="{14080F35-0D72-439B-9B99-929BB28D35F3}" srcId="{D1FC26AE-28E5-4D36-9A15-470BF2A43D81}" destId="{ECDC9F75-AB51-48CA-9A57-20CDBA2C59A1}" srcOrd="0" destOrd="0" parTransId="{DBE2FFF7-7D76-470D-A89D-6AC2BD13753E}" sibTransId="{6924F34A-0F23-4188-ADBE-D0A616423F40}"/>
    <dgm:cxn modelId="{4BD8B94E-3C1D-45E2-9563-1657D0C68C94}" type="presOf" srcId="{A8947249-F9DC-4B88-9F03-1F5DF96DF046}" destId="{4D24B9FD-CFCE-4E68-B383-1DEB0075352B}" srcOrd="0" destOrd="0" presId="urn:microsoft.com/office/officeart/2008/layout/LinedList"/>
    <dgm:cxn modelId="{F5C07A71-FADA-4E6C-89DD-B0B1EB8642A7}" srcId="{D1FC26AE-28E5-4D36-9A15-470BF2A43D81}" destId="{84CEEF44-86F7-4492-951A-61D77F7695E7}" srcOrd="1" destOrd="0" parTransId="{449CC8DC-43F6-40EE-96A9-8756723734E4}" sibTransId="{B880283D-232F-444A-97A8-7A6118A48F88}"/>
    <dgm:cxn modelId="{0C678A8D-0964-4D9A-9FB4-21820F5A8569}" type="presOf" srcId="{3DA705A3-DFFB-408E-A6F9-677179A0530E}" destId="{5C8C2D1D-DB1D-4BA0-B8E2-7733EA1BBB23}" srcOrd="0" destOrd="0" presId="urn:microsoft.com/office/officeart/2008/layout/LinedList"/>
    <dgm:cxn modelId="{A64F5FC0-2DDE-41F9-8176-D06526DB97D1}" type="presOf" srcId="{84CEEF44-86F7-4492-951A-61D77F7695E7}" destId="{E25E85DE-A870-4861-9582-5AFCB0A4116B}" srcOrd="0" destOrd="0" presId="urn:microsoft.com/office/officeart/2008/layout/LinedList"/>
    <dgm:cxn modelId="{0A52EFCB-B16F-4CA8-AB1A-73C2C356F18A}" srcId="{C8A93832-2521-4C0F-9241-2DF1D82D5B88}" destId="{D1FC26AE-28E5-4D36-9A15-470BF2A43D81}" srcOrd="0" destOrd="0" parTransId="{29619C62-8955-417C-B307-631D2A084C1A}" sibTransId="{A8465260-756C-43F5-BAA0-855F90777992}"/>
    <dgm:cxn modelId="{939FDDD3-5C03-47C7-94AF-F0D1F8FC51D0}" type="presOf" srcId="{ECDC9F75-AB51-48CA-9A57-20CDBA2C59A1}" destId="{03EE4420-515F-4575-A646-FF4C7855D28F}" srcOrd="0" destOrd="0" presId="urn:microsoft.com/office/officeart/2008/layout/LinedList"/>
    <dgm:cxn modelId="{87791FD7-D8CA-4FD7-95F3-35112D6A4242}" srcId="{C8A93832-2521-4C0F-9241-2DF1D82D5B88}" destId="{3DA705A3-DFFB-408E-A6F9-677179A0530E}" srcOrd="2" destOrd="0" parTransId="{AF6AC00C-B957-40DB-AE83-074FE46F6304}" sibTransId="{B6469DF6-7231-48CF-A0D8-AD3CAD6D0301}"/>
    <dgm:cxn modelId="{ED195BE3-70F2-4FA9-AAAA-B04651E4E512}" type="presOf" srcId="{D1FC26AE-28E5-4D36-9A15-470BF2A43D81}" destId="{BF361281-4736-4ACC-B2EB-38E9CEDD1F10}" srcOrd="0" destOrd="0" presId="urn:microsoft.com/office/officeart/2008/layout/LinedList"/>
    <dgm:cxn modelId="{A1B9ABE6-1BE3-42C3-A6C8-0E7C4E0C4E45}" type="presOf" srcId="{C8A93832-2521-4C0F-9241-2DF1D82D5B88}" destId="{23146E9F-B2B3-4E81-B00C-A4EAE13BE5F2}" srcOrd="0" destOrd="0" presId="urn:microsoft.com/office/officeart/2008/layout/LinedList"/>
    <dgm:cxn modelId="{ABF3CEEC-FA20-4877-BC23-5D65AE4FDD5C}" srcId="{C8A93832-2521-4C0F-9241-2DF1D82D5B88}" destId="{A8947249-F9DC-4B88-9F03-1F5DF96DF046}" srcOrd="1" destOrd="0" parTransId="{55091B51-D62D-4582-8E47-359D9FD9F9B9}" sibTransId="{AB3C9C35-DA97-4C86-8CF7-15F0934B0567}"/>
    <dgm:cxn modelId="{8C31F90E-8BA6-4382-BD6B-990EBDE5AB64}" type="presParOf" srcId="{23146E9F-B2B3-4E81-B00C-A4EAE13BE5F2}" destId="{31EE5F36-EEB7-4CC5-86A6-C6F5650083A8}" srcOrd="0" destOrd="0" presId="urn:microsoft.com/office/officeart/2008/layout/LinedList"/>
    <dgm:cxn modelId="{1C922A5B-7AAF-47FA-920C-4DF15D7DCC1C}" type="presParOf" srcId="{23146E9F-B2B3-4E81-B00C-A4EAE13BE5F2}" destId="{BF1BF73C-B3E7-4CB4-A023-F90762CCC8EF}" srcOrd="1" destOrd="0" presId="urn:microsoft.com/office/officeart/2008/layout/LinedList"/>
    <dgm:cxn modelId="{029A5B76-C1DE-478A-985A-D49D3905F24D}" type="presParOf" srcId="{BF1BF73C-B3E7-4CB4-A023-F90762CCC8EF}" destId="{BF361281-4736-4ACC-B2EB-38E9CEDD1F10}" srcOrd="0" destOrd="0" presId="urn:microsoft.com/office/officeart/2008/layout/LinedList"/>
    <dgm:cxn modelId="{E84BC35E-957D-4C6E-80EF-B105FC72BA09}" type="presParOf" srcId="{BF1BF73C-B3E7-4CB4-A023-F90762CCC8EF}" destId="{B9A80034-8637-4D93-B778-C3F547A2A676}" srcOrd="1" destOrd="0" presId="urn:microsoft.com/office/officeart/2008/layout/LinedList"/>
    <dgm:cxn modelId="{61213435-AECD-4E1D-A218-991A797F0D06}" type="presParOf" srcId="{B9A80034-8637-4D93-B778-C3F547A2A676}" destId="{E60821C0-FBAB-49C9-9F22-9E99C8B27ABC}" srcOrd="0" destOrd="0" presId="urn:microsoft.com/office/officeart/2008/layout/LinedList"/>
    <dgm:cxn modelId="{61E45FBF-62C7-4F13-A25E-76AE777AFC79}" type="presParOf" srcId="{B9A80034-8637-4D93-B778-C3F547A2A676}" destId="{843F21D4-3375-4792-A7F0-45B9CAD586FC}" srcOrd="1" destOrd="0" presId="urn:microsoft.com/office/officeart/2008/layout/LinedList"/>
    <dgm:cxn modelId="{CFF90839-4B3B-4B2C-8700-AA2198EA17E3}" type="presParOf" srcId="{843F21D4-3375-4792-A7F0-45B9CAD586FC}" destId="{1FBF47D4-F052-4C46-A6CC-BF9290E785C1}" srcOrd="0" destOrd="0" presId="urn:microsoft.com/office/officeart/2008/layout/LinedList"/>
    <dgm:cxn modelId="{84D837C8-FDDB-410D-A088-DF17DD757066}" type="presParOf" srcId="{843F21D4-3375-4792-A7F0-45B9CAD586FC}" destId="{03EE4420-515F-4575-A646-FF4C7855D28F}" srcOrd="1" destOrd="0" presId="urn:microsoft.com/office/officeart/2008/layout/LinedList"/>
    <dgm:cxn modelId="{4BA5893B-9E59-4B31-87D1-62346DEABF2C}" type="presParOf" srcId="{843F21D4-3375-4792-A7F0-45B9CAD586FC}" destId="{8BD2CABD-48B2-4636-8627-CC3CDEDA1A21}" srcOrd="2" destOrd="0" presId="urn:microsoft.com/office/officeart/2008/layout/LinedList"/>
    <dgm:cxn modelId="{75E6F08F-C04B-4BB9-BB25-0043418C8BDD}" type="presParOf" srcId="{B9A80034-8637-4D93-B778-C3F547A2A676}" destId="{D3D1D617-8E82-41C8-AB5E-E5A46AA96471}" srcOrd="2" destOrd="0" presId="urn:microsoft.com/office/officeart/2008/layout/LinedList"/>
    <dgm:cxn modelId="{F88F1DFE-9BE7-4877-B4B8-701D40A6905C}" type="presParOf" srcId="{B9A80034-8637-4D93-B778-C3F547A2A676}" destId="{28046745-2CBD-4184-8260-5CFC6A22C2BA}" srcOrd="3" destOrd="0" presId="urn:microsoft.com/office/officeart/2008/layout/LinedList"/>
    <dgm:cxn modelId="{34906476-5926-4687-B181-10FEDD9A4699}" type="presParOf" srcId="{B9A80034-8637-4D93-B778-C3F547A2A676}" destId="{9D327CAD-2685-46BF-86C5-5BC875552C0F}" srcOrd="4" destOrd="0" presId="urn:microsoft.com/office/officeart/2008/layout/LinedList"/>
    <dgm:cxn modelId="{C9917724-791F-4E02-B53A-540475A7EB95}" type="presParOf" srcId="{9D327CAD-2685-46BF-86C5-5BC875552C0F}" destId="{8760C5E4-34CD-4B51-923D-BA1C81273EFF}" srcOrd="0" destOrd="0" presId="urn:microsoft.com/office/officeart/2008/layout/LinedList"/>
    <dgm:cxn modelId="{C619D3E1-8E0A-48C8-89A0-4F72B735C77F}" type="presParOf" srcId="{9D327CAD-2685-46BF-86C5-5BC875552C0F}" destId="{E25E85DE-A870-4861-9582-5AFCB0A4116B}" srcOrd="1" destOrd="0" presId="urn:microsoft.com/office/officeart/2008/layout/LinedList"/>
    <dgm:cxn modelId="{190AECC3-4A75-4E17-A23F-5682B37799FD}" type="presParOf" srcId="{9D327CAD-2685-46BF-86C5-5BC875552C0F}" destId="{FA5BBF90-974F-4ABA-BCA3-3762EB0CC81F}" srcOrd="2" destOrd="0" presId="urn:microsoft.com/office/officeart/2008/layout/LinedList"/>
    <dgm:cxn modelId="{CFDE874D-1B82-4AA1-A155-AAB05F0365C2}" type="presParOf" srcId="{B9A80034-8637-4D93-B778-C3F547A2A676}" destId="{CAC461C5-2AB8-4852-91CC-E922E8DD4258}" srcOrd="5" destOrd="0" presId="urn:microsoft.com/office/officeart/2008/layout/LinedList"/>
    <dgm:cxn modelId="{6FD8C523-E7D9-4AF1-93B8-675E3086260B}" type="presParOf" srcId="{B9A80034-8637-4D93-B778-C3F547A2A676}" destId="{1970BE2C-429A-4375-AA9D-0A93D78599C2}" srcOrd="6" destOrd="0" presId="urn:microsoft.com/office/officeart/2008/layout/LinedList"/>
    <dgm:cxn modelId="{E211B7F7-62A5-4E86-B078-4B9ADAA2758B}" type="presParOf" srcId="{23146E9F-B2B3-4E81-B00C-A4EAE13BE5F2}" destId="{50FC3F30-8D13-4FFF-8539-10A9D46EB71B}" srcOrd="2" destOrd="0" presId="urn:microsoft.com/office/officeart/2008/layout/LinedList"/>
    <dgm:cxn modelId="{6033BC6A-C32B-4D43-A156-B729A0EA0E78}" type="presParOf" srcId="{23146E9F-B2B3-4E81-B00C-A4EAE13BE5F2}" destId="{504E8AD7-EC32-4A37-B945-D846AC44C408}" srcOrd="3" destOrd="0" presId="urn:microsoft.com/office/officeart/2008/layout/LinedList"/>
    <dgm:cxn modelId="{2E50643A-585B-48D3-84C9-D36E84DA067E}" type="presParOf" srcId="{504E8AD7-EC32-4A37-B945-D846AC44C408}" destId="{4D24B9FD-CFCE-4E68-B383-1DEB0075352B}" srcOrd="0" destOrd="0" presId="urn:microsoft.com/office/officeart/2008/layout/LinedList"/>
    <dgm:cxn modelId="{4C512118-3188-43A5-8E25-A4564C1E903C}" type="presParOf" srcId="{504E8AD7-EC32-4A37-B945-D846AC44C408}" destId="{B8EED127-21F9-440A-84E2-99B68CD98C22}" srcOrd="1" destOrd="0" presId="urn:microsoft.com/office/officeart/2008/layout/LinedList"/>
    <dgm:cxn modelId="{26A250A6-1BDA-4220-99C6-1B7ABD742B4A}" type="presParOf" srcId="{23146E9F-B2B3-4E81-B00C-A4EAE13BE5F2}" destId="{72F36D2E-0205-4D60-8D7B-58F3F31A67EB}" srcOrd="4" destOrd="0" presId="urn:microsoft.com/office/officeart/2008/layout/LinedList"/>
    <dgm:cxn modelId="{9830FCDA-79CC-48EF-AF56-D6F4A2FF1D19}" type="presParOf" srcId="{23146E9F-B2B3-4E81-B00C-A4EAE13BE5F2}" destId="{0C24FA2B-95D9-49AA-83C1-B402E5C49F85}" srcOrd="5" destOrd="0" presId="urn:microsoft.com/office/officeart/2008/layout/LinedList"/>
    <dgm:cxn modelId="{F726F9A3-FF52-43E7-B39C-3640F87C2FD4}" type="presParOf" srcId="{0C24FA2B-95D9-49AA-83C1-B402E5C49F85}" destId="{5C8C2D1D-DB1D-4BA0-B8E2-7733EA1BBB23}" srcOrd="0" destOrd="0" presId="urn:microsoft.com/office/officeart/2008/layout/LinedList"/>
    <dgm:cxn modelId="{9C700E9D-D06E-466F-9836-FFEED29C7014}" type="presParOf" srcId="{0C24FA2B-95D9-49AA-83C1-B402E5C49F85}" destId="{7F05C593-A67E-4838-8521-23699717D019}" srcOrd="1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CA06DA-98F4-41D9-9227-B83D0A2A70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52FF5F-DF7A-4EAD-8CCA-7770BEF22836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800" dirty="0"/>
        </a:p>
      </dgm:t>
    </dgm:pt>
    <dgm:pt modelId="{1976A195-5B12-4403-89F2-33DF0CAAEAE7}" type="parTrans" cxnId="{851E0D1D-6F7D-4005-9CBC-E4F17A737616}">
      <dgm:prSet/>
      <dgm:spPr/>
      <dgm:t>
        <a:bodyPr/>
        <a:lstStyle/>
        <a:p>
          <a:endParaRPr lang="ru-RU"/>
        </a:p>
      </dgm:t>
    </dgm:pt>
    <dgm:pt modelId="{95C857CC-8759-4029-8931-710B9BD35E12}" type="sibTrans" cxnId="{851E0D1D-6F7D-4005-9CBC-E4F17A737616}">
      <dgm:prSet/>
      <dgm:spPr/>
      <dgm:t>
        <a:bodyPr/>
        <a:lstStyle/>
        <a:p>
          <a:endParaRPr lang="ru-RU"/>
        </a:p>
      </dgm:t>
    </dgm:pt>
    <dgm:pt modelId="{3100A3B4-0BCF-4378-AF45-7C1F67BC4DB7}">
      <dgm:prSet phldrT="[Текст]" custT="1"/>
      <dgm:spPr/>
      <dgm:t>
        <a:bodyPr/>
        <a:lstStyle/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dirty="0">
              <a:solidFill>
                <a:schemeClr val="tx2"/>
              </a:solidFill>
            </a:rPr>
            <a:t>Апрель</a:t>
          </a:r>
          <a:r>
            <a:rPr lang="ru-RU" sz="1400" dirty="0">
              <a:solidFill>
                <a:schemeClr val="tx2"/>
              </a:solidFill>
            </a:rPr>
            <a:t> </a:t>
          </a:r>
          <a:r>
            <a:rPr lang="ru-RU" sz="1400" dirty="0"/>
            <a:t>– II Международная научная конференция </a:t>
          </a:r>
          <a:r>
            <a:rPr lang="ru-RU" sz="1400" b="1" dirty="0">
              <a:solidFill>
                <a:schemeClr val="tx2"/>
              </a:solidFill>
            </a:rPr>
            <a:t>«Качество жизни населения промышленных территорий в эпоху неопределенности»</a:t>
          </a:r>
          <a:r>
            <a:rPr lang="ru-RU" sz="1400" dirty="0">
              <a:solidFill>
                <a:schemeClr val="tx2"/>
              </a:solidFill>
            </a:rPr>
            <a:t>. </a:t>
          </a:r>
          <a:r>
            <a:rPr lang="ru-RU" sz="1400" dirty="0"/>
            <a:t>На конференции были представлены 153 статьи, в том числе 8 от зарубежных авторов (</a:t>
          </a:r>
          <a:r>
            <a:rPr lang="ru-RU" sz="1400" b="1" dirty="0"/>
            <a:t>Белоруссия, Казахстан, Узбекистан, Кыргызстан, Вьетнам, Китай</a:t>
          </a:r>
          <a:r>
            <a:rPr lang="ru-RU" sz="1400" dirty="0"/>
            <a:t>), организатор кафедра </a:t>
          </a:r>
          <a:r>
            <a:rPr lang="ru-RU" sz="1400" dirty="0" err="1"/>
            <a:t>ИПиО</a:t>
          </a:r>
          <a:r>
            <a:rPr lang="ru-RU" sz="1400" dirty="0"/>
            <a:t>.  </a:t>
          </a:r>
          <a:endParaRPr lang="ru-RU" sz="1400" b="0" dirty="0"/>
        </a:p>
      </dgm:t>
    </dgm:pt>
    <dgm:pt modelId="{952D321C-2F53-4732-A93A-BD1FB0FF7DA3}" type="parTrans" cxnId="{9433A193-E862-4CD7-A4C1-995B7CFD2E70}">
      <dgm:prSet/>
      <dgm:spPr/>
      <dgm:t>
        <a:bodyPr/>
        <a:lstStyle/>
        <a:p>
          <a:endParaRPr lang="ru-RU"/>
        </a:p>
      </dgm:t>
    </dgm:pt>
    <dgm:pt modelId="{7D30D125-F906-4ABD-B69B-911BE207EEAA}" type="sibTrans" cxnId="{9433A193-E862-4CD7-A4C1-995B7CFD2E70}">
      <dgm:prSet/>
      <dgm:spPr/>
      <dgm:t>
        <a:bodyPr/>
        <a:lstStyle/>
        <a:p>
          <a:endParaRPr lang="ru-RU"/>
        </a:p>
      </dgm:t>
    </dgm:pt>
    <dgm:pt modelId="{3EE018D8-07C1-477D-8F5A-64FEC1A052A4}">
      <dgm:prSet phldrT="[Текст]" custT="1"/>
      <dgm:spPr/>
      <dgm:t>
        <a:bodyPr/>
        <a:lstStyle/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dirty="0"/>
            <a:t> </a:t>
          </a:r>
          <a:r>
            <a:rPr lang="ru-RU" sz="1400" b="1" u="sng" dirty="0">
              <a:solidFill>
                <a:schemeClr val="tx2"/>
              </a:solidFill>
            </a:rPr>
            <a:t>Май-</a:t>
          </a:r>
          <a:r>
            <a:rPr lang="ru-RU" sz="1400" u="sng" dirty="0"/>
            <a:t> </a:t>
          </a:r>
          <a:r>
            <a:rPr lang="ru-RU" sz="1400" u="none" dirty="0"/>
            <a:t>III Международная научно-практическая конференция </a:t>
          </a:r>
          <a:r>
            <a:rPr lang="ru-RU" sz="1400" b="1" u="none" dirty="0">
              <a:solidFill>
                <a:schemeClr val="tx2"/>
              </a:solidFill>
            </a:rPr>
            <a:t>«Консолидация науки и практики в сопровождении детей и взрослых с особыми образовательными потребностями». </a:t>
          </a:r>
          <a:r>
            <a:rPr lang="ru-RU" sz="1400" u="none" dirty="0"/>
            <a:t>В конференции приняли участие около 80 представителей, в том числе зарубежные участники из </a:t>
          </a:r>
          <a:r>
            <a:rPr lang="ru-RU" sz="1400" b="1" i="0" dirty="0"/>
            <a:t>Австрии, Узбекистана, Кыргызской Республики, </a:t>
          </a:r>
          <a:r>
            <a:rPr lang="ru-RU" sz="1400" dirty="0"/>
            <a:t>организатор кафедра СГН</a:t>
          </a:r>
          <a:r>
            <a:rPr lang="ru-RU" sz="1400" b="0" i="0" dirty="0"/>
            <a:t>.  </a:t>
          </a:r>
          <a:endParaRPr lang="ru-RU" sz="1400" b="0" dirty="0"/>
        </a:p>
      </dgm:t>
    </dgm:pt>
    <dgm:pt modelId="{726BC91A-415F-4C39-AE49-F6568089ED80}" type="parTrans" cxnId="{940C683F-CEE5-41E5-B391-A9E4525DCACC}">
      <dgm:prSet/>
      <dgm:spPr/>
      <dgm:t>
        <a:bodyPr/>
        <a:lstStyle/>
        <a:p>
          <a:endParaRPr lang="ru-RU"/>
        </a:p>
      </dgm:t>
    </dgm:pt>
    <dgm:pt modelId="{F92493DE-4F37-4E80-BE1C-8E6A5A5EE797}" type="sibTrans" cxnId="{940C683F-CEE5-41E5-B391-A9E4525DCACC}">
      <dgm:prSet/>
      <dgm:spPr/>
      <dgm:t>
        <a:bodyPr/>
        <a:lstStyle/>
        <a:p>
          <a:endParaRPr lang="ru-RU"/>
        </a:p>
      </dgm:t>
    </dgm:pt>
    <dgm:pt modelId="{DFB38699-F265-4E27-A327-BB5AA4B86261}">
      <dgm:prSet phldrT="[Текст]" custT="1"/>
      <dgm:spPr/>
      <dgm:t>
        <a:bodyPr/>
        <a:lstStyle/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dirty="0">
              <a:solidFill>
                <a:schemeClr val="tx2"/>
              </a:solidFill>
            </a:rPr>
            <a:t>Май</a:t>
          </a:r>
          <a:r>
            <a:rPr lang="ru-RU" sz="1400" dirty="0">
              <a:solidFill>
                <a:schemeClr val="tx2"/>
              </a:solidFill>
            </a:rPr>
            <a:t> </a:t>
          </a:r>
          <a:r>
            <a:rPr lang="ru-RU" sz="1400" dirty="0"/>
            <a:t>-  IV Международная научно-практическая конференция </a:t>
          </a:r>
          <a:r>
            <a:rPr lang="ru-RU" sz="1400" b="1" dirty="0">
              <a:solidFill>
                <a:schemeClr val="tx2"/>
              </a:solidFill>
            </a:rPr>
            <a:t>«Большие системы: устойчивость и безопасность в современном мире – LS S&amp;S MW’24»</a:t>
          </a:r>
          <a:r>
            <a:rPr lang="ru-RU" sz="1400" dirty="0"/>
            <a:t>. Организаторами конференции выступили Андижанский машиностроительный институт (</a:t>
          </a:r>
          <a:r>
            <a:rPr lang="ru-RU" sz="1400" b="1" dirty="0"/>
            <a:t>Узбекистан</a:t>
          </a:r>
          <a:r>
            <a:rPr lang="ru-RU" sz="1400" dirty="0"/>
            <a:t>), Наманганский инженерно-строительный институт (</a:t>
          </a:r>
          <a:r>
            <a:rPr lang="ru-RU" sz="1400" b="1" dirty="0"/>
            <a:t>Узбекистан</a:t>
          </a:r>
          <a:r>
            <a:rPr lang="ru-RU" sz="1400" dirty="0"/>
            <a:t>), Казахский национальный университет им. Аль-</a:t>
          </a:r>
          <a:r>
            <a:rPr lang="ru-RU" sz="1400" dirty="0" err="1"/>
            <a:t>Фараби</a:t>
          </a:r>
          <a:r>
            <a:rPr lang="ru-RU" sz="1400" dirty="0"/>
            <a:t> (</a:t>
          </a:r>
          <a:r>
            <a:rPr lang="ru-RU" sz="1400" b="1" dirty="0"/>
            <a:t>Казахстан</a:t>
          </a:r>
          <a:r>
            <a:rPr lang="ru-RU" sz="1400" dirty="0"/>
            <a:t>), организатор кафедра СТС. </a:t>
          </a:r>
          <a:endParaRPr lang="ru-RU" sz="1400" b="0" dirty="0"/>
        </a:p>
      </dgm:t>
    </dgm:pt>
    <dgm:pt modelId="{63EBAF93-2269-4E59-8A6F-AB3CBD1CDECB}" type="parTrans" cxnId="{F4177570-6246-48E9-9CEE-52322A212CB3}">
      <dgm:prSet/>
      <dgm:spPr/>
      <dgm:t>
        <a:bodyPr/>
        <a:lstStyle/>
        <a:p>
          <a:endParaRPr lang="ru-RU"/>
        </a:p>
      </dgm:t>
    </dgm:pt>
    <dgm:pt modelId="{1117AE10-CEDE-4049-AD40-7C3327761B58}" type="sibTrans" cxnId="{F4177570-6246-48E9-9CEE-52322A212CB3}">
      <dgm:prSet/>
      <dgm:spPr/>
      <dgm:t>
        <a:bodyPr/>
        <a:lstStyle/>
        <a:p>
          <a:endParaRPr lang="ru-RU"/>
        </a:p>
      </dgm:t>
    </dgm:pt>
    <dgm:pt modelId="{B04DA900-6667-488B-9A62-CF68FC292989}">
      <dgm:prSet phldrT="[Текст]" custT="1"/>
      <dgm:spPr/>
      <dgm:t>
        <a:bodyPr/>
        <a:lstStyle/>
        <a:p>
          <a:pPr algn="l"/>
          <a:r>
            <a:rPr lang="ru-RU" sz="2000" b="1" dirty="0"/>
            <a:t>2024 г.</a:t>
          </a:r>
        </a:p>
      </dgm:t>
    </dgm:pt>
    <dgm:pt modelId="{4FC62AFC-6903-4DDC-8201-0508147FF022}" type="sibTrans" cxnId="{6B9754A3-B80F-4935-A1B9-E816CE996E5E}">
      <dgm:prSet/>
      <dgm:spPr/>
      <dgm:t>
        <a:bodyPr/>
        <a:lstStyle/>
        <a:p>
          <a:endParaRPr lang="ru-RU"/>
        </a:p>
      </dgm:t>
    </dgm:pt>
    <dgm:pt modelId="{156BA240-1B82-4B4A-85E1-B079CC8F6DB8}" type="parTrans" cxnId="{6B9754A3-B80F-4935-A1B9-E816CE996E5E}">
      <dgm:prSet/>
      <dgm:spPr/>
      <dgm:t>
        <a:bodyPr/>
        <a:lstStyle/>
        <a:p>
          <a:endParaRPr lang="ru-RU"/>
        </a:p>
      </dgm:t>
    </dgm:pt>
    <dgm:pt modelId="{77F53664-C0D7-4779-8922-27824B6511AA}">
      <dgm:prSet phldrT="[Текст]" custT="1"/>
      <dgm:spPr/>
      <dgm:t>
        <a:bodyPr/>
        <a:lstStyle/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400" b="0" dirty="0"/>
        </a:p>
      </dgm:t>
    </dgm:pt>
    <dgm:pt modelId="{1CAEEA1E-E507-45F1-80DE-32121774ED95}" type="parTrans" cxnId="{7C866A2E-2BEC-4B58-9614-1CB21AC022E3}">
      <dgm:prSet/>
      <dgm:spPr/>
      <dgm:t>
        <a:bodyPr/>
        <a:lstStyle/>
        <a:p>
          <a:endParaRPr lang="ru-RU"/>
        </a:p>
      </dgm:t>
    </dgm:pt>
    <dgm:pt modelId="{10AA0630-E387-410A-B473-C6B24DC49524}" type="sibTrans" cxnId="{7C866A2E-2BEC-4B58-9614-1CB21AC022E3}">
      <dgm:prSet/>
      <dgm:spPr/>
      <dgm:t>
        <a:bodyPr/>
        <a:lstStyle/>
        <a:p>
          <a:endParaRPr lang="ru-RU"/>
        </a:p>
      </dgm:t>
    </dgm:pt>
    <dgm:pt modelId="{1AF460AF-F23C-4F98-9052-64DAB5F28375}" type="pres">
      <dgm:prSet presAssocID="{29CA06DA-98F4-41D9-9227-B83D0A2A70D8}" presName="linear" presStyleCnt="0">
        <dgm:presLayoutVars>
          <dgm:animLvl val="lvl"/>
          <dgm:resizeHandles val="exact"/>
        </dgm:presLayoutVars>
      </dgm:prSet>
      <dgm:spPr/>
    </dgm:pt>
    <dgm:pt modelId="{E62ADED7-8EC2-4032-A67D-B555B6633464}" type="pres">
      <dgm:prSet presAssocID="{B04DA900-6667-488B-9A62-CF68FC292989}" presName="parentText" presStyleLbl="node1" presStyleIdx="0" presStyleCnt="1" custScaleX="103225" custScaleY="129962" custLinFactNeighborX="5998" custLinFactNeighborY="435">
        <dgm:presLayoutVars>
          <dgm:chMax val="0"/>
          <dgm:bulletEnabled val="1"/>
        </dgm:presLayoutVars>
      </dgm:prSet>
      <dgm:spPr/>
    </dgm:pt>
    <dgm:pt modelId="{A01604BE-8D0B-4C77-8C05-76C4FF0E264D}" type="pres">
      <dgm:prSet presAssocID="{B04DA900-6667-488B-9A62-CF68FC292989}" presName="childText" presStyleLbl="revTx" presStyleIdx="0" presStyleCnt="1" custScaleX="104280" custScaleY="99736" custLinFactNeighborX="-6296" custLinFactNeighborY="-4538">
        <dgm:presLayoutVars>
          <dgm:bulletEnabled val="1"/>
        </dgm:presLayoutVars>
      </dgm:prSet>
      <dgm:spPr/>
    </dgm:pt>
  </dgm:ptLst>
  <dgm:cxnLst>
    <dgm:cxn modelId="{E6A4A619-00F6-479F-AA15-63C67F664FF8}" type="presOf" srcId="{B04DA900-6667-488B-9A62-CF68FC292989}" destId="{E62ADED7-8EC2-4032-A67D-B555B6633464}" srcOrd="0" destOrd="0" presId="urn:microsoft.com/office/officeart/2005/8/layout/vList2"/>
    <dgm:cxn modelId="{851E0D1D-6F7D-4005-9CBC-E4F17A737616}" srcId="{B04DA900-6667-488B-9A62-CF68FC292989}" destId="{1652FF5F-DF7A-4EAD-8CCA-7770BEF22836}" srcOrd="4" destOrd="0" parTransId="{1976A195-5B12-4403-89F2-33DF0CAAEAE7}" sibTransId="{95C857CC-8759-4029-8931-710B9BD35E12}"/>
    <dgm:cxn modelId="{1F72AA22-D086-47C6-BB85-486FE8D9F5AE}" type="presOf" srcId="{77F53664-C0D7-4779-8922-27824B6511AA}" destId="{A01604BE-8D0B-4C77-8C05-76C4FF0E264D}" srcOrd="0" destOrd="0" presId="urn:microsoft.com/office/officeart/2005/8/layout/vList2"/>
    <dgm:cxn modelId="{7C866A2E-2BEC-4B58-9614-1CB21AC022E3}" srcId="{B04DA900-6667-488B-9A62-CF68FC292989}" destId="{77F53664-C0D7-4779-8922-27824B6511AA}" srcOrd="0" destOrd="0" parTransId="{1CAEEA1E-E507-45F1-80DE-32121774ED95}" sibTransId="{10AA0630-E387-410A-B473-C6B24DC49524}"/>
    <dgm:cxn modelId="{940C683F-CEE5-41E5-B391-A9E4525DCACC}" srcId="{B04DA900-6667-488B-9A62-CF68FC292989}" destId="{3EE018D8-07C1-477D-8F5A-64FEC1A052A4}" srcOrd="2" destOrd="0" parTransId="{726BC91A-415F-4C39-AE49-F6568089ED80}" sibTransId="{F92493DE-4F37-4E80-BE1C-8E6A5A5EE797}"/>
    <dgm:cxn modelId="{4466795E-C741-461E-B195-87D1C3457139}" type="presOf" srcId="{3100A3B4-0BCF-4378-AF45-7C1F67BC4DB7}" destId="{A01604BE-8D0B-4C77-8C05-76C4FF0E264D}" srcOrd="0" destOrd="1" presId="urn:microsoft.com/office/officeart/2005/8/layout/vList2"/>
    <dgm:cxn modelId="{F4177570-6246-48E9-9CEE-52322A212CB3}" srcId="{B04DA900-6667-488B-9A62-CF68FC292989}" destId="{DFB38699-F265-4E27-A327-BB5AA4B86261}" srcOrd="3" destOrd="0" parTransId="{63EBAF93-2269-4E59-8A6F-AB3CBD1CDECB}" sibTransId="{1117AE10-CEDE-4049-AD40-7C3327761B58}"/>
    <dgm:cxn modelId="{19848357-A693-430F-A35C-97ACD96031E9}" type="presOf" srcId="{DFB38699-F265-4E27-A327-BB5AA4B86261}" destId="{A01604BE-8D0B-4C77-8C05-76C4FF0E264D}" srcOrd="0" destOrd="3" presId="urn:microsoft.com/office/officeart/2005/8/layout/vList2"/>
    <dgm:cxn modelId="{9433A193-E862-4CD7-A4C1-995B7CFD2E70}" srcId="{B04DA900-6667-488B-9A62-CF68FC292989}" destId="{3100A3B4-0BCF-4378-AF45-7C1F67BC4DB7}" srcOrd="1" destOrd="0" parTransId="{952D321C-2F53-4732-A93A-BD1FB0FF7DA3}" sibTransId="{7D30D125-F906-4ABD-B69B-911BE207EEAA}"/>
    <dgm:cxn modelId="{6B9754A3-B80F-4935-A1B9-E816CE996E5E}" srcId="{29CA06DA-98F4-41D9-9227-B83D0A2A70D8}" destId="{B04DA900-6667-488B-9A62-CF68FC292989}" srcOrd="0" destOrd="0" parTransId="{156BA240-1B82-4B4A-85E1-B079CC8F6DB8}" sibTransId="{4FC62AFC-6903-4DDC-8201-0508147FF022}"/>
    <dgm:cxn modelId="{74476CB3-F460-4F56-A14C-257F407CA8D7}" type="presOf" srcId="{1652FF5F-DF7A-4EAD-8CCA-7770BEF22836}" destId="{A01604BE-8D0B-4C77-8C05-76C4FF0E264D}" srcOrd="0" destOrd="4" presId="urn:microsoft.com/office/officeart/2005/8/layout/vList2"/>
    <dgm:cxn modelId="{1DF1D1B8-5E49-483A-A37A-4BDDCFD8CAFE}" type="presOf" srcId="{3EE018D8-07C1-477D-8F5A-64FEC1A052A4}" destId="{A01604BE-8D0B-4C77-8C05-76C4FF0E264D}" srcOrd="0" destOrd="2" presId="urn:microsoft.com/office/officeart/2005/8/layout/vList2"/>
    <dgm:cxn modelId="{EC08B4DE-B3EC-4909-94A5-3237C934DCAD}" type="presOf" srcId="{29CA06DA-98F4-41D9-9227-B83D0A2A70D8}" destId="{1AF460AF-F23C-4F98-9052-64DAB5F28375}" srcOrd="0" destOrd="0" presId="urn:microsoft.com/office/officeart/2005/8/layout/vList2"/>
    <dgm:cxn modelId="{95F7F3EB-F980-4DB8-AD0D-AFB0B400A928}" type="presParOf" srcId="{1AF460AF-F23C-4F98-9052-64DAB5F28375}" destId="{E62ADED7-8EC2-4032-A67D-B555B6633464}" srcOrd="0" destOrd="0" presId="urn:microsoft.com/office/officeart/2005/8/layout/vList2"/>
    <dgm:cxn modelId="{344EB94B-68E5-4A66-9A37-D50B236FC1DF}" type="presParOf" srcId="{1AF460AF-F23C-4F98-9052-64DAB5F28375}" destId="{A01604BE-8D0B-4C77-8C05-76C4FF0E264D}" srcOrd="1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CA06DA-98F4-41D9-9227-B83D0A2A70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52FF5F-DF7A-4EAD-8CCA-7770BEF22836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800" dirty="0"/>
        </a:p>
      </dgm:t>
    </dgm:pt>
    <dgm:pt modelId="{1976A195-5B12-4403-89F2-33DF0CAAEAE7}" type="parTrans" cxnId="{851E0D1D-6F7D-4005-9CBC-E4F17A737616}">
      <dgm:prSet/>
      <dgm:spPr/>
      <dgm:t>
        <a:bodyPr/>
        <a:lstStyle/>
        <a:p>
          <a:endParaRPr lang="ru-RU"/>
        </a:p>
      </dgm:t>
    </dgm:pt>
    <dgm:pt modelId="{95C857CC-8759-4029-8931-710B9BD35E12}" type="sibTrans" cxnId="{851E0D1D-6F7D-4005-9CBC-E4F17A737616}">
      <dgm:prSet/>
      <dgm:spPr/>
      <dgm:t>
        <a:bodyPr/>
        <a:lstStyle/>
        <a:p>
          <a:endParaRPr lang="ru-RU"/>
        </a:p>
      </dgm:t>
    </dgm:pt>
    <dgm:pt modelId="{7A020C89-3BBD-4E12-9EA7-B38924541860}">
      <dgm:prSet phldrT="[Текст]" custT="1"/>
      <dgm:spPr/>
      <dgm:t>
        <a:bodyPr/>
        <a:lstStyle/>
        <a:p>
          <a:pPr marL="171450" indent="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600" dirty="0"/>
        </a:p>
      </dgm:t>
    </dgm:pt>
    <dgm:pt modelId="{3ADC94E3-B2BF-4627-A4A3-21F80F96DA7F}" type="sibTrans" cxnId="{FE3EBCC5-C741-4524-85AE-5679B09F021B}">
      <dgm:prSet/>
      <dgm:spPr/>
      <dgm:t>
        <a:bodyPr/>
        <a:lstStyle/>
        <a:p>
          <a:endParaRPr lang="ru-RU"/>
        </a:p>
      </dgm:t>
    </dgm:pt>
    <dgm:pt modelId="{274CDAFB-68C0-4BE4-B7DF-03F7E87ED89F}" type="parTrans" cxnId="{FE3EBCC5-C741-4524-85AE-5679B09F021B}">
      <dgm:prSet/>
      <dgm:spPr/>
      <dgm:t>
        <a:bodyPr/>
        <a:lstStyle/>
        <a:p>
          <a:endParaRPr lang="ru-RU"/>
        </a:p>
      </dgm:t>
    </dgm:pt>
    <dgm:pt modelId="{5E5347E3-D784-44E2-80D4-29CD9568ED80}">
      <dgm:prSet phldrT="[Текст]" custT="1"/>
      <dgm:spPr/>
      <dgm:t>
        <a:bodyPr/>
        <a:lstStyle/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dirty="0">
              <a:solidFill>
                <a:schemeClr val="tx2"/>
              </a:solidFill>
            </a:rPr>
            <a:t>Октябрь</a:t>
          </a:r>
          <a:r>
            <a:rPr lang="ru-RU" sz="1400" dirty="0"/>
            <a:t> – </a:t>
          </a:r>
          <a:r>
            <a:rPr lang="en-US" sz="1400" dirty="0"/>
            <a:t>V </a:t>
          </a:r>
          <a:r>
            <a:rPr lang="ru-RU" sz="1400" dirty="0"/>
            <a:t>Международная научно-практическая конференция </a:t>
          </a:r>
          <a:r>
            <a:rPr lang="ru-RU" sz="1400" b="1" dirty="0">
              <a:solidFill>
                <a:schemeClr val="tx2"/>
              </a:solidFill>
            </a:rPr>
            <a:t>«Наука и технология модифицирования чугуна – 2024».</a:t>
          </a:r>
          <a:r>
            <a:rPr lang="ru-RU" sz="1400" dirty="0"/>
            <a:t> В</a:t>
          </a:r>
          <a:r>
            <a:rPr lang="ru-RU" sz="1400" b="0" i="0" dirty="0"/>
            <a:t> конференции участвовали представители </a:t>
          </a:r>
          <a:r>
            <a:rPr lang="ru-RU" sz="1400" b="1" i="0" dirty="0"/>
            <a:t>Казахстана, Китая, Беларуси и Египта, </a:t>
          </a:r>
          <a:r>
            <a:rPr lang="ru-RU" sz="1400" dirty="0"/>
            <a:t>организатор кафедра </a:t>
          </a:r>
          <a:r>
            <a:rPr lang="ru-RU" sz="1400" dirty="0" err="1"/>
            <a:t>МТиК</a:t>
          </a:r>
          <a:r>
            <a:rPr lang="ru-RU" sz="1400" b="1" i="0" dirty="0"/>
            <a:t>. </a:t>
          </a:r>
          <a:endParaRPr lang="ru-RU" sz="1400" b="1" u="none" dirty="0"/>
        </a:p>
      </dgm:t>
    </dgm:pt>
    <dgm:pt modelId="{E20C729F-B66E-48CB-9B29-75512D842546}" type="parTrans" cxnId="{BAB18640-D15B-4A78-A729-692A0883C385}">
      <dgm:prSet/>
      <dgm:spPr/>
      <dgm:t>
        <a:bodyPr/>
        <a:lstStyle/>
        <a:p>
          <a:endParaRPr lang="ru-RU"/>
        </a:p>
      </dgm:t>
    </dgm:pt>
    <dgm:pt modelId="{6392F508-BC86-4D3A-B6A2-C7889832C6A8}" type="sibTrans" cxnId="{BAB18640-D15B-4A78-A729-692A0883C385}">
      <dgm:prSet/>
      <dgm:spPr/>
      <dgm:t>
        <a:bodyPr/>
        <a:lstStyle/>
        <a:p>
          <a:endParaRPr lang="ru-RU"/>
        </a:p>
      </dgm:t>
    </dgm:pt>
    <dgm:pt modelId="{3100A3B4-0BCF-4378-AF45-7C1F67BC4DB7}">
      <dgm:prSet phldrT="[Текст]" custT="1"/>
      <dgm:spPr/>
      <dgm:t>
        <a:bodyPr/>
        <a:lstStyle/>
        <a:p>
          <a:pPr marL="171450" indent="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400" b="0" dirty="0"/>
        </a:p>
      </dgm:t>
    </dgm:pt>
    <dgm:pt modelId="{952D321C-2F53-4732-A93A-BD1FB0FF7DA3}" type="parTrans" cxnId="{9433A193-E862-4CD7-A4C1-995B7CFD2E70}">
      <dgm:prSet/>
      <dgm:spPr/>
      <dgm:t>
        <a:bodyPr/>
        <a:lstStyle/>
        <a:p>
          <a:endParaRPr lang="ru-RU"/>
        </a:p>
      </dgm:t>
    </dgm:pt>
    <dgm:pt modelId="{7D30D125-F906-4ABD-B69B-911BE207EEAA}" type="sibTrans" cxnId="{9433A193-E862-4CD7-A4C1-995B7CFD2E70}">
      <dgm:prSet/>
      <dgm:spPr/>
      <dgm:t>
        <a:bodyPr/>
        <a:lstStyle/>
        <a:p>
          <a:endParaRPr lang="ru-RU"/>
        </a:p>
      </dgm:t>
    </dgm:pt>
    <dgm:pt modelId="{B04DA900-6667-488B-9A62-CF68FC292989}">
      <dgm:prSet phldrT="[Текст]" custT="1"/>
      <dgm:spPr/>
      <dgm:t>
        <a:bodyPr/>
        <a:lstStyle/>
        <a:p>
          <a:pPr algn="l"/>
          <a:r>
            <a:rPr lang="ru-RU" sz="2000" b="1" dirty="0"/>
            <a:t>2024 </a:t>
          </a:r>
          <a:r>
            <a:rPr lang="ru-RU" sz="2000" b="1"/>
            <a:t>г.</a:t>
          </a:r>
          <a:endParaRPr lang="ru-RU" sz="2000" b="1" dirty="0"/>
        </a:p>
      </dgm:t>
    </dgm:pt>
    <dgm:pt modelId="{4FC62AFC-6903-4DDC-8201-0508147FF022}" type="sibTrans" cxnId="{6B9754A3-B80F-4935-A1B9-E816CE996E5E}">
      <dgm:prSet/>
      <dgm:spPr/>
      <dgm:t>
        <a:bodyPr/>
        <a:lstStyle/>
        <a:p>
          <a:endParaRPr lang="ru-RU"/>
        </a:p>
      </dgm:t>
    </dgm:pt>
    <dgm:pt modelId="{156BA240-1B82-4B4A-85E1-B079CC8F6DB8}" type="parTrans" cxnId="{6B9754A3-B80F-4935-A1B9-E816CE996E5E}">
      <dgm:prSet/>
      <dgm:spPr/>
      <dgm:t>
        <a:bodyPr/>
        <a:lstStyle/>
        <a:p>
          <a:endParaRPr lang="ru-RU"/>
        </a:p>
      </dgm:t>
    </dgm:pt>
    <dgm:pt modelId="{F61002AC-0D6A-4623-9FF3-268C968B15F3}">
      <dgm:prSet phldrT="[Текст]" custT="1"/>
      <dgm:spPr/>
      <dgm:t>
        <a:bodyPr/>
        <a:lstStyle/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dirty="0">
              <a:solidFill>
                <a:schemeClr val="tx2"/>
              </a:solidFill>
            </a:rPr>
            <a:t> Декабрь</a:t>
          </a:r>
          <a:r>
            <a:rPr lang="ru-RU" sz="1400" u="sng" dirty="0">
              <a:solidFill>
                <a:schemeClr val="tx2"/>
              </a:solidFill>
            </a:rPr>
            <a:t> </a:t>
          </a:r>
          <a:r>
            <a:rPr lang="ru-RU" sz="1400" dirty="0"/>
            <a:t>- I</a:t>
          </a:r>
          <a:r>
            <a:rPr lang="en-US" sz="1400" dirty="0"/>
            <a:t>V</a:t>
          </a:r>
          <a:r>
            <a:rPr lang="ru-RU" sz="1400" dirty="0"/>
            <a:t> Международная научно-практическая конференция </a:t>
          </a:r>
          <a:r>
            <a:rPr lang="ru-RU" sz="1400" b="1" dirty="0">
              <a:solidFill>
                <a:schemeClr val="tx2"/>
              </a:solidFill>
            </a:rPr>
            <a:t>«</a:t>
          </a:r>
          <a:r>
            <a:rPr lang="ru-RU" sz="1400" b="1" dirty="0" err="1">
              <a:solidFill>
                <a:schemeClr val="tx2"/>
              </a:solidFill>
            </a:rPr>
            <a:t>Ермаковские</a:t>
          </a:r>
          <a:r>
            <a:rPr lang="ru-RU" sz="1400" b="1" dirty="0">
              <a:solidFill>
                <a:schemeClr val="tx2"/>
              </a:solidFill>
            </a:rPr>
            <a:t> чтения в Набережных Челнах. Культурно-историческая и социально-экономическая динамика регионов: Вызовы и возможности». </a:t>
          </a:r>
          <a:r>
            <a:rPr lang="ru-RU" sz="1400" dirty="0"/>
            <a:t>Приняли участие б</a:t>
          </a:r>
          <a:r>
            <a:rPr lang="ru-RU" sz="1400" b="0" i="0" dirty="0"/>
            <a:t>олее 220 участников — ученых, преподавателей, магистрантов и аспирантов из России и других стран, включая </a:t>
          </a:r>
          <a:r>
            <a:rPr lang="ru-RU" sz="1400" b="1" i="0" dirty="0"/>
            <a:t>Туркменистан, Казахстан, Беларусь и Узбекистан, </a:t>
          </a:r>
          <a:r>
            <a:rPr lang="ru-RU" sz="1400" dirty="0"/>
            <a:t>организатор кафедра ПМ.</a:t>
          </a:r>
          <a:endParaRPr lang="ru-RU" sz="1400" u="none" dirty="0"/>
        </a:p>
      </dgm:t>
    </dgm:pt>
    <dgm:pt modelId="{49BF48CA-CCD9-4D04-B44E-A1550AC3B5AD}" type="parTrans" cxnId="{67228999-C351-444E-89E5-FCF19FD52E9F}">
      <dgm:prSet/>
      <dgm:spPr/>
      <dgm:t>
        <a:bodyPr/>
        <a:lstStyle/>
        <a:p>
          <a:endParaRPr lang="ru-RU"/>
        </a:p>
      </dgm:t>
    </dgm:pt>
    <dgm:pt modelId="{91DD400F-8917-4BF4-B211-45799100A5AE}" type="sibTrans" cxnId="{67228999-C351-444E-89E5-FCF19FD52E9F}">
      <dgm:prSet/>
      <dgm:spPr/>
      <dgm:t>
        <a:bodyPr/>
        <a:lstStyle/>
        <a:p>
          <a:endParaRPr lang="ru-RU"/>
        </a:p>
      </dgm:t>
    </dgm:pt>
    <dgm:pt modelId="{5D55F97F-04C8-4903-8417-C288A268AE5B}">
      <dgm:prSet phldrT="[Текст]" custT="1"/>
      <dgm:spPr/>
      <dgm:t>
        <a:bodyPr/>
        <a:lstStyle/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dirty="0"/>
            <a:t> </a:t>
          </a:r>
          <a:r>
            <a:rPr lang="ru-RU" sz="1400" b="1" u="sng" dirty="0">
              <a:solidFill>
                <a:schemeClr val="tx2"/>
              </a:solidFill>
            </a:rPr>
            <a:t>Ноябрь</a:t>
          </a:r>
          <a:r>
            <a:rPr lang="ru-RU" sz="1400" b="1" u="sng" dirty="0"/>
            <a:t> </a:t>
          </a:r>
          <a:r>
            <a:rPr lang="ru-RU" sz="1400" dirty="0"/>
            <a:t>– </a:t>
          </a:r>
          <a:r>
            <a:rPr lang="en-US" sz="1400" dirty="0"/>
            <a:t>XI </a:t>
          </a:r>
          <a:r>
            <a:rPr lang="ru-RU" sz="1400" dirty="0"/>
            <a:t>Международная научно-практическая конференция </a:t>
          </a:r>
          <a:r>
            <a:rPr lang="ru-RU" sz="1400" b="1" dirty="0">
              <a:solidFill>
                <a:schemeClr val="tx2"/>
              </a:solidFill>
            </a:rPr>
            <a:t>«ЭТАП-2024»., </a:t>
          </a:r>
          <a:r>
            <a:rPr lang="ru-RU" sz="1400" dirty="0"/>
            <a:t>организатор кафедра </a:t>
          </a:r>
          <a:r>
            <a:rPr lang="ru-RU" sz="1400" dirty="0" err="1"/>
            <a:t>ЭиЭ</a:t>
          </a:r>
          <a:r>
            <a:rPr lang="ru-RU" sz="1400" dirty="0"/>
            <a:t>.</a:t>
          </a:r>
          <a:r>
            <a:rPr lang="ru-RU" sz="1400" b="1" dirty="0">
              <a:solidFill>
                <a:schemeClr val="tx2"/>
              </a:solidFill>
            </a:rPr>
            <a:t> </a:t>
          </a:r>
          <a:endParaRPr lang="ru-RU" sz="1400" u="none" dirty="0"/>
        </a:p>
      </dgm:t>
    </dgm:pt>
    <dgm:pt modelId="{84D979F1-C2A8-4DFA-AD95-E15D733FFC8D}" type="sibTrans" cxnId="{38769C55-CF36-4A35-BE37-77B9E069B9CF}">
      <dgm:prSet/>
      <dgm:spPr/>
      <dgm:t>
        <a:bodyPr/>
        <a:lstStyle/>
        <a:p>
          <a:endParaRPr lang="ru-RU"/>
        </a:p>
      </dgm:t>
    </dgm:pt>
    <dgm:pt modelId="{3B02A7B5-FA6D-4836-B303-3062ADAAAB63}" type="parTrans" cxnId="{38769C55-CF36-4A35-BE37-77B9E069B9CF}">
      <dgm:prSet/>
      <dgm:spPr/>
      <dgm:t>
        <a:bodyPr/>
        <a:lstStyle/>
        <a:p>
          <a:endParaRPr lang="ru-RU"/>
        </a:p>
      </dgm:t>
    </dgm:pt>
    <dgm:pt modelId="{1AF460AF-F23C-4F98-9052-64DAB5F28375}" type="pres">
      <dgm:prSet presAssocID="{29CA06DA-98F4-41D9-9227-B83D0A2A70D8}" presName="linear" presStyleCnt="0">
        <dgm:presLayoutVars>
          <dgm:animLvl val="lvl"/>
          <dgm:resizeHandles val="exact"/>
        </dgm:presLayoutVars>
      </dgm:prSet>
      <dgm:spPr/>
    </dgm:pt>
    <dgm:pt modelId="{E62ADED7-8EC2-4032-A67D-B555B6633464}" type="pres">
      <dgm:prSet presAssocID="{B04DA900-6667-488B-9A62-CF68FC292989}" presName="parentText" presStyleLbl="node1" presStyleIdx="0" presStyleCnt="1" custScaleX="103225" custScaleY="129962" custLinFactNeighborX="187" custLinFactNeighborY="-19482">
        <dgm:presLayoutVars>
          <dgm:chMax val="0"/>
          <dgm:bulletEnabled val="1"/>
        </dgm:presLayoutVars>
      </dgm:prSet>
      <dgm:spPr/>
    </dgm:pt>
    <dgm:pt modelId="{A01604BE-8D0B-4C77-8C05-76C4FF0E264D}" type="pres">
      <dgm:prSet presAssocID="{B04DA900-6667-488B-9A62-CF68FC292989}" presName="childText" presStyleLbl="revTx" presStyleIdx="0" presStyleCnt="1" custScaleX="103453" custScaleY="139349" custLinFactNeighborY="-6652">
        <dgm:presLayoutVars>
          <dgm:bulletEnabled val="1"/>
        </dgm:presLayoutVars>
      </dgm:prSet>
      <dgm:spPr/>
    </dgm:pt>
  </dgm:ptLst>
  <dgm:cxnLst>
    <dgm:cxn modelId="{132B5305-BC9F-4434-80A7-9322CACECB16}" type="presOf" srcId="{1652FF5F-DF7A-4EAD-8CCA-7770BEF22836}" destId="{A01604BE-8D0B-4C77-8C05-76C4FF0E264D}" srcOrd="0" destOrd="5" presId="urn:microsoft.com/office/officeart/2005/8/layout/vList2"/>
    <dgm:cxn modelId="{7C2DBF07-3FE9-40E9-947B-AB9711C1D930}" type="presOf" srcId="{B04DA900-6667-488B-9A62-CF68FC292989}" destId="{E62ADED7-8EC2-4032-A67D-B555B6633464}" srcOrd="0" destOrd="0" presId="urn:microsoft.com/office/officeart/2005/8/layout/vList2"/>
    <dgm:cxn modelId="{851E0D1D-6F7D-4005-9CBC-E4F17A737616}" srcId="{B04DA900-6667-488B-9A62-CF68FC292989}" destId="{1652FF5F-DF7A-4EAD-8CCA-7770BEF22836}" srcOrd="5" destOrd="0" parTransId="{1976A195-5B12-4403-89F2-33DF0CAAEAE7}" sibTransId="{95C857CC-8759-4029-8931-710B9BD35E12}"/>
    <dgm:cxn modelId="{317D6520-7F2A-489D-BB72-6B584C840973}" type="presOf" srcId="{29CA06DA-98F4-41D9-9227-B83D0A2A70D8}" destId="{1AF460AF-F23C-4F98-9052-64DAB5F28375}" srcOrd="0" destOrd="0" presId="urn:microsoft.com/office/officeart/2005/8/layout/vList2"/>
    <dgm:cxn modelId="{A2054438-1CF7-4B09-84B7-D2424D897C6D}" type="presOf" srcId="{5D55F97F-04C8-4903-8417-C288A268AE5B}" destId="{A01604BE-8D0B-4C77-8C05-76C4FF0E264D}" srcOrd="0" destOrd="2" presId="urn:microsoft.com/office/officeart/2005/8/layout/vList2"/>
    <dgm:cxn modelId="{BAB18640-D15B-4A78-A729-692A0883C385}" srcId="{B04DA900-6667-488B-9A62-CF68FC292989}" destId="{5E5347E3-D784-44E2-80D4-29CD9568ED80}" srcOrd="1" destOrd="0" parTransId="{E20C729F-B66E-48CB-9B29-75512D842546}" sibTransId="{6392F508-BC86-4D3A-B6A2-C7889832C6A8}"/>
    <dgm:cxn modelId="{38769C55-CF36-4A35-BE37-77B9E069B9CF}" srcId="{B04DA900-6667-488B-9A62-CF68FC292989}" destId="{5D55F97F-04C8-4903-8417-C288A268AE5B}" srcOrd="2" destOrd="0" parTransId="{3B02A7B5-FA6D-4836-B303-3062ADAAAB63}" sibTransId="{84D979F1-C2A8-4DFA-AD95-E15D733FFC8D}"/>
    <dgm:cxn modelId="{2CE81D92-27B1-4981-90CF-03055E62D428}" type="presOf" srcId="{7A020C89-3BBD-4E12-9EA7-B38924541860}" destId="{A01604BE-8D0B-4C77-8C05-76C4FF0E264D}" srcOrd="0" destOrd="4" presId="urn:microsoft.com/office/officeart/2005/8/layout/vList2"/>
    <dgm:cxn modelId="{9433A193-E862-4CD7-A4C1-995B7CFD2E70}" srcId="{B04DA900-6667-488B-9A62-CF68FC292989}" destId="{3100A3B4-0BCF-4378-AF45-7C1F67BC4DB7}" srcOrd="0" destOrd="0" parTransId="{952D321C-2F53-4732-A93A-BD1FB0FF7DA3}" sibTransId="{7D30D125-F906-4ABD-B69B-911BE207EEAA}"/>
    <dgm:cxn modelId="{67228999-C351-444E-89E5-FCF19FD52E9F}" srcId="{B04DA900-6667-488B-9A62-CF68FC292989}" destId="{F61002AC-0D6A-4623-9FF3-268C968B15F3}" srcOrd="3" destOrd="0" parTransId="{49BF48CA-CCD9-4D04-B44E-A1550AC3B5AD}" sibTransId="{91DD400F-8917-4BF4-B211-45799100A5AE}"/>
    <dgm:cxn modelId="{8631AD99-E5DD-4996-8245-0332B8DF3F01}" type="presOf" srcId="{F61002AC-0D6A-4623-9FF3-268C968B15F3}" destId="{A01604BE-8D0B-4C77-8C05-76C4FF0E264D}" srcOrd="0" destOrd="3" presId="urn:microsoft.com/office/officeart/2005/8/layout/vList2"/>
    <dgm:cxn modelId="{6B9754A3-B80F-4935-A1B9-E816CE996E5E}" srcId="{29CA06DA-98F4-41D9-9227-B83D0A2A70D8}" destId="{B04DA900-6667-488B-9A62-CF68FC292989}" srcOrd="0" destOrd="0" parTransId="{156BA240-1B82-4B4A-85E1-B079CC8F6DB8}" sibTransId="{4FC62AFC-6903-4DDC-8201-0508147FF022}"/>
    <dgm:cxn modelId="{B8A893A9-19CC-474D-B925-F3F2EFC5CAC5}" type="presOf" srcId="{3100A3B4-0BCF-4378-AF45-7C1F67BC4DB7}" destId="{A01604BE-8D0B-4C77-8C05-76C4FF0E264D}" srcOrd="0" destOrd="0" presId="urn:microsoft.com/office/officeart/2005/8/layout/vList2"/>
    <dgm:cxn modelId="{FE3EBCC5-C741-4524-85AE-5679B09F021B}" srcId="{B04DA900-6667-488B-9A62-CF68FC292989}" destId="{7A020C89-3BBD-4E12-9EA7-B38924541860}" srcOrd="4" destOrd="0" parTransId="{274CDAFB-68C0-4BE4-B7DF-03F7E87ED89F}" sibTransId="{3ADC94E3-B2BF-4627-A4A3-21F80F96DA7F}"/>
    <dgm:cxn modelId="{E479A9D5-E84F-4334-9E54-9804A824FA40}" type="presOf" srcId="{5E5347E3-D784-44E2-80D4-29CD9568ED80}" destId="{A01604BE-8D0B-4C77-8C05-76C4FF0E264D}" srcOrd="0" destOrd="1" presId="urn:microsoft.com/office/officeart/2005/8/layout/vList2"/>
    <dgm:cxn modelId="{8E392FF5-78C3-4943-8989-3ACB97FDC4BB}" type="presParOf" srcId="{1AF460AF-F23C-4F98-9052-64DAB5F28375}" destId="{E62ADED7-8EC2-4032-A67D-B555B6633464}" srcOrd="0" destOrd="0" presId="urn:microsoft.com/office/officeart/2005/8/layout/vList2"/>
    <dgm:cxn modelId="{0B1B5EBF-4750-4FB0-93FC-BFF1D7215DBD}" type="presParOf" srcId="{1AF460AF-F23C-4F98-9052-64DAB5F28375}" destId="{A01604BE-8D0B-4C77-8C05-76C4FF0E264D}" srcOrd="1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8C2DC2A-A338-4AA3-940D-42EE140B524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757BCC-46DD-4D2E-8E6B-88CC4890AC4B}">
      <dgm:prSet custT="1"/>
      <dgm:spPr/>
      <dgm:t>
        <a:bodyPr/>
        <a:lstStyle/>
        <a:p>
          <a:pPr rtl="0"/>
          <a:r>
            <a:rPr lang="ru-RU" sz="1400" dirty="0"/>
            <a:t>1) </a:t>
          </a:r>
          <a:r>
            <a:rPr lang="ru-RU" sz="1400" b="1" dirty="0" err="1"/>
            <a:t>Костанайский</a:t>
          </a:r>
          <a:r>
            <a:rPr lang="ru-RU" sz="1400" b="1" dirty="0"/>
            <a:t> региональный университет им. А. </a:t>
          </a:r>
          <a:r>
            <a:rPr lang="ru-RU" sz="1400" b="1" dirty="0" err="1"/>
            <a:t>Байтурсынова</a:t>
          </a:r>
          <a:r>
            <a:rPr lang="ru-RU" sz="1400" b="1" dirty="0"/>
            <a:t> (</a:t>
          </a:r>
          <a:r>
            <a:rPr lang="ru-RU" sz="1400" b="1" dirty="0" err="1"/>
            <a:t>Костанай</a:t>
          </a:r>
          <a:r>
            <a:rPr lang="ru-RU" sz="1400" b="1" dirty="0"/>
            <a:t>, Республика Казахстан)</a:t>
          </a:r>
        </a:p>
      </dgm:t>
    </dgm:pt>
    <dgm:pt modelId="{BD4ABB98-B178-4405-B838-6507B718554B}" type="parTrans" cxnId="{1F7C339C-AE4F-4373-A39E-C0B956B0EDA6}">
      <dgm:prSet/>
      <dgm:spPr/>
      <dgm:t>
        <a:bodyPr/>
        <a:lstStyle/>
        <a:p>
          <a:endParaRPr lang="ru-RU" sz="2000"/>
        </a:p>
      </dgm:t>
    </dgm:pt>
    <dgm:pt modelId="{55DEBF35-2846-496F-BD87-0354FB0D75CA}" type="sibTrans" cxnId="{1F7C339C-AE4F-4373-A39E-C0B956B0EDA6}">
      <dgm:prSet/>
      <dgm:spPr/>
      <dgm:t>
        <a:bodyPr/>
        <a:lstStyle/>
        <a:p>
          <a:endParaRPr lang="ru-RU" sz="2000"/>
        </a:p>
      </dgm:t>
    </dgm:pt>
    <dgm:pt modelId="{DF8C84AE-C2D2-4866-8CAF-5B928F01009E}">
      <dgm:prSet custT="1"/>
      <dgm:spPr/>
      <dgm:t>
        <a:bodyPr/>
        <a:lstStyle/>
        <a:p>
          <a:pPr rtl="0"/>
          <a:r>
            <a:rPr lang="ru-RU" sz="1400" dirty="0"/>
            <a:t>2) </a:t>
          </a:r>
          <a:r>
            <a:rPr lang="ru-RU" sz="1400" b="1" dirty="0"/>
            <a:t>Ташкентский государственный транспортный университет (Ташкент, Республика Узбекистан).</a:t>
          </a:r>
        </a:p>
      </dgm:t>
    </dgm:pt>
    <dgm:pt modelId="{547442DD-DA1A-4D54-A73A-1647B711B96E}" type="parTrans" cxnId="{8DA639F8-516A-4784-8A5D-F62EE6A8385B}">
      <dgm:prSet/>
      <dgm:spPr/>
      <dgm:t>
        <a:bodyPr/>
        <a:lstStyle/>
        <a:p>
          <a:endParaRPr lang="ru-RU" sz="2000"/>
        </a:p>
      </dgm:t>
    </dgm:pt>
    <dgm:pt modelId="{14E730C8-843F-4BF7-8CF2-20D505909248}" type="sibTrans" cxnId="{8DA639F8-516A-4784-8A5D-F62EE6A8385B}">
      <dgm:prSet/>
      <dgm:spPr/>
      <dgm:t>
        <a:bodyPr/>
        <a:lstStyle/>
        <a:p>
          <a:endParaRPr lang="ru-RU" sz="2000"/>
        </a:p>
      </dgm:t>
    </dgm:pt>
    <dgm:pt modelId="{8F3D92E4-EB1E-4CF9-8ADF-3FF66D225D1C}">
      <dgm:prSet custT="1"/>
      <dgm:spPr/>
      <dgm:t>
        <a:bodyPr/>
        <a:lstStyle/>
        <a:p>
          <a:pPr rtl="0"/>
          <a:r>
            <a:rPr lang="ru-RU" sz="1400" dirty="0"/>
            <a:t>3) </a:t>
          </a:r>
          <a:r>
            <a:rPr lang="ru-RU" sz="1400" b="1" dirty="0"/>
            <a:t>Наманганский инженерно-строительный институт (Республика Узбекистан)</a:t>
          </a:r>
        </a:p>
      </dgm:t>
    </dgm:pt>
    <dgm:pt modelId="{D66CB4DC-DEBF-439A-B680-34B51A1F132B}" type="parTrans" cxnId="{D89CDAB0-1CB0-4E21-9EE3-904D997EFFB8}">
      <dgm:prSet/>
      <dgm:spPr/>
      <dgm:t>
        <a:bodyPr/>
        <a:lstStyle/>
        <a:p>
          <a:endParaRPr lang="ru-RU" sz="2000"/>
        </a:p>
      </dgm:t>
    </dgm:pt>
    <dgm:pt modelId="{BA7CCA3B-7B37-4BD1-804C-4F41776FFC2A}" type="sibTrans" cxnId="{D89CDAB0-1CB0-4E21-9EE3-904D997EFFB8}">
      <dgm:prSet/>
      <dgm:spPr/>
      <dgm:t>
        <a:bodyPr/>
        <a:lstStyle/>
        <a:p>
          <a:endParaRPr lang="ru-RU" sz="2000"/>
        </a:p>
      </dgm:t>
    </dgm:pt>
    <dgm:pt modelId="{F78BACAC-4B1D-46F0-982C-DF0ADB2C0335}">
      <dgm:prSet custT="1"/>
      <dgm:spPr/>
      <dgm:t>
        <a:bodyPr/>
        <a:lstStyle/>
        <a:p>
          <a:pPr rtl="0"/>
          <a:r>
            <a:rPr lang="ru-RU" sz="1400" dirty="0"/>
            <a:t>5) </a:t>
          </a:r>
          <a:r>
            <a:rPr lang="ru-RU" sz="1400" b="1" dirty="0"/>
            <a:t>Джизакский политехнический институт (Джизак, Республика Узбекистан)</a:t>
          </a:r>
        </a:p>
      </dgm:t>
    </dgm:pt>
    <dgm:pt modelId="{C58845B9-2EA2-4A6E-917A-2095343D32F4}" type="parTrans" cxnId="{A6D17264-AB54-49F4-AF0D-A8F6A624C2B6}">
      <dgm:prSet/>
      <dgm:spPr/>
      <dgm:t>
        <a:bodyPr/>
        <a:lstStyle/>
        <a:p>
          <a:endParaRPr lang="ru-RU" sz="2000"/>
        </a:p>
      </dgm:t>
    </dgm:pt>
    <dgm:pt modelId="{1CEB885E-38DE-440F-91C3-A99089C38F1B}" type="sibTrans" cxnId="{A6D17264-AB54-49F4-AF0D-A8F6A624C2B6}">
      <dgm:prSet/>
      <dgm:spPr/>
      <dgm:t>
        <a:bodyPr/>
        <a:lstStyle/>
        <a:p>
          <a:endParaRPr lang="ru-RU" sz="2000"/>
        </a:p>
      </dgm:t>
    </dgm:pt>
    <dgm:pt modelId="{44E1010D-7AE4-44AE-B3AC-487A991547B5}">
      <dgm:prSet custT="1"/>
      <dgm:spPr/>
      <dgm:t>
        <a:bodyPr/>
        <a:lstStyle/>
        <a:p>
          <a:pPr rtl="0"/>
          <a:r>
            <a:rPr lang="ru-RU" sz="1400" dirty="0"/>
            <a:t>6) </a:t>
          </a:r>
          <a:r>
            <a:rPr lang="ru-RU" sz="1400" b="1" dirty="0" err="1"/>
            <a:t>Костанайский</a:t>
          </a:r>
          <a:r>
            <a:rPr lang="ru-RU" sz="1400" b="1" dirty="0"/>
            <a:t> социально-технический университет имени академика </a:t>
          </a:r>
          <a:r>
            <a:rPr lang="ru-RU" sz="1400" b="1" dirty="0" err="1"/>
            <a:t>Зулхарнай</a:t>
          </a:r>
          <a:r>
            <a:rPr lang="ru-RU" sz="1400" b="1" dirty="0"/>
            <a:t> </a:t>
          </a:r>
          <a:r>
            <a:rPr lang="ru-RU" sz="1400" b="1" dirty="0" err="1"/>
            <a:t>Алджамар</a:t>
          </a:r>
          <a:r>
            <a:rPr lang="ru-RU" sz="1400" b="1" dirty="0"/>
            <a:t> (</a:t>
          </a:r>
          <a:r>
            <a:rPr lang="ru-RU" sz="1400" b="1" dirty="0" err="1"/>
            <a:t>Костанай</a:t>
          </a:r>
          <a:r>
            <a:rPr lang="ru-RU" sz="1400" b="1" dirty="0"/>
            <a:t>, Республика Казахстан), заключен в 2024 году</a:t>
          </a:r>
        </a:p>
      </dgm:t>
    </dgm:pt>
    <dgm:pt modelId="{3213A8DD-1DB8-4B85-866E-BCB98A4E3CC6}" type="parTrans" cxnId="{DE67FB94-710B-4E6B-859C-1479FD7BDE19}">
      <dgm:prSet/>
      <dgm:spPr/>
      <dgm:t>
        <a:bodyPr/>
        <a:lstStyle/>
        <a:p>
          <a:endParaRPr lang="ru-RU" sz="2000"/>
        </a:p>
      </dgm:t>
    </dgm:pt>
    <dgm:pt modelId="{45611ECE-1109-4637-A60A-BDA22ACA5761}" type="sibTrans" cxnId="{DE67FB94-710B-4E6B-859C-1479FD7BDE19}">
      <dgm:prSet/>
      <dgm:spPr/>
      <dgm:t>
        <a:bodyPr/>
        <a:lstStyle/>
        <a:p>
          <a:endParaRPr lang="ru-RU" sz="2000"/>
        </a:p>
      </dgm:t>
    </dgm:pt>
    <dgm:pt modelId="{47D31F69-DB52-4053-8C77-E19576AAF6A9}">
      <dgm:prSet custT="1"/>
      <dgm:spPr/>
      <dgm:t>
        <a:bodyPr/>
        <a:lstStyle/>
        <a:p>
          <a:r>
            <a:rPr lang="ru-RU" sz="1400" dirty="0"/>
            <a:t>4) </a:t>
          </a:r>
          <a:r>
            <a:rPr lang="ru-RU" sz="1400" b="1" dirty="0"/>
            <a:t>Бухарский инженерно-технологический институт (Бухара, Республика Узбекистан)</a:t>
          </a:r>
        </a:p>
      </dgm:t>
    </dgm:pt>
    <dgm:pt modelId="{7EAAF388-9429-4A5B-BEC6-94F483FC0C76}" type="parTrans" cxnId="{EAD51DC0-B7B7-456D-8B21-D8EEEB7F1BF9}">
      <dgm:prSet/>
      <dgm:spPr/>
      <dgm:t>
        <a:bodyPr/>
        <a:lstStyle/>
        <a:p>
          <a:endParaRPr lang="ru-RU"/>
        </a:p>
      </dgm:t>
    </dgm:pt>
    <dgm:pt modelId="{97804335-9AED-4811-8B00-1B93FD4902C7}" type="sibTrans" cxnId="{EAD51DC0-B7B7-456D-8B21-D8EEEB7F1BF9}">
      <dgm:prSet/>
      <dgm:spPr/>
      <dgm:t>
        <a:bodyPr/>
        <a:lstStyle/>
        <a:p>
          <a:endParaRPr lang="ru-RU"/>
        </a:p>
      </dgm:t>
    </dgm:pt>
    <dgm:pt modelId="{5AC0D2CD-78E1-4FBA-A0A1-FD5908C14D65}">
      <dgm:prSet custT="1"/>
      <dgm:spPr/>
      <dgm:t>
        <a:bodyPr/>
        <a:lstStyle/>
        <a:p>
          <a:pPr rtl="0"/>
          <a:r>
            <a:rPr lang="ru-RU" sz="1400" dirty="0"/>
            <a:t>7) </a:t>
          </a:r>
          <a:r>
            <a:rPr lang="ru-RU" sz="1400" b="1" dirty="0"/>
            <a:t>Университет электронных наук и технологий Китая (Китай), заключен в 2024 году</a:t>
          </a:r>
          <a:endParaRPr lang="ru-RU" sz="1400" dirty="0"/>
        </a:p>
      </dgm:t>
    </dgm:pt>
    <dgm:pt modelId="{2FE0D9EF-36AD-4F23-9B5B-6575F8C38B2B}" type="parTrans" cxnId="{554483ED-FDF8-41C2-9559-4A77BF2A3126}">
      <dgm:prSet/>
      <dgm:spPr/>
      <dgm:t>
        <a:bodyPr/>
        <a:lstStyle/>
        <a:p>
          <a:endParaRPr lang="ru-RU"/>
        </a:p>
      </dgm:t>
    </dgm:pt>
    <dgm:pt modelId="{5C7E1FF6-15A1-4CD7-9FDF-E01F5BF00E9C}" type="sibTrans" cxnId="{554483ED-FDF8-41C2-9559-4A77BF2A3126}">
      <dgm:prSet/>
      <dgm:spPr/>
      <dgm:t>
        <a:bodyPr/>
        <a:lstStyle/>
        <a:p>
          <a:endParaRPr lang="ru-RU"/>
        </a:p>
      </dgm:t>
    </dgm:pt>
    <dgm:pt modelId="{6A9462EF-2CA6-4299-872A-E77C338712AE}" type="pres">
      <dgm:prSet presAssocID="{08C2DC2A-A338-4AA3-940D-42EE140B524B}" presName="vert0" presStyleCnt="0">
        <dgm:presLayoutVars>
          <dgm:dir/>
          <dgm:animOne val="branch"/>
          <dgm:animLvl val="lvl"/>
        </dgm:presLayoutVars>
      </dgm:prSet>
      <dgm:spPr/>
    </dgm:pt>
    <dgm:pt modelId="{25A957D2-EE9D-4FC7-96F3-4A420C8E6CB0}" type="pres">
      <dgm:prSet presAssocID="{B9757BCC-46DD-4D2E-8E6B-88CC4890AC4B}" presName="thickLine" presStyleLbl="alignNode1" presStyleIdx="0" presStyleCnt="7"/>
      <dgm:spPr/>
    </dgm:pt>
    <dgm:pt modelId="{567D8078-C936-4230-A225-1D2BD444D22E}" type="pres">
      <dgm:prSet presAssocID="{B9757BCC-46DD-4D2E-8E6B-88CC4890AC4B}" presName="horz1" presStyleCnt="0"/>
      <dgm:spPr/>
    </dgm:pt>
    <dgm:pt modelId="{97F7415A-2C2D-4401-AEAB-6E603A7B69D5}" type="pres">
      <dgm:prSet presAssocID="{B9757BCC-46DD-4D2E-8E6B-88CC4890AC4B}" presName="tx1" presStyleLbl="revTx" presStyleIdx="0" presStyleCnt="7" custScaleY="72710"/>
      <dgm:spPr/>
    </dgm:pt>
    <dgm:pt modelId="{07552E05-ED24-4918-8263-DB32C25040F2}" type="pres">
      <dgm:prSet presAssocID="{B9757BCC-46DD-4D2E-8E6B-88CC4890AC4B}" presName="vert1" presStyleCnt="0"/>
      <dgm:spPr/>
    </dgm:pt>
    <dgm:pt modelId="{53FB2F5E-DEED-4F7F-AABC-672DD2C91BF5}" type="pres">
      <dgm:prSet presAssocID="{DF8C84AE-C2D2-4866-8CAF-5B928F01009E}" presName="thickLine" presStyleLbl="alignNode1" presStyleIdx="1" presStyleCnt="7"/>
      <dgm:spPr/>
    </dgm:pt>
    <dgm:pt modelId="{622E0329-291A-4528-9B8C-054A4355A5A1}" type="pres">
      <dgm:prSet presAssocID="{DF8C84AE-C2D2-4866-8CAF-5B928F01009E}" presName="horz1" presStyleCnt="0"/>
      <dgm:spPr/>
    </dgm:pt>
    <dgm:pt modelId="{D8EA9650-3033-4F26-8971-34EA3C65760D}" type="pres">
      <dgm:prSet presAssocID="{DF8C84AE-C2D2-4866-8CAF-5B928F01009E}" presName="tx1" presStyleLbl="revTx" presStyleIdx="1" presStyleCnt="7" custScaleY="72710"/>
      <dgm:spPr/>
    </dgm:pt>
    <dgm:pt modelId="{3C956335-893B-4541-A094-11E713D4B101}" type="pres">
      <dgm:prSet presAssocID="{DF8C84AE-C2D2-4866-8CAF-5B928F01009E}" presName="vert1" presStyleCnt="0"/>
      <dgm:spPr/>
    </dgm:pt>
    <dgm:pt modelId="{A2880DA9-CEC3-4FA1-9C82-408617962843}" type="pres">
      <dgm:prSet presAssocID="{8F3D92E4-EB1E-4CF9-8ADF-3FF66D225D1C}" presName="thickLine" presStyleLbl="alignNode1" presStyleIdx="2" presStyleCnt="7"/>
      <dgm:spPr/>
    </dgm:pt>
    <dgm:pt modelId="{ADC18161-BDB5-4AB2-B63F-6BA71760A501}" type="pres">
      <dgm:prSet presAssocID="{8F3D92E4-EB1E-4CF9-8ADF-3FF66D225D1C}" presName="horz1" presStyleCnt="0"/>
      <dgm:spPr/>
    </dgm:pt>
    <dgm:pt modelId="{3EC221CB-6F3B-4670-BE57-A894BF8738D1}" type="pres">
      <dgm:prSet presAssocID="{8F3D92E4-EB1E-4CF9-8ADF-3FF66D225D1C}" presName="tx1" presStyleLbl="revTx" presStyleIdx="2" presStyleCnt="7" custScaleY="68050" custLinFactNeighborX="-901" custLinFactNeighborY="-5155"/>
      <dgm:spPr/>
    </dgm:pt>
    <dgm:pt modelId="{008DC9F8-686E-4E96-82A9-87FD0D84EA04}" type="pres">
      <dgm:prSet presAssocID="{8F3D92E4-EB1E-4CF9-8ADF-3FF66D225D1C}" presName="vert1" presStyleCnt="0"/>
      <dgm:spPr/>
    </dgm:pt>
    <dgm:pt modelId="{5A7670C4-BC9A-4DE8-AAEF-7D8E211ABBA8}" type="pres">
      <dgm:prSet presAssocID="{47D31F69-DB52-4053-8C77-E19576AAF6A9}" presName="thickLine" presStyleLbl="alignNode1" presStyleIdx="3" presStyleCnt="7" custLinFactNeighborY="-6636"/>
      <dgm:spPr/>
    </dgm:pt>
    <dgm:pt modelId="{826FF9FD-A90B-4F94-89C7-9525FF97CDDA}" type="pres">
      <dgm:prSet presAssocID="{47D31F69-DB52-4053-8C77-E19576AAF6A9}" presName="horz1" presStyleCnt="0"/>
      <dgm:spPr/>
    </dgm:pt>
    <dgm:pt modelId="{9A058410-8C00-48BD-B454-5312C1CDDA1D}" type="pres">
      <dgm:prSet presAssocID="{47D31F69-DB52-4053-8C77-E19576AAF6A9}" presName="tx1" presStyleLbl="revTx" presStyleIdx="3" presStyleCnt="7" custScaleY="54760"/>
      <dgm:spPr/>
    </dgm:pt>
    <dgm:pt modelId="{0487949F-F92C-4742-88F1-C5F16CECCD5F}" type="pres">
      <dgm:prSet presAssocID="{47D31F69-DB52-4053-8C77-E19576AAF6A9}" presName="vert1" presStyleCnt="0"/>
      <dgm:spPr/>
    </dgm:pt>
    <dgm:pt modelId="{5FC14A6A-20FC-4FF8-AF5E-7BB63C4C59E1}" type="pres">
      <dgm:prSet presAssocID="{F78BACAC-4B1D-46F0-982C-DF0ADB2C0335}" presName="thickLine" presStyleLbl="alignNode1" presStyleIdx="4" presStyleCnt="7"/>
      <dgm:spPr/>
    </dgm:pt>
    <dgm:pt modelId="{16C9C1BF-2266-4E78-99D1-F9E91359F9F0}" type="pres">
      <dgm:prSet presAssocID="{F78BACAC-4B1D-46F0-982C-DF0ADB2C0335}" presName="horz1" presStyleCnt="0"/>
      <dgm:spPr/>
    </dgm:pt>
    <dgm:pt modelId="{66532F7B-A0B8-48D4-9201-99ACBF33BB16}" type="pres">
      <dgm:prSet presAssocID="{F78BACAC-4B1D-46F0-982C-DF0ADB2C0335}" presName="tx1" presStyleLbl="revTx" presStyleIdx="4" presStyleCnt="7" custScaleY="72710"/>
      <dgm:spPr/>
    </dgm:pt>
    <dgm:pt modelId="{311C3A96-31DD-425F-8894-41F46B6A5D68}" type="pres">
      <dgm:prSet presAssocID="{F78BACAC-4B1D-46F0-982C-DF0ADB2C0335}" presName="vert1" presStyleCnt="0"/>
      <dgm:spPr/>
    </dgm:pt>
    <dgm:pt modelId="{59BE6C30-6192-4ECF-ADB8-213CD7A9F8BB}" type="pres">
      <dgm:prSet presAssocID="{44E1010D-7AE4-44AE-B3AC-487A991547B5}" presName="thickLine" presStyleLbl="alignNode1" presStyleIdx="5" presStyleCnt="7" custLinFactNeighborY="-22367"/>
      <dgm:spPr/>
    </dgm:pt>
    <dgm:pt modelId="{4B1419FA-3497-426B-8ADB-5142C21DDCDA}" type="pres">
      <dgm:prSet presAssocID="{44E1010D-7AE4-44AE-B3AC-487A991547B5}" presName="horz1" presStyleCnt="0"/>
      <dgm:spPr/>
    </dgm:pt>
    <dgm:pt modelId="{A81BFA0F-6CB4-4E09-B255-8A88D4187F5E}" type="pres">
      <dgm:prSet presAssocID="{44E1010D-7AE4-44AE-B3AC-487A991547B5}" presName="tx1" presStyleLbl="revTx" presStyleIdx="5" presStyleCnt="7" custScaleY="72710" custLinFactNeighborY="-18075"/>
      <dgm:spPr/>
    </dgm:pt>
    <dgm:pt modelId="{3209D2B5-06BC-4FC0-8E97-7564BF2DACF4}" type="pres">
      <dgm:prSet presAssocID="{44E1010D-7AE4-44AE-B3AC-487A991547B5}" presName="vert1" presStyleCnt="0"/>
      <dgm:spPr/>
    </dgm:pt>
    <dgm:pt modelId="{136F3E20-0B48-4DF8-8F63-62F7D72CC542}" type="pres">
      <dgm:prSet presAssocID="{5AC0D2CD-78E1-4FBA-A0A1-FD5908C14D65}" presName="thickLine" presStyleLbl="alignNode1" presStyleIdx="6" presStyleCnt="7"/>
      <dgm:spPr/>
    </dgm:pt>
    <dgm:pt modelId="{B5B681BE-8473-408B-A04A-28F96453BEB3}" type="pres">
      <dgm:prSet presAssocID="{5AC0D2CD-78E1-4FBA-A0A1-FD5908C14D65}" presName="horz1" presStyleCnt="0"/>
      <dgm:spPr/>
    </dgm:pt>
    <dgm:pt modelId="{74C89D8B-9846-4AA9-A5D4-239045AAF5AE}" type="pres">
      <dgm:prSet presAssocID="{5AC0D2CD-78E1-4FBA-A0A1-FD5908C14D65}" presName="tx1" presStyleLbl="revTx" presStyleIdx="6" presStyleCnt="7" custScaleY="72710"/>
      <dgm:spPr/>
    </dgm:pt>
    <dgm:pt modelId="{BF6A1D45-ABBB-47EF-81F6-0B7BE373A546}" type="pres">
      <dgm:prSet presAssocID="{5AC0D2CD-78E1-4FBA-A0A1-FD5908C14D65}" presName="vert1" presStyleCnt="0"/>
      <dgm:spPr/>
    </dgm:pt>
  </dgm:ptLst>
  <dgm:cxnLst>
    <dgm:cxn modelId="{47400B3D-0615-431E-ADCA-0B5CCF2A9C7F}" type="presOf" srcId="{47D31F69-DB52-4053-8C77-E19576AAF6A9}" destId="{9A058410-8C00-48BD-B454-5312C1CDDA1D}" srcOrd="0" destOrd="0" presId="urn:microsoft.com/office/officeart/2008/layout/LinedList"/>
    <dgm:cxn modelId="{A6D17264-AB54-49F4-AF0D-A8F6A624C2B6}" srcId="{08C2DC2A-A338-4AA3-940D-42EE140B524B}" destId="{F78BACAC-4B1D-46F0-982C-DF0ADB2C0335}" srcOrd="4" destOrd="0" parTransId="{C58845B9-2EA2-4A6E-917A-2095343D32F4}" sibTransId="{1CEB885E-38DE-440F-91C3-A99089C38F1B}"/>
    <dgm:cxn modelId="{921C7C70-B011-49AB-AD8F-F7A6A446EB52}" type="presOf" srcId="{B9757BCC-46DD-4D2E-8E6B-88CC4890AC4B}" destId="{97F7415A-2C2D-4401-AEAB-6E603A7B69D5}" srcOrd="0" destOrd="0" presId="urn:microsoft.com/office/officeart/2008/layout/LinedList"/>
    <dgm:cxn modelId="{CA7E8B57-0B38-4F78-810D-C75A8565B056}" type="presOf" srcId="{8F3D92E4-EB1E-4CF9-8ADF-3FF66D225D1C}" destId="{3EC221CB-6F3B-4670-BE57-A894BF8738D1}" srcOrd="0" destOrd="0" presId="urn:microsoft.com/office/officeart/2008/layout/LinedList"/>
    <dgm:cxn modelId="{DE67FB94-710B-4E6B-859C-1479FD7BDE19}" srcId="{08C2DC2A-A338-4AA3-940D-42EE140B524B}" destId="{44E1010D-7AE4-44AE-B3AC-487A991547B5}" srcOrd="5" destOrd="0" parTransId="{3213A8DD-1DB8-4B85-866E-BCB98A4E3CC6}" sibTransId="{45611ECE-1109-4637-A60A-BDA22ACA5761}"/>
    <dgm:cxn modelId="{1F7C339C-AE4F-4373-A39E-C0B956B0EDA6}" srcId="{08C2DC2A-A338-4AA3-940D-42EE140B524B}" destId="{B9757BCC-46DD-4D2E-8E6B-88CC4890AC4B}" srcOrd="0" destOrd="0" parTransId="{BD4ABB98-B178-4405-B838-6507B718554B}" sibTransId="{55DEBF35-2846-496F-BD87-0354FB0D75CA}"/>
    <dgm:cxn modelId="{D89CDAB0-1CB0-4E21-9EE3-904D997EFFB8}" srcId="{08C2DC2A-A338-4AA3-940D-42EE140B524B}" destId="{8F3D92E4-EB1E-4CF9-8ADF-3FF66D225D1C}" srcOrd="2" destOrd="0" parTransId="{D66CB4DC-DEBF-439A-B680-34B51A1F132B}" sibTransId="{BA7CCA3B-7B37-4BD1-804C-4F41776FFC2A}"/>
    <dgm:cxn modelId="{17CDD7B2-DC5E-4E5C-A697-14F966A294DB}" type="presOf" srcId="{DF8C84AE-C2D2-4866-8CAF-5B928F01009E}" destId="{D8EA9650-3033-4F26-8971-34EA3C65760D}" srcOrd="0" destOrd="0" presId="urn:microsoft.com/office/officeart/2008/layout/LinedList"/>
    <dgm:cxn modelId="{3E4599B4-3153-4C6E-8578-4330345D1599}" type="presOf" srcId="{5AC0D2CD-78E1-4FBA-A0A1-FD5908C14D65}" destId="{74C89D8B-9846-4AA9-A5D4-239045AAF5AE}" srcOrd="0" destOrd="0" presId="urn:microsoft.com/office/officeart/2008/layout/LinedList"/>
    <dgm:cxn modelId="{EAD51DC0-B7B7-456D-8B21-D8EEEB7F1BF9}" srcId="{08C2DC2A-A338-4AA3-940D-42EE140B524B}" destId="{47D31F69-DB52-4053-8C77-E19576AAF6A9}" srcOrd="3" destOrd="0" parTransId="{7EAAF388-9429-4A5B-BEC6-94F483FC0C76}" sibTransId="{97804335-9AED-4811-8B00-1B93FD4902C7}"/>
    <dgm:cxn modelId="{6CCA6EC3-2216-4E72-858A-F55EF64CDB60}" type="presOf" srcId="{F78BACAC-4B1D-46F0-982C-DF0ADB2C0335}" destId="{66532F7B-A0B8-48D4-9201-99ACBF33BB16}" srcOrd="0" destOrd="0" presId="urn:microsoft.com/office/officeart/2008/layout/LinedList"/>
    <dgm:cxn modelId="{D6A19CC3-B1E9-4B12-8377-443A75458CCB}" type="presOf" srcId="{08C2DC2A-A338-4AA3-940D-42EE140B524B}" destId="{6A9462EF-2CA6-4299-872A-E77C338712AE}" srcOrd="0" destOrd="0" presId="urn:microsoft.com/office/officeart/2008/layout/LinedList"/>
    <dgm:cxn modelId="{2F7F5AD4-8682-423E-9341-E3D41C0CFCFE}" type="presOf" srcId="{44E1010D-7AE4-44AE-B3AC-487A991547B5}" destId="{A81BFA0F-6CB4-4E09-B255-8A88D4187F5E}" srcOrd="0" destOrd="0" presId="urn:microsoft.com/office/officeart/2008/layout/LinedList"/>
    <dgm:cxn modelId="{554483ED-FDF8-41C2-9559-4A77BF2A3126}" srcId="{08C2DC2A-A338-4AA3-940D-42EE140B524B}" destId="{5AC0D2CD-78E1-4FBA-A0A1-FD5908C14D65}" srcOrd="6" destOrd="0" parTransId="{2FE0D9EF-36AD-4F23-9B5B-6575F8C38B2B}" sibTransId="{5C7E1FF6-15A1-4CD7-9FDF-E01F5BF00E9C}"/>
    <dgm:cxn modelId="{8DA639F8-516A-4784-8A5D-F62EE6A8385B}" srcId="{08C2DC2A-A338-4AA3-940D-42EE140B524B}" destId="{DF8C84AE-C2D2-4866-8CAF-5B928F01009E}" srcOrd="1" destOrd="0" parTransId="{547442DD-DA1A-4D54-A73A-1647B711B96E}" sibTransId="{14E730C8-843F-4BF7-8CF2-20D505909248}"/>
    <dgm:cxn modelId="{F20D4B63-DCE4-4C73-B48E-0D4618D63227}" type="presParOf" srcId="{6A9462EF-2CA6-4299-872A-E77C338712AE}" destId="{25A957D2-EE9D-4FC7-96F3-4A420C8E6CB0}" srcOrd="0" destOrd="0" presId="urn:microsoft.com/office/officeart/2008/layout/LinedList"/>
    <dgm:cxn modelId="{E3C4B079-E17C-4D30-AE16-84759B0D268F}" type="presParOf" srcId="{6A9462EF-2CA6-4299-872A-E77C338712AE}" destId="{567D8078-C936-4230-A225-1D2BD444D22E}" srcOrd="1" destOrd="0" presId="urn:microsoft.com/office/officeart/2008/layout/LinedList"/>
    <dgm:cxn modelId="{219B29C8-AD88-4991-82B6-CAAC640680AE}" type="presParOf" srcId="{567D8078-C936-4230-A225-1D2BD444D22E}" destId="{97F7415A-2C2D-4401-AEAB-6E603A7B69D5}" srcOrd="0" destOrd="0" presId="urn:microsoft.com/office/officeart/2008/layout/LinedList"/>
    <dgm:cxn modelId="{12EED9CB-7092-4E49-8244-2C9F40A0FB9B}" type="presParOf" srcId="{567D8078-C936-4230-A225-1D2BD444D22E}" destId="{07552E05-ED24-4918-8263-DB32C25040F2}" srcOrd="1" destOrd="0" presId="urn:microsoft.com/office/officeart/2008/layout/LinedList"/>
    <dgm:cxn modelId="{55A95B2A-967F-4449-805A-93282DB3ABE2}" type="presParOf" srcId="{6A9462EF-2CA6-4299-872A-E77C338712AE}" destId="{53FB2F5E-DEED-4F7F-AABC-672DD2C91BF5}" srcOrd="2" destOrd="0" presId="urn:microsoft.com/office/officeart/2008/layout/LinedList"/>
    <dgm:cxn modelId="{F61C7438-BEE2-450F-BBC1-CB20855F7022}" type="presParOf" srcId="{6A9462EF-2CA6-4299-872A-E77C338712AE}" destId="{622E0329-291A-4528-9B8C-054A4355A5A1}" srcOrd="3" destOrd="0" presId="urn:microsoft.com/office/officeart/2008/layout/LinedList"/>
    <dgm:cxn modelId="{6BED539B-791D-4E9B-9D5D-2F5D8DF8EC56}" type="presParOf" srcId="{622E0329-291A-4528-9B8C-054A4355A5A1}" destId="{D8EA9650-3033-4F26-8971-34EA3C65760D}" srcOrd="0" destOrd="0" presId="urn:microsoft.com/office/officeart/2008/layout/LinedList"/>
    <dgm:cxn modelId="{FD7FAE4C-6408-46E0-8046-425D70112FE9}" type="presParOf" srcId="{622E0329-291A-4528-9B8C-054A4355A5A1}" destId="{3C956335-893B-4541-A094-11E713D4B101}" srcOrd="1" destOrd="0" presId="urn:microsoft.com/office/officeart/2008/layout/LinedList"/>
    <dgm:cxn modelId="{9E21DC8B-8D25-4CAD-BBAA-D52E4DC438B4}" type="presParOf" srcId="{6A9462EF-2CA6-4299-872A-E77C338712AE}" destId="{A2880DA9-CEC3-4FA1-9C82-408617962843}" srcOrd="4" destOrd="0" presId="urn:microsoft.com/office/officeart/2008/layout/LinedList"/>
    <dgm:cxn modelId="{26EF4E64-0543-4523-A445-074C4AE584EF}" type="presParOf" srcId="{6A9462EF-2CA6-4299-872A-E77C338712AE}" destId="{ADC18161-BDB5-4AB2-B63F-6BA71760A501}" srcOrd="5" destOrd="0" presId="urn:microsoft.com/office/officeart/2008/layout/LinedList"/>
    <dgm:cxn modelId="{774F01B4-01E4-4082-9DAD-0731FCC8AD9C}" type="presParOf" srcId="{ADC18161-BDB5-4AB2-B63F-6BA71760A501}" destId="{3EC221CB-6F3B-4670-BE57-A894BF8738D1}" srcOrd="0" destOrd="0" presId="urn:microsoft.com/office/officeart/2008/layout/LinedList"/>
    <dgm:cxn modelId="{CAEDCB1B-4685-467A-960E-D50A7A475676}" type="presParOf" srcId="{ADC18161-BDB5-4AB2-B63F-6BA71760A501}" destId="{008DC9F8-686E-4E96-82A9-87FD0D84EA04}" srcOrd="1" destOrd="0" presId="urn:microsoft.com/office/officeart/2008/layout/LinedList"/>
    <dgm:cxn modelId="{867DA71B-EFF9-4EF9-B8CB-9E431CBF4FEE}" type="presParOf" srcId="{6A9462EF-2CA6-4299-872A-E77C338712AE}" destId="{5A7670C4-BC9A-4DE8-AAEF-7D8E211ABBA8}" srcOrd="6" destOrd="0" presId="urn:microsoft.com/office/officeart/2008/layout/LinedList"/>
    <dgm:cxn modelId="{08408332-C409-4FBD-8E28-227DADE8AE73}" type="presParOf" srcId="{6A9462EF-2CA6-4299-872A-E77C338712AE}" destId="{826FF9FD-A90B-4F94-89C7-9525FF97CDDA}" srcOrd="7" destOrd="0" presId="urn:microsoft.com/office/officeart/2008/layout/LinedList"/>
    <dgm:cxn modelId="{114935EB-255B-4C61-A5BA-150DB63BDDFF}" type="presParOf" srcId="{826FF9FD-A90B-4F94-89C7-9525FF97CDDA}" destId="{9A058410-8C00-48BD-B454-5312C1CDDA1D}" srcOrd="0" destOrd="0" presId="urn:microsoft.com/office/officeart/2008/layout/LinedList"/>
    <dgm:cxn modelId="{7428EFEA-F844-4862-B8C5-A4FBA8E9CEAD}" type="presParOf" srcId="{826FF9FD-A90B-4F94-89C7-9525FF97CDDA}" destId="{0487949F-F92C-4742-88F1-C5F16CECCD5F}" srcOrd="1" destOrd="0" presId="urn:microsoft.com/office/officeart/2008/layout/LinedList"/>
    <dgm:cxn modelId="{C510FA90-D19B-41FE-82D3-402EBCB34006}" type="presParOf" srcId="{6A9462EF-2CA6-4299-872A-E77C338712AE}" destId="{5FC14A6A-20FC-4FF8-AF5E-7BB63C4C59E1}" srcOrd="8" destOrd="0" presId="urn:microsoft.com/office/officeart/2008/layout/LinedList"/>
    <dgm:cxn modelId="{7ADECBB5-A167-44BA-BFDA-00D790380B76}" type="presParOf" srcId="{6A9462EF-2CA6-4299-872A-E77C338712AE}" destId="{16C9C1BF-2266-4E78-99D1-F9E91359F9F0}" srcOrd="9" destOrd="0" presId="urn:microsoft.com/office/officeart/2008/layout/LinedList"/>
    <dgm:cxn modelId="{2041109A-AC22-44D8-84EE-AB92A1113827}" type="presParOf" srcId="{16C9C1BF-2266-4E78-99D1-F9E91359F9F0}" destId="{66532F7B-A0B8-48D4-9201-99ACBF33BB16}" srcOrd="0" destOrd="0" presId="urn:microsoft.com/office/officeart/2008/layout/LinedList"/>
    <dgm:cxn modelId="{4B608B44-72A0-43D7-A1C0-C8F2CEDEE29A}" type="presParOf" srcId="{16C9C1BF-2266-4E78-99D1-F9E91359F9F0}" destId="{311C3A96-31DD-425F-8894-41F46B6A5D68}" srcOrd="1" destOrd="0" presId="urn:microsoft.com/office/officeart/2008/layout/LinedList"/>
    <dgm:cxn modelId="{1083C4A6-17CD-4D51-AEE9-97FBF900E0AB}" type="presParOf" srcId="{6A9462EF-2CA6-4299-872A-E77C338712AE}" destId="{59BE6C30-6192-4ECF-ADB8-213CD7A9F8BB}" srcOrd="10" destOrd="0" presId="urn:microsoft.com/office/officeart/2008/layout/LinedList"/>
    <dgm:cxn modelId="{CACC18DD-807D-4103-A954-500F16FF1F76}" type="presParOf" srcId="{6A9462EF-2CA6-4299-872A-E77C338712AE}" destId="{4B1419FA-3497-426B-8ADB-5142C21DDCDA}" srcOrd="11" destOrd="0" presId="urn:microsoft.com/office/officeart/2008/layout/LinedList"/>
    <dgm:cxn modelId="{DBD989A6-E93F-45B6-883D-D43129E51410}" type="presParOf" srcId="{4B1419FA-3497-426B-8ADB-5142C21DDCDA}" destId="{A81BFA0F-6CB4-4E09-B255-8A88D4187F5E}" srcOrd="0" destOrd="0" presId="urn:microsoft.com/office/officeart/2008/layout/LinedList"/>
    <dgm:cxn modelId="{168B0539-182A-452E-A94F-AB850DE5D86B}" type="presParOf" srcId="{4B1419FA-3497-426B-8ADB-5142C21DDCDA}" destId="{3209D2B5-06BC-4FC0-8E97-7564BF2DACF4}" srcOrd="1" destOrd="0" presId="urn:microsoft.com/office/officeart/2008/layout/LinedList"/>
    <dgm:cxn modelId="{5C92CCE1-F89E-4A43-BCD4-EB63860FF345}" type="presParOf" srcId="{6A9462EF-2CA6-4299-872A-E77C338712AE}" destId="{136F3E20-0B48-4DF8-8F63-62F7D72CC542}" srcOrd="12" destOrd="0" presId="urn:microsoft.com/office/officeart/2008/layout/LinedList"/>
    <dgm:cxn modelId="{7299DB62-B690-41A0-8FFC-AFC299E9F005}" type="presParOf" srcId="{6A9462EF-2CA6-4299-872A-E77C338712AE}" destId="{B5B681BE-8473-408B-A04A-28F96453BEB3}" srcOrd="13" destOrd="0" presId="urn:microsoft.com/office/officeart/2008/layout/LinedList"/>
    <dgm:cxn modelId="{96476CAE-E424-452F-BE3C-EA3AB3E96104}" type="presParOf" srcId="{B5B681BE-8473-408B-A04A-28F96453BEB3}" destId="{74C89D8B-9846-4AA9-A5D4-239045AAF5AE}" srcOrd="0" destOrd="0" presId="urn:microsoft.com/office/officeart/2008/layout/LinedList"/>
    <dgm:cxn modelId="{6DAA7CAE-17B2-4F5D-810B-5214A77BCB70}" type="presParOf" srcId="{B5B681BE-8473-408B-A04A-28F96453BEB3}" destId="{BF6A1D45-ABBB-47EF-81F6-0B7BE373A54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87FAA8-C00A-4E26-B038-DC05D1F8D609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9AA9B19-4A00-4B21-88C2-230076291098}">
      <dgm:prSet phldrT="[Текст]" custT="1"/>
      <dgm:spPr/>
      <dgm:t>
        <a:bodyPr/>
        <a:lstStyle/>
        <a:p>
          <a:endParaRPr lang="ru-RU" sz="1600" dirty="0"/>
        </a:p>
      </dgm:t>
    </dgm:pt>
    <dgm:pt modelId="{26D13C15-E9D3-4EF9-BDA5-C765845FDDD8}" type="parTrans" cxnId="{AB805A99-B030-491E-BB0E-1B94127C7A09}">
      <dgm:prSet/>
      <dgm:spPr/>
      <dgm:t>
        <a:bodyPr/>
        <a:lstStyle/>
        <a:p>
          <a:endParaRPr lang="ru-RU"/>
        </a:p>
      </dgm:t>
    </dgm:pt>
    <dgm:pt modelId="{2BB768D3-D828-44C9-8A18-CE46B475210D}" type="sibTrans" cxnId="{AB805A99-B030-491E-BB0E-1B94127C7A09}">
      <dgm:prSet/>
      <dgm:spPr/>
      <dgm:t>
        <a:bodyPr/>
        <a:lstStyle/>
        <a:p>
          <a:endParaRPr lang="ru-RU"/>
        </a:p>
      </dgm:t>
    </dgm:pt>
    <dgm:pt modelId="{D6D06646-1F80-451E-9C7E-E2F2FBB98904}">
      <dgm:prSet phldrT="[Текст]" custT="1"/>
      <dgm:spPr/>
      <dgm:t>
        <a:bodyPr/>
        <a:lstStyle/>
        <a:p>
          <a:pPr algn="l"/>
          <a:endParaRPr lang="ru-RU" sz="1600" u="none" dirty="0"/>
        </a:p>
        <a:p>
          <a:pPr algn="l"/>
          <a:endParaRPr lang="ru-RU" sz="1600" u="none" dirty="0"/>
        </a:p>
        <a:p>
          <a:pPr algn="just"/>
          <a:r>
            <a:rPr lang="ru-RU" sz="1600" u="none" dirty="0"/>
            <a:t>Октябрь - встреча с делегацией из </a:t>
          </a:r>
          <a:r>
            <a:rPr lang="ru-RU" sz="1600" u="none" dirty="0" err="1"/>
            <a:t>Костанайского</a:t>
          </a:r>
          <a:r>
            <a:rPr lang="ru-RU" sz="1600" u="none" dirty="0"/>
            <a:t> социально-технического университета. В составе делегации присутствовали ректор Р.Б. Абдуллин, помощник ректора Д.С. Беков и профессор </a:t>
          </a:r>
          <a:r>
            <a:rPr lang="ru-RU" sz="1600" u="none" dirty="0" err="1"/>
            <a:t>Джаманбалин</a:t>
          </a:r>
          <a:r>
            <a:rPr lang="ru-RU" sz="1600" u="none" dirty="0"/>
            <a:t> </a:t>
          </a:r>
          <a:r>
            <a:rPr lang="ru-RU" sz="1600" u="none" dirty="0" err="1"/>
            <a:t>Кадыргали</a:t>
          </a:r>
          <a:r>
            <a:rPr lang="ru-RU" sz="1600" u="none" dirty="0"/>
            <a:t>.</a:t>
          </a:r>
        </a:p>
      </dgm:t>
    </dgm:pt>
    <dgm:pt modelId="{3F347CF3-B552-4040-886F-1D982FACF933}" type="parTrans" cxnId="{00611512-F3F1-4AC5-BFDD-35CC03F4FF46}">
      <dgm:prSet/>
      <dgm:spPr/>
      <dgm:t>
        <a:bodyPr/>
        <a:lstStyle/>
        <a:p>
          <a:endParaRPr lang="ru-RU"/>
        </a:p>
      </dgm:t>
    </dgm:pt>
    <dgm:pt modelId="{A709C870-D739-4C59-9F5E-3DBC9AC20181}" type="sibTrans" cxnId="{00611512-F3F1-4AC5-BFDD-35CC03F4FF46}">
      <dgm:prSet/>
      <dgm:spPr/>
      <dgm:t>
        <a:bodyPr/>
        <a:lstStyle/>
        <a:p>
          <a:endParaRPr lang="ru-RU"/>
        </a:p>
      </dgm:t>
    </dgm:pt>
    <dgm:pt modelId="{9530D1D4-5878-40C4-89C5-AB71775F3AB8}">
      <dgm:prSet custT="1"/>
      <dgm:spPr/>
      <dgm:t>
        <a:bodyPr/>
        <a:lstStyle/>
        <a:p>
          <a:pPr algn="just"/>
          <a:r>
            <a:rPr lang="ru-RU" sz="1600" u="none" dirty="0"/>
            <a:t>Июнь  - встреча с коллегами из Бухарского инженерно-технологического университета. В составе делегации БИТУ присутствовали ректор университета </a:t>
          </a:r>
          <a:r>
            <a:rPr lang="ru-RU" sz="1600" u="none" dirty="0" err="1"/>
            <a:t>Сиддикова</a:t>
          </a:r>
          <a:r>
            <a:rPr lang="ru-RU" sz="1600" u="none" dirty="0"/>
            <a:t> С.Г., начальник отдела «Координация совместных образовательных программ» </a:t>
          </a:r>
          <a:r>
            <a:rPr lang="ru-RU" sz="1600" u="none" dirty="0" err="1"/>
            <a:t>Ходжиев</a:t>
          </a:r>
          <a:r>
            <a:rPr lang="ru-RU" sz="1600" u="none" dirty="0"/>
            <a:t> Ш.М., профессор Махмудов М.И., заведующие кафедрами </a:t>
          </a:r>
          <a:r>
            <a:rPr lang="ru-RU" sz="1600" u="none" dirty="0" err="1"/>
            <a:t>Назмиев</a:t>
          </a:r>
          <a:r>
            <a:rPr lang="ru-RU" sz="1600" u="none" dirty="0"/>
            <a:t> М.С. и </a:t>
          </a:r>
          <a:r>
            <a:rPr lang="ru-RU" sz="1600" u="none" dirty="0" err="1"/>
            <a:t>Назмиев</a:t>
          </a:r>
          <a:r>
            <a:rPr lang="ru-RU" sz="1600" u="none" dirty="0"/>
            <a:t> У.З.</a:t>
          </a:r>
        </a:p>
      </dgm:t>
    </dgm:pt>
    <dgm:pt modelId="{80C64942-9F5A-43CA-A45E-799699F6081D}" type="parTrans" cxnId="{79D63B32-7F01-43CF-BB48-A7CD56E199AD}">
      <dgm:prSet/>
      <dgm:spPr/>
      <dgm:t>
        <a:bodyPr/>
        <a:lstStyle/>
        <a:p>
          <a:endParaRPr lang="ru-RU"/>
        </a:p>
      </dgm:t>
    </dgm:pt>
    <dgm:pt modelId="{83C4AABD-64C8-4F58-B103-636C507BEAB4}" type="sibTrans" cxnId="{79D63B32-7F01-43CF-BB48-A7CD56E199AD}">
      <dgm:prSet/>
      <dgm:spPr/>
      <dgm:t>
        <a:bodyPr/>
        <a:lstStyle/>
        <a:p>
          <a:endParaRPr lang="ru-RU"/>
        </a:p>
      </dgm:t>
    </dgm:pt>
    <dgm:pt modelId="{07932AEC-CFDB-4822-9642-76E07AA8FDBB}">
      <dgm:prSet/>
      <dgm:spPr/>
      <dgm:t>
        <a:bodyPr/>
        <a:lstStyle/>
        <a:p>
          <a:endParaRPr lang="ru-RU"/>
        </a:p>
      </dgm:t>
    </dgm:pt>
    <dgm:pt modelId="{F7D3F820-83E2-45ED-9CFE-0834005D4A1A}" type="parTrans" cxnId="{EDABBDFD-40A1-48A2-BD9D-C958CF1C9F78}">
      <dgm:prSet/>
      <dgm:spPr/>
      <dgm:t>
        <a:bodyPr/>
        <a:lstStyle/>
        <a:p>
          <a:endParaRPr lang="ru-RU"/>
        </a:p>
      </dgm:t>
    </dgm:pt>
    <dgm:pt modelId="{ECDC1276-DBBA-44D7-AC53-EF9F6B9DAD94}" type="sibTrans" cxnId="{EDABBDFD-40A1-48A2-BD9D-C958CF1C9F78}">
      <dgm:prSet/>
      <dgm:spPr/>
      <dgm:t>
        <a:bodyPr/>
        <a:lstStyle/>
        <a:p>
          <a:endParaRPr lang="ru-RU"/>
        </a:p>
      </dgm:t>
    </dgm:pt>
    <dgm:pt modelId="{8985E5DB-C068-4427-8E67-F5FC98BF76C2}">
      <dgm:prSet phldrT="[Текст]" phldr="1"/>
      <dgm:spPr/>
      <dgm:t>
        <a:bodyPr/>
        <a:lstStyle/>
        <a:p>
          <a:endParaRPr lang="ru-RU" dirty="0"/>
        </a:p>
      </dgm:t>
    </dgm:pt>
    <dgm:pt modelId="{A5970042-33F5-4755-B815-6E9DD77AD6F2}" type="sibTrans" cxnId="{D303C926-60C2-4EB6-9F4A-F438E6E50E6C}">
      <dgm:prSet/>
      <dgm:spPr/>
      <dgm:t>
        <a:bodyPr/>
        <a:lstStyle/>
        <a:p>
          <a:endParaRPr lang="ru-RU"/>
        </a:p>
      </dgm:t>
    </dgm:pt>
    <dgm:pt modelId="{40C05CC0-58EE-4B19-B646-C4CCD2E72AE3}" type="parTrans" cxnId="{D303C926-60C2-4EB6-9F4A-F438E6E50E6C}">
      <dgm:prSet/>
      <dgm:spPr/>
      <dgm:t>
        <a:bodyPr/>
        <a:lstStyle/>
        <a:p>
          <a:endParaRPr lang="ru-RU"/>
        </a:p>
      </dgm:t>
    </dgm:pt>
    <dgm:pt modelId="{9AFDD26B-57C6-4A78-8B3E-D7EA89EF967A}" type="pres">
      <dgm:prSet presAssocID="{7387FAA8-C00A-4E26-B038-DC05D1F8D609}" presName="vert0" presStyleCnt="0">
        <dgm:presLayoutVars>
          <dgm:dir/>
          <dgm:animOne val="branch"/>
          <dgm:animLvl val="lvl"/>
        </dgm:presLayoutVars>
      </dgm:prSet>
      <dgm:spPr/>
    </dgm:pt>
    <dgm:pt modelId="{88D099DA-D0FF-40D1-A0B1-6B21CBD963E3}" type="pres">
      <dgm:prSet presAssocID="{8985E5DB-C068-4427-8E67-F5FC98BF76C2}" presName="thickLine" presStyleLbl="alignNode1" presStyleIdx="0" presStyleCnt="3"/>
      <dgm:spPr/>
    </dgm:pt>
    <dgm:pt modelId="{BAC96E91-3F67-40D6-BD19-A0F41B0CD251}" type="pres">
      <dgm:prSet presAssocID="{8985E5DB-C068-4427-8E67-F5FC98BF76C2}" presName="horz1" presStyleCnt="0"/>
      <dgm:spPr/>
    </dgm:pt>
    <dgm:pt modelId="{7B319554-E5B9-454C-9F91-65DA87666AA8}" type="pres">
      <dgm:prSet presAssocID="{8985E5DB-C068-4427-8E67-F5FC98BF76C2}" presName="tx1" presStyleLbl="revTx" presStyleIdx="0" presStyleCnt="5"/>
      <dgm:spPr/>
    </dgm:pt>
    <dgm:pt modelId="{F5846EBE-361F-4245-AFC1-B5202CD120F7}" type="pres">
      <dgm:prSet presAssocID="{8985E5DB-C068-4427-8E67-F5FC98BF76C2}" presName="vert1" presStyleCnt="0"/>
      <dgm:spPr/>
    </dgm:pt>
    <dgm:pt modelId="{80D5CADF-6863-4780-95E3-0AE7F22AB696}" type="pres">
      <dgm:prSet presAssocID="{49AA9B19-4A00-4B21-88C2-230076291098}" presName="vertSpace2a" presStyleCnt="0"/>
      <dgm:spPr/>
    </dgm:pt>
    <dgm:pt modelId="{505C3A18-0E2A-4B0A-A100-79B48CF94A26}" type="pres">
      <dgm:prSet presAssocID="{49AA9B19-4A00-4B21-88C2-230076291098}" presName="horz2" presStyleCnt="0"/>
      <dgm:spPr/>
    </dgm:pt>
    <dgm:pt modelId="{139B1DEA-AF15-41F8-AF67-D14D9C5BDE9D}" type="pres">
      <dgm:prSet presAssocID="{49AA9B19-4A00-4B21-88C2-230076291098}" presName="horzSpace2" presStyleCnt="0"/>
      <dgm:spPr/>
    </dgm:pt>
    <dgm:pt modelId="{F2959DC0-33E0-493E-9F2F-905ABD7B885E}" type="pres">
      <dgm:prSet presAssocID="{49AA9B19-4A00-4B21-88C2-230076291098}" presName="tx2" presStyleLbl="revTx" presStyleIdx="1" presStyleCnt="5" custScaleX="91145" custScaleY="24840" custLinFactY="87372" custLinFactNeighborX="7103" custLinFactNeighborY="100000"/>
      <dgm:spPr/>
    </dgm:pt>
    <dgm:pt modelId="{5A8A7234-EDBC-403A-A59B-2433F81FF4FE}" type="pres">
      <dgm:prSet presAssocID="{49AA9B19-4A00-4B21-88C2-230076291098}" presName="vert2" presStyleCnt="0"/>
      <dgm:spPr/>
    </dgm:pt>
    <dgm:pt modelId="{2362079F-C203-46B5-A625-4ECFC679ED9A}" type="pres">
      <dgm:prSet presAssocID="{49AA9B19-4A00-4B21-88C2-230076291098}" presName="thinLine2b" presStyleLbl="callout" presStyleIdx="0" presStyleCnt="2" custLinFactY="-400000" custLinFactNeighborX="-13237" custLinFactNeighborY="-414271"/>
      <dgm:spPr/>
    </dgm:pt>
    <dgm:pt modelId="{72212E6C-BF98-49E1-88A5-0B135950C42B}" type="pres">
      <dgm:prSet presAssocID="{49AA9B19-4A00-4B21-88C2-230076291098}" presName="vertSpace2b" presStyleCnt="0"/>
      <dgm:spPr/>
    </dgm:pt>
    <dgm:pt modelId="{FD821B72-1FEE-4827-BAE7-0B1664F7E34E}" type="pres">
      <dgm:prSet presAssocID="{D6D06646-1F80-451E-9C7E-E2F2FBB98904}" presName="horz2" presStyleCnt="0"/>
      <dgm:spPr/>
    </dgm:pt>
    <dgm:pt modelId="{17C9BD96-21BF-475E-A002-50A561DD79CC}" type="pres">
      <dgm:prSet presAssocID="{D6D06646-1F80-451E-9C7E-E2F2FBB98904}" presName="horzSpace2" presStyleCnt="0"/>
      <dgm:spPr/>
    </dgm:pt>
    <dgm:pt modelId="{F5BB690A-50EF-4A36-885A-74F5CF01A4BE}" type="pres">
      <dgm:prSet presAssocID="{D6D06646-1F80-451E-9C7E-E2F2FBB98904}" presName="tx2" presStyleLbl="revTx" presStyleIdx="2" presStyleCnt="5" custScaleX="93545" custScaleY="19257" custLinFactNeighborX="4878" custLinFactNeighborY="62499"/>
      <dgm:spPr/>
    </dgm:pt>
    <dgm:pt modelId="{07CAB1EA-1A8E-4C8B-9467-3C6EA0C34113}" type="pres">
      <dgm:prSet presAssocID="{D6D06646-1F80-451E-9C7E-E2F2FBB98904}" presName="vert2" presStyleCnt="0"/>
      <dgm:spPr/>
    </dgm:pt>
    <dgm:pt modelId="{670B039C-E042-46B6-903F-5E6D1021494B}" type="pres">
      <dgm:prSet presAssocID="{D6D06646-1F80-451E-9C7E-E2F2FBB98904}" presName="thinLine2b" presStyleLbl="callout" presStyleIdx="1" presStyleCnt="2" custLinFactY="-1300000" custLinFactNeighborX="820" custLinFactNeighborY="-1314392"/>
      <dgm:spPr/>
    </dgm:pt>
    <dgm:pt modelId="{63AE3203-6504-45D0-A1B3-BA55B5C161E0}" type="pres">
      <dgm:prSet presAssocID="{D6D06646-1F80-451E-9C7E-E2F2FBB98904}" presName="vertSpace2b" presStyleCnt="0"/>
      <dgm:spPr/>
    </dgm:pt>
    <dgm:pt modelId="{6CE8310F-9186-4CDA-AA2C-7782AD353053}" type="pres">
      <dgm:prSet presAssocID="{9530D1D4-5878-40C4-89C5-AB71775F3AB8}" presName="thickLine" presStyleLbl="alignNode1" presStyleIdx="1" presStyleCnt="3" custLinFactNeighborY="20503"/>
      <dgm:spPr/>
    </dgm:pt>
    <dgm:pt modelId="{0BE264E5-D6D2-4AC7-93C4-BFB2D73A67DE}" type="pres">
      <dgm:prSet presAssocID="{9530D1D4-5878-40C4-89C5-AB71775F3AB8}" presName="horz1" presStyleCnt="0"/>
      <dgm:spPr/>
    </dgm:pt>
    <dgm:pt modelId="{DCA46887-607B-4603-B0C1-76D9CA47400A}" type="pres">
      <dgm:prSet presAssocID="{9530D1D4-5878-40C4-89C5-AB71775F3AB8}" presName="tx1" presStyleLbl="revTx" presStyleIdx="3" presStyleCnt="5" custScaleX="371801" custScaleY="129447" custLinFactX="28199" custLinFactY="-2431" custLinFactNeighborX="100000" custLinFactNeighborY="-100000"/>
      <dgm:spPr/>
    </dgm:pt>
    <dgm:pt modelId="{1FA20CCD-EAD7-4AA5-A479-61E7C5294BCB}" type="pres">
      <dgm:prSet presAssocID="{9530D1D4-5878-40C4-89C5-AB71775F3AB8}" presName="vert1" presStyleCnt="0"/>
      <dgm:spPr/>
    </dgm:pt>
    <dgm:pt modelId="{D7CC9ABC-90EE-4FC8-861A-CBEA7C95E085}" type="pres">
      <dgm:prSet presAssocID="{07932AEC-CFDB-4822-9642-76E07AA8FDBB}" presName="thickLine" presStyleLbl="alignNode1" presStyleIdx="2" presStyleCnt="3" custLinFactNeighborY="57641"/>
      <dgm:spPr/>
    </dgm:pt>
    <dgm:pt modelId="{28FFFCF0-31B5-47D1-84F3-798F9A0A3A02}" type="pres">
      <dgm:prSet presAssocID="{07932AEC-CFDB-4822-9642-76E07AA8FDBB}" presName="horz1" presStyleCnt="0"/>
      <dgm:spPr/>
    </dgm:pt>
    <dgm:pt modelId="{56357C4F-D7D4-4029-8054-6268CA621EA1}" type="pres">
      <dgm:prSet presAssocID="{07932AEC-CFDB-4822-9642-76E07AA8FDBB}" presName="tx1" presStyleLbl="revTx" presStyleIdx="4" presStyleCnt="5" custLinFactY="-180" custLinFactNeighborX="11331" custLinFactNeighborY="-100000"/>
      <dgm:spPr/>
    </dgm:pt>
    <dgm:pt modelId="{72051A34-4B67-45D9-B47C-A3F10F90D07B}" type="pres">
      <dgm:prSet presAssocID="{07932AEC-CFDB-4822-9642-76E07AA8FDBB}" presName="vert1" presStyleCnt="0"/>
      <dgm:spPr/>
    </dgm:pt>
  </dgm:ptLst>
  <dgm:cxnLst>
    <dgm:cxn modelId="{00611512-F3F1-4AC5-BFDD-35CC03F4FF46}" srcId="{8985E5DB-C068-4427-8E67-F5FC98BF76C2}" destId="{D6D06646-1F80-451E-9C7E-E2F2FBB98904}" srcOrd="1" destOrd="0" parTransId="{3F347CF3-B552-4040-886F-1D982FACF933}" sibTransId="{A709C870-D739-4C59-9F5E-3DBC9AC20181}"/>
    <dgm:cxn modelId="{98938A18-9B7F-48DD-B71E-0DE9EC7FCAA3}" type="presOf" srcId="{9530D1D4-5878-40C4-89C5-AB71775F3AB8}" destId="{DCA46887-607B-4603-B0C1-76D9CA47400A}" srcOrd="0" destOrd="0" presId="urn:microsoft.com/office/officeart/2008/layout/LinedList"/>
    <dgm:cxn modelId="{9DFE5419-6631-41CF-93FC-0F81B210CC85}" type="presOf" srcId="{8985E5DB-C068-4427-8E67-F5FC98BF76C2}" destId="{7B319554-E5B9-454C-9F91-65DA87666AA8}" srcOrd="0" destOrd="0" presId="urn:microsoft.com/office/officeart/2008/layout/LinedList"/>
    <dgm:cxn modelId="{D303C926-60C2-4EB6-9F4A-F438E6E50E6C}" srcId="{7387FAA8-C00A-4E26-B038-DC05D1F8D609}" destId="{8985E5DB-C068-4427-8E67-F5FC98BF76C2}" srcOrd="0" destOrd="0" parTransId="{40C05CC0-58EE-4B19-B646-C4CCD2E72AE3}" sibTransId="{A5970042-33F5-4755-B815-6E9DD77AD6F2}"/>
    <dgm:cxn modelId="{79D63B32-7F01-43CF-BB48-A7CD56E199AD}" srcId="{7387FAA8-C00A-4E26-B038-DC05D1F8D609}" destId="{9530D1D4-5878-40C4-89C5-AB71775F3AB8}" srcOrd="1" destOrd="0" parTransId="{80C64942-9F5A-43CA-A45E-799699F6081D}" sibTransId="{83C4AABD-64C8-4F58-B103-636C507BEAB4}"/>
    <dgm:cxn modelId="{1F7F675C-1F4E-4790-A904-EC81BE233C42}" type="presOf" srcId="{D6D06646-1F80-451E-9C7E-E2F2FBB98904}" destId="{F5BB690A-50EF-4A36-885A-74F5CF01A4BE}" srcOrd="0" destOrd="0" presId="urn:microsoft.com/office/officeart/2008/layout/LinedList"/>
    <dgm:cxn modelId="{7FA03260-1DEE-421D-9838-A1076A7DD79B}" type="presOf" srcId="{07932AEC-CFDB-4822-9642-76E07AA8FDBB}" destId="{56357C4F-D7D4-4029-8054-6268CA621EA1}" srcOrd="0" destOrd="0" presId="urn:microsoft.com/office/officeart/2008/layout/LinedList"/>
    <dgm:cxn modelId="{C4816546-67FE-411F-9FBB-72C9237517BE}" type="presOf" srcId="{49AA9B19-4A00-4B21-88C2-230076291098}" destId="{F2959DC0-33E0-493E-9F2F-905ABD7B885E}" srcOrd="0" destOrd="0" presId="urn:microsoft.com/office/officeart/2008/layout/LinedList"/>
    <dgm:cxn modelId="{AB805A99-B030-491E-BB0E-1B94127C7A09}" srcId="{8985E5DB-C068-4427-8E67-F5FC98BF76C2}" destId="{49AA9B19-4A00-4B21-88C2-230076291098}" srcOrd="0" destOrd="0" parTransId="{26D13C15-E9D3-4EF9-BDA5-C765845FDDD8}" sibTransId="{2BB768D3-D828-44C9-8A18-CE46B475210D}"/>
    <dgm:cxn modelId="{DC2FA8EC-A477-46BA-A963-B33498BE2BE2}" type="presOf" srcId="{7387FAA8-C00A-4E26-B038-DC05D1F8D609}" destId="{9AFDD26B-57C6-4A78-8B3E-D7EA89EF967A}" srcOrd="0" destOrd="0" presId="urn:microsoft.com/office/officeart/2008/layout/LinedList"/>
    <dgm:cxn modelId="{EDABBDFD-40A1-48A2-BD9D-C958CF1C9F78}" srcId="{7387FAA8-C00A-4E26-B038-DC05D1F8D609}" destId="{07932AEC-CFDB-4822-9642-76E07AA8FDBB}" srcOrd="2" destOrd="0" parTransId="{F7D3F820-83E2-45ED-9CFE-0834005D4A1A}" sibTransId="{ECDC1276-DBBA-44D7-AC53-EF9F6B9DAD94}"/>
    <dgm:cxn modelId="{9AC6B77E-D6DC-4AB3-B15D-97B50A9FF549}" type="presParOf" srcId="{9AFDD26B-57C6-4A78-8B3E-D7EA89EF967A}" destId="{88D099DA-D0FF-40D1-A0B1-6B21CBD963E3}" srcOrd="0" destOrd="0" presId="urn:microsoft.com/office/officeart/2008/layout/LinedList"/>
    <dgm:cxn modelId="{5A5A4F75-9C6D-4DC4-AA13-D54EA4F9C6E6}" type="presParOf" srcId="{9AFDD26B-57C6-4A78-8B3E-D7EA89EF967A}" destId="{BAC96E91-3F67-40D6-BD19-A0F41B0CD251}" srcOrd="1" destOrd="0" presId="urn:microsoft.com/office/officeart/2008/layout/LinedList"/>
    <dgm:cxn modelId="{9A852377-13A3-431E-892F-AB885762704D}" type="presParOf" srcId="{BAC96E91-3F67-40D6-BD19-A0F41B0CD251}" destId="{7B319554-E5B9-454C-9F91-65DA87666AA8}" srcOrd="0" destOrd="0" presId="urn:microsoft.com/office/officeart/2008/layout/LinedList"/>
    <dgm:cxn modelId="{515588D6-1FEA-4244-94DB-D6F9DF819F9B}" type="presParOf" srcId="{BAC96E91-3F67-40D6-BD19-A0F41B0CD251}" destId="{F5846EBE-361F-4245-AFC1-B5202CD120F7}" srcOrd="1" destOrd="0" presId="urn:microsoft.com/office/officeart/2008/layout/LinedList"/>
    <dgm:cxn modelId="{576BA2FA-54F6-4B69-9C6B-10F38F6E6F04}" type="presParOf" srcId="{F5846EBE-361F-4245-AFC1-B5202CD120F7}" destId="{80D5CADF-6863-4780-95E3-0AE7F22AB696}" srcOrd="0" destOrd="0" presId="urn:microsoft.com/office/officeart/2008/layout/LinedList"/>
    <dgm:cxn modelId="{8762AF3E-D67D-41D6-9957-F471A3FCE862}" type="presParOf" srcId="{F5846EBE-361F-4245-AFC1-B5202CD120F7}" destId="{505C3A18-0E2A-4B0A-A100-79B48CF94A26}" srcOrd="1" destOrd="0" presId="urn:microsoft.com/office/officeart/2008/layout/LinedList"/>
    <dgm:cxn modelId="{66562A4A-F32F-4068-90EF-330D255B25C1}" type="presParOf" srcId="{505C3A18-0E2A-4B0A-A100-79B48CF94A26}" destId="{139B1DEA-AF15-41F8-AF67-D14D9C5BDE9D}" srcOrd="0" destOrd="0" presId="urn:microsoft.com/office/officeart/2008/layout/LinedList"/>
    <dgm:cxn modelId="{C6D91BEB-F6CE-4A62-9B02-69FD7C13476B}" type="presParOf" srcId="{505C3A18-0E2A-4B0A-A100-79B48CF94A26}" destId="{F2959DC0-33E0-493E-9F2F-905ABD7B885E}" srcOrd="1" destOrd="0" presId="urn:microsoft.com/office/officeart/2008/layout/LinedList"/>
    <dgm:cxn modelId="{9D941E75-D812-449F-A990-D1FD306A4D8E}" type="presParOf" srcId="{505C3A18-0E2A-4B0A-A100-79B48CF94A26}" destId="{5A8A7234-EDBC-403A-A59B-2433F81FF4FE}" srcOrd="2" destOrd="0" presId="urn:microsoft.com/office/officeart/2008/layout/LinedList"/>
    <dgm:cxn modelId="{6084B09D-EF56-441C-9F58-8C2CB305203B}" type="presParOf" srcId="{F5846EBE-361F-4245-AFC1-B5202CD120F7}" destId="{2362079F-C203-46B5-A625-4ECFC679ED9A}" srcOrd="2" destOrd="0" presId="urn:microsoft.com/office/officeart/2008/layout/LinedList"/>
    <dgm:cxn modelId="{9F6B0E95-B150-447D-8DE2-87A3D8C2AC13}" type="presParOf" srcId="{F5846EBE-361F-4245-AFC1-B5202CD120F7}" destId="{72212E6C-BF98-49E1-88A5-0B135950C42B}" srcOrd="3" destOrd="0" presId="urn:microsoft.com/office/officeart/2008/layout/LinedList"/>
    <dgm:cxn modelId="{8AFA1BBC-CFAB-46FF-80F5-6716ADF8F0A7}" type="presParOf" srcId="{F5846EBE-361F-4245-AFC1-B5202CD120F7}" destId="{FD821B72-1FEE-4827-BAE7-0B1664F7E34E}" srcOrd="4" destOrd="0" presId="urn:microsoft.com/office/officeart/2008/layout/LinedList"/>
    <dgm:cxn modelId="{48C2F61A-5FFE-4F4D-B922-05A34114F66D}" type="presParOf" srcId="{FD821B72-1FEE-4827-BAE7-0B1664F7E34E}" destId="{17C9BD96-21BF-475E-A002-50A561DD79CC}" srcOrd="0" destOrd="0" presId="urn:microsoft.com/office/officeart/2008/layout/LinedList"/>
    <dgm:cxn modelId="{2E4EA66C-7A37-466D-A051-D16B8AD09605}" type="presParOf" srcId="{FD821B72-1FEE-4827-BAE7-0B1664F7E34E}" destId="{F5BB690A-50EF-4A36-885A-74F5CF01A4BE}" srcOrd="1" destOrd="0" presId="urn:microsoft.com/office/officeart/2008/layout/LinedList"/>
    <dgm:cxn modelId="{174C5F40-CA76-4567-9CEF-21DF4D11B8B9}" type="presParOf" srcId="{FD821B72-1FEE-4827-BAE7-0B1664F7E34E}" destId="{07CAB1EA-1A8E-4C8B-9467-3C6EA0C34113}" srcOrd="2" destOrd="0" presId="urn:microsoft.com/office/officeart/2008/layout/LinedList"/>
    <dgm:cxn modelId="{855B455C-C1F0-428D-9526-FEBC5CA13982}" type="presParOf" srcId="{F5846EBE-361F-4245-AFC1-B5202CD120F7}" destId="{670B039C-E042-46B6-903F-5E6D1021494B}" srcOrd="5" destOrd="0" presId="urn:microsoft.com/office/officeart/2008/layout/LinedList"/>
    <dgm:cxn modelId="{CE449E7A-A2DC-4DD0-B0F8-DF9D89BA9605}" type="presParOf" srcId="{F5846EBE-361F-4245-AFC1-B5202CD120F7}" destId="{63AE3203-6504-45D0-A1B3-BA55B5C161E0}" srcOrd="6" destOrd="0" presId="urn:microsoft.com/office/officeart/2008/layout/LinedList"/>
    <dgm:cxn modelId="{1906F587-1EF2-4CA1-8E94-0C3F2FDBB8AB}" type="presParOf" srcId="{9AFDD26B-57C6-4A78-8B3E-D7EA89EF967A}" destId="{6CE8310F-9186-4CDA-AA2C-7782AD353053}" srcOrd="2" destOrd="0" presId="urn:microsoft.com/office/officeart/2008/layout/LinedList"/>
    <dgm:cxn modelId="{DE0C8329-BF0A-4449-877E-5C60484F7681}" type="presParOf" srcId="{9AFDD26B-57C6-4A78-8B3E-D7EA89EF967A}" destId="{0BE264E5-D6D2-4AC7-93C4-BFB2D73A67DE}" srcOrd="3" destOrd="0" presId="urn:microsoft.com/office/officeart/2008/layout/LinedList"/>
    <dgm:cxn modelId="{A633699D-E578-4CE9-A480-F0F2214567CA}" type="presParOf" srcId="{0BE264E5-D6D2-4AC7-93C4-BFB2D73A67DE}" destId="{DCA46887-607B-4603-B0C1-76D9CA47400A}" srcOrd="0" destOrd="0" presId="urn:microsoft.com/office/officeart/2008/layout/LinedList"/>
    <dgm:cxn modelId="{B4A97535-B485-4563-9C56-12340609290B}" type="presParOf" srcId="{0BE264E5-D6D2-4AC7-93C4-BFB2D73A67DE}" destId="{1FA20CCD-EAD7-4AA5-A479-61E7C5294BCB}" srcOrd="1" destOrd="0" presId="urn:microsoft.com/office/officeart/2008/layout/LinedList"/>
    <dgm:cxn modelId="{3B5C94DF-C9DD-439E-84ED-721D37265F2D}" type="presParOf" srcId="{9AFDD26B-57C6-4A78-8B3E-D7EA89EF967A}" destId="{D7CC9ABC-90EE-4FC8-861A-CBEA7C95E085}" srcOrd="4" destOrd="0" presId="urn:microsoft.com/office/officeart/2008/layout/LinedList"/>
    <dgm:cxn modelId="{136C6472-08BC-45D2-892F-73EB67D59DAB}" type="presParOf" srcId="{9AFDD26B-57C6-4A78-8B3E-D7EA89EF967A}" destId="{28FFFCF0-31B5-47D1-84F3-798F9A0A3A02}" srcOrd="5" destOrd="0" presId="urn:microsoft.com/office/officeart/2008/layout/LinedList"/>
    <dgm:cxn modelId="{33E7AC44-ABE1-4B9E-B445-8C3C17752654}" type="presParOf" srcId="{28FFFCF0-31B5-47D1-84F3-798F9A0A3A02}" destId="{56357C4F-D7D4-4029-8054-6268CA621EA1}" srcOrd="0" destOrd="0" presId="urn:microsoft.com/office/officeart/2008/layout/LinedList"/>
    <dgm:cxn modelId="{4930EF13-5CB7-47BA-A3BB-9CFCB2E74FAD}" type="presParOf" srcId="{28FFFCF0-31B5-47D1-84F3-798F9A0A3A02}" destId="{72051A34-4B67-45D9-B47C-A3F10F90D07B}" srcOrd="1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59F782E-4353-4279-A758-69EF27DBD850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FE8F597-9028-4D74-AD7A-A2788D67E00E}">
      <dgm:prSet phldrT="[Текст]" custT="1"/>
      <dgm:spPr/>
      <dgm:t>
        <a:bodyPr/>
        <a:lstStyle/>
        <a:p>
          <a:r>
            <a:rPr lang="ru-RU" sz="1600" b="1" dirty="0">
              <a:solidFill>
                <a:srgbClr val="C00000"/>
              </a:solidFill>
            </a:rPr>
            <a:t>Подготовительное отделение</a:t>
          </a:r>
        </a:p>
      </dgm:t>
    </dgm:pt>
    <dgm:pt modelId="{E74C485E-0231-4A78-8056-CC09EE443CF0}" type="parTrans" cxnId="{0994192B-F589-42F2-B30B-BF20B7F01D32}">
      <dgm:prSet/>
      <dgm:spPr/>
      <dgm:t>
        <a:bodyPr/>
        <a:lstStyle/>
        <a:p>
          <a:endParaRPr lang="ru-RU"/>
        </a:p>
      </dgm:t>
    </dgm:pt>
    <dgm:pt modelId="{839A78DB-3697-4F9D-B521-1DE1CD45CAC0}" type="sibTrans" cxnId="{0994192B-F589-42F2-B30B-BF20B7F01D32}">
      <dgm:prSet/>
      <dgm:spPr/>
      <dgm:t>
        <a:bodyPr/>
        <a:lstStyle/>
        <a:p>
          <a:endParaRPr lang="ru-RU"/>
        </a:p>
      </dgm:t>
    </dgm:pt>
    <dgm:pt modelId="{F21603A9-6BB2-49C6-9344-E5B24284CDF8}">
      <dgm:prSet phldrT="[Текст]" custT="1"/>
      <dgm:spPr/>
      <dgm:t>
        <a:bodyPr/>
        <a:lstStyle/>
        <a:p>
          <a:pPr algn="just"/>
          <a:r>
            <a:rPr lang="ru-RU" sz="1800" dirty="0"/>
            <a:t>С 2018 г. в НЧИ КФУ реализуется общеобразовательная  программа, обеспечивающая подготовку иностранных граждан к освоению профессиональных образовательных программ на русском языке. </a:t>
          </a:r>
        </a:p>
        <a:p>
          <a:pPr algn="l"/>
          <a:endParaRPr lang="ru-RU" sz="1800" dirty="0"/>
        </a:p>
        <a:p>
          <a:pPr algn="l"/>
          <a:r>
            <a:rPr lang="ru-RU" sz="1800" dirty="0"/>
            <a:t>В </a:t>
          </a:r>
          <a:r>
            <a:rPr lang="ru-RU" sz="1800" b="1" dirty="0"/>
            <a:t>2023-2024</a:t>
          </a:r>
          <a:r>
            <a:rPr lang="ru-RU" sz="1800" dirty="0"/>
            <a:t> уч. г. на подготовительном отделении обучалось </a:t>
          </a:r>
          <a:r>
            <a:rPr lang="ru-RU" sz="1800" b="1" dirty="0"/>
            <a:t>187 человек </a:t>
          </a:r>
          <a:r>
            <a:rPr lang="ru-RU" sz="1800" dirty="0"/>
            <a:t>из </a:t>
          </a:r>
          <a:r>
            <a:rPr lang="ru-RU" sz="1800" b="1" dirty="0"/>
            <a:t>Китая, Узбекистана, Туркменистана</a:t>
          </a:r>
          <a:r>
            <a:rPr lang="ru-RU" sz="1800" dirty="0"/>
            <a:t>. </a:t>
          </a:r>
        </a:p>
        <a:p>
          <a:pPr algn="l"/>
          <a:r>
            <a:rPr lang="ru-RU" sz="1800" dirty="0"/>
            <a:t>В </a:t>
          </a:r>
          <a:r>
            <a:rPr lang="ru-RU" sz="1800" b="1" dirty="0"/>
            <a:t>2024-2025 </a:t>
          </a:r>
          <a:r>
            <a:rPr lang="ru-RU" sz="1800" b="1" dirty="0" err="1"/>
            <a:t>уч.г</a:t>
          </a:r>
          <a:r>
            <a:rPr lang="ru-RU" sz="1800" b="1" dirty="0"/>
            <a:t>. </a:t>
          </a:r>
          <a:r>
            <a:rPr lang="ru-RU" sz="1800" dirty="0"/>
            <a:t>году на подготовительном отделении обучаются </a:t>
          </a:r>
          <a:r>
            <a:rPr lang="ru-RU" sz="1800" b="1" dirty="0"/>
            <a:t>211 человек </a:t>
          </a:r>
          <a:r>
            <a:rPr lang="ru-RU" sz="1800" dirty="0"/>
            <a:t>из </a:t>
          </a:r>
          <a:r>
            <a:rPr lang="ru-RU" sz="1800" b="1" dirty="0"/>
            <a:t>Китая, Германии,</a:t>
          </a:r>
          <a:r>
            <a:rPr lang="ru-RU" sz="1800" dirty="0"/>
            <a:t> </a:t>
          </a:r>
          <a:r>
            <a:rPr lang="ru-RU" sz="1800" b="1" dirty="0"/>
            <a:t>Туркменистана.</a:t>
          </a:r>
        </a:p>
      </dgm:t>
    </dgm:pt>
    <dgm:pt modelId="{3E06F824-4E7F-4F44-85C3-101B492C643B}" type="parTrans" cxnId="{266F17F5-1F2A-47E6-943D-3A37FBCD53E1}">
      <dgm:prSet/>
      <dgm:spPr/>
      <dgm:t>
        <a:bodyPr/>
        <a:lstStyle/>
        <a:p>
          <a:endParaRPr lang="ru-RU"/>
        </a:p>
      </dgm:t>
    </dgm:pt>
    <dgm:pt modelId="{8C87DB93-87D8-4878-867E-201C7F429A59}" type="sibTrans" cxnId="{266F17F5-1F2A-47E6-943D-3A37FBCD53E1}">
      <dgm:prSet/>
      <dgm:spPr/>
      <dgm:t>
        <a:bodyPr/>
        <a:lstStyle/>
        <a:p>
          <a:endParaRPr lang="ru-RU"/>
        </a:p>
      </dgm:t>
    </dgm:pt>
    <dgm:pt modelId="{323A5035-ECF8-4045-B50E-4E70B4E088F3}" type="pres">
      <dgm:prSet presAssocID="{F59F782E-4353-4279-A758-69EF27DBD850}" presName="vert0" presStyleCnt="0">
        <dgm:presLayoutVars>
          <dgm:dir/>
          <dgm:animOne val="branch"/>
          <dgm:animLvl val="lvl"/>
        </dgm:presLayoutVars>
      </dgm:prSet>
      <dgm:spPr/>
    </dgm:pt>
    <dgm:pt modelId="{C60FD20D-2587-47B7-A387-E4F666F68875}" type="pres">
      <dgm:prSet presAssocID="{6FE8F597-9028-4D74-AD7A-A2788D67E00E}" presName="thickLine" presStyleLbl="alignNode1" presStyleIdx="0" presStyleCnt="1"/>
      <dgm:spPr/>
    </dgm:pt>
    <dgm:pt modelId="{262EE55E-7A75-4D34-8E9C-C006F1CCAD0C}" type="pres">
      <dgm:prSet presAssocID="{6FE8F597-9028-4D74-AD7A-A2788D67E00E}" presName="horz1" presStyleCnt="0"/>
      <dgm:spPr/>
    </dgm:pt>
    <dgm:pt modelId="{F5EB5FF6-4BB2-4463-8BE8-CE8E627FAE93}" type="pres">
      <dgm:prSet presAssocID="{6FE8F597-9028-4D74-AD7A-A2788D67E00E}" presName="tx1" presStyleLbl="revTx" presStyleIdx="0" presStyleCnt="2" custScaleX="110108" custLinFactNeighborX="238" custLinFactNeighborY="-299"/>
      <dgm:spPr/>
    </dgm:pt>
    <dgm:pt modelId="{62B59236-EED3-4D86-BAB8-3F42149B71D0}" type="pres">
      <dgm:prSet presAssocID="{6FE8F597-9028-4D74-AD7A-A2788D67E00E}" presName="vert1" presStyleCnt="0"/>
      <dgm:spPr/>
    </dgm:pt>
    <dgm:pt modelId="{88460B14-1693-4953-AC06-DC17C1D6DA46}" type="pres">
      <dgm:prSet presAssocID="{F21603A9-6BB2-49C6-9344-E5B24284CDF8}" presName="vertSpace2a" presStyleCnt="0"/>
      <dgm:spPr/>
    </dgm:pt>
    <dgm:pt modelId="{54A65885-6656-4AAD-AFD2-7076A1259CBC}" type="pres">
      <dgm:prSet presAssocID="{F21603A9-6BB2-49C6-9344-E5B24284CDF8}" presName="horz2" presStyleCnt="0"/>
      <dgm:spPr/>
    </dgm:pt>
    <dgm:pt modelId="{2B6FC96B-1CFC-4820-8246-2CDC16CCD445}" type="pres">
      <dgm:prSet presAssocID="{F21603A9-6BB2-49C6-9344-E5B24284CDF8}" presName="horzSpace2" presStyleCnt="0"/>
      <dgm:spPr/>
    </dgm:pt>
    <dgm:pt modelId="{4D37C024-0769-4149-AF97-D9F3B9D74F94}" type="pres">
      <dgm:prSet presAssocID="{F21603A9-6BB2-49C6-9344-E5B24284CDF8}" presName="tx2" presStyleLbl="revTx" presStyleIdx="1" presStyleCnt="2" custScaleX="99390" custScaleY="62182" custLinFactNeighborX="-296" custLinFactNeighborY="-4675"/>
      <dgm:spPr/>
    </dgm:pt>
    <dgm:pt modelId="{C9B1BB6C-E002-43D3-98C7-9161AD801E5E}" type="pres">
      <dgm:prSet presAssocID="{F21603A9-6BB2-49C6-9344-E5B24284CDF8}" presName="vert2" presStyleCnt="0"/>
      <dgm:spPr/>
    </dgm:pt>
    <dgm:pt modelId="{B8C4B63E-2DAC-472F-89CA-83B52A77D5F9}" type="pres">
      <dgm:prSet presAssocID="{F21603A9-6BB2-49C6-9344-E5B24284CDF8}" presName="thinLine2b" presStyleLbl="callout" presStyleIdx="0" presStyleCnt="1" custLinFactNeighborX="-814" custLinFactNeighborY="-79656"/>
      <dgm:spPr/>
    </dgm:pt>
    <dgm:pt modelId="{96955691-A40C-4C74-9026-E55E88A217BC}" type="pres">
      <dgm:prSet presAssocID="{F21603A9-6BB2-49C6-9344-E5B24284CDF8}" presName="vertSpace2b" presStyleCnt="0"/>
      <dgm:spPr/>
    </dgm:pt>
  </dgm:ptLst>
  <dgm:cxnLst>
    <dgm:cxn modelId="{0994192B-F589-42F2-B30B-BF20B7F01D32}" srcId="{F59F782E-4353-4279-A758-69EF27DBD850}" destId="{6FE8F597-9028-4D74-AD7A-A2788D67E00E}" srcOrd="0" destOrd="0" parTransId="{E74C485E-0231-4A78-8056-CC09EE443CF0}" sibTransId="{839A78DB-3697-4F9D-B521-1DE1CD45CAC0}"/>
    <dgm:cxn modelId="{35082F68-F10A-44D5-964A-4E9D5BA21B86}" type="presOf" srcId="{6FE8F597-9028-4D74-AD7A-A2788D67E00E}" destId="{F5EB5FF6-4BB2-4463-8BE8-CE8E627FAE93}" srcOrd="0" destOrd="0" presId="urn:microsoft.com/office/officeart/2008/layout/LinedList"/>
    <dgm:cxn modelId="{4FCDD189-EE25-41A7-9A9A-C2078D878EA1}" type="presOf" srcId="{F59F782E-4353-4279-A758-69EF27DBD850}" destId="{323A5035-ECF8-4045-B50E-4E70B4E088F3}" srcOrd="0" destOrd="0" presId="urn:microsoft.com/office/officeart/2008/layout/LinedList"/>
    <dgm:cxn modelId="{F5FD5F9B-44BD-4FA5-85C4-67165F014280}" type="presOf" srcId="{F21603A9-6BB2-49C6-9344-E5B24284CDF8}" destId="{4D37C024-0769-4149-AF97-D9F3B9D74F94}" srcOrd="0" destOrd="0" presId="urn:microsoft.com/office/officeart/2008/layout/LinedList"/>
    <dgm:cxn modelId="{266F17F5-1F2A-47E6-943D-3A37FBCD53E1}" srcId="{6FE8F597-9028-4D74-AD7A-A2788D67E00E}" destId="{F21603A9-6BB2-49C6-9344-E5B24284CDF8}" srcOrd="0" destOrd="0" parTransId="{3E06F824-4E7F-4F44-85C3-101B492C643B}" sibTransId="{8C87DB93-87D8-4878-867E-201C7F429A59}"/>
    <dgm:cxn modelId="{47189663-2BDC-4C4C-B8A4-BD86254C384C}" type="presParOf" srcId="{323A5035-ECF8-4045-B50E-4E70B4E088F3}" destId="{C60FD20D-2587-47B7-A387-E4F666F68875}" srcOrd="0" destOrd="0" presId="urn:microsoft.com/office/officeart/2008/layout/LinedList"/>
    <dgm:cxn modelId="{98E50512-67B7-4F9B-AB80-CE123FBE6724}" type="presParOf" srcId="{323A5035-ECF8-4045-B50E-4E70B4E088F3}" destId="{262EE55E-7A75-4D34-8E9C-C006F1CCAD0C}" srcOrd="1" destOrd="0" presId="urn:microsoft.com/office/officeart/2008/layout/LinedList"/>
    <dgm:cxn modelId="{EAC4177D-D006-4A0E-A02A-D819A0BDC642}" type="presParOf" srcId="{262EE55E-7A75-4D34-8E9C-C006F1CCAD0C}" destId="{F5EB5FF6-4BB2-4463-8BE8-CE8E627FAE93}" srcOrd="0" destOrd="0" presId="urn:microsoft.com/office/officeart/2008/layout/LinedList"/>
    <dgm:cxn modelId="{3C66FFAE-6E43-4BEE-AC8F-082ED23FCBA3}" type="presParOf" srcId="{262EE55E-7A75-4D34-8E9C-C006F1CCAD0C}" destId="{62B59236-EED3-4D86-BAB8-3F42149B71D0}" srcOrd="1" destOrd="0" presId="urn:microsoft.com/office/officeart/2008/layout/LinedList"/>
    <dgm:cxn modelId="{BFF59D37-9D94-476E-B4EB-03E2165F5872}" type="presParOf" srcId="{62B59236-EED3-4D86-BAB8-3F42149B71D0}" destId="{88460B14-1693-4953-AC06-DC17C1D6DA46}" srcOrd="0" destOrd="0" presId="urn:microsoft.com/office/officeart/2008/layout/LinedList"/>
    <dgm:cxn modelId="{DD6EC1A5-E633-41E4-A1BB-3DA7744DCD5F}" type="presParOf" srcId="{62B59236-EED3-4D86-BAB8-3F42149B71D0}" destId="{54A65885-6656-4AAD-AFD2-7076A1259CBC}" srcOrd="1" destOrd="0" presId="urn:microsoft.com/office/officeart/2008/layout/LinedList"/>
    <dgm:cxn modelId="{3AFF3959-15E9-4BDE-B1B8-44898162BA04}" type="presParOf" srcId="{54A65885-6656-4AAD-AFD2-7076A1259CBC}" destId="{2B6FC96B-1CFC-4820-8246-2CDC16CCD445}" srcOrd="0" destOrd="0" presId="urn:microsoft.com/office/officeart/2008/layout/LinedList"/>
    <dgm:cxn modelId="{F5787B3D-F2C5-4A7E-8976-48EA7B7B004E}" type="presParOf" srcId="{54A65885-6656-4AAD-AFD2-7076A1259CBC}" destId="{4D37C024-0769-4149-AF97-D9F3B9D74F94}" srcOrd="1" destOrd="0" presId="urn:microsoft.com/office/officeart/2008/layout/LinedList"/>
    <dgm:cxn modelId="{D26C7336-B4B9-402D-BCD5-C2F3C6F19CB1}" type="presParOf" srcId="{54A65885-6656-4AAD-AFD2-7076A1259CBC}" destId="{C9B1BB6C-E002-43D3-98C7-9161AD801E5E}" srcOrd="2" destOrd="0" presId="urn:microsoft.com/office/officeart/2008/layout/LinedList"/>
    <dgm:cxn modelId="{C844B39C-C220-4399-B3FC-B20DB369F344}" type="presParOf" srcId="{62B59236-EED3-4D86-BAB8-3F42149B71D0}" destId="{B8C4B63E-2DAC-472F-89CA-83B52A77D5F9}" srcOrd="2" destOrd="0" presId="urn:microsoft.com/office/officeart/2008/layout/LinedList"/>
    <dgm:cxn modelId="{6FE10345-7089-42FC-96D7-1A657F29160D}" type="presParOf" srcId="{62B59236-EED3-4D86-BAB8-3F42149B71D0}" destId="{96955691-A40C-4C74-9026-E55E88A217BC}" srcOrd="3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59F782E-4353-4279-A758-69EF27DBD850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1AE536D-735E-4D7E-9FBC-B0C74B37E7C3}">
      <dgm:prSet custT="1"/>
      <dgm:spPr>
        <a:ln w="38100"/>
      </dgm:spPr>
      <dgm:t>
        <a:bodyPr/>
        <a:lstStyle/>
        <a:p>
          <a:r>
            <a:rPr lang="ru-RU" sz="1500" dirty="0"/>
            <a:t>-     военно-патриотическое мероприятие </a:t>
          </a:r>
          <a:r>
            <a:rPr lang="ru-RU" sz="1500" b="1" dirty="0"/>
            <a:t>«Помнит сердце, не забудет никогда» </a:t>
          </a:r>
          <a:r>
            <a:rPr lang="ru-RU" sz="1500" dirty="0"/>
            <a:t>в рамках традиционного ежегодного проекта «Поэтическая лира». (организаторы: </a:t>
          </a:r>
          <a:r>
            <a:rPr lang="ru-RU" sz="1500" dirty="0" err="1"/>
            <a:t>Айдарова</a:t>
          </a:r>
          <a:r>
            <a:rPr lang="ru-RU" sz="1500" dirty="0"/>
            <a:t> А.М., Страхова И.В. и Мазаева Т.В. под рук зав. каф. филологии </a:t>
          </a:r>
          <a:r>
            <a:rPr lang="ru-RU" sz="1500" dirty="0" err="1"/>
            <a:t>Биляловой</a:t>
          </a:r>
          <a:r>
            <a:rPr lang="ru-RU" sz="1500" dirty="0"/>
            <a:t> А.А.)</a:t>
          </a:r>
        </a:p>
        <a:p>
          <a:endParaRPr lang="ru-RU" sz="1500" b="0" dirty="0"/>
        </a:p>
        <a:p>
          <a:endParaRPr lang="ru-RU" sz="1500" b="0" dirty="0"/>
        </a:p>
      </dgm:t>
    </dgm:pt>
    <dgm:pt modelId="{8CB10DFB-E184-4F33-9169-5FFB7F033572}" type="parTrans" cxnId="{E5A5EF6B-0D24-4E39-BBC3-CD0BB7A2FD37}">
      <dgm:prSet/>
      <dgm:spPr/>
      <dgm:t>
        <a:bodyPr/>
        <a:lstStyle/>
        <a:p>
          <a:endParaRPr lang="ru-RU"/>
        </a:p>
      </dgm:t>
    </dgm:pt>
    <dgm:pt modelId="{1CD7CEB1-2106-4ED0-B000-3DD12EC209FE}" type="sibTrans" cxnId="{E5A5EF6B-0D24-4E39-BBC3-CD0BB7A2FD37}">
      <dgm:prSet/>
      <dgm:spPr/>
      <dgm:t>
        <a:bodyPr/>
        <a:lstStyle/>
        <a:p>
          <a:endParaRPr lang="ru-RU"/>
        </a:p>
      </dgm:t>
    </dgm:pt>
    <dgm:pt modelId="{F21603A9-6BB2-49C6-9344-E5B24284CDF8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br>
            <a:rPr lang="ru-RU" sz="1800" dirty="0"/>
          </a:br>
          <a:endParaRPr lang="ru-RU" sz="1600" b="1" dirty="0"/>
        </a:p>
      </dgm:t>
    </dgm:pt>
    <dgm:pt modelId="{8C87DB93-87D8-4878-867E-201C7F429A59}" type="sibTrans" cxnId="{266F17F5-1F2A-47E6-943D-3A37FBCD53E1}">
      <dgm:prSet/>
      <dgm:spPr/>
      <dgm:t>
        <a:bodyPr/>
        <a:lstStyle/>
        <a:p>
          <a:endParaRPr lang="ru-RU"/>
        </a:p>
      </dgm:t>
    </dgm:pt>
    <dgm:pt modelId="{3E06F824-4E7F-4F44-85C3-101B492C643B}" type="parTrans" cxnId="{266F17F5-1F2A-47E6-943D-3A37FBCD53E1}">
      <dgm:prSet/>
      <dgm:spPr/>
      <dgm:t>
        <a:bodyPr/>
        <a:lstStyle/>
        <a:p>
          <a:endParaRPr lang="ru-RU"/>
        </a:p>
      </dgm:t>
    </dgm:pt>
    <dgm:pt modelId="{2414B16B-E1AC-4B41-BC6B-624B42AC249D}">
      <dgm:prSet custT="1"/>
      <dgm:spPr/>
      <dgm:t>
        <a:bodyPr/>
        <a:lstStyle/>
        <a:p>
          <a:endParaRPr lang="ru-RU" sz="1600" b="1" dirty="0"/>
        </a:p>
      </dgm:t>
    </dgm:pt>
    <dgm:pt modelId="{C3B9FFAE-0998-4CE2-98F1-108D8BE48E00}" type="parTrans" cxnId="{5319090B-C0EF-4246-9EE8-CA0DD4D27A46}">
      <dgm:prSet/>
      <dgm:spPr/>
      <dgm:t>
        <a:bodyPr/>
        <a:lstStyle/>
        <a:p>
          <a:endParaRPr lang="ru-RU"/>
        </a:p>
      </dgm:t>
    </dgm:pt>
    <dgm:pt modelId="{258DB175-3DA7-4E0A-8135-DDA245A93F30}" type="sibTrans" cxnId="{5319090B-C0EF-4246-9EE8-CA0DD4D27A46}">
      <dgm:prSet/>
      <dgm:spPr/>
      <dgm:t>
        <a:bodyPr/>
        <a:lstStyle/>
        <a:p>
          <a:endParaRPr lang="ru-RU"/>
        </a:p>
      </dgm:t>
    </dgm:pt>
    <dgm:pt modelId="{6FE8F597-9028-4D74-AD7A-A2788D67E00E}">
      <dgm:prSet phldrT="[Текст]" custT="1"/>
      <dgm:spPr/>
      <dgm:t>
        <a:bodyPr/>
        <a:lstStyle/>
        <a:p>
          <a:endParaRPr lang="ru-RU" sz="1800" b="1" dirty="0">
            <a:solidFill>
              <a:srgbClr val="FF0000"/>
            </a:solidFill>
          </a:endParaRPr>
        </a:p>
        <a:p>
          <a:endParaRPr lang="ru-RU" sz="1600" b="1" dirty="0">
            <a:solidFill>
              <a:srgbClr val="C00000"/>
            </a:solidFill>
          </a:endParaRPr>
        </a:p>
        <a:p>
          <a:endParaRPr lang="ru-RU" sz="1600" b="1" dirty="0">
            <a:solidFill>
              <a:srgbClr val="C00000"/>
            </a:solidFill>
          </a:endParaRPr>
        </a:p>
      </dgm:t>
    </dgm:pt>
    <dgm:pt modelId="{839A78DB-3697-4F9D-B521-1DE1CD45CAC0}" type="sibTrans" cxnId="{0994192B-F589-42F2-B30B-BF20B7F01D32}">
      <dgm:prSet/>
      <dgm:spPr/>
      <dgm:t>
        <a:bodyPr/>
        <a:lstStyle/>
        <a:p>
          <a:endParaRPr lang="ru-RU"/>
        </a:p>
      </dgm:t>
    </dgm:pt>
    <dgm:pt modelId="{E74C485E-0231-4A78-8056-CC09EE443CF0}" type="parTrans" cxnId="{0994192B-F589-42F2-B30B-BF20B7F01D32}">
      <dgm:prSet/>
      <dgm:spPr/>
      <dgm:t>
        <a:bodyPr/>
        <a:lstStyle/>
        <a:p>
          <a:endParaRPr lang="ru-RU"/>
        </a:p>
      </dgm:t>
    </dgm:pt>
    <dgm:pt modelId="{323A5035-ECF8-4045-B50E-4E70B4E088F3}" type="pres">
      <dgm:prSet presAssocID="{F59F782E-4353-4279-A758-69EF27DBD850}" presName="vert0" presStyleCnt="0">
        <dgm:presLayoutVars>
          <dgm:dir/>
          <dgm:animOne val="branch"/>
          <dgm:animLvl val="lvl"/>
        </dgm:presLayoutVars>
      </dgm:prSet>
      <dgm:spPr/>
    </dgm:pt>
    <dgm:pt modelId="{C60FD20D-2587-47B7-A387-E4F666F68875}" type="pres">
      <dgm:prSet presAssocID="{6FE8F597-9028-4D74-AD7A-A2788D67E00E}" presName="thickLine" presStyleLbl="alignNode1" presStyleIdx="0" presStyleCnt="3"/>
      <dgm:spPr/>
    </dgm:pt>
    <dgm:pt modelId="{262EE55E-7A75-4D34-8E9C-C006F1CCAD0C}" type="pres">
      <dgm:prSet presAssocID="{6FE8F597-9028-4D74-AD7A-A2788D67E00E}" presName="horz1" presStyleCnt="0"/>
      <dgm:spPr/>
    </dgm:pt>
    <dgm:pt modelId="{F5EB5FF6-4BB2-4463-8BE8-CE8E627FAE93}" type="pres">
      <dgm:prSet presAssocID="{6FE8F597-9028-4D74-AD7A-A2788D67E00E}" presName="tx1" presStyleLbl="revTx" presStyleIdx="0" presStyleCnt="4" custScaleX="149803" custScaleY="543392" custLinFactNeighborX="0" custLinFactNeighborY="6565"/>
      <dgm:spPr/>
    </dgm:pt>
    <dgm:pt modelId="{62B59236-EED3-4D86-BAB8-3F42149B71D0}" type="pres">
      <dgm:prSet presAssocID="{6FE8F597-9028-4D74-AD7A-A2788D67E00E}" presName="vert1" presStyleCnt="0"/>
      <dgm:spPr/>
    </dgm:pt>
    <dgm:pt modelId="{88460B14-1693-4953-AC06-DC17C1D6DA46}" type="pres">
      <dgm:prSet presAssocID="{F21603A9-6BB2-49C6-9344-E5B24284CDF8}" presName="vertSpace2a" presStyleCnt="0"/>
      <dgm:spPr/>
    </dgm:pt>
    <dgm:pt modelId="{54A65885-6656-4AAD-AFD2-7076A1259CBC}" type="pres">
      <dgm:prSet presAssocID="{F21603A9-6BB2-49C6-9344-E5B24284CDF8}" presName="horz2" presStyleCnt="0"/>
      <dgm:spPr/>
    </dgm:pt>
    <dgm:pt modelId="{2B6FC96B-1CFC-4820-8246-2CDC16CCD445}" type="pres">
      <dgm:prSet presAssocID="{F21603A9-6BB2-49C6-9344-E5B24284CDF8}" presName="horzSpace2" presStyleCnt="0"/>
      <dgm:spPr/>
    </dgm:pt>
    <dgm:pt modelId="{4D37C024-0769-4149-AF97-D9F3B9D74F94}" type="pres">
      <dgm:prSet presAssocID="{F21603A9-6BB2-49C6-9344-E5B24284CDF8}" presName="tx2" presStyleLbl="revTx" presStyleIdx="1" presStyleCnt="4" custScaleX="127389" custScaleY="110965" custLinFactNeighborX="-1077" custLinFactNeighborY="17505"/>
      <dgm:spPr/>
    </dgm:pt>
    <dgm:pt modelId="{C9B1BB6C-E002-43D3-98C7-9161AD801E5E}" type="pres">
      <dgm:prSet presAssocID="{F21603A9-6BB2-49C6-9344-E5B24284CDF8}" presName="vert2" presStyleCnt="0"/>
      <dgm:spPr/>
    </dgm:pt>
    <dgm:pt modelId="{B8C4B63E-2DAC-472F-89CA-83B52A77D5F9}" type="pres">
      <dgm:prSet presAssocID="{F21603A9-6BB2-49C6-9344-E5B24284CDF8}" presName="thinLine2b" presStyleLbl="callout" presStyleIdx="0" presStyleCnt="1" custFlipVert="1" custFlipHor="1" custSzY="45720" custScaleX="1290" custLinFactY="4333758" custLinFactNeighborX="-39917" custLinFactNeighborY="4400000"/>
      <dgm:spPr/>
    </dgm:pt>
    <dgm:pt modelId="{96955691-A40C-4C74-9026-E55E88A217BC}" type="pres">
      <dgm:prSet presAssocID="{F21603A9-6BB2-49C6-9344-E5B24284CDF8}" presName="vertSpace2b" presStyleCnt="0"/>
      <dgm:spPr/>
    </dgm:pt>
    <dgm:pt modelId="{73E08D55-7273-4AC4-8A1F-D1A54DE51322}" type="pres">
      <dgm:prSet presAssocID="{E1AE536D-735E-4D7E-9FBC-B0C74B37E7C3}" presName="thickLine" presStyleLbl="alignNode1" presStyleIdx="1" presStyleCnt="3" custLinFactY="-600000" custLinFactNeighborX="0" custLinFactNeighborY="-698274"/>
      <dgm:spPr/>
    </dgm:pt>
    <dgm:pt modelId="{E947163D-4ECF-4245-B369-562C7F33C9DD}" type="pres">
      <dgm:prSet presAssocID="{E1AE536D-735E-4D7E-9FBC-B0C74B37E7C3}" presName="horz1" presStyleCnt="0"/>
      <dgm:spPr/>
    </dgm:pt>
    <dgm:pt modelId="{245028B8-ECC9-4910-9202-A2AFAC7129ED}" type="pres">
      <dgm:prSet presAssocID="{E1AE536D-735E-4D7E-9FBC-B0C74B37E7C3}" presName="tx1" presStyleLbl="revTx" presStyleIdx="2" presStyleCnt="4" custScaleX="500000" custScaleY="35405" custLinFactY="-300000" custLinFactNeighborX="6097" custLinFactNeighborY="-328435"/>
      <dgm:spPr/>
    </dgm:pt>
    <dgm:pt modelId="{5DD7B35D-6C93-48CC-9DD0-D354DA79089C}" type="pres">
      <dgm:prSet presAssocID="{E1AE536D-735E-4D7E-9FBC-B0C74B37E7C3}" presName="vert1" presStyleCnt="0"/>
      <dgm:spPr/>
    </dgm:pt>
    <dgm:pt modelId="{18784B4C-934B-4DA7-8960-378706E245F9}" type="pres">
      <dgm:prSet presAssocID="{2414B16B-E1AC-4B41-BC6B-624B42AC249D}" presName="thickLine" presStyleLbl="alignNode1" presStyleIdx="2" presStyleCnt="3" custLinFactY="-100000" custLinFactNeighborX="0" custLinFactNeighborY="-109203"/>
      <dgm:spPr/>
    </dgm:pt>
    <dgm:pt modelId="{9C023AA0-737F-429C-AA2E-E15AF2026425}" type="pres">
      <dgm:prSet presAssocID="{2414B16B-E1AC-4B41-BC6B-624B42AC249D}" presName="horz1" presStyleCnt="0"/>
      <dgm:spPr/>
    </dgm:pt>
    <dgm:pt modelId="{47C8B7F1-67F3-4B8A-9797-5CFBCFACA846}" type="pres">
      <dgm:prSet presAssocID="{2414B16B-E1AC-4B41-BC6B-624B42AC249D}" presName="tx1" presStyleLbl="revTx" presStyleIdx="3" presStyleCnt="4" custScaleX="363416" custLinFactX="21951" custLinFactY="-100000" custLinFactNeighborX="100000" custLinFactNeighborY="-157924"/>
      <dgm:spPr/>
    </dgm:pt>
    <dgm:pt modelId="{36D5075C-CDBC-47F9-A5C5-7FA63DB5154E}" type="pres">
      <dgm:prSet presAssocID="{2414B16B-E1AC-4B41-BC6B-624B42AC249D}" presName="vert1" presStyleCnt="0"/>
      <dgm:spPr/>
    </dgm:pt>
  </dgm:ptLst>
  <dgm:cxnLst>
    <dgm:cxn modelId="{5319090B-C0EF-4246-9EE8-CA0DD4D27A46}" srcId="{F59F782E-4353-4279-A758-69EF27DBD850}" destId="{2414B16B-E1AC-4B41-BC6B-624B42AC249D}" srcOrd="2" destOrd="0" parTransId="{C3B9FFAE-0998-4CE2-98F1-108D8BE48E00}" sibTransId="{258DB175-3DA7-4E0A-8135-DDA245A93F30}"/>
    <dgm:cxn modelId="{0994192B-F589-42F2-B30B-BF20B7F01D32}" srcId="{F59F782E-4353-4279-A758-69EF27DBD850}" destId="{6FE8F597-9028-4D74-AD7A-A2788D67E00E}" srcOrd="0" destOrd="0" parTransId="{E74C485E-0231-4A78-8056-CC09EE443CF0}" sibTransId="{839A78DB-3697-4F9D-B521-1DE1CD45CAC0}"/>
    <dgm:cxn modelId="{D505E12D-3CB5-4232-BD34-433BDEBF2ED1}" type="presOf" srcId="{E1AE536D-735E-4D7E-9FBC-B0C74B37E7C3}" destId="{245028B8-ECC9-4910-9202-A2AFAC7129ED}" srcOrd="0" destOrd="0" presId="urn:microsoft.com/office/officeart/2008/layout/LinedList"/>
    <dgm:cxn modelId="{E5A5EF6B-0D24-4E39-BBC3-CD0BB7A2FD37}" srcId="{F59F782E-4353-4279-A758-69EF27DBD850}" destId="{E1AE536D-735E-4D7E-9FBC-B0C74B37E7C3}" srcOrd="1" destOrd="0" parTransId="{8CB10DFB-E184-4F33-9169-5FFB7F033572}" sibTransId="{1CD7CEB1-2106-4ED0-B000-3DD12EC209FE}"/>
    <dgm:cxn modelId="{153DBF4D-C5CA-493D-B378-39F227D03B99}" type="presOf" srcId="{2414B16B-E1AC-4B41-BC6B-624B42AC249D}" destId="{47C8B7F1-67F3-4B8A-9797-5CFBCFACA846}" srcOrd="0" destOrd="0" presId="urn:microsoft.com/office/officeart/2008/layout/LinedList"/>
    <dgm:cxn modelId="{0319B873-B340-4455-BCA5-77E03ABC954D}" type="presOf" srcId="{F21603A9-6BB2-49C6-9344-E5B24284CDF8}" destId="{4D37C024-0769-4149-AF97-D9F3B9D74F94}" srcOrd="0" destOrd="0" presId="urn:microsoft.com/office/officeart/2008/layout/LinedList"/>
    <dgm:cxn modelId="{41314377-4C49-4CA9-A2B6-3332BB51ACF4}" type="presOf" srcId="{F59F782E-4353-4279-A758-69EF27DBD850}" destId="{323A5035-ECF8-4045-B50E-4E70B4E088F3}" srcOrd="0" destOrd="0" presId="urn:microsoft.com/office/officeart/2008/layout/LinedList"/>
    <dgm:cxn modelId="{33C68BD1-DC44-4308-B02E-058F6B53EA1C}" type="presOf" srcId="{6FE8F597-9028-4D74-AD7A-A2788D67E00E}" destId="{F5EB5FF6-4BB2-4463-8BE8-CE8E627FAE93}" srcOrd="0" destOrd="0" presId="urn:microsoft.com/office/officeart/2008/layout/LinedList"/>
    <dgm:cxn modelId="{266F17F5-1F2A-47E6-943D-3A37FBCD53E1}" srcId="{6FE8F597-9028-4D74-AD7A-A2788D67E00E}" destId="{F21603A9-6BB2-49C6-9344-E5B24284CDF8}" srcOrd="0" destOrd="0" parTransId="{3E06F824-4E7F-4F44-85C3-101B492C643B}" sibTransId="{8C87DB93-87D8-4878-867E-201C7F429A59}"/>
    <dgm:cxn modelId="{5920DF1C-75F0-4DDF-9C7D-8FDF6A771B82}" type="presParOf" srcId="{323A5035-ECF8-4045-B50E-4E70B4E088F3}" destId="{C60FD20D-2587-47B7-A387-E4F666F68875}" srcOrd="0" destOrd="0" presId="urn:microsoft.com/office/officeart/2008/layout/LinedList"/>
    <dgm:cxn modelId="{62AD7FB8-DDA2-44C3-A6AF-B3C23E4D835F}" type="presParOf" srcId="{323A5035-ECF8-4045-B50E-4E70B4E088F3}" destId="{262EE55E-7A75-4D34-8E9C-C006F1CCAD0C}" srcOrd="1" destOrd="0" presId="urn:microsoft.com/office/officeart/2008/layout/LinedList"/>
    <dgm:cxn modelId="{40588B54-C155-4B76-9866-9256D7C42E9F}" type="presParOf" srcId="{262EE55E-7A75-4D34-8E9C-C006F1CCAD0C}" destId="{F5EB5FF6-4BB2-4463-8BE8-CE8E627FAE93}" srcOrd="0" destOrd="0" presId="urn:microsoft.com/office/officeart/2008/layout/LinedList"/>
    <dgm:cxn modelId="{5C1321A5-B7F8-402E-A3B9-23E99A14F8EC}" type="presParOf" srcId="{262EE55E-7A75-4D34-8E9C-C006F1CCAD0C}" destId="{62B59236-EED3-4D86-BAB8-3F42149B71D0}" srcOrd="1" destOrd="0" presId="urn:microsoft.com/office/officeart/2008/layout/LinedList"/>
    <dgm:cxn modelId="{F30D07B6-8FF0-42FF-BC7B-71C19B5CF01E}" type="presParOf" srcId="{62B59236-EED3-4D86-BAB8-3F42149B71D0}" destId="{88460B14-1693-4953-AC06-DC17C1D6DA46}" srcOrd="0" destOrd="0" presId="urn:microsoft.com/office/officeart/2008/layout/LinedList"/>
    <dgm:cxn modelId="{5EA886C7-C506-415A-914D-760EFE6B1902}" type="presParOf" srcId="{62B59236-EED3-4D86-BAB8-3F42149B71D0}" destId="{54A65885-6656-4AAD-AFD2-7076A1259CBC}" srcOrd="1" destOrd="0" presId="urn:microsoft.com/office/officeart/2008/layout/LinedList"/>
    <dgm:cxn modelId="{793EA5D2-2737-430D-ACB5-898FCC7142D7}" type="presParOf" srcId="{54A65885-6656-4AAD-AFD2-7076A1259CBC}" destId="{2B6FC96B-1CFC-4820-8246-2CDC16CCD445}" srcOrd="0" destOrd="0" presId="urn:microsoft.com/office/officeart/2008/layout/LinedList"/>
    <dgm:cxn modelId="{3D67C26F-864A-42A1-BDB9-21F1972DFF3C}" type="presParOf" srcId="{54A65885-6656-4AAD-AFD2-7076A1259CBC}" destId="{4D37C024-0769-4149-AF97-D9F3B9D74F94}" srcOrd="1" destOrd="0" presId="urn:microsoft.com/office/officeart/2008/layout/LinedList"/>
    <dgm:cxn modelId="{B30756EF-A584-4826-A549-5880F8AB125D}" type="presParOf" srcId="{54A65885-6656-4AAD-AFD2-7076A1259CBC}" destId="{C9B1BB6C-E002-43D3-98C7-9161AD801E5E}" srcOrd="2" destOrd="0" presId="urn:microsoft.com/office/officeart/2008/layout/LinedList"/>
    <dgm:cxn modelId="{93015E47-9E0D-40FD-8533-48A631C7C7DA}" type="presParOf" srcId="{62B59236-EED3-4D86-BAB8-3F42149B71D0}" destId="{B8C4B63E-2DAC-472F-89CA-83B52A77D5F9}" srcOrd="2" destOrd="0" presId="urn:microsoft.com/office/officeart/2008/layout/LinedList"/>
    <dgm:cxn modelId="{21226906-21AC-4782-9F16-3BD01C65F904}" type="presParOf" srcId="{62B59236-EED3-4D86-BAB8-3F42149B71D0}" destId="{96955691-A40C-4C74-9026-E55E88A217BC}" srcOrd="3" destOrd="0" presId="urn:microsoft.com/office/officeart/2008/layout/LinedList"/>
    <dgm:cxn modelId="{368BFE71-86AC-4D9D-87DD-34E8C4139E2C}" type="presParOf" srcId="{323A5035-ECF8-4045-B50E-4E70B4E088F3}" destId="{73E08D55-7273-4AC4-8A1F-D1A54DE51322}" srcOrd="2" destOrd="0" presId="urn:microsoft.com/office/officeart/2008/layout/LinedList"/>
    <dgm:cxn modelId="{84F933E0-1400-4645-BA6D-A9B3A3FEC5C3}" type="presParOf" srcId="{323A5035-ECF8-4045-B50E-4E70B4E088F3}" destId="{E947163D-4ECF-4245-B369-562C7F33C9DD}" srcOrd="3" destOrd="0" presId="urn:microsoft.com/office/officeart/2008/layout/LinedList"/>
    <dgm:cxn modelId="{48982793-B7EF-4F7B-820D-0BFADD230A4E}" type="presParOf" srcId="{E947163D-4ECF-4245-B369-562C7F33C9DD}" destId="{245028B8-ECC9-4910-9202-A2AFAC7129ED}" srcOrd="0" destOrd="0" presId="urn:microsoft.com/office/officeart/2008/layout/LinedList"/>
    <dgm:cxn modelId="{FA314971-D046-4846-9937-14E506C8D918}" type="presParOf" srcId="{E947163D-4ECF-4245-B369-562C7F33C9DD}" destId="{5DD7B35D-6C93-48CC-9DD0-D354DA79089C}" srcOrd="1" destOrd="0" presId="urn:microsoft.com/office/officeart/2008/layout/LinedList"/>
    <dgm:cxn modelId="{6EAD220A-E973-4AC8-A9DF-367D4EDE8204}" type="presParOf" srcId="{323A5035-ECF8-4045-B50E-4E70B4E088F3}" destId="{18784B4C-934B-4DA7-8960-378706E245F9}" srcOrd="4" destOrd="0" presId="urn:microsoft.com/office/officeart/2008/layout/LinedList"/>
    <dgm:cxn modelId="{75F285BF-308C-489D-B4D1-449225E919B6}" type="presParOf" srcId="{323A5035-ECF8-4045-B50E-4E70B4E088F3}" destId="{9C023AA0-737F-429C-AA2E-E15AF2026425}" srcOrd="5" destOrd="0" presId="urn:microsoft.com/office/officeart/2008/layout/LinedList"/>
    <dgm:cxn modelId="{FD345FAC-C853-4A4F-A912-D26CED1D78BB}" type="presParOf" srcId="{9C023AA0-737F-429C-AA2E-E15AF2026425}" destId="{47C8B7F1-67F3-4B8A-9797-5CFBCFACA846}" srcOrd="0" destOrd="0" presId="urn:microsoft.com/office/officeart/2008/layout/LinedList"/>
    <dgm:cxn modelId="{24E9E4DF-D4C1-4A8C-A792-F4158AB8E91A}" type="presParOf" srcId="{9C023AA0-737F-429C-AA2E-E15AF2026425}" destId="{36D5075C-CDBC-47F9-A5C5-7FA63DB5154E}" srcOrd="1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59F782E-4353-4279-A758-69EF27DBD850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1AE536D-735E-4D7E-9FBC-B0C74B37E7C3}">
      <dgm:prSet custT="1"/>
      <dgm:spPr>
        <a:ln w="38100"/>
      </dgm:spPr>
      <dgm:t>
        <a:bodyPr/>
        <a:lstStyle/>
        <a:p>
          <a:pPr algn="just"/>
          <a:r>
            <a:rPr lang="ru-RU" sz="1500" dirty="0"/>
            <a:t>-     </a:t>
          </a:r>
          <a:r>
            <a:rPr lang="ru-RU" sz="1500" b="1" i="0" dirty="0"/>
            <a:t>Клуб русского языка «Русская среда» (</a:t>
          </a:r>
          <a:r>
            <a:rPr lang="ru-RU" sz="1500" b="0" i="0" dirty="0"/>
            <a:t>ответственный отдел международной деятельности (</a:t>
          </a:r>
          <a:r>
            <a:rPr lang="ru-RU" sz="1500" b="0" i="0" dirty="0" err="1"/>
            <a:t>Фесянова</a:t>
          </a:r>
          <a:r>
            <a:rPr lang="ru-RU" sz="1500" b="0" i="0" dirty="0"/>
            <a:t> Н.Л.)</a:t>
          </a:r>
        </a:p>
        <a:p>
          <a:pPr algn="just"/>
          <a:r>
            <a:rPr lang="ru-RU" sz="1500" b="0" i="0" u="sng" dirty="0"/>
            <a:t>Цель клуба</a:t>
          </a:r>
          <a:r>
            <a:rPr lang="ru-RU" sz="1500" b="0" i="0" dirty="0"/>
            <a:t>: преодоление языкового барьера, оказание помощи в адаптации студентов к русской среде.</a:t>
          </a:r>
        </a:p>
        <a:p>
          <a:pPr algn="l"/>
          <a:endParaRPr lang="ru-RU" sz="1500" b="0" dirty="0"/>
        </a:p>
        <a:p>
          <a:pPr algn="l"/>
          <a:endParaRPr lang="ru-RU" sz="1500" b="0" dirty="0"/>
        </a:p>
      </dgm:t>
    </dgm:pt>
    <dgm:pt modelId="{8CB10DFB-E184-4F33-9169-5FFB7F033572}" type="parTrans" cxnId="{E5A5EF6B-0D24-4E39-BBC3-CD0BB7A2FD37}">
      <dgm:prSet/>
      <dgm:spPr/>
      <dgm:t>
        <a:bodyPr/>
        <a:lstStyle/>
        <a:p>
          <a:endParaRPr lang="ru-RU"/>
        </a:p>
      </dgm:t>
    </dgm:pt>
    <dgm:pt modelId="{1CD7CEB1-2106-4ED0-B000-3DD12EC209FE}" type="sibTrans" cxnId="{E5A5EF6B-0D24-4E39-BBC3-CD0BB7A2FD37}">
      <dgm:prSet/>
      <dgm:spPr/>
      <dgm:t>
        <a:bodyPr/>
        <a:lstStyle/>
        <a:p>
          <a:endParaRPr lang="ru-RU"/>
        </a:p>
      </dgm:t>
    </dgm:pt>
    <dgm:pt modelId="{F21603A9-6BB2-49C6-9344-E5B24284CDF8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br>
            <a:rPr lang="ru-RU" sz="1800" dirty="0"/>
          </a:br>
          <a:endParaRPr lang="ru-RU" sz="1600" b="1" dirty="0"/>
        </a:p>
      </dgm:t>
    </dgm:pt>
    <dgm:pt modelId="{8C87DB93-87D8-4878-867E-201C7F429A59}" type="sibTrans" cxnId="{266F17F5-1F2A-47E6-943D-3A37FBCD53E1}">
      <dgm:prSet/>
      <dgm:spPr/>
      <dgm:t>
        <a:bodyPr/>
        <a:lstStyle/>
        <a:p>
          <a:endParaRPr lang="ru-RU"/>
        </a:p>
      </dgm:t>
    </dgm:pt>
    <dgm:pt modelId="{3E06F824-4E7F-4F44-85C3-101B492C643B}" type="parTrans" cxnId="{266F17F5-1F2A-47E6-943D-3A37FBCD53E1}">
      <dgm:prSet/>
      <dgm:spPr/>
      <dgm:t>
        <a:bodyPr/>
        <a:lstStyle/>
        <a:p>
          <a:endParaRPr lang="ru-RU"/>
        </a:p>
      </dgm:t>
    </dgm:pt>
    <dgm:pt modelId="{2414B16B-E1AC-4B41-BC6B-624B42AC249D}">
      <dgm:prSet custT="1"/>
      <dgm:spPr/>
      <dgm:t>
        <a:bodyPr/>
        <a:lstStyle/>
        <a:p>
          <a:endParaRPr lang="ru-RU" sz="1600" b="1" dirty="0"/>
        </a:p>
      </dgm:t>
    </dgm:pt>
    <dgm:pt modelId="{C3B9FFAE-0998-4CE2-98F1-108D8BE48E00}" type="parTrans" cxnId="{5319090B-C0EF-4246-9EE8-CA0DD4D27A46}">
      <dgm:prSet/>
      <dgm:spPr/>
      <dgm:t>
        <a:bodyPr/>
        <a:lstStyle/>
        <a:p>
          <a:endParaRPr lang="ru-RU"/>
        </a:p>
      </dgm:t>
    </dgm:pt>
    <dgm:pt modelId="{258DB175-3DA7-4E0A-8135-DDA245A93F30}" type="sibTrans" cxnId="{5319090B-C0EF-4246-9EE8-CA0DD4D27A46}">
      <dgm:prSet/>
      <dgm:spPr/>
      <dgm:t>
        <a:bodyPr/>
        <a:lstStyle/>
        <a:p>
          <a:endParaRPr lang="ru-RU"/>
        </a:p>
      </dgm:t>
    </dgm:pt>
    <dgm:pt modelId="{6FE8F597-9028-4D74-AD7A-A2788D67E00E}">
      <dgm:prSet phldrT="[Текст]" custT="1"/>
      <dgm:spPr/>
      <dgm:t>
        <a:bodyPr/>
        <a:lstStyle/>
        <a:p>
          <a:endParaRPr lang="ru-RU" sz="1800" b="1" dirty="0">
            <a:solidFill>
              <a:srgbClr val="FF0000"/>
            </a:solidFill>
          </a:endParaRPr>
        </a:p>
        <a:p>
          <a:endParaRPr lang="ru-RU" sz="1600" b="1" dirty="0">
            <a:solidFill>
              <a:srgbClr val="C00000"/>
            </a:solidFill>
          </a:endParaRPr>
        </a:p>
        <a:p>
          <a:endParaRPr lang="ru-RU" sz="1600" b="1" dirty="0">
            <a:solidFill>
              <a:srgbClr val="C00000"/>
            </a:solidFill>
          </a:endParaRPr>
        </a:p>
      </dgm:t>
    </dgm:pt>
    <dgm:pt modelId="{839A78DB-3697-4F9D-B521-1DE1CD45CAC0}" type="sibTrans" cxnId="{0994192B-F589-42F2-B30B-BF20B7F01D32}">
      <dgm:prSet/>
      <dgm:spPr/>
      <dgm:t>
        <a:bodyPr/>
        <a:lstStyle/>
        <a:p>
          <a:endParaRPr lang="ru-RU"/>
        </a:p>
      </dgm:t>
    </dgm:pt>
    <dgm:pt modelId="{E74C485E-0231-4A78-8056-CC09EE443CF0}" type="parTrans" cxnId="{0994192B-F589-42F2-B30B-BF20B7F01D32}">
      <dgm:prSet/>
      <dgm:spPr/>
      <dgm:t>
        <a:bodyPr/>
        <a:lstStyle/>
        <a:p>
          <a:endParaRPr lang="ru-RU"/>
        </a:p>
      </dgm:t>
    </dgm:pt>
    <dgm:pt modelId="{8C5623F1-FDB0-4F40-B2F9-40851C3DC187}">
      <dgm:prSet custT="1"/>
      <dgm:spPr/>
      <dgm:t>
        <a:bodyPr/>
        <a:lstStyle/>
        <a:p>
          <a:r>
            <a:rPr lang="ru-RU" sz="1600" dirty="0">
              <a:latin typeface="+mn-lt"/>
            </a:rPr>
            <a:t> - В апреле состоялся </a:t>
          </a:r>
          <a:r>
            <a:rPr lang="ru-RU" sz="1600" b="1" dirty="0" err="1">
              <a:latin typeface="+mn-lt"/>
            </a:rPr>
            <a:t>вебинар</a:t>
          </a:r>
          <a:r>
            <a:rPr lang="ru-RU" sz="1600" dirty="0">
              <a:latin typeface="+mn-lt"/>
            </a:rPr>
            <a:t>, посвященный теме </a:t>
          </a:r>
          <a:r>
            <a:rPr lang="ru-RU" sz="1600" b="1" dirty="0">
              <a:latin typeface="+mn-lt"/>
            </a:rPr>
            <a:t>трудоустройства иностранных студентов в российских компаниях,</a:t>
          </a:r>
          <a:r>
            <a:rPr lang="ru-RU" sz="1600" dirty="0">
              <a:latin typeface="+mn-lt"/>
            </a:rPr>
            <a:t> включая те, что расположены за пределами нашей страны.</a:t>
          </a:r>
        </a:p>
      </dgm:t>
    </dgm:pt>
    <dgm:pt modelId="{BC223D32-C731-49AD-98EC-E18CB9AD6FD1}" type="parTrans" cxnId="{2C43D244-0647-42AC-A00C-C00FEF675724}">
      <dgm:prSet/>
      <dgm:spPr/>
      <dgm:t>
        <a:bodyPr/>
        <a:lstStyle/>
        <a:p>
          <a:endParaRPr lang="ru-RU"/>
        </a:p>
      </dgm:t>
    </dgm:pt>
    <dgm:pt modelId="{5A2575DF-89AB-45DD-AC93-3A3095F1B187}" type="sibTrans" cxnId="{2C43D244-0647-42AC-A00C-C00FEF675724}">
      <dgm:prSet/>
      <dgm:spPr/>
      <dgm:t>
        <a:bodyPr/>
        <a:lstStyle/>
        <a:p>
          <a:endParaRPr lang="ru-RU"/>
        </a:p>
      </dgm:t>
    </dgm:pt>
    <dgm:pt modelId="{323A5035-ECF8-4045-B50E-4E70B4E088F3}" type="pres">
      <dgm:prSet presAssocID="{F59F782E-4353-4279-A758-69EF27DBD850}" presName="vert0" presStyleCnt="0">
        <dgm:presLayoutVars>
          <dgm:dir/>
          <dgm:animOne val="branch"/>
          <dgm:animLvl val="lvl"/>
        </dgm:presLayoutVars>
      </dgm:prSet>
      <dgm:spPr/>
    </dgm:pt>
    <dgm:pt modelId="{C60FD20D-2587-47B7-A387-E4F666F68875}" type="pres">
      <dgm:prSet presAssocID="{6FE8F597-9028-4D74-AD7A-A2788D67E00E}" presName="thickLine" presStyleLbl="alignNode1" presStyleIdx="0" presStyleCnt="4"/>
      <dgm:spPr/>
    </dgm:pt>
    <dgm:pt modelId="{262EE55E-7A75-4D34-8E9C-C006F1CCAD0C}" type="pres">
      <dgm:prSet presAssocID="{6FE8F597-9028-4D74-AD7A-A2788D67E00E}" presName="horz1" presStyleCnt="0"/>
      <dgm:spPr/>
    </dgm:pt>
    <dgm:pt modelId="{F5EB5FF6-4BB2-4463-8BE8-CE8E627FAE93}" type="pres">
      <dgm:prSet presAssocID="{6FE8F597-9028-4D74-AD7A-A2788D67E00E}" presName="tx1" presStyleLbl="revTx" presStyleIdx="0" presStyleCnt="5" custScaleX="149803" custScaleY="543392" custLinFactNeighborX="0" custLinFactNeighborY="6565"/>
      <dgm:spPr/>
    </dgm:pt>
    <dgm:pt modelId="{62B59236-EED3-4D86-BAB8-3F42149B71D0}" type="pres">
      <dgm:prSet presAssocID="{6FE8F597-9028-4D74-AD7A-A2788D67E00E}" presName="vert1" presStyleCnt="0"/>
      <dgm:spPr/>
    </dgm:pt>
    <dgm:pt modelId="{88460B14-1693-4953-AC06-DC17C1D6DA46}" type="pres">
      <dgm:prSet presAssocID="{F21603A9-6BB2-49C6-9344-E5B24284CDF8}" presName="vertSpace2a" presStyleCnt="0"/>
      <dgm:spPr/>
    </dgm:pt>
    <dgm:pt modelId="{54A65885-6656-4AAD-AFD2-7076A1259CBC}" type="pres">
      <dgm:prSet presAssocID="{F21603A9-6BB2-49C6-9344-E5B24284CDF8}" presName="horz2" presStyleCnt="0"/>
      <dgm:spPr/>
    </dgm:pt>
    <dgm:pt modelId="{2B6FC96B-1CFC-4820-8246-2CDC16CCD445}" type="pres">
      <dgm:prSet presAssocID="{F21603A9-6BB2-49C6-9344-E5B24284CDF8}" presName="horzSpace2" presStyleCnt="0"/>
      <dgm:spPr/>
    </dgm:pt>
    <dgm:pt modelId="{4D37C024-0769-4149-AF97-D9F3B9D74F94}" type="pres">
      <dgm:prSet presAssocID="{F21603A9-6BB2-49C6-9344-E5B24284CDF8}" presName="tx2" presStyleLbl="revTx" presStyleIdx="1" presStyleCnt="5" custScaleX="127389" custScaleY="110965" custLinFactNeighborX="-1077" custLinFactNeighborY="17505"/>
      <dgm:spPr/>
    </dgm:pt>
    <dgm:pt modelId="{C9B1BB6C-E002-43D3-98C7-9161AD801E5E}" type="pres">
      <dgm:prSet presAssocID="{F21603A9-6BB2-49C6-9344-E5B24284CDF8}" presName="vert2" presStyleCnt="0"/>
      <dgm:spPr/>
    </dgm:pt>
    <dgm:pt modelId="{B8C4B63E-2DAC-472F-89CA-83B52A77D5F9}" type="pres">
      <dgm:prSet presAssocID="{F21603A9-6BB2-49C6-9344-E5B24284CDF8}" presName="thinLine2b" presStyleLbl="callout" presStyleIdx="0" presStyleCnt="1" custFlipVert="1" custFlipHor="1" custSzY="45720" custScaleX="1290" custLinFactY="4333758" custLinFactNeighborX="-39917" custLinFactNeighborY="4400000"/>
      <dgm:spPr/>
    </dgm:pt>
    <dgm:pt modelId="{96955691-A40C-4C74-9026-E55E88A217BC}" type="pres">
      <dgm:prSet presAssocID="{F21603A9-6BB2-49C6-9344-E5B24284CDF8}" presName="vertSpace2b" presStyleCnt="0"/>
      <dgm:spPr/>
    </dgm:pt>
    <dgm:pt modelId="{73E08D55-7273-4AC4-8A1F-D1A54DE51322}" type="pres">
      <dgm:prSet presAssocID="{E1AE536D-735E-4D7E-9FBC-B0C74B37E7C3}" presName="thickLine" presStyleLbl="alignNode1" presStyleIdx="1" presStyleCnt="4" custLinFactY="-600000" custLinFactNeighborX="-106" custLinFactNeighborY="-620919"/>
      <dgm:spPr/>
    </dgm:pt>
    <dgm:pt modelId="{E947163D-4ECF-4245-B369-562C7F33C9DD}" type="pres">
      <dgm:prSet presAssocID="{E1AE536D-735E-4D7E-9FBC-B0C74B37E7C3}" presName="horz1" presStyleCnt="0"/>
      <dgm:spPr/>
    </dgm:pt>
    <dgm:pt modelId="{245028B8-ECC9-4910-9202-A2AFAC7129ED}" type="pres">
      <dgm:prSet presAssocID="{E1AE536D-735E-4D7E-9FBC-B0C74B37E7C3}" presName="tx1" presStyleLbl="revTx" presStyleIdx="2" presStyleCnt="5" custScaleX="500000" custScaleY="35405" custLinFactY="-243628" custLinFactNeighborY="-300000"/>
      <dgm:spPr/>
    </dgm:pt>
    <dgm:pt modelId="{5DD7B35D-6C93-48CC-9DD0-D354DA79089C}" type="pres">
      <dgm:prSet presAssocID="{E1AE536D-735E-4D7E-9FBC-B0C74B37E7C3}" presName="vert1" presStyleCnt="0"/>
      <dgm:spPr/>
    </dgm:pt>
    <dgm:pt modelId="{18784B4C-934B-4DA7-8960-378706E245F9}" type="pres">
      <dgm:prSet presAssocID="{2414B16B-E1AC-4B41-BC6B-624B42AC249D}" presName="thickLine" presStyleLbl="alignNode1" presStyleIdx="2" presStyleCnt="4" custLinFactNeighborY="-82739"/>
      <dgm:spPr/>
    </dgm:pt>
    <dgm:pt modelId="{9C023AA0-737F-429C-AA2E-E15AF2026425}" type="pres">
      <dgm:prSet presAssocID="{2414B16B-E1AC-4B41-BC6B-624B42AC249D}" presName="horz1" presStyleCnt="0"/>
      <dgm:spPr/>
    </dgm:pt>
    <dgm:pt modelId="{47C8B7F1-67F3-4B8A-9797-5CFBCFACA846}" type="pres">
      <dgm:prSet presAssocID="{2414B16B-E1AC-4B41-BC6B-624B42AC249D}" presName="tx1" presStyleLbl="revTx" presStyleIdx="3" presStyleCnt="5" custScaleX="363416" custLinFactX="21951" custLinFactY="-100000" custLinFactNeighborX="100000" custLinFactNeighborY="-157924"/>
      <dgm:spPr/>
    </dgm:pt>
    <dgm:pt modelId="{36D5075C-CDBC-47F9-A5C5-7FA63DB5154E}" type="pres">
      <dgm:prSet presAssocID="{2414B16B-E1AC-4B41-BC6B-624B42AC249D}" presName="vert1" presStyleCnt="0"/>
      <dgm:spPr/>
    </dgm:pt>
    <dgm:pt modelId="{04AACCE1-A0C5-4249-A703-D619FA1CF831}" type="pres">
      <dgm:prSet presAssocID="{8C5623F1-FDB0-4F40-B2F9-40851C3DC187}" presName="thickLine" presStyleLbl="alignNode1" presStyleIdx="3" presStyleCnt="4" custLinFactNeighborY="-9786"/>
      <dgm:spPr/>
    </dgm:pt>
    <dgm:pt modelId="{34145170-0317-409C-A639-90344178AB6A}" type="pres">
      <dgm:prSet presAssocID="{8C5623F1-FDB0-4F40-B2F9-40851C3DC187}" presName="horz1" presStyleCnt="0"/>
      <dgm:spPr/>
    </dgm:pt>
    <dgm:pt modelId="{0AC30E09-C66A-47F6-8040-6E920639FE0D}" type="pres">
      <dgm:prSet presAssocID="{8C5623F1-FDB0-4F40-B2F9-40851C3DC187}" presName="tx1" presStyleLbl="revTx" presStyleIdx="4" presStyleCnt="5" custScaleX="500000" custLinFactY="-200000" custLinFactNeighborX="17857" custLinFactNeighborY="-202789"/>
      <dgm:spPr/>
    </dgm:pt>
    <dgm:pt modelId="{07BF241F-8736-4519-9EB0-5ED637548A5E}" type="pres">
      <dgm:prSet presAssocID="{8C5623F1-FDB0-4F40-B2F9-40851C3DC187}" presName="vert1" presStyleCnt="0"/>
      <dgm:spPr/>
    </dgm:pt>
  </dgm:ptLst>
  <dgm:cxnLst>
    <dgm:cxn modelId="{5319090B-C0EF-4246-9EE8-CA0DD4D27A46}" srcId="{F59F782E-4353-4279-A758-69EF27DBD850}" destId="{2414B16B-E1AC-4B41-BC6B-624B42AC249D}" srcOrd="2" destOrd="0" parTransId="{C3B9FFAE-0998-4CE2-98F1-108D8BE48E00}" sibTransId="{258DB175-3DA7-4E0A-8135-DDA245A93F30}"/>
    <dgm:cxn modelId="{84B8DE10-773A-4533-88FE-61B2644EA187}" type="presOf" srcId="{2414B16B-E1AC-4B41-BC6B-624B42AC249D}" destId="{47C8B7F1-67F3-4B8A-9797-5CFBCFACA846}" srcOrd="0" destOrd="0" presId="urn:microsoft.com/office/officeart/2008/layout/LinedList"/>
    <dgm:cxn modelId="{0994192B-F589-42F2-B30B-BF20B7F01D32}" srcId="{F59F782E-4353-4279-A758-69EF27DBD850}" destId="{6FE8F597-9028-4D74-AD7A-A2788D67E00E}" srcOrd="0" destOrd="0" parTransId="{E74C485E-0231-4A78-8056-CC09EE443CF0}" sibTransId="{839A78DB-3697-4F9D-B521-1DE1CD45CAC0}"/>
    <dgm:cxn modelId="{2C43D244-0647-42AC-A00C-C00FEF675724}" srcId="{F59F782E-4353-4279-A758-69EF27DBD850}" destId="{8C5623F1-FDB0-4F40-B2F9-40851C3DC187}" srcOrd="3" destOrd="0" parTransId="{BC223D32-C731-49AD-98EC-E18CB9AD6FD1}" sibTransId="{5A2575DF-89AB-45DD-AC93-3A3095F1B187}"/>
    <dgm:cxn modelId="{E5A5EF6B-0D24-4E39-BBC3-CD0BB7A2FD37}" srcId="{F59F782E-4353-4279-A758-69EF27DBD850}" destId="{E1AE536D-735E-4D7E-9FBC-B0C74B37E7C3}" srcOrd="1" destOrd="0" parTransId="{8CB10DFB-E184-4F33-9169-5FFB7F033572}" sibTransId="{1CD7CEB1-2106-4ED0-B000-3DD12EC209FE}"/>
    <dgm:cxn modelId="{C5CFDB78-DD34-4A54-A6D4-55760B853DEB}" type="presOf" srcId="{E1AE536D-735E-4D7E-9FBC-B0C74B37E7C3}" destId="{245028B8-ECC9-4910-9202-A2AFAC7129ED}" srcOrd="0" destOrd="0" presId="urn:microsoft.com/office/officeart/2008/layout/LinedList"/>
    <dgm:cxn modelId="{F17BA5A5-B5BB-4EA4-8846-3B3B1C1EF9C9}" type="presOf" srcId="{F59F782E-4353-4279-A758-69EF27DBD850}" destId="{323A5035-ECF8-4045-B50E-4E70B4E088F3}" srcOrd="0" destOrd="0" presId="urn:microsoft.com/office/officeart/2008/layout/LinedList"/>
    <dgm:cxn modelId="{0A206BB6-74A1-4F21-AB2B-7CD78FD44C9E}" type="presOf" srcId="{8C5623F1-FDB0-4F40-B2F9-40851C3DC187}" destId="{0AC30E09-C66A-47F6-8040-6E920639FE0D}" srcOrd="0" destOrd="0" presId="urn:microsoft.com/office/officeart/2008/layout/LinedList"/>
    <dgm:cxn modelId="{D3D62ADB-BEDA-476D-BE90-2EE413145BD4}" type="presOf" srcId="{F21603A9-6BB2-49C6-9344-E5B24284CDF8}" destId="{4D37C024-0769-4149-AF97-D9F3B9D74F94}" srcOrd="0" destOrd="0" presId="urn:microsoft.com/office/officeart/2008/layout/LinedList"/>
    <dgm:cxn modelId="{C0B708F1-CA54-4634-8A71-2F688EF6832F}" type="presOf" srcId="{6FE8F597-9028-4D74-AD7A-A2788D67E00E}" destId="{F5EB5FF6-4BB2-4463-8BE8-CE8E627FAE93}" srcOrd="0" destOrd="0" presId="urn:microsoft.com/office/officeart/2008/layout/LinedList"/>
    <dgm:cxn modelId="{266F17F5-1F2A-47E6-943D-3A37FBCD53E1}" srcId="{6FE8F597-9028-4D74-AD7A-A2788D67E00E}" destId="{F21603A9-6BB2-49C6-9344-E5B24284CDF8}" srcOrd="0" destOrd="0" parTransId="{3E06F824-4E7F-4F44-85C3-101B492C643B}" sibTransId="{8C87DB93-87D8-4878-867E-201C7F429A59}"/>
    <dgm:cxn modelId="{E850AC4A-9C71-49D7-BB12-2744606F65E7}" type="presParOf" srcId="{323A5035-ECF8-4045-B50E-4E70B4E088F3}" destId="{C60FD20D-2587-47B7-A387-E4F666F68875}" srcOrd="0" destOrd="0" presId="urn:microsoft.com/office/officeart/2008/layout/LinedList"/>
    <dgm:cxn modelId="{6F84D5B5-116A-4680-BA22-7E45B2912458}" type="presParOf" srcId="{323A5035-ECF8-4045-B50E-4E70B4E088F3}" destId="{262EE55E-7A75-4D34-8E9C-C006F1CCAD0C}" srcOrd="1" destOrd="0" presId="urn:microsoft.com/office/officeart/2008/layout/LinedList"/>
    <dgm:cxn modelId="{2D2ADEBD-8688-4D66-9432-0EB146C22DB7}" type="presParOf" srcId="{262EE55E-7A75-4D34-8E9C-C006F1CCAD0C}" destId="{F5EB5FF6-4BB2-4463-8BE8-CE8E627FAE93}" srcOrd="0" destOrd="0" presId="urn:microsoft.com/office/officeart/2008/layout/LinedList"/>
    <dgm:cxn modelId="{99D97266-8B97-4542-8669-35F78DA6A8C5}" type="presParOf" srcId="{262EE55E-7A75-4D34-8E9C-C006F1CCAD0C}" destId="{62B59236-EED3-4D86-BAB8-3F42149B71D0}" srcOrd="1" destOrd="0" presId="urn:microsoft.com/office/officeart/2008/layout/LinedList"/>
    <dgm:cxn modelId="{1BB2C9E8-9022-4B64-87A7-A46D44BB39F4}" type="presParOf" srcId="{62B59236-EED3-4D86-BAB8-3F42149B71D0}" destId="{88460B14-1693-4953-AC06-DC17C1D6DA46}" srcOrd="0" destOrd="0" presId="urn:microsoft.com/office/officeart/2008/layout/LinedList"/>
    <dgm:cxn modelId="{D7F34111-5A6F-47F1-95C6-2A7EEBE7BEA9}" type="presParOf" srcId="{62B59236-EED3-4D86-BAB8-3F42149B71D0}" destId="{54A65885-6656-4AAD-AFD2-7076A1259CBC}" srcOrd="1" destOrd="0" presId="urn:microsoft.com/office/officeart/2008/layout/LinedList"/>
    <dgm:cxn modelId="{4FB90B54-B41A-4885-941E-09C248565034}" type="presParOf" srcId="{54A65885-6656-4AAD-AFD2-7076A1259CBC}" destId="{2B6FC96B-1CFC-4820-8246-2CDC16CCD445}" srcOrd="0" destOrd="0" presId="urn:microsoft.com/office/officeart/2008/layout/LinedList"/>
    <dgm:cxn modelId="{AEE028B0-A8F8-4C4B-AFE4-165A6FC1D116}" type="presParOf" srcId="{54A65885-6656-4AAD-AFD2-7076A1259CBC}" destId="{4D37C024-0769-4149-AF97-D9F3B9D74F94}" srcOrd="1" destOrd="0" presId="urn:microsoft.com/office/officeart/2008/layout/LinedList"/>
    <dgm:cxn modelId="{314EF5F3-A572-4A2C-BC46-9B0176909DDD}" type="presParOf" srcId="{54A65885-6656-4AAD-AFD2-7076A1259CBC}" destId="{C9B1BB6C-E002-43D3-98C7-9161AD801E5E}" srcOrd="2" destOrd="0" presId="urn:microsoft.com/office/officeart/2008/layout/LinedList"/>
    <dgm:cxn modelId="{39E04C54-0794-42AA-B2BA-3355CA8FEF6B}" type="presParOf" srcId="{62B59236-EED3-4D86-BAB8-3F42149B71D0}" destId="{B8C4B63E-2DAC-472F-89CA-83B52A77D5F9}" srcOrd="2" destOrd="0" presId="urn:microsoft.com/office/officeart/2008/layout/LinedList"/>
    <dgm:cxn modelId="{EAD3511D-0029-493F-AC00-FC669B38C514}" type="presParOf" srcId="{62B59236-EED3-4D86-BAB8-3F42149B71D0}" destId="{96955691-A40C-4C74-9026-E55E88A217BC}" srcOrd="3" destOrd="0" presId="urn:microsoft.com/office/officeart/2008/layout/LinedList"/>
    <dgm:cxn modelId="{BCA23D27-849C-4D4E-9B90-546F4B69D613}" type="presParOf" srcId="{323A5035-ECF8-4045-B50E-4E70B4E088F3}" destId="{73E08D55-7273-4AC4-8A1F-D1A54DE51322}" srcOrd="2" destOrd="0" presId="urn:microsoft.com/office/officeart/2008/layout/LinedList"/>
    <dgm:cxn modelId="{B45C7475-A7EB-4249-89F5-64A1D775FC91}" type="presParOf" srcId="{323A5035-ECF8-4045-B50E-4E70B4E088F3}" destId="{E947163D-4ECF-4245-B369-562C7F33C9DD}" srcOrd="3" destOrd="0" presId="urn:microsoft.com/office/officeart/2008/layout/LinedList"/>
    <dgm:cxn modelId="{E427847C-9F42-47A4-8F7F-AC7EA8C796BB}" type="presParOf" srcId="{E947163D-4ECF-4245-B369-562C7F33C9DD}" destId="{245028B8-ECC9-4910-9202-A2AFAC7129ED}" srcOrd="0" destOrd="0" presId="urn:microsoft.com/office/officeart/2008/layout/LinedList"/>
    <dgm:cxn modelId="{DD6A4AE4-0A35-41DA-9AE5-74D79FE326A3}" type="presParOf" srcId="{E947163D-4ECF-4245-B369-562C7F33C9DD}" destId="{5DD7B35D-6C93-48CC-9DD0-D354DA79089C}" srcOrd="1" destOrd="0" presId="urn:microsoft.com/office/officeart/2008/layout/LinedList"/>
    <dgm:cxn modelId="{53462051-E363-42CC-B314-E2BB7C3EC388}" type="presParOf" srcId="{323A5035-ECF8-4045-B50E-4E70B4E088F3}" destId="{18784B4C-934B-4DA7-8960-378706E245F9}" srcOrd="4" destOrd="0" presId="urn:microsoft.com/office/officeart/2008/layout/LinedList"/>
    <dgm:cxn modelId="{C5E38954-EC1E-41B1-A33A-AF07DF87DC2A}" type="presParOf" srcId="{323A5035-ECF8-4045-B50E-4E70B4E088F3}" destId="{9C023AA0-737F-429C-AA2E-E15AF2026425}" srcOrd="5" destOrd="0" presId="urn:microsoft.com/office/officeart/2008/layout/LinedList"/>
    <dgm:cxn modelId="{3DD48361-B183-4019-960A-985C7A474DF3}" type="presParOf" srcId="{9C023AA0-737F-429C-AA2E-E15AF2026425}" destId="{47C8B7F1-67F3-4B8A-9797-5CFBCFACA846}" srcOrd="0" destOrd="0" presId="urn:microsoft.com/office/officeart/2008/layout/LinedList"/>
    <dgm:cxn modelId="{BB0D7419-1CDD-4B18-BE74-9E429BFC71E4}" type="presParOf" srcId="{9C023AA0-737F-429C-AA2E-E15AF2026425}" destId="{36D5075C-CDBC-47F9-A5C5-7FA63DB5154E}" srcOrd="1" destOrd="0" presId="urn:microsoft.com/office/officeart/2008/layout/LinedList"/>
    <dgm:cxn modelId="{7F8DC17B-EF66-4926-B26D-9E7ECEB145C0}" type="presParOf" srcId="{323A5035-ECF8-4045-B50E-4E70B4E088F3}" destId="{04AACCE1-A0C5-4249-A703-D619FA1CF831}" srcOrd="6" destOrd="0" presId="urn:microsoft.com/office/officeart/2008/layout/LinedList"/>
    <dgm:cxn modelId="{91E18332-CB0E-4F27-942F-4341FC58BB26}" type="presParOf" srcId="{323A5035-ECF8-4045-B50E-4E70B4E088F3}" destId="{34145170-0317-409C-A639-90344178AB6A}" srcOrd="7" destOrd="0" presId="urn:microsoft.com/office/officeart/2008/layout/LinedList"/>
    <dgm:cxn modelId="{788B59E1-0CB0-49BF-836D-6996FC316C3D}" type="presParOf" srcId="{34145170-0317-409C-A639-90344178AB6A}" destId="{0AC30E09-C66A-47F6-8040-6E920639FE0D}" srcOrd="0" destOrd="0" presId="urn:microsoft.com/office/officeart/2008/layout/LinedList"/>
    <dgm:cxn modelId="{C43F2C27-8FDA-4BB4-A5FD-457A9299FECB}" type="presParOf" srcId="{34145170-0317-409C-A639-90344178AB6A}" destId="{07BF241F-8736-4519-9EB0-5ED637548A5E}" srcOrd="1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099DA-D0FF-40D1-A0B1-6B21CBD963E3}">
      <dsp:nvSpPr>
        <dsp:cNvPr id="0" name=""/>
        <dsp:cNvSpPr/>
      </dsp:nvSpPr>
      <dsp:spPr>
        <a:xfrm>
          <a:off x="0" y="2068"/>
          <a:ext cx="8136903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19554-E5B9-454C-9F91-65DA87666AA8}">
      <dsp:nvSpPr>
        <dsp:cNvPr id="0" name=""/>
        <dsp:cNvSpPr/>
      </dsp:nvSpPr>
      <dsp:spPr>
        <a:xfrm>
          <a:off x="0" y="2068"/>
          <a:ext cx="1613077" cy="4232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700" kern="1200" dirty="0"/>
        </a:p>
      </dsp:txBody>
      <dsp:txXfrm>
        <a:off x="0" y="2068"/>
        <a:ext cx="1613077" cy="4232378"/>
      </dsp:txXfrm>
    </dsp:sp>
    <dsp:sp modelId="{1A29F1BA-FF43-4AA8-9365-7DFCEC8DC92C}">
      <dsp:nvSpPr>
        <dsp:cNvPr id="0" name=""/>
        <dsp:cNvSpPr/>
      </dsp:nvSpPr>
      <dsp:spPr>
        <a:xfrm>
          <a:off x="1739348" y="62958"/>
          <a:ext cx="6397555" cy="3881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u="none" kern="1200" dirty="0">
              <a:solidFill>
                <a:schemeClr val="tx2"/>
              </a:solidFill>
            </a:rPr>
            <a:t>Май  2024 г. - </a:t>
          </a:r>
          <a:r>
            <a:rPr lang="ru-RU" sz="1600" b="1" u="none" kern="1200" dirty="0"/>
            <a:t>М.М. Ганиев </a:t>
          </a:r>
          <a:r>
            <a:rPr lang="ru-RU" sz="1600" u="none" kern="1200" dirty="0"/>
            <a:t>посетил Республику  Узбекистан с </a:t>
          </a:r>
          <a:r>
            <a:rPr lang="ru-RU" sz="1600" u="none" kern="1200" dirty="0" err="1"/>
            <a:t>профориентационной</a:t>
          </a:r>
          <a:r>
            <a:rPr lang="ru-RU" sz="1600" u="none" kern="1200" dirty="0"/>
            <a:t> программой:</a:t>
          </a:r>
        </a:p>
        <a:p>
          <a:pPr marL="0" lvl="0" indent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u="none" kern="1200" dirty="0"/>
            <a:t>- участие в форуме «Перспективы высшего технического образования в условиях научно-технологического развития», объединяющем представителей технических вузов России и Узбекистана, с выступлением на тему: «Передовая инженерная школа, как драйвер развития научных исследований и подготовки кадров» (г. Ташкент);</a:t>
          </a:r>
        </a:p>
        <a:p>
          <a:pPr marL="0" lvl="0" indent="0" algn="just" defTabSz="711200">
            <a:spcBef>
              <a:spcPct val="0"/>
            </a:spcBef>
            <a:spcAft>
              <a:spcPct val="35000"/>
            </a:spcAft>
            <a:buNone/>
          </a:pPr>
          <a:r>
            <a:rPr lang="ru-RU" sz="1600" u="none" kern="1200" dirty="0"/>
            <a:t>- встреча с учащимися школ, лицеев (г. Бухара), с бакалаврами Наманганского инженерно-технологического института; </a:t>
          </a:r>
        </a:p>
        <a:p>
          <a:pPr marL="0" lvl="0" indent="0" algn="just" defTabSz="711200">
            <a:spcBef>
              <a:spcPct val="0"/>
            </a:spcBef>
            <a:spcAft>
              <a:spcPct val="35000"/>
            </a:spcAft>
            <a:buNone/>
          </a:pPr>
          <a:r>
            <a:rPr lang="ru-RU" sz="1600" u="none" kern="1200" dirty="0"/>
            <a:t>- выступление с докладом на конференции вузов инженерно-технического профиля Узбекистана и России, встреча с </a:t>
          </a:r>
          <a:r>
            <a:rPr lang="ru-RU" sz="1600" u="none" kern="1200" dirty="0" err="1"/>
            <a:t>хокимом</a:t>
          </a:r>
          <a:r>
            <a:rPr lang="ru-RU" sz="1600" u="none" kern="1200" dirty="0"/>
            <a:t> </a:t>
          </a:r>
          <a:r>
            <a:rPr lang="ru-RU" sz="1600" u="none" kern="1200" dirty="0" err="1"/>
            <a:t>г.Наманган</a:t>
          </a:r>
          <a:r>
            <a:rPr lang="ru-RU" sz="1600" u="none" kern="1200" dirty="0"/>
            <a:t>;</a:t>
          </a:r>
        </a:p>
        <a:p>
          <a:pPr marL="0" lvl="0" indent="0" algn="just" defTabSz="711200">
            <a:spcBef>
              <a:spcPct val="0"/>
            </a:spcBef>
            <a:spcAft>
              <a:spcPct val="35000"/>
            </a:spcAft>
            <a:buNone/>
          </a:pPr>
          <a:r>
            <a:rPr lang="ru-RU" sz="1600" u="none" kern="1200" dirty="0"/>
            <a:t>- встреча со студентами филиала Казанского федерального университета (г. Джизак).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u="none" kern="1200" dirty="0"/>
        </a:p>
      </dsp:txBody>
      <dsp:txXfrm>
        <a:off x="1739348" y="62958"/>
        <a:ext cx="6397555" cy="3881802"/>
      </dsp:txXfrm>
    </dsp:sp>
    <dsp:sp modelId="{2FB39D90-56A7-4432-8441-19F52B6B0F4C}">
      <dsp:nvSpPr>
        <dsp:cNvPr id="0" name=""/>
        <dsp:cNvSpPr/>
      </dsp:nvSpPr>
      <dsp:spPr>
        <a:xfrm>
          <a:off x="1684593" y="4195907"/>
          <a:ext cx="64523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099DA-D0FF-40D1-A0B1-6B21CBD963E3}">
      <dsp:nvSpPr>
        <dsp:cNvPr id="0" name=""/>
        <dsp:cNvSpPr/>
      </dsp:nvSpPr>
      <dsp:spPr>
        <a:xfrm>
          <a:off x="0" y="2068"/>
          <a:ext cx="8136903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19554-E5B9-454C-9F91-65DA87666AA8}">
      <dsp:nvSpPr>
        <dsp:cNvPr id="0" name=""/>
        <dsp:cNvSpPr/>
      </dsp:nvSpPr>
      <dsp:spPr>
        <a:xfrm>
          <a:off x="0" y="2068"/>
          <a:ext cx="1627380" cy="4232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800" kern="1200" dirty="0"/>
        </a:p>
      </dsp:txBody>
      <dsp:txXfrm>
        <a:off x="0" y="2068"/>
        <a:ext cx="1627380" cy="4232378"/>
      </dsp:txXfrm>
    </dsp:sp>
    <dsp:sp modelId="{1A29F1BA-FF43-4AA8-9365-7DFCEC8DC92C}">
      <dsp:nvSpPr>
        <dsp:cNvPr id="0" name=""/>
        <dsp:cNvSpPr/>
      </dsp:nvSpPr>
      <dsp:spPr>
        <a:xfrm>
          <a:off x="1792422" y="62958"/>
          <a:ext cx="6344481" cy="3881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Декабрь 2024 - визит в </a:t>
          </a:r>
          <a:r>
            <a:rPr lang="ru-RU" sz="1600" b="1" i="0" u="none" strike="noStrike" kern="1200" dirty="0">
              <a:solidFill>
                <a:srgbClr val="002060"/>
              </a:solidFill>
              <a:effectLst/>
            </a:rPr>
            <a:t>Университет электронной науки и техники Китая, г. Чэнду</a:t>
          </a:r>
          <a:r>
            <a:rPr lang="ru-RU" sz="1600" b="0" kern="1200" dirty="0">
              <a:solidFill>
                <a:srgbClr val="002060"/>
              </a:solidFill>
            </a:rPr>
            <a:t> (</a:t>
          </a:r>
          <a:r>
            <a:rPr lang="ru-RU" sz="1600" b="1" kern="1200" dirty="0">
              <a:solidFill>
                <a:srgbClr val="002060"/>
              </a:solidFill>
            </a:rPr>
            <a:t>Г. О. </a:t>
          </a:r>
          <a:r>
            <a:rPr lang="ru-RU" sz="1600" b="1" kern="1200" dirty="0" err="1">
              <a:solidFill>
                <a:srgbClr val="002060"/>
              </a:solidFill>
            </a:rPr>
            <a:t>Котиев</a:t>
          </a:r>
          <a:r>
            <a:rPr lang="ru-RU" sz="1600" b="1" kern="1200" dirty="0">
              <a:solidFill>
                <a:srgbClr val="002060"/>
              </a:solidFill>
            </a:rPr>
            <a:t>, Д.Н. Мустафина,  Р.Р. </a:t>
          </a:r>
          <a:r>
            <a:rPr lang="ru-RU" sz="1600" b="1" kern="1200" dirty="0" err="1">
              <a:solidFill>
                <a:srgbClr val="002060"/>
              </a:solidFill>
            </a:rPr>
            <a:t>Зиятдинов</a:t>
          </a:r>
          <a:r>
            <a:rPr lang="ru-RU" sz="1600" b="1" kern="1200" dirty="0">
              <a:solidFill>
                <a:srgbClr val="002060"/>
              </a:solidFill>
            </a:rPr>
            <a:t>).</a:t>
          </a:r>
        </a:p>
        <a:p>
          <a:pPr marL="0" lvl="0" indent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2060"/>
            </a:solidFill>
          </a:endParaRPr>
        </a:p>
        <a:p>
          <a:pPr marL="0" lvl="0" indent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rgbClr val="002060"/>
              </a:solidFill>
            </a:rPr>
            <a:t>- визит в Высшую школу механики и электротехники и Высшую школу автоматизации. </a:t>
          </a:r>
        </a:p>
        <a:p>
          <a:pPr marL="0" lvl="0" indent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rgbClr val="002060"/>
              </a:solidFill>
            </a:rPr>
            <a:t>- участие в международной конференции «Инновации в развитии интеллектуального транспорта». </a:t>
          </a:r>
          <a:r>
            <a:rPr lang="ru-RU" sz="1600" b="1" kern="1200" dirty="0">
              <a:solidFill>
                <a:srgbClr val="002060"/>
              </a:solidFill>
              <a:latin typeface="+mn-lt"/>
            </a:rPr>
            <a:t>С докладами выступили профессор </a:t>
          </a:r>
          <a:r>
            <a:rPr lang="ru-RU" sz="1600" b="1" kern="1200" dirty="0" err="1">
              <a:solidFill>
                <a:srgbClr val="002060"/>
              </a:solidFill>
              <a:latin typeface="+mn-lt"/>
            </a:rPr>
            <a:t>Котиев</a:t>
          </a:r>
          <a:r>
            <a:rPr lang="ru-RU" sz="1600" b="1" kern="1200" dirty="0">
              <a:solidFill>
                <a:srgbClr val="002060"/>
              </a:solidFill>
              <a:latin typeface="+mn-lt"/>
            </a:rPr>
            <a:t> Г.О. и доцент </a:t>
          </a:r>
          <a:r>
            <a:rPr lang="ru-RU" sz="1600" b="1" kern="1200" dirty="0" err="1">
              <a:solidFill>
                <a:srgbClr val="002060"/>
              </a:solidFill>
              <a:latin typeface="+mn-lt"/>
            </a:rPr>
            <a:t>Зиятдинов</a:t>
          </a:r>
          <a:r>
            <a:rPr lang="ru-RU" sz="1600" b="1" kern="1200" dirty="0">
              <a:solidFill>
                <a:srgbClr val="002060"/>
              </a:solidFill>
              <a:latin typeface="+mn-lt"/>
            </a:rPr>
            <a:t> Р.Р.</a:t>
          </a:r>
        </a:p>
        <a:p>
          <a:pPr marL="0" lvl="0" indent="0" algn="just" defTabSz="711200">
            <a:spcBef>
              <a:spcPct val="0"/>
            </a:spcBef>
            <a:spcAft>
              <a:spcPct val="35000"/>
            </a:spcAft>
            <a:buNone/>
          </a:pPr>
          <a:endParaRPr lang="ru-RU" sz="1600" b="0" kern="1200" dirty="0">
            <a:solidFill>
              <a:srgbClr val="002060"/>
            </a:solidFill>
          </a:endParaRPr>
        </a:p>
        <a:p>
          <a:pPr marL="0" lvl="0" indent="0" algn="just" defTabSz="711200">
            <a:spcBef>
              <a:spcPct val="0"/>
            </a:spcBef>
            <a:spcAft>
              <a:spcPct val="35000"/>
            </a:spcAft>
            <a:buNone/>
          </a:pPr>
          <a:endParaRPr lang="ru-RU" sz="1600" b="0" kern="1200" dirty="0">
            <a:solidFill>
              <a:srgbClr val="002060"/>
            </a:solidFill>
          </a:endParaRPr>
        </a:p>
        <a:p>
          <a:pPr marL="0" lvl="0" indent="0" algn="just" defTabSz="711200"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rgbClr val="002060"/>
              </a:solidFill>
            </a:rPr>
            <a:t>- подписание трехстороннего соглашения о сотрудничестве между КФУ, Альянсом отраслевых приложений </a:t>
          </a:r>
          <a:r>
            <a:rPr lang="ru-RU" sz="1600" b="0" kern="1200" dirty="0" err="1">
              <a:solidFill>
                <a:srgbClr val="002060"/>
              </a:solidFill>
            </a:rPr>
            <a:t>телематики</a:t>
          </a:r>
          <a:r>
            <a:rPr lang="ru-RU" sz="1600" b="0" kern="1200" dirty="0">
              <a:solidFill>
                <a:srgbClr val="002060"/>
              </a:solidFill>
            </a:rPr>
            <a:t> (TIAA) и Университетом электронной науки и техники Китая</a:t>
          </a:r>
        </a:p>
        <a:p>
          <a:pPr marL="0" lvl="0" indent="0" algn="just" defTabSz="711200">
            <a:spcBef>
              <a:spcPct val="0"/>
            </a:spcBef>
            <a:spcAft>
              <a:spcPct val="35000"/>
            </a:spcAft>
            <a:buNone/>
          </a:pPr>
          <a:endParaRPr lang="ru-RU" sz="1600" b="0" u="none" kern="1200" dirty="0"/>
        </a:p>
      </dsp:txBody>
      <dsp:txXfrm>
        <a:off x="1792422" y="62958"/>
        <a:ext cx="6344481" cy="3881802"/>
      </dsp:txXfrm>
    </dsp:sp>
    <dsp:sp modelId="{2FB39D90-56A7-4432-8441-19F52B6B0F4C}">
      <dsp:nvSpPr>
        <dsp:cNvPr id="0" name=""/>
        <dsp:cNvSpPr/>
      </dsp:nvSpPr>
      <dsp:spPr>
        <a:xfrm>
          <a:off x="1627380" y="4195907"/>
          <a:ext cx="65095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099DA-D0FF-40D1-A0B1-6B21CBD963E3}">
      <dsp:nvSpPr>
        <dsp:cNvPr id="0" name=""/>
        <dsp:cNvSpPr/>
      </dsp:nvSpPr>
      <dsp:spPr>
        <a:xfrm>
          <a:off x="0" y="2068"/>
          <a:ext cx="8136903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19554-E5B9-454C-9F91-65DA87666AA8}">
      <dsp:nvSpPr>
        <dsp:cNvPr id="0" name=""/>
        <dsp:cNvSpPr/>
      </dsp:nvSpPr>
      <dsp:spPr>
        <a:xfrm>
          <a:off x="0" y="2068"/>
          <a:ext cx="1613077" cy="4232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700" kern="1200" dirty="0"/>
        </a:p>
      </dsp:txBody>
      <dsp:txXfrm>
        <a:off x="0" y="2068"/>
        <a:ext cx="1613077" cy="4232378"/>
      </dsp:txXfrm>
    </dsp:sp>
    <dsp:sp modelId="{1A29F1BA-FF43-4AA8-9365-7DFCEC8DC92C}">
      <dsp:nvSpPr>
        <dsp:cNvPr id="0" name=""/>
        <dsp:cNvSpPr/>
      </dsp:nvSpPr>
      <dsp:spPr>
        <a:xfrm>
          <a:off x="1739348" y="58235"/>
          <a:ext cx="6397555" cy="3907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b="1" kern="1200" dirty="0">
            <a:solidFill>
              <a:srgbClr val="002060"/>
            </a:solidFill>
            <a:latin typeface="+mn-lt"/>
          </a:endParaRP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>
              <a:solidFill>
                <a:srgbClr val="002060"/>
              </a:solidFill>
              <a:latin typeface="+mn-lt"/>
            </a:rPr>
            <a:t>Декабрь 2024 г. - </a:t>
          </a:r>
          <a:r>
            <a:rPr lang="ru-RU" sz="1600" b="0" kern="1200" dirty="0">
              <a:solidFill>
                <a:srgbClr val="002060"/>
              </a:solidFill>
            </a:rPr>
            <a:t>визит </a:t>
          </a:r>
          <a:r>
            <a:rPr lang="ru-RU" sz="1600" b="1" kern="1200" dirty="0">
              <a:solidFill>
                <a:srgbClr val="002060"/>
              </a:solidFill>
            </a:rPr>
            <a:t>в </a:t>
          </a:r>
          <a:r>
            <a:rPr lang="ru-RU" sz="1600" b="1" kern="1200" dirty="0" err="1">
              <a:solidFill>
                <a:srgbClr val="002060"/>
              </a:solidFill>
            </a:rPr>
            <a:t>Сычуаньский</a:t>
          </a:r>
          <a:r>
            <a:rPr lang="ru-RU" sz="1600" b="1" kern="1200" dirty="0">
              <a:solidFill>
                <a:srgbClr val="002060"/>
              </a:solidFill>
            </a:rPr>
            <a:t> университет.  </a:t>
          </a:r>
          <a:r>
            <a:rPr lang="ru-RU" sz="1600" b="0" kern="1200" dirty="0">
              <a:solidFill>
                <a:srgbClr val="002060"/>
              </a:solidFill>
            </a:rPr>
            <a:t>Проведены переговоры о перспективах </a:t>
          </a:r>
          <a:r>
            <a:rPr lang="ru-RU" sz="1600" b="0" kern="1200" dirty="0" err="1">
              <a:solidFill>
                <a:srgbClr val="002060"/>
              </a:solidFill>
            </a:rPr>
            <a:t>коллаборации</a:t>
          </a:r>
          <a:r>
            <a:rPr lang="ru-RU" sz="1600" b="0" kern="1200" dirty="0">
              <a:solidFill>
                <a:srgbClr val="002060"/>
              </a:solidFill>
            </a:rPr>
            <a:t>.</a:t>
          </a:r>
        </a:p>
        <a:p>
          <a:pPr lvl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2060"/>
            </a:solidFill>
          </a:endParaRPr>
        </a:p>
        <a:p>
          <a:pPr lvl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- </a:t>
          </a:r>
          <a:r>
            <a:rPr lang="ru-RU" sz="1600" b="0" kern="1200" dirty="0">
              <a:solidFill>
                <a:srgbClr val="002060"/>
              </a:solidFill>
            </a:rPr>
            <a:t>Посещение лабораторий Высшей школы автоматизации:</a:t>
          </a:r>
          <a:endParaRPr lang="ru-RU" sz="1600" b="0" kern="1200" dirty="0">
            <a:solidFill>
              <a:srgbClr val="002060"/>
            </a:solidFill>
            <a:latin typeface="+mn-lt"/>
          </a:endParaRPr>
        </a:p>
        <a:p>
          <a:pPr lvl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2"/>
              </a:solidFill>
            </a:rPr>
            <a:t>- </a:t>
          </a:r>
          <a:r>
            <a:rPr lang="en-US" sz="1600" b="0" kern="1200" dirty="0">
              <a:solidFill>
                <a:schemeClr val="tx2"/>
              </a:solidFill>
            </a:rPr>
            <a:t>Data Center </a:t>
          </a:r>
          <a:r>
            <a:rPr lang="ru-RU" sz="1600" b="0" kern="1200" dirty="0">
              <a:solidFill>
                <a:schemeClr val="tx2"/>
              </a:solidFill>
            </a:rPr>
            <a:t>университета. </a:t>
          </a:r>
        </a:p>
        <a:p>
          <a:pPr lvl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2"/>
              </a:solidFill>
            </a:rPr>
            <a:t>- Лаборатории водородных топливных элементов. </a:t>
          </a:r>
        </a:p>
        <a:p>
          <a:pPr lvl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2"/>
              </a:solidFill>
            </a:rPr>
            <a:t>- Лаборатории робототехники. </a:t>
          </a:r>
        </a:p>
        <a:p>
          <a:pPr lvl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002060"/>
            </a:solidFill>
            <a:latin typeface="+mn-lt"/>
          </a:endParaRPr>
        </a:p>
        <a:p>
          <a:pPr lvl="0" algn="just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rgbClr val="002060"/>
              </a:solidFill>
            </a:rPr>
            <a:t>Продемонстрировано различное оборудование, включая лабораторные стенды для изучения колесной и гусеничной техники, испытательное оборудование, достижения в области реализации беспилотных транспортных средств </a:t>
          </a:r>
        </a:p>
        <a:p>
          <a:pPr lvl="0" algn="just" defTabSz="711200">
            <a:spcBef>
              <a:spcPct val="0"/>
            </a:spcBef>
            <a:spcAft>
              <a:spcPct val="35000"/>
            </a:spcAft>
            <a:buNone/>
          </a:pPr>
          <a:endParaRPr lang="ru-RU" sz="1600" b="0" u="none" kern="1200" dirty="0"/>
        </a:p>
      </dsp:txBody>
      <dsp:txXfrm>
        <a:off x="1739348" y="58235"/>
        <a:ext cx="6397555" cy="3907903"/>
      </dsp:txXfrm>
    </dsp:sp>
    <dsp:sp modelId="{2FB39D90-56A7-4432-8441-19F52B6B0F4C}">
      <dsp:nvSpPr>
        <dsp:cNvPr id="0" name=""/>
        <dsp:cNvSpPr/>
      </dsp:nvSpPr>
      <dsp:spPr>
        <a:xfrm>
          <a:off x="1684593" y="4197804"/>
          <a:ext cx="64523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EE5F36-EEB7-4CC5-86A6-C6F5650083A8}">
      <dsp:nvSpPr>
        <dsp:cNvPr id="0" name=""/>
        <dsp:cNvSpPr/>
      </dsp:nvSpPr>
      <dsp:spPr>
        <a:xfrm>
          <a:off x="0" y="875"/>
          <a:ext cx="79205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361281-4736-4ACC-B2EB-38E9CEDD1F10}">
      <dsp:nvSpPr>
        <dsp:cNvPr id="0" name=""/>
        <dsp:cNvSpPr/>
      </dsp:nvSpPr>
      <dsp:spPr>
        <a:xfrm>
          <a:off x="0" y="875"/>
          <a:ext cx="1275637" cy="1716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1400" b="1" kern="1200" dirty="0">
            <a:solidFill>
              <a:schemeClr val="tx2"/>
            </a:solidFill>
          </a:endParaRPr>
        </a:p>
      </dsp:txBody>
      <dsp:txXfrm>
        <a:off x="0" y="875"/>
        <a:ext cx="1275637" cy="1716830"/>
      </dsp:txXfrm>
    </dsp:sp>
    <dsp:sp modelId="{03EE4420-515F-4575-A646-FF4C7855D28F}">
      <dsp:nvSpPr>
        <dsp:cNvPr id="0" name=""/>
        <dsp:cNvSpPr/>
      </dsp:nvSpPr>
      <dsp:spPr>
        <a:xfrm>
          <a:off x="1511835" y="72653"/>
          <a:ext cx="6070530" cy="1622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 июне 2023-2024 уч. году </a:t>
          </a:r>
          <a:r>
            <a:rPr lang="ru-RU" sz="1800" b="0" kern="1200" dirty="0"/>
            <a:t>2 с</a:t>
          </a:r>
          <a:r>
            <a:rPr lang="ru-RU" sz="1800" b="0" i="0" kern="1200" dirty="0"/>
            <a:t>тудентов кафедры филологии под рук. зав. кафедрой, проф. </a:t>
          </a:r>
          <a:r>
            <a:rPr lang="ru-RU" sz="1800" b="1" i="0" kern="1200" dirty="0" err="1"/>
            <a:t>Биляловой</a:t>
          </a:r>
          <a:r>
            <a:rPr lang="ru-RU" sz="1800" b="1" i="0" kern="1200" dirty="0"/>
            <a:t> А.А., </a:t>
          </a:r>
          <a:r>
            <a:rPr lang="ru-RU" sz="1800" b="0" i="0" kern="1200" dirty="0"/>
            <a:t>доцента каф-</a:t>
          </a:r>
          <a:r>
            <a:rPr lang="ru-RU" sz="1800" b="0" i="0" kern="1200" dirty="0" err="1"/>
            <a:t>ры</a:t>
          </a:r>
          <a:r>
            <a:rPr lang="ru-RU" sz="1800" b="0" i="0" kern="1200" dirty="0"/>
            <a:t> </a:t>
          </a:r>
          <a:r>
            <a:rPr lang="ru-RU" sz="1800" b="1" i="0" kern="1200" dirty="0"/>
            <a:t>Базаровой Л.В. </a:t>
          </a:r>
          <a:r>
            <a:rPr lang="ru-RU" sz="1800" b="0" i="0" kern="1200" dirty="0"/>
            <a:t>стали победителями программы академической мобильности и общественного фонда «</a:t>
          </a:r>
          <a:r>
            <a:rPr lang="ru-RU" sz="1800" b="0" i="0" kern="1200" dirty="0" err="1"/>
            <a:t>Темпус</a:t>
          </a:r>
          <a:r>
            <a:rPr lang="ru-RU" sz="1800" b="0" i="0" kern="1200" dirty="0"/>
            <a:t>», присуждающего стипендию «</a:t>
          </a:r>
          <a:r>
            <a:rPr lang="ru-RU" sz="1800" b="0" i="0" kern="1200" dirty="0" err="1"/>
            <a:t>Stipendium</a:t>
          </a:r>
          <a:r>
            <a:rPr lang="ru-RU" sz="1800" b="0" i="0" kern="1200" dirty="0"/>
            <a:t> </a:t>
          </a:r>
          <a:r>
            <a:rPr lang="ru-RU" sz="1800" b="0" i="0" kern="1200" dirty="0" err="1"/>
            <a:t>Hungaricum</a:t>
          </a:r>
          <a:r>
            <a:rPr lang="ru-RU" sz="1800" b="0" i="0" kern="1200" dirty="0"/>
            <a:t>». Студенты будут проходить обучение в первом семестре 2024/25 года в </a:t>
          </a:r>
          <a:r>
            <a:rPr lang="ru-RU" sz="1800" b="0" i="0" kern="1200" dirty="0" err="1"/>
            <a:t>University</a:t>
          </a:r>
          <a:r>
            <a:rPr lang="ru-RU" sz="1800" b="0" i="0" kern="1200" dirty="0"/>
            <a:t> </a:t>
          </a:r>
          <a:r>
            <a:rPr lang="ru-RU" sz="1800" b="0" i="0" kern="1200" dirty="0" err="1"/>
            <a:t>of</a:t>
          </a:r>
          <a:r>
            <a:rPr lang="ru-RU" sz="1800" b="0" i="0" kern="1200" dirty="0"/>
            <a:t> </a:t>
          </a:r>
          <a:r>
            <a:rPr lang="ru-RU" sz="1800" b="0" i="0" kern="1200" dirty="0" err="1"/>
            <a:t>Pécs</a:t>
          </a:r>
          <a:r>
            <a:rPr lang="ru-RU" sz="1800" b="0" i="0" kern="1200" dirty="0"/>
            <a:t> (Венгрия).</a:t>
          </a:r>
          <a:endParaRPr lang="ru-RU" sz="1800" b="0" kern="1200" dirty="0"/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>
        <a:off x="1511835" y="72653"/>
        <a:ext cx="6070530" cy="1622103"/>
      </dsp:txXfrm>
    </dsp:sp>
    <dsp:sp modelId="{D3D1D617-8E82-41C8-AB5E-E5A46AA96471}">
      <dsp:nvSpPr>
        <dsp:cNvPr id="0" name=""/>
        <dsp:cNvSpPr/>
      </dsp:nvSpPr>
      <dsp:spPr>
        <a:xfrm>
          <a:off x="1583842" y="3196275"/>
          <a:ext cx="63364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5E85DE-A870-4861-9582-5AFCB0A4116B}">
      <dsp:nvSpPr>
        <dsp:cNvPr id="0" name=""/>
        <dsp:cNvSpPr/>
      </dsp:nvSpPr>
      <dsp:spPr>
        <a:xfrm>
          <a:off x="1390156" y="1647356"/>
          <a:ext cx="6217639" cy="81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1390156" y="1647356"/>
        <a:ext cx="6217639" cy="81105"/>
      </dsp:txXfrm>
    </dsp:sp>
    <dsp:sp modelId="{CAC461C5-2AB8-4852-91CC-E922E8DD4258}">
      <dsp:nvSpPr>
        <dsp:cNvPr id="0" name=""/>
        <dsp:cNvSpPr/>
      </dsp:nvSpPr>
      <dsp:spPr>
        <a:xfrm>
          <a:off x="1583842" y="1944216"/>
          <a:ext cx="63364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FC3F30-8D13-4FFF-8539-10A9D46EB71B}">
      <dsp:nvSpPr>
        <dsp:cNvPr id="0" name=""/>
        <dsp:cNvSpPr/>
      </dsp:nvSpPr>
      <dsp:spPr>
        <a:xfrm>
          <a:off x="0" y="4367787"/>
          <a:ext cx="79205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24B9FD-CFCE-4E68-B383-1DEB0075352B}">
      <dsp:nvSpPr>
        <dsp:cNvPr id="0" name=""/>
        <dsp:cNvSpPr/>
      </dsp:nvSpPr>
      <dsp:spPr>
        <a:xfrm>
          <a:off x="1573086" y="2046238"/>
          <a:ext cx="6200166" cy="1701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/>
            <a:t> </a:t>
          </a:r>
          <a:r>
            <a:rPr lang="ru-RU" sz="1800" b="0" i="0" kern="1200" dirty="0"/>
            <a:t>С января по май 2024 г </a:t>
          </a:r>
          <a:r>
            <a:rPr lang="ru-RU" sz="1800" b="1" i="0" kern="1200" dirty="0"/>
            <a:t>. </a:t>
          </a:r>
          <a:r>
            <a:rPr lang="ru-RU" sz="1800" b="0" i="0" kern="1200" dirty="0"/>
            <a:t>2 студента кафедры филологии прошли стажировку в Евразийском национальном университете им. Л.Н. Гумилёва, г. Астана, Республика Казахстан.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ru-RU" sz="1800" kern="1200" dirty="0"/>
          </a:br>
          <a:br>
            <a:rPr lang="ru-RU" sz="1800" kern="1200" dirty="0"/>
          </a:br>
          <a:endParaRPr lang="ru-RU" sz="1800" kern="1200" dirty="0"/>
        </a:p>
      </dsp:txBody>
      <dsp:txXfrm>
        <a:off x="1573086" y="2046238"/>
        <a:ext cx="6200166" cy="1701276"/>
      </dsp:txXfrm>
    </dsp:sp>
    <dsp:sp modelId="{72F36D2E-0205-4D60-8D7B-58F3F31A67EB}">
      <dsp:nvSpPr>
        <dsp:cNvPr id="0" name=""/>
        <dsp:cNvSpPr/>
      </dsp:nvSpPr>
      <dsp:spPr>
        <a:xfrm>
          <a:off x="0" y="0"/>
          <a:ext cx="79205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C2D1D-DB1D-4BA0-B8E2-7733EA1BBB23}">
      <dsp:nvSpPr>
        <dsp:cNvPr id="0" name=""/>
        <dsp:cNvSpPr/>
      </dsp:nvSpPr>
      <dsp:spPr>
        <a:xfrm>
          <a:off x="1511844" y="3250578"/>
          <a:ext cx="5616294" cy="947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 18 июля по 19 августа 2024 г.  7 студентов кафедры филологии проходили  летнюю стажировку в Северо-западном университете г. </a:t>
          </a:r>
          <a:r>
            <a:rPr lang="ru-RU" sz="1800" kern="1200" dirty="0" err="1"/>
            <a:t>Сиань</a:t>
          </a:r>
          <a:r>
            <a:rPr lang="ru-RU" sz="1800" kern="1200" dirty="0"/>
            <a:t>, Китай.</a:t>
          </a:r>
        </a:p>
      </dsp:txBody>
      <dsp:txXfrm>
        <a:off x="1511844" y="3250578"/>
        <a:ext cx="5616294" cy="9479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ADED7-8EC2-4032-A67D-B555B6633464}">
      <dsp:nvSpPr>
        <dsp:cNvPr id="0" name=""/>
        <dsp:cNvSpPr/>
      </dsp:nvSpPr>
      <dsp:spPr>
        <a:xfrm>
          <a:off x="0" y="14620"/>
          <a:ext cx="7952413" cy="3010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2024 г.</a:t>
          </a:r>
        </a:p>
      </dsp:txBody>
      <dsp:txXfrm>
        <a:off x="14698" y="29318"/>
        <a:ext cx="7923017" cy="271688"/>
      </dsp:txXfrm>
    </dsp:sp>
    <dsp:sp modelId="{A01604BE-8D0B-4C77-8C05-76C4FF0E264D}">
      <dsp:nvSpPr>
        <dsp:cNvPr id="0" name=""/>
        <dsp:cNvSpPr/>
      </dsp:nvSpPr>
      <dsp:spPr>
        <a:xfrm>
          <a:off x="0" y="292254"/>
          <a:ext cx="7952413" cy="296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126" tIns="17780" rIns="99568" bIns="17780" numCol="1" spcCol="1270" anchor="t" anchorCtr="0">
          <a:noAutofit/>
        </a:bodyPr>
        <a:lstStyle/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400" b="0" kern="1200" dirty="0"/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kern="1200" dirty="0">
              <a:solidFill>
                <a:schemeClr val="tx2"/>
              </a:solidFill>
            </a:rPr>
            <a:t>Апрель</a:t>
          </a:r>
          <a:r>
            <a:rPr lang="ru-RU" sz="1400" kern="1200" dirty="0">
              <a:solidFill>
                <a:schemeClr val="tx2"/>
              </a:solidFill>
            </a:rPr>
            <a:t> </a:t>
          </a:r>
          <a:r>
            <a:rPr lang="ru-RU" sz="1400" kern="1200" dirty="0"/>
            <a:t>– II Международная научная конференция </a:t>
          </a:r>
          <a:r>
            <a:rPr lang="ru-RU" sz="1400" b="1" kern="1200" dirty="0">
              <a:solidFill>
                <a:schemeClr val="tx2"/>
              </a:solidFill>
            </a:rPr>
            <a:t>«Качество жизни населения промышленных территорий в эпоху неопределенности»</a:t>
          </a:r>
          <a:r>
            <a:rPr lang="ru-RU" sz="1400" kern="1200" dirty="0">
              <a:solidFill>
                <a:schemeClr val="tx2"/>
              </a:solidFill>
            </a:rPr>
            <a:t>. </a:t>
          </a:r>
          <a:r>
            <a:rPr lang="ru-RU" sz="1400" kern="1200" dirty="0"/>
            <a:t>На конференции были представлены 153 статьи, в том числе 8 от зарубежных авторов (</a:t>
          </a:r>
          <a:r>
            <a:rPr lang="ru-RU" sz="1400" b="1" kern="1200" dirty="0"/>
            <a:t>Белоруссия, Казахстан, Узбекистан, Кыргызстан, Вьетнам, Китай</a:t>
          </a:r>
          <a:r>
            <a:rPr lang="ru-RU" sz="1400" kern="1200" dirty="0"/>
            <a:t>), организатор кафедра </a:t>
          </a:r>
          <a:r>
            <a:rPr lang="ru-RU" sz="1400" kern="1200" dirty="0" err="1"/>
            <a:t>ИПиО</a:t>
          </a:r>
          <a:r>
            <a:rPr lang="ru-RU" sz="1400" kern="1200" dirty="0"/>
            <a:t>.  </a:t>
          </a:r>
          <a:endParaRPr lang="ru-RU" sz="1400" b="0" kern="1200" dirty="0"/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kern="1200" dirty="0"/>
            <a:t> </a:t>
          </a:r>
          <a:r>
            <a:rPr lang="ru-RU" sz="1400" b="1" u="sng" kern="1200" dirty="0">
              <a:solidFill>
                <a:schemeClr val="tx2"/>
              </a:solidFill>
            </a:rPr>
            <a:t>Май-</a:t>
          </a:r>
          <a:r>
            <a:rPr lang="ru-RU" sz="1400" u="sng" kern="1200" dirty="0"/>
            <a:t> </a:t>
          </a:r>
          <a:r>
            <a:rPr lang="ru-RU" sz="1400" u="none" kern="1200" dirty="0"/>
            <a:t>III Международная научно-практическая конференция </a:t>
          </a:r>
          <a:r>
            <a:rPr lang="ru-RU" sz="1400" b="1" u="none" kern="1200" dirty="0">
              <a:solidFill>
                <a:schemeClr val="tx2"/>
              </a:solidFill>
            </a:rPr>
            <a:t>«Консолидация науки и практики в сопровождении детей и взрослых с особыми образовательными потребностями». </a:t>
          </a:r>
          <a:r>
            <a:rPr lang="ru-RU" sz="1400" u="none" kern="1200" dirty="0"/>
            <a:t>В конференции приняли участие около 80 представителей, в том числе зарубежные участники из </a:t>
          </a:r>
          <a:r>
            <a:rPr lang="ru-RU" sz="1400" b="1" i="0" kern="1200" dirty="0"/>
            <a:t>Австрии, Узбекистана, Кыргызской Республики, </a:t>
          </a:r>
          <a:r>
            <a:rPr lang="ru-RU" sz="1400" kern="1200" dirty="0"/>
            <a:t>организатор кафедра СГН</a:t>
          </a:r>
          <a:r>
            <a:rPr lang="ru-RU" sz="1400" b="0" i="0" kern="1200" dirty="0"/>
            <a:t>.  </a:t>
          </a:r>
          <a:endParaRPr lang="ru-RU" sz="1400" b="0" kern="1200" dirty="0"/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kern="1200" dirty="0">
              <a:solidFill>
                <a:schemeClr val="tx2"/>
              </a:solidFill>
            </a:rPr>
            <a:t>Май</a:t>
          </a:r>
          <a:r>
            <a:rPr lang="ru-RU" sz="1400" kern="1200" dirty="0">
              <a:solidFill>
                <a:schemeClr val="tx2"/>
              </a:solidFill>
            </a:rPr>
            <a:t> </a:t>
          </a:r>
          <a:r>
            <a:rPr lang="ru-RU" sz="1400" kern="1200" dirty="0"/>
            <a:t>-  IV Международная научно-практическая конференция </a:t>
          </a:r>
          <a:r>
            <a:rPr lang="ru-RU" sz="1400" b="1" kern="1200" dirty="0">
              <a:solidFill>
                <a:schemeClr val="tx2"/>
              </a:solidFill>
            </a:rPr>
            <a:t>«Большие системы: устойчивость и безопасность в современном мире – LS S&amp;S MW’24»</a:t>
          </a:r>
          <a:r>
            <a:rPr lang="ru-RU" sz="1400" kern="1200" dirty="0"/>
            <a:t>. Организаторами конференции выступили Андижанский машиностроительный институт (</a:t>
          </a:r>
          <a:r>
            <a:rPr lang="ru-RU" sz="1400" b="1" kern="1200" dirty="0"/>
            <a:t>Узбекистан</a:t>
          </a:r>
          <a:r>
            <a:rPr lang="ru-RU" sz="1400" kern="1200" dirty="0"/>
            <a:t>), Наманганский инженерно-строительный институт (</a:t>
          </a:r>
          <a:r>
            <a:rPr lang="ru-RU" sz="1400" b="1" kern="1200" dirty="0"/>
            <a:t>Узбекистан</a:t>
          </a:r>
          <a:r>
            <a:rPr lang="ru-RU" sz="1400" kern="1200" dirty="0"/>
            <a:t>), Казахский национальный университет им. Аль-</a:t>
          </a:r>
          <a:r>
            <a:rPr lang="ru-RU" sz="1400" kern="1200" dirty="0" err="1"/>
            <a:t>Фараби</a:t>
          </a:r>
          <a:r>
            <a:rPr lang="ru-RU" sz="1400" kern="1200" dirty="0"/>
            <a:t> (</a:t>
          </a:r>
          <a:r>
            <a:rPr lang="ru-RU" sz="1400" b="1" kern="1200" dirty="0"/>
            <a:t>Казахстан</a:t>
          </a:r>
          <a:r>
            <a:rPr lang="ru-RU" sz="1400" kern="1200" dirty="0"/>
            <a:t>), организатор кафедра СТС. </a:t>
          </a:r>
          <a:endParaRPr lang="ru-RU" sz="1400" b="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800" kern="1200" dirty="0"/>
        </a:p>
      </dsp:txBody>
      <dsp:txXfrm>
        <a:off x="0" y="292254"/>
        <a:ext cx="7952413" cy="29661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ADED7-8EC2-4032-A67D-B555B6633464}">
      <dsp:nvSpPr>
        <dsp:cNvPr id="0" name=""/>
        <dsp:cNvSpPr/>
      </dsp:nvSpPr>
      <dsp:spPr>
        <a:xfrm>
          <a:off x="0" y="0"/>
          <a:ext cx="7952413" cy="2966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2024 </a:t>
          </a:r>
          <a:r>
            <a:rPr lang="ru-RU" sz="2000" b="1" kern="1200"/>
            <a:t>г.</a:t>
          </a:r>
          <a:endParaRPr lang="ru-RU" sz="2000" b="1" kern="1200" dirty="0"/>
        </a:p>
      </dsp:txBody>
      <dsp:txXfrm>
        <a:off x="14480" y="14480"/>
        <a:ext cx="7923453" cy="267659"/>
      </dsp:txXfrm>
    </dsp:sp>
    <dsp:sp modelId="{A01604BE-8D0B-4C77-8C05-76C4FF0E264D}">
      <dsp:nvSpPr>
        <dsp:cNvPr id="0" name=""/>
        <dsp:cNvSpPr/>
      </dsp:nvSpPr>
      <dsp:spPr>
        <a:xfrm>
          <a:off x="0" y="283503"/>
          <a:ext cx="7952413" cy="2944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062" tIns="17780" rIns="99568" bIns="17780" numCol="1" spcCol="1270" anchor="t" anchorCtr="0">
          <a:noAutofit/>
        </a:bodyPr>
        <a:lstStyle/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400" b="0" kern="1200" dirty="0"/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kern="1200" dirty="0">
              <a:solidFill>
                <a:schemeClr val="tx2"/>
              </a:solidFill>
            </a:rPr>
            <a:t>Октябрь</a:t>
          </a:r>
          <a:r>
            <a:rPr lang="ru-RU" sz="1400" kern="1200" dirty="0"/>
            <a:t> – </a:t>
          </a:r>
          <a:r>
            <a:rPr lang="en-US" sz="1400" kern="1200" dirty="0"/>
            <a:t>V </a:t>
          </a:r>
          <a:r>
            <a:rPr lang="ru-RU" sz="1400" kern="1200" dirty="0"/>
            <a:t>Международная научно-практическая конференция </a:t>
          </a:r>
          <a:r>
            <a:rPr lang="ru-RU" sz="1400" b="1" kern="1200" dirty="0">
              <a:solidFill>
                <a:schemeClr val="tx2"/>
              </a:solidFill>
            </a:rPr>
            <a:t>«Наука и технология модифицирования чугуна – 2024».</a:t>
          </a:r>
          <a:r>
            <a:rPr lang="ru-RU" sz="1400" kern="1200" dirty="0"/>
            <a:t> В</a:t>
          </a:r>
          <a:r>
            <a:rPr lang="ru-RU" sz="1400" b="0" i="0" kern="1200" dirty="0"/>
            <a:t> конференции участвовали представители </a:t>
          </a:r>
          <a:r>
            <a:rPr lang="ru-RU" sz="1400" b="1" i="0" kern="1200" dirty="0"/>
            <a:t>Казахстана, Китая, Беларуси и Египта, </a:t>
          </a:r>
          <a:r>
            <a:rPr lang="ru-RU" sz="1400" kern="1200" dirty="0"/>
            <a:t>организатор кафедра </a:t>
          </a:r>
          <a:r>
            <a:rPr lang="ru-RU" sz="1400" kern="1200" dirty="0" err="1"/>
            <a:t>МТиК</a:t>
          </a:r>
          <a:r>
            <a:rPr lang="ru-RU" sz="1400" b="1" i="0" kern="1200" dirty="0"/>
            <a:t>. </a:t>
          </a:r>
          <a:endParaRPr lang="ru-RU" sz="1400" b="1" u="none" kern="1200" dirty="0"/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kern="1200" dirty="0"/>
            <a:t> </a:t>
          </a:r>
          <a:r>
            <a:rPr lang="ru-RU" sz="1400" b="1" u="sng" kern="1200" dirty="0">
              <a:solidFill>
                <a:schemeClr val="tx2"/>
              </a:solidFill>
            </a:rPr>
            <a:t>Ноябрь</a:t>
          </a:r>
          <a:r>
            <a:rPr lang="ru-RU" sz="1400" b="1" u="sng" kern="1200" dirty="0"/>
            <a:t> </a:t>
          </a:r>
          <a:r>
            <a:rPr lang="ru-RU" sz="1400" kern="1200" dirty="0"/>
            <a:t>– </a:t>
          </a:r>
          <a:r>
            <a:rPr lang="en-US" sz="1400" kern="1200" dirty="0"/>
            <a:t>XI </a:t>
          </a:r>
          <a:r>
            <a:rPr lang="ru-RU" sz="1400" kern="1200" dirty="0"/>
            <a:t>Международная научно-практическая конференция </a:t>
          </a:r>
          <a:r>
            <a:rPr lang="ru-RU" sz="1400" b="1" kern="1200" dirty="0">
              <a:solidFill>
                <a:schemeClr val="tx2"/>
              </a:solidFill>
            </a:rPr>
            <a:t>«ЭТАП-2024»., </a:t>
          </a:r>
          <a:r>
            <a:rPr lang="ru-RU" sz="1400" kern="1200" dirty="0"/>
            <a:t>организатор кафедра </a:t>
          </a:r>
          <a:r>
            <a:rPr lang="ru-RU" sz="1400" kern="1200" dirty="0" err="1"/>
            <a:t>ЭиЭ</a:t>
          </a:r>
          <a:r>
            <a:rPr lang="ru-RU" sz="1400" kern="1200" dirty="0"/>
            <a:t>.</a:t>
          </a:r>
          <a:r>
            <a:rPr lang="ru-RU" sz="1400" b="1" kern="1200" dirty="0">
              <a:solidFill>
                <a:schemeClr val="tx2"/>
              </a:solidFill>
            </a:rPr>
            <a:t> </a:t>
          </a:r>
          <a:endParaRPr lang="ru-RU" sz="1400" u="none" kern="1200" dirty="0"/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u="sng" kern="1200" dirty="0">
              <a:solidFill>
                <a:schemeClr val="tx2"/>
              </a:solidFill>
            </a:rPr>
            <a:t> Декабрь</a:t>
          </a:r>
          <a:r>
            <a:rPr lang="ru-RU" sz="1400" u="sng" kern="1200" dirty="0">
              <a:solidFill>
                <a:schemeClr val="tx2"/>
              </a:solidFill>
            </a:rPr>
            <a:t> </a:t>
          </a:r>
          <a:r>
            <a:rPr lang="ru-RU" sz="1400" kern="1200" dirty="0"/>
            <a:t>- I</a:t>
          </a:r>
          <a:r>
            <a:rPr lang="en-US" sz="1400" kern="1200" dirty="0"/>
            <a:t>V</a:t>
          </a:r>
          <a:r>
            <a:rPr lang="ru-RU" sz="1400" kern="1200" dirty="0"/>
            <a:t> Международная научно-практическая конференция </a:t>
          </a:r>
          <a:r>
            <a:rPr lang="ru-RU" sz="1400" b="1" kern="1200" dirty="0">
              <a:solidFill>
                <a:schemeClr val="tx2"/>
              </a:solidFill>
            </a:rPr>
            <a:t>«</a:t>
          </a:r>
          <a:r>
            <a:rPr lang="ru-RU" sz="1400" b="1" kern="1200" dirty="0" err="1">
              <a:solidFill>
                <a:schemeClr val="tx2"/>
              </a:solidFill>
            </a:rPr>
            <a:t>Ермаковские</a:t>
          </a:r>
          <a:r>
            <a:rPr lang="ru-RU" sz="1400" b="1" kern="1200" dirty="0">
              <a:solidFill>
                <a:schemeClr val="tx2"/>
              </a:solidFill>
            </a:rPr>
            <a:t> чтения в Набережных Челнах. Культурно-историческая и социально-экономическая динамика регионов: Вызовы и возможности». </a:t>
          </a:r>
          <a:r>
            <a:rPr lang="ru-RU" sz="1400" kern="1200" dirty="0"/>
            <a:t>Приняли участие б</a:t>
          </a:r>
          <a:r>
            <a:rPr lang="ru-RU" sz="1400" b="0" i="0" kern="1200" dirty="0"/>
            <a:t>олее 220 участников — ученых, преподавателей, магистрантов и аспирантов из России и других стран, включая </a:t>
          </a:r>
          <a:r>
            <a:rPr lang="ru-RU" sz="1400" b="1" i="0" kern="1200" dirty="0"/>
            <a:t>Туркменистан, Казахстан, Беларусь и Узбекистан, </a:t>
          </a:r>
          <a:r>
            <a:rPr lang="ru-RU" sz="1400" kern="1200" dirty="0"/>
            <a:t>организатор кафедра ПМ.</a:t>
          </a:r>
          <a:endParaRPr lang="ru-RU" sz="1400" u="none" kern="1200" dirty="0"/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6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800" kern="1200" dirty="0"/>
        </a:p>
      </dsp:txBody>
      <dsp:txXfrm>
        <a:off x="0" y="283503"/>
        <a:ext cx="7952413" cy="29441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957D2-EE9D-4FC7-96F3-4A420C8E6CB0}">
      <dsp:nvSpPr>
        <dsp:cNvPr id="0" name=""/>
        <dsp:cNvSpPr/>
      </dsp:nvSpPr>
      <dsp:spPr>
        <a:xfrm>
          <a:off x="0" y="424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F7415A-2C2D-4401-AEAB-6E603A7B69D5}">
      <dsp:nvSpPr>
        <dsp:cNvPr id="0" name=""/>
        <dsp:cNvSpPr/>
      </dsp:nvSpPr>
      <dsp:spPr>
        <a:xfrm>
          <a:off x="0" y="424"/>
          <a:ext cx="7992888" cy="612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1) </a:t>
          </a:r>
          <a:r>
            <a:rPr lang="ru-RU" sz="1400" b="1" kern="1200" dirty="0" err="1"/>
            <a:t>Костанайский</a:t>
          </a:r>
          <a:r>
            <a:rPr lang="ru-RU" sz="1400" b="1" kern="1200" dirty="0"/>
            <a:t> региональный университет им. А. </a:t>
          </a:r>
          <a:r>
            <a:rPr lang="ru-RU" sz="1400" b="1" kern="1200" dirty="0" err="1"/>
            <a:t>Байтурсынова</a:t>
          </a:r>
          <a:r>
            <a:rPr lang="ru-RU" sz="1400" b="1" kern="1200" dirty="0"/>
            <a:t> (</a:t>
          </a:r>
          <a:r>
            <a:rPr lang="ru-RU" sz="1400" b="1" kern="1200" dirty="0" err="1"/>
            <a:t>Костанай</a:t>
          </a:r>
          <a:r>
            <a:rPr lang="ru-RU" sz="1400" b="1" kern="1200" dirty="0"/>
            <a:t>, Республика Казахстан)</a:t>
          </a:r>
        </a:p>
      </dsp:txBody>
      <dsp:txXfrm>
        <a:off x="0" y="424"/>
        <a:ext cx="7992888" cy="612410"/>
      </dsp:txXfrm>
    </dsp:sp>
    <dsp:sp modelId="{53FB2F5E-DEED-4F7F-AABC-672DD2C91BF5}">
      <dsp:nvSpPr>
        <dsp:cNvPr id="0" name=""/>
        <dsp:cNvSpPr/>
      </dsp:nvSpPr>
      <dsp:spPr>
        <a:xfrm>
          <a:off x="0" y="612835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EA9650-3033-4F26-8971-34EA3C65760D}">
      <dsp:nvSpPr>
        <dsp:cNvPr id="0" name=""/>
        <dsp:cNvSpPr/>
      </dsp:nvSpPr>
      <dsp:spPr>
        <a:xfrm>
          <a:off x="0" y="612835"/>
          <a:ext cx="7992888" cy="612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2) </a:t>
          </a:r>
          <a:r>
            <a:rPr lang="ru-RU" sz="1400" b="1" kern="1200" dirty="0"/>
            <a:t>Ташкентский государственный транспортный университет (Ташкент, Республика Узбекистан).</a:t>
          </a:r>
        </a:p>
      </dsp:txBody>
      <dsp:txXfrm>
        <a:off x="0" y="612835"/>
        <a:ext cx="7992888" cy="612410"/>
      </dsp:txXfrm>
    </dsp:sp>
    <dsp:sp modelId="{A2880DA9-CEC3-4FA1-9C82-408617962843}">
      <dsp:nvSpPr>
        <dsp:cNvPr id="0" name=""/>
        <dsp:cNvSpPr/>
      </dsp:nvSpPr>
      <dsp:spPr>
        <a:xfrm>
          <a:off x="0" y="1225245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C221CB-6F3B-4670-BE57-A894BF8738D1}">
      <dsp:nvSpPr>
        <dsp:cNvPr id="0" name=""/>
        <dsp:cNvSpPr/>
      </dsp:nvSpPr>
      <dsp:spPr>
        <a:xfrm>
          <a:off x="0" y="1181827"/>
          <a:ext cx="7992888" cy="573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3) </a:t>
          </a:r>
          <a:r>
            <a:rPr lang="ru-RU" sz="1400" b="1" kern="1200" dirty="0"/>
            <a:t>Наманганский инженерно-строительный институт (Республика Узбекистан)</a:t>
          </a:r>
        </a:p>
      </dsp:txBody>
      <dsp:txXfrm>
        <a:off x="0" y="1181827"/>
        <a:ext cx="7992888" cy="573161"/>
      </dsp:txXfrm>
    </dsp:sp>
    <dsp:sp modelId="{5A7670C4-BC9A-4DE8-AAEF-7D8E211ABBA8}">
      <dsp:nvSpPr>
        <dsp:cNvPr id="0" name=""/>
        <dsp:cNvSpPr/>
      </dsp:nvSpPr>
      <dsp:spPr>
        <a:xfrm>
          <a:off x="0" y="1767800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058410-8C00-48BD-B454-5312C1CDDA1D}">
      <dsp:nvSpPr>
        <dsp:cNvPr id="0" name=""/>
        <dsp:cNvSpPr/>
      </dsp:nvSpPr>
      <dsp:spPr>
        <a:xfrm>
          <a:off x="0" y="1798407"/>
          <a:ext cx="7992888" cy="461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4) </a:t>
          </a:r>
          <a:r>
            <a:rPr lang="ru-RU" sz="1400" b="1" kern="1200" dirty="0"/>
            <a:t>Бухарский инженерно-технологический институт (Бухара, Республика Узбекистан)</a:t>
          </a:r>
        </a:p>
      </dsp:txBody>
      <dsp:txXfrm>
        <a:off x="0" y="1798407"/>
        <a:ext cx="7992888" cy="461224"/>
      </dsp:txXfrm>
    </dsp:sp>
    <dsp:sp modelId="{5FC14A6A-20FC-4FF8-AF5E-7BB63C4C59E1}">
      <dsp:nvSpPr>
        <dsp:cNvPr id="0" name=""/>
        <dsp:cNvSpPr/>
      </dsp:nvSpPr>
      <dsp:spPr>
        <a:xfrm>
          <a:off x="0" y="2259631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532F7B-A0B8-48D4-9201-99ACBF33BB16}">
      <dsp:nvSpPr>
        <dsp:cNvPr id="0" name=""/>
        <dsp:cNvSpPr/>
      </dsp:nvSpPr>
      <dsp:spPr>
        <a:xfrm>
          <a:off x="0" y="2259631"/>
          <a:ext cx="7992888" cy="612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5) </a:t>
          </a:r>
          <a:r>
            <a:rPr lang="ru-RU" sz="1400" b="1" kern="1200" dirty="0"/>
            <a:t>Джизакский политехнический институт (Джизак, Республика Узбекистан)</a:t>
          </a:r>
        </a:p>
      </dsp:txBody>
      <dsp:txXfrm>
        <a:off x="0" y="2259631"/>
        <a:ext cx="7992888" cy="612410"/>
      </dsp:txXfrm>
    </dsp:sp>
    <dsp:sp modelId="{59BE6C30-6192-4ECF-ADB8-213CD7A9F8BB}">
      <dsp:nvSpPr>
        <dsp:cNvPr id="0" name=""/>
        <dsp:cNvSpPr/>
      </dsp:nvSpPr>
      <dsp:spPr>
        <a:xfrm>
          <a:off x="0" y="2735064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1BFA0F-6CB4-4E09-B255-8A88D4187F5E}">
      <dsp:nvSpPr>
        <dsp:cNvPr id="0" name=""/>
        <dsp:cNvSpPr/>
      </dsp:nvSpPr>
      <dsp:spPr>
        <a:xfrm>
          <a:off x="0" y="2719802"/>
          <a:ext cx="7992888" cy="612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6) </a:t>
          </a:r>
          <a:r>
            <a:rPr lang="ru-RU" sz="1400" b="1" kern="1200" dirty="0" err="1"/>
            <a:t>Костанайский</a:t>
          </a:r>
          <a:r>
            <a:rPr lang="ru-RU" sz="1400" b="1" kern="1200" dirty="0"/>
            <a:t> социально-технический университет имени академика </a:t>
          </a:r>
          <a:r>
            <a:rPr lang="ru-RU" sz="1400" b="1" kern="1200" dirty="0" err="1"/>
            <a:t>Зулхарнай</a:t>
          </a:r>
          <a:r>
            <a:rPr lang="ru-RU" sz="1400" b="1" kern="1200" dirty="0"/>
            <a:t> </a:t>
          </a:r>
          <a:r>
            <a:rPr lang="ru-RU" sz="1400" b="1" kern="1200" dirty="0" err="1"/>
            <a:t>Алджамар</a:t>
          </a:r>
          <a:r>
            <a:rPr lang="ru-RU" sz="1400" b="1" kern="1200" dirty="0"/>
            <a:t> (</a:t>
          </a:r>
          <a:r>
            <a:rPr lang="ru-RU" sz="1400" b="1" kern="1200" dirty="0" err="1"/>
            <a:t>Костанай</a:t>
          </a:r>
          <a:r>
            <a:rPr lang="ru-RU" sz="1400" b="1" kern="1200" dirty="0"/>
            <a:t>, Республика Казахстан), заключен в 2024 году</a:t>
          </a:r>
        </a:p>
      </dsp:txBody>
      <dsp:txXfrm>
        <a:off x="0" y="2719802"/>
        <a:ext cx="7992888" cy="612410"/>
      </dsp:txXfrm>
    </dsp:sp>
    <dsp:sp modelId="{136F3E20-0B48-4DF8-8F63-62F7D72CC542}">
      <dsp:nvSpPr>
        <dsp:cNvPr id="0" name=""/>
        <dsp:cNvSpPr/>
      </dsp:nvSpPr>
      <dsp:spPr>
        <a:xfrm>
          <a:off x="0" y="3484452"/>
          <a:ext cx="79928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89D8B-9846-4AA9-A5D4-239045AAF5AE}">
      <dsp:nvSpPr>
        <dsp:cNvPr id="0" name=""/>
        <dsp:cNvSpPr/>
      </dsp:nvSpPr>
      <dsp:spPr>
        <a:xfrm>
          <a:off x="0" y="3484452"/>
          <a:ext cx="7992888" cy="612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7) </a:t>
          </a:r>
          <a:r>
            <a:rPr lang="ru-RU" sz="1400" b="1" kern="1200" dirty="0"/>
            <a:t>Университет электронных наук и технологий Китая (Китай), заключен в 2024 году</a:t>
          </a:r>
          <a:endParaRPr lang="ru-RU" sz="1400" kern="1200" dirty="0"/>
        </a:p>
      </dsp:txBody>
      <dsp:txXfrm>
        <a:off x="0" y="3484452"/>
        <a:ext cx="7992888" cy="6124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099DA-D0FF-40D1-A0B1-6B21CBD963E3}">
      <dsp:nvSpPr>
        <dsp:cNvPr id="0" name=""/>
        <dsp:cNvSpPr/>
      </dsp:nvSpPr>
      <dsp:spPr>
        <a:xfrm>
          <a:off x="0" y="2240"/>
          <a:ext cx="7974192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19554-E5B9-454C-9F91-65DA87666AA8}">
      <dsp:nvSpPr>
        <dsp:cNvPr id="0" name=""/>
        <dsp:cNvSpPr/>
      </dsp:nvSpPr>
      <dsp:spPr>
        <a:xfrm>
          <a:off x="0" y="2240"/>
          <a:ext cx="1594838" cy="1303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700" kern="1200" dirty="0"/>
        </a:p>
      </dsp:txBody>
      <dsp:txXfrm>
        <a:off x="0" y="2240"/>
        <a:ext cx="1594838" cy="1303693"/>
      </dsp:txXfrm>
    </dsp:sp>
    <dsp:sp modelId="{F2959DC0-33E0-493E-9F2F-905ABD7B885E}">
      <dsp:nvSpPr>
        <dsp:cNvPr id="0" name=""/>
        <dsp:cNvSpPr/>
      </dsp:nvSpPr>
      <dsp:spPr>
        <a:xfrm>
          <a:off x="2159080" y="2510181"/>
          <a:ext cx="5705440" cy="323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>
        <a:off x="2159080" y="2510181"/>
        <a:ext cx="5705440" cy="323837"/>
      </dsp:txXfrm>
    </dsp:sp>
    <dsp:sp modelId="{2362079F-C203-46B5-A625-4ECFC679ED9A}">
      <dsp:nvSpPr>
        <dsp:cNvPr id="0" name=""/>
        <dsp:cNvSpPr/>
      </dsp:nvSpPr>
      <dsp:spPr>
        <a:xfrm>
          <a:off x="750403" y="0"/>
          <a:ext cx="63793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B690A-50EF-4A36-885A-74F5CF01A4BE}">
      <dsp:nvSpPr>
        <dsp:cNvPr id="0" name=""/>
        <dsp:cNvSpPr/>
      </dsp:nvSpPr>
      <dsp:spPr>
        <a:xfrm>
          <a:off x="2019801" y="1271242"/>
          <a:ext cx="5855674" cy="251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u="none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u="none" kern="1200" dirty="0"/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u="none" kern="1200" dirty="0"/>
            <a:t>Октябрь - встреча с делегацией из </a:t>
          </a:r>
          <a:r>
            <a:rPr lang="ru-RU" sz="1600" u="none" kern="1200" dirty="0" err="1"/>
            <a:t>Костанайского</a:t>
          </a:r>
          <a:r>
            <a:rPr lang="ru-RU" sz="1600" u="none" kern="1200" dirty="0"/>
            <a:t> социально-технического университета. В составе делегации присутствовали ректор Р.Б. Абдуллин, помощник ректора Д.С. Беков и профессор </a:t>
          </a:r>
          <a:r>
            <a:rPr lang="ru-RU" sz="1600" u="none" kern="1200" dirty="0" err="1"/>
            <a:t>Джаманбалин</a:t>
          </a:r>
          <a:r>
            <a:rPr lang="ru-RU" sz="1600" u="none" kern="1200" dirty="0"/>
            <a:t> </a:t>
          </a:r>
          <a:r>
            <a:rPr lang="ru-RU" sz="1600" u="none" kern="1200" dirty="0" err="1"/>
            <a:t>Кадыргали</a:t>
          </a:r>
          <a:r>
            <a:rPr lang="ru-RU" sz="1600" u="none" kern="1200" dirty="0"/>
            <a:t>.</a:t>
          </a:r>
        </a:p>
      </dsp:txBody>
      <dsp:txXfrm>
        <a:off x="2019801" y="1271242"/>
        <a:ext cx="5855674" cy="251052"/>
      </dsp:txXfrm>
    </dsp:sp>
    <dsp:sp modelId="{670B039C-E042-46B6-903F-5E6D1021494B}">
      <dsp:nvSpPr>
        <dsp:cNvPr id="0" name=""/>
        <dsp:cNvSpPr/>
      </dsp:nvSpPr>
      <dsp:spPr>
        <a:xfrm>
          <a:off x="1594838" y="0"/>
          <a:ext cx="63793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E8310F-9186-4CDA-AA2C-7782AD353053}">
      <dsp:nvSpPr>
        <dsp:cNvPr id="0" name=""/>
        <dsp:cNvSpPr/>
      </dsp:nvSpPr>
      <dsp:spPr>
        <a:xfrm>
          <a:off x="0" y="1651940"/>
          <a:ext cx="7974192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46887-607B-4603-B0C1-76D9CA47400A}">
      <dsp:nvSpPr>
        <dsp:cNvPr id="0" name=""/>
        <dsp:cNvSpPr/>
      </dsp:nvSpPr>
      <dsp:spPr>
        <a:xfrm>
          <a:off x="2042570" y="0"/>
          <a:ext cx="5923834" cy="1687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u="none" kern="1200" dirty="0"/>
            <a:t>Июнь  - встреча с коллегами из Бухарского инженерно-технологического университета. В составе делегации БИТУ присутствовали ректор университета </a:t>
          </a:r>
          <a:r>
            <a:rPr lang="ru-RU" sz="1600" u="none" kern="1200" dirty="0" err="1"/>
            <a:t>Сиддикова</a:t>
          </a:r>
          <a:r>
            <a:rPr lang="ru-RU" sz="1600" u="none" kern="1200" dirty="0"/>
            <a:t> С.Г., начальник отдела «Координация совместных образовательных программ» </a:t>
          </a:r>
          <a:r>
            <a:rPr lang="ru-RU" sz="1600" u="none" kern="1200" dirty="0" err="1"/>
            <a:t>Ходжиев</a:t>
          </a:r>
          <a:r>
            <a:rPr lang="ru-RU" sz="1600" u="none" kern="1200" dirty="0"/>
            <a:t> Ш.М., профессор Махмудов М.И., заведующие кафедрами </a:t>
          </a:r>
          <a:r>
            <a:rPr lang="ru-RU" sz="1600" u="none" kern="1200" dirty="0" err="1"/>
            <a:t>Назмиев</a:t>
          </a:r>
          <a:r>
            <a:rPr lang="ru-RU" sz="1600" u="none" kern="1200" dirty="0"/>
            <a:t> М.С. и </a:t>
          </a:r>
          <a:r>
            <a:rPr lang="ru-RU" sz="1600" u="none" kern="1200" dirty="0" err="1"/>
            <a:t>Назмиев</a:t>
          </a:r>
          <a:r>
            <a:rPr lang="ru-RU" sz="1600" u="none" kern="1200" dirty="0"/>
            <a:t> У.З.</a:t>
          </a:r>
        </a:p>
      </dsp:txBody>
      <dsp:txXfrm>
        <a:off x="2042570" y="0"/>
        <a:ext cx="5923834" cy="1687591"/>
      </dsp:txXfrm>
    </dsp:sp>
    <dsp:sp modelId="{D7CC9ABC-90EE-4FC8-861A-CBEA7C95E085}">
      <dsp:nvSpPr>
        <dsp:cNvPr id="0" name=""/>
        <dsp:cNvSpPr/>
      </dsp:nvSpPr>
      <dsp:spPr>
        <a:xfrm>
          <a:off x="0" y="3744987"/>
          <a:ext cx="7974192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357C4F-D7D4-4029-8054-6268CA621EA1}">
      <dsp:nvSpPr>
        <dsp:cNvPr id="0" name=""/>
        <dsp:cNvSpPr/>
      </dsp:nvSpPr>
      <dsp:spPr>
        <a:xfrm>
          <a:off x="180711" y="1687485"/>
          <a:ext cx="1594838" cy="1303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0" kern="1200"/>
        </a:p>
      </dsp:txBody>
      <dsp:txXfrm>
        <a:off x="180711" y="1687485"/>
        <a:ext cx="1594838" cy="13036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0FD20D-2587-47B7-A387-E4F666F68875}">
      <dsp:nvSpPr>
        <dsp:cNvPr id="0" name=""/>
        <dsp:cNvSpPr/>
      </dsp:nvSpPr>
      <dsp:spPr>
        <a:xfrm>
          <a:off x="0" y="2109"/>
          <a:ext cx="815578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EB5FF6-4BB2-4463-8BE8-CE8E627FAE93}">
      <dsp:nvSpPr>
        <dsp:cNvPr id="0" name=""/>
        <dsp:cNvSpPr/>
      </dsp:nvSpPr>
      <dsp:spPr>
        <a:xfrm>
          <a:off x="15210" y="0"/>
          <a:ext cx="1759202" cy="4316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C00000"/>
              </a:solidFill>
            </a:rPr>
            <a:t>Подготовительное отделение</a:t>
          </a:r>
        </a:p>
      </dsp:txBody>
      <dsp:txXfrm>
        <a:off x="15210" y="0"/>
        <a:ext cx="1759202" cy="4316260"/>
      </dsp:txXfrm>
    </dsp:sp>
    <dsp:sp modelId="{4D37C024-0769-4149-AF97-D9F3B9D74F94}">
      <dsp:nvSpPr>
        <dsp:cNvPr id="0" name=""/>
        <dsp:cNvSpPr/>
      </dsp:nvSpPr>
      <dsp:spPr>
        <a:xfrm>
          <a:off x="1860467" y="16137"/>
          <a:ext cx="6232742" cy="2683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 2018 г. в НЧИ КФУ реализуется общеобразовательная  программа, обеспечивающая подготовку иностранных граждан к освоению профессиональных образовательных программ на русском языке.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 </a:t>
          </a:r>
          <a:r>
            <a:rPr lang="ru-RU" sz="1800" b="1" kern="1200" dirty="0"/>
            <a:t>2023-2024</a:t>
          </a:r>
          <a:r>
            <a:rPr lang="ru-RU" sz="1800" kern="1200" dirty="0"/>
            <a:t> уч. г. на подготовительном отделении обучалось </a:t>
          </a:r>
          <a:r>
            <a:rPr lang="ru-RU" sz="1800" b="1" kern="1200" dirty="0"/>
            <a:t>187 человек </a:t>
          </a:r>
          <a:r>
            <a:rPr lang="ru-RU" sz="1800" kern="1200" dirty="0"/>
            <a:t>из </a:t>
          </a:r>
          <a:r>
            <a:rPr lang="ru-RU" sz="1800" b="1" kern="1200" dirty="0"/>
            <a:t>Китая, Узбекистана, Туркменистана</a:t>
          </a:r>
          <a:r>
            <a:rPr lang="ru-RU" sz="1800" kern="1200" dirty="0"/>
            <a:t>.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 </a:t>
          </a:r>
          <a:r>
            <a:rPr lang="ru-RU" sz="1800" b="1" kern="1200" dirty="0"/>
            <a:t>2024-2025 </a:t>
          </a:r>
          <a:r>
            <a:rPr lang="ru-RU" sz="1800" b="1" kern="1200" dirty="0" err="1"/>
            <a:t>уч.г</a:t>
          </a:r>
          <a:r>
            <a:rPr lang="ru-RU" sz="1800" b="1" kern="1200" dirty="0"/>
            <a:t>. </a:t>
          </a:r>
          <a:r>
            <a:rPr lang="ru-RU" sz="1800" kern="1200" dirty="0"/>
            <a:t>году на подготовительном отделении обучаются </a:t>
          </a:r>
          <a:r>
            <a:rPr lang="ru-RU" sz="1800" b="1" kern="1200" dirty="0"/>
            <a:t>211 человек </a:t>
          </a:r>
          <a:r>
            <a:rPr lang="ru-RU" sz="1800" kern="1200" dirty="0"/>
            <a:t>из </a:t>
          </a:r>
          <a:r>
            <a:rPr lang="ru-RU" sz="1800" b="1" kern="1200" dirty="0"/>
            <a:t>Китая, Германии,</a:t>
          </a:r>
          <a:r>
            <a:rPr lang="ru-RU" sz="1800" kern="1200" dirty="0"/>
            <a:t> </a:t>
          </a:r>
          <a:r>
            <a:rPr lang="ru-RU" sz="1800" b="1" kern="1200" dirty="0"/>
            <a:t>Туркменистана.</a:t>
          </a:r>
        </a:p>
      </dsp:txBody>
      <dsp:txXfrm>
        <a:off x="1860467" y="16137"/>
        <a:ext cx="6232742" cy="2683937"/>
      </dsp:txXfrm>
    </dsp:sp>
    <dsp:sp modelId="{B8C4B63E-2DAC-472F-89CA-83B52A77D5F9}">
      <dsp:nvSpPr>
        <dsp:cNvPr id="0" name=""/>
        <dsp:cNvSpPr/>
      </dsp:nvSpPr>
      <dsp:spPr>
        <a:xfrm>
          <a:off x="1707180" y="2729951"/>
          <a:ext cx="63908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0FD20D-2587-47B7-A387-E4F666F68875}">
      <dsp:nvSpPr>
        <dsp:cNvPr id="0" name=""/>
        <dsp:cNvSpPr/>
      </dsp:nvSpPr>
      <dsp:spPr>
        <a:xfrm>
          <a:off x="0" y="1036"/>
          <a:ext cx="5952749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EB5FF6-4BB2-4463-8BE8-CE8E627FAE93}">
      <dsp:nvSpPr>
        <dsp:cNvPr id="0" name=""/>
        <dsp:cNvSpPr/>
      </dsp:nvSpPr>
      <dsp:spPr>
        <a:xfrm>
          <a:off x="0" y="29799"/>
          <a:ext cx="1355026" cy="2380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FF0000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C00000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C00000"/>
            </a:solidFill>
          </a:endParaRPr>
        </a:p>
      </dsp:txBody>
      <dsp:txXfrm>
        <a:off x="0" y="29799"/>
        <a:ext cx="1355026" cy="2380712"/>
      </dsp:txXfrm>
    </dsp:sp>
    <dsp:sp modelId="{4D37C024-0769-4149-AF97-D9F3B9D74F94}">
      <dsp:nvSpPr>
        <dsp:cNvPr id="0" name=""/>
        <dsp:cNvSpPr/>
      </dsp:nvSpPr>
      <dsp:spPr>
        <a:xfrm>
          <a:off x="1384629" y="73960"/>
          <a:ext cx="4522710" cy="359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br>
            <a:rPr lang="ru-RU" sz="1800" kern="1200" dirty="0"/>
          </a:br>
          <a:endParaRPr lang="ru-RU" sz="1600" b="1" kern="1200" dirty="0"/>
        </a:p>
      </dsp:txBody>
      <dsp:txXfrm>
        <a:off x="1384629" y="73960"/>
        <a:ext cx="4522710" cy="359562"/>
      </dsp:txXfrm>
    </dsp:sp>
    <dsp:sp modelId="{B8C4B63E-2DAC-472F-89CA-83B52A77D5F9}">
      <dsp:nvSpPr>
        <dsp:cNvPr id="0" name=""/>
        <dsp:cNvSpPr/>
      </dsp:nvSpPr>
      <dsp:spPr>
        <a:xfrm flipH="1" flipV="1">
          <a:off x="0" y="2649825"/>
          <a:ext cx="46674" cy="4572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E08D55-7273-4AC4-8A1F-D1A54DE51322}">
      <dsp:nvSpPr>
        <dsp:cNvPr id="0" name=""/>
        <dsp:cNvSpPr/>
      </dsp:nvSpPr>
      <dsp:spPr>
        <a:xfrm>
          <a:off x="0" y="1082610"/>
          <a:ext cx="5952749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028B8-ECC9-4910-9202-A2AFAC7129ED}">
      <dsp:nvSpPr>
        <dsp:cNvPr id="0" name=""/>
        <dsp:cNvSpPr/>
      </dsp:nvSpPr>
      <dsp:spPr>
        <a:xfrm>
          <a:off x="0" y="0"/>
          <a:ext cx="5952749" cy="155116"/>
        </a:xfrm>
        <a:prstGeom prst="rect">
          <a:avLst/>
        </a:prstGeom>
        <a:noFill/>
        <a:ln w="38100"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-     военно-патриотическое мероприятие </a:t>
          </a:r>
          <a:r>
            <a:rPr lang="ru-RU" sz="1500" b="1" kern="1200" dirty="0"/>
            <a:t>«Помнит сердце, не забудет никогда» </a:t>
          </a:r>
          <a:r>
            <a:rPr lang="ru-RU" sz="1500" kern="1200" dirty="0"/>
            <a:t>в рамках традиционного ежегодного проекта «Поэтическая лира». (организаторы: </a:t>
          </a:r>
          <a:r>
            <a:rPr lang="ru-RU" sz="1500" kern="1200" dirty="0" err="1"/>
            <a:t>Айдарова</a:t>
          </a:r>
          <a:r>
            <a:rPr lang="ru-RU" sz="1500" kern="1200" dirty="0"/>
            <a:t> А.М., Страхова И.В. и Мазаева Т.В. под рук зав. каф. филологии </a:t>
          </a:r>
          <a:r>
            <a:rPr lang="ru-RU" sz="1500" kern="1200" dirty="0" err="1"/>
            <a:t>Биляловой</a:t>
          </a:r>
          <a:r>
            <a:rPr lang="ru-RU" sz="1500" kern="1200" dirty="0"/>
            <a:t> А.А.)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0" kern="1200" dirty="0"/>
        </a:p>
      </dsp:txBody>
      <dsp:txXfrm>
        <a:off x="0" y="0"/>
        <a:ext cx="5952749" cy="155116"/>
      </dsp:txXfrm>
    </dsp:sp>
    <dsp:sp modelId="{18784B4C-934B-4DA7-8960-378706E245F9}">
      <dsp:nvSpPr>
        <dsp:cNvPr id="0" name=""/>
        <dsp:cNvSpPr/>
      </dsp:nvSpPr>
      <dsp:spPr>
        <a:xfrm>
          <a:off x="0" y="2022425"/>
          <a:ext cx="5952749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8B7F1-67F3-4B8A-9797-5CFBCFACA846}">
      <dsp:nvSpPr>
        <dsp:cNvPr id="0" name=""/>
        <dsp:cNvSpPr/>
      </dsp:nvSpPr>
      <dsp:spPr>
        <a:xfrm>
          <a:off x="1451887" y="1406847"/>
          <a:ext cx="4326648" cy="438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/>
        </a:p>
      </dsp:txBody>
      <dsp:txXfrm>
        <a:off x="1451887" y="1406847"/>
        <a:ext cx="4326648" cy="4381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0FD20D-2587-47B7-A387-E4F666F68875}">
      <dsp:nvSpPr>
        <dsp:cNvPr id="0" name=""/>
        <dsp:cNvSpPr/>
      </dsp:nvSpPr>
      <dsp:spPr>
        <a:xfrm>
          <a:off x="0" y="2770"/>
          <a:ext cx="600744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EB5FF6-4BB2-4463-8BE8-CE8E627FAE93}">
      <dsp:nvSpPr>
        <dsp:cNvPr id="0" name=""/>
        <dsp:cNvSpPr/>
      </dsp:nvSpPr>
      <dsp:spPr>
        <a:xfrm>
          <a:off x="0" y="28872"/>
          <a:ext cx="1367476" cy="2160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FF0000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C00000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rgbClr val="C00000"/>
            </a:solidFill>
          </a:endParaRPr>
        </a:p>
      </dsp:txBody>
      <dsp:txXfrm>
        <a:off x="0" y="28872"/>
        <a:ext cx="1367476" cy="2160518"/>
      </dsp:txXfrm>
    </dsp:sp>
    <dsp:sp modelId="{4D37C024-0769-4149-AF97-D9F3B9D74F94}">
      <dsp:nvSpPr>
        <dsp:cNvPr id="0" name=""/>
        <dsp:cNvSpPr/>
      </dsp:nvSpPr>
      <dsp:spPr>
        <a:xfrm>
          <a:off x="1397352" y="68174"/>
          <a:ext cx="4564267" cy="322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br>
            <a:rPr lang="ru-RU" sz="1800" kern="1200" dirty="0"/>
          </a:br>
          <a:endParaRPr lang="ru-RU" sz="1600" b="1" kern="1200" dirty="0"/>
        </a:p>
      </dsp:txBody>
      <dsp:txXfrm>
        <a:off x="1397352" y="68174"/>
        <a:ext cx="4564267" cy="322487"/>
      </dsp:txXfrm>
    </dsp:sp>
    <dsp:sp modelId="{B8C4B63E-2DAC-472F-89CA-83B52A77D5F9}">
      <dsp:nvSpPr>
        <dsp:cNvPr id="0" name=""/>
        <dsp:cNvSpPr/>
      </dsp:nvSpPr>
      <dsp:spPr>
        <a:xfrm flipH="1" flipV="1">
          <a:off x="0" y="2539306"/>
          <a:ext cx="47103" cy="4572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E08D55-7273-4AC4-8A1F-D1A54DE51322}">
      <dsp:nvSpPr>
        <dsp:cNvPr id="0" name=""/>
        <dsp:cNvSpPr/>
      </dsp:nvSpPr>
      <dsp:spPr>
        <a:xfrm>
          <a:off x="0" y="1073222"/>
          <a:ext cx="600744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028B8-ECC9-4910-9202-A2AFAC7129ED}">
      <dsp:nvSpPr>
        <dsp:cNvPr id="0" name=""/>
        <dsp:cNvSpPr/>
      </dsp:nvSpPr>
      <dsp:spPr>
        <a:xfrm>
          <a:off x="0" y="1831"/>
          <a:ext cx="6007446" cy="140769"/>
        </a:xfrm>
        <a:prstGeom prst="rect">
          <a:avLst/>
        </a:prstGeom>
        <a:noFill/>
        <a:ln w="38100"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-     </a:t>
          </a:r>
          <a:r>
            <a:rPr lang="ru-RU" sz="1500" b="1" i="0" kern="1200" dirty="0"/>
            <a:t>Клуб русского языка «Русская среда» (</a:t>
          </a:r>
          <a:r>
            <a:rPr lang="ru-RU" sz="1500" b="0" i="0" kern="1200" dirty="0"/>
            <a:t>ответственный отдел международной деятельности (</a:t>
          </a:r>
          <a:r>
            <a:rPr lang="ru-RU" sz="1500" b="0" i="0" kern="1200" dirty="0" err="1"/>
            <a:t>Фесянова</a:t>
          </a:r>
          <a:r>
            <a:rPr lang="ru-RU" sz="1500" b="0" i="0" kern="1200" dirty="0"/>
            <a:t> Н.Л.)</a:t>
          </a:r>
        </a:p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u="sng" kern="1200" dirty="0"/>
            <a:t>Цель клуба</a:t>
          </a:r>
          <a:r>
            <a:rPr lang="ru-RU" sz="1500" b="0" i="0" kern="1200" dirty="0"/>
            <a:t>: преодоление языкового барьера, оказание помощи в адаптации студентов к русской среде.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b="0" kern="1200" dirty="0"/>
        </a:p>
      </dsp:txBody>
      <dsp:txXfrm>
        <a:off x="0" y="1831"/>
        <a:ext cx="6007446" cy="140769"/>
      </dsp:txXfrm>
    </dsp:sp>
    <dsp:sp modelId="{18784B4C-934B-4DA7-8960-378706E245F9}">
      <dsp:nvSpPr>
        <dsp:cNvPr id="0" name=""/>
        <dsp:cNvSpPr/>
      </dsp:nvSpPr>
      <dsp:spPr>
        <a:xfrm>
          <a:off x="0" y="1975088"/>
          <a:ext cx="600744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8B7F1-67F3-4B8A-9797-5CFBCFACA846}">
      <dsp:nvSpPr>
        <dsp:cNvPr id="0" name=""/>
        <dsp:cNvSpPr/>
      </dsp:nvSpPr>
      <dsp:spPr>
        <a:xfrm>
          <a:off x="1465228" y="1278556"/>
          <a:ext cx="4366403" cy="397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/>
        </a:p>
      </dsp:txBody>
      <dsp:txXfrm>
        <a:off x="1465228" y="1278556"/>
        <a:ext cx="4366403" cy="397598"/>
      </dsp:txXfrm>
    </dsp:sp>
    <dsp:sp modelId="{04AACCE1-A0C5-4249-A703-D619FA1CF831}">
      <dsp:nvSpPr>
        <dsp:cNvPr id="0" name=""/>
        <dsp:cNvSpPr/>
      </dsp:nvSpPr>
      <dsp:spPr>
        <a:xfrm>
          <a:off x="0" y="2662747"/>
          <a:ext cx="600744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C30E09-C66A-47F6-8040-6E920639FE0D}">
      <dsp:nvSpPr>
        <dsp:cNvPr id="0" name=""/>
        <dsp:cNvSpPr/>
      </dsp:nvSpPr>
      <dsp:spPr>
        <a:xfrm>
          <a:off x="0" y="1100173"/>
          <a:ext cx="6007446" cy="397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+mn-lt"/>
            </a:rPr>
            <a:t> - В апреле состоялся </a:t>
          </a:r>
          <a:r>
            <a:rPr lang="ru-RU" sz="1600" b="1" kern="1200" dirty="0" err="1">
              <a:latin typeface="+mn-lt"/>
            </a:rPr>
            <a:t>вебинар</a:t>
          </a:r>
          <a:r>
            <a:rPr lang="ru-RU" sz="1600" kern="1200" dirty="0">
              <a:latin typeface="+mn-lt"/>
            </a:rPr>
            <a:t>, посвященный теме </a:t>
          </a:r>
          <a:r>
            <a:rPr lang="ru-RU" sz="1600" b="1" kern="1200" dirty="0">
              <a:latin typeface="+mn-lt"/>
            </a:rPr>
            <a:t>трудоустройства иностранных студентов в российских компаниях,</a:t>
          </a:r>
          <a:r>
            <a:rPr lang="ru-RU" sz="1600" kern="1200" dirty="0">
              <a:latin typeface="+mn-lt"/>
            </a:rPr>
            <a:t> включая те, что расположены за пределами нашей страны.</a:t>
          </a:r>
        </a:p>
      </dsp:txBody>
      <dsp:txXfrm>
        <a:off x="0" y="1100173"/>
        <a:ext cx="6007446" cy="3975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0" dirty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Colors" Target="../diagrams/colors1.xml"/><Relationship Id="rId1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1.xml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10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Colors" Target="../diagrams/colors2.xml"/><Relationship Id="rId1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2.xml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2.xml"/><Relationship Id="rId5" Type="http://schemas.openxmlformats.org/officeDocument/2006/relationships/image" Target="../media/image6.png"/><Relationship Id="rId15" Type="http://schemas.openxmlformats.org/officeDocument/2006/relationships/image" Target="../media/image18.jpeg"/><Relationship Id="rId10" Type="http://schemas.openxmlformats.org/officeDocument/2006/relationships/diagramData" Target="../diagrams/data2.xm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Colors" Target="../diagrams/colors3.xml"/><Relationship Id="rId1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3.xml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3.xml"/><Relationship Id="rId5" Type="http://schemas.openxmlformats.org/officeDocument/2006/relationships/image" Target="../media/image6.png"/><Relationship Id="rId15" Type="http://schemas.openxmlformats.org/officeDocument/2006/relationships/image" Target="../media/image21.png"/><Relationship Id="rId10" Type="http://schemas.openxmlformats.org/officeDocument/2006/relationships/diagramData" Target="../diagrams/data3.xm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QuickStyle" Target="../diagrams/quickStyle4.xml"/><Relationship Id="rId18" Type="http://schemas.openxmlformats.org/officeDocument/2006/relationships/image" Target="../media/image26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Layout" Target="../diagrams/layout4.xml"/><Relationship Id="rId17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Data" Target="../diagrams/data4.xml"/><Relationship Id="rId5" Type="http://schemas.openxmlformats.org/officeDocument/2006/relationships/image" Target="../media/image6.png"/><Relationship Id="rId15" Type="http://schemas.microsoft.com/office/2007/relationships/diagramDrawing" Target="../diagrams/drawing4.xml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diagramColors" Target="../diagrams/colors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Colors" Target="../diagrams/colors5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5.xml"/><Relationship Id="rId17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5.xml"/><Relationship Id="rId5" Type="http://schemas.openxmlformats.org/officeDocument/2006/relationships/image" Target="../media/image6.png"/><Relationship Id="rId15" Type="http://schemas.openxmlformats.org/officeDocument/2006/relationships/image" Target="../media/image27.jpeg"/><Relationship Id="rId10" Type="http://schemas.openxmlformats.org/officeDocument/2006/relationships/diagramData" Target="../diagrams/data5.xm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microsoft.com/office/2007/relationships/diagramDrawing" Target="../diagrams/drawin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Colors" Target="../diagrams/colors6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6.xml"/><Relationship Id="rId17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6.xml"/><Relationship Id="rId5" Type="http://schemas.openxmlformats.org/officeDocument/2006/relationships/image" Target="../media/image6.png"/><Relationship Id="rId15" Type="http://schemas.openxmlformats.org/officeDocument/2006/relationships/image" Target="../media/image30.jpeg"/><Relationship Id="rId10" Type="http://schemas.openxmlformats.org/officeDocument/2006/relationships/diagramData" Target="../diagrams/data6.xm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microsoft.com/office/2007/relationships/diagramDrawing" Target="../diagrams/drawing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Colors" Target="../diagrams/colors7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7.xml"/><Relationship Id="rId5" Type="http://schemas.openxmlformats.org/officeDocument/2006/relationships/image" Target="../media/image6.png"/><Relationship Id="rId10" Type="http://schemas.openxmlformats.org/officeDocument/2006/relationships/diagramData" Target="../diagrams/data7.xm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Colors" Target="../diagrams/colors8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8.xml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8.xml"/><Relationship Id="rId5" Type="http://schemas.openxmlformats.org/officeDocument/2006/relationships/image" Target="../media/image6.png"/><Relationship Id="rId15" Type="http://schemas.openxmlformats.org/officeDocument/2006/relationships/image" Target="../media/image33.png"/><Relationship Id="rId10" Type="http://schemas.openxmlformats.org/officeDocument/2006/relationships/diagramData" Target="../diagrams/data8.xm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microsoft.com/office/2007/relationships/diagramDrawing" Target="../diagrams/drawing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chart" Target="../charts/chart2.xml"/><Relationship Id="rId5" Type="http://schemas.openxmlformats.org/officeDocument/2006/relationships/image" Target="../media/image6.png"/><Relationship Id="rId10" Type="http://schemas.openxmlformats.org/officeDocument/2006/relationships/chart" Target="../charts/chart1.xml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Colors" Target="../diagrams/colors9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9.xml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9.xml"/><Relationship Id="rId5" Type="http://schemas.openxmlformats.org/officeDocument/2006/relationships/image" Target="../media/image6.png"/><Relationship Id="rId15" Type="http://schemas.openxmlformats.org/officeDocument/2006/relationships/image" Target="../media/image35.png"/><Relationship Id="rId10" Type="http://schemas.openxmlformats.org/officeDocument/2006/relationships/diagramData" Target="../diagrams/data9.xm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microsoft.com/office/2007/relationships/diagramDrawing" Target="../diagrams/drawing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Colors" Target="../diagrams/colors10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10.xml"/><Relationship Id="rId17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10.xml"/><Relationship Id="rId5" Type="http://schemas.openxmlformats.org/officeDocument/2006/relationships/image" Target="../media/image6.png"/><Relationship Id="rId15" Type="http://schemas.openxmlformats.org/officeDocument/2006/relationships/image" Target="../media/image38.jpeg"/><Relationship Id="rId10" Type="http://schemas.openxmlformats.org/officeDocument/2006/relationships/diagramData" Target="../diagrams/data10.xm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microsoft.com/office/2007/relationships/diagramDrawing" Target="../diagrams/drawing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Colors" Target="../diagrams/colors11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11.xml"/><Relationship Id="rId17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11.xml"/><Relationship Id="rId5" Type="http://schemas.openxmlformats.org/officeDocument/2006/relationships/image" Target="../media/image6.png"/><Relationship Id="rId15" Type="http://schemas.openxmlformats.org/officeDocument/2006/relationships/image" Target="../media/image41.jpeg"/><Relationship Id="rId10" Type="http://schemas.openxmlformats.org/officeDocument/2006/relationships/diagramData" Target="../diagrams/data11.xm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microsoft.com/office/2007/relationships/diagramDrawing" Target="../diagrams/drawing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721D61-F105-393D-B39B-6269E0DA8ACF}"/>
              </a:ext>
            </a:extLst>
          </p:cNvPr>
          <p:cNvSpPr/>
          <p:nvPr/>
        </p:nvSpPr>
        <p:spPr>
          <a:xfrm>
            <a:off x="5796136" y="0"/>
            <a:ext cx="3347865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40152" y="3507855"/>
            <a:ext cx="2670168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Заместитель директора по международной деятельности</a:t>
            </a:r>
          </a:p>
          <a:p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) 39-66-14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02" y="514645"/>
            <a:ext cx="2344310" cy="4483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8AFAC4-B2D5-2DBB-D8EF-09E8A08D5593}"/>
              </a:ext>
            </a:extLst>
          </p:cNvPr>
          <p:cNvSpPr txBox="1"/>
          <p:nvPr/>
        </p:nvSpPr>
        <p:spPr>
          <a:xfrm>
            <a:off x="5940153" y="2861524"/>
            <a:ext cx="2381774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r>
              <a:rPr lang="ru-RU" sz="16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Вафин</a:t>
            </a: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 </a:t>
            </a:r>
            <a:r>
              <a:rPr lang="ru-RU" sz="16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Вахид</a:t>
            </a:r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 </a:t>
            </a:r>
            <a:r>
              <a:rPr lang="ru-RU" sz="16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Вазихович</a:t>
            </a:r>
            <a:endParaRPr lang="ru-RU" sz="1600" b="1" dirty="0">
              <a:solidFill>
                <a:schemeClr val="accent5">
                  <a:lumMod val="20000"/>
                  <a:lumOff val="8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12AB575-7C72-454E-BB40-D194FBE85258}"/>
              </a:ext>
            </a:extLst>
          </p:cNvPr>
          <p:cNvSpPr/>
          <p:nvPr/>
        </p:nvSpPr>
        <p:spPr>
          <a:xfrm>
            <a:off x="8280921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D26BF2-5AE2-4403-971E-3EB8213263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3"/>
            <a:ext cx="432928" cy="9008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EFA81C-8FBC-4F3E-AB76-37FE08B078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466" y="1182030"/>
            <a:ext cx="649306" cy="398375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12" name="TextBox 11"/>
          <p:cNvSpPr txBox="1"/>
          <p:nvPr/>
        </p:nvSpPr>
        <p:spPr>
          <a:xfrm>
            <a:off x="467544" y="814176"/>
            <a:ext cx="51845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altLang="ru-RU" sz="3200" b="1" dirty="0">
                <a:ea typeface="+mj-ea"/>
                <a:cs typeface="+mj-cs"/>
              </a:rPr>
              <a:t>Об итогах международной деятельности института в 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altLang="ru-RU" sz="3200" b="1" dirty="0">
                <a:ea typeface="+mj-ea"/>
                <a:cs typeface="+mj-cs"/>
              </a:rPr>
              <a:t>2024 году и перспективы ее развития</a:t>
            </a:r>
            <a:endParaRPr lang="ru-RU" sz="3200" dirty="0"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7282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5576" y="188585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altLang="ru-RU" sz="1600" b="1" dirty="0"/>
              <a:t>Об итогах международной деятельности института</a:t>
            </a:r>
            <a:endParaRPr lang="en-US" altLang="ru-RU" sz="1600" b="1" dirty="0"/>
          </a:p>
          <a:p>
            <a:pPr lvl="0" algn="ctr">
              <a:buClr>
                <a:srgbClr val="000000"/>
              </a:buClr>
              <a:buSzPts val="1100"/>
            </a:pPr>
            <a:r>
              <a:rPr lang="ru-RU" altLang="ru-RU" sz="1600" b="1" dirty="0"/>
              <a:t> в 2024 году и перспективы ее развития</a:t>
            </a:r>
            <a:endParaRPr lang="ru-RU" sz="1600" dirty="0">
              <a:latin typeface="PT Sans" panose="020B0503020203020204" pitchFamily="34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2411" y="770491"/>
            <a:ext cx="7992888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altLang="ru-RU" sz="1400" b="1" dirty="0">
                <a:solidFill>
                  <a:srgbClr val="4F81BD"/>
                </a:solidFill>
                <a:latin typeface="Arial" charset="0"/>
              </a:rPr>
              <a:t>Главной целью международной деятельности НЧИ КФУ </a:t>
            </a:r>
            <a:r>
              <a:rPr lang="ru-RU" altLang="ru-RU" sz="1400" dirty="0">
                <a:latin typeface="Arial" charset="0"/>
              </a:rPr>
              <a:t>является</a:t>
            </a:r>
            <a:r>
              <a:rPr lang="ru-RU" altLang="ru-RU" sz="1400" b="1" dirty="0">
                <a:latin typeface="Arial" charset="0"/>
              </a:rPr>
              <a:t> </a:t>
            </a:r>
            <a:r>
              <a:rPr lang="ru-RU" altLang="ru-RU" sz="1400" dirty="0">
                <a:solidFill>
                  <a:prstClr val="black"/>
                </a:solidFill>
                <a:latin typeface="Arial" charset="0"/>
              </a:rPr>
              <a:t>развитие международного сотрудничества для обеспечения повышения его конкурентоспособности на рынке образовательных услуг, повышение международного авторитета как высокопрофессионального учебного и научного центра, обеспечение качества образовательной и научной деятельности на уровне современных мировых требований.</a:t>
            </a:r>
          </a:p>
          <a:p>
            <a:pPr lvl="0" algn="just">
              <a:spcBef>
                <a:spcPct val="0"/>
              </a:spcBef>
            </a:pPr>
            <a:r>
              <a:rPr lang="ru-RU" altLang="ru-RU" sz="1400" b="1" dirty="0">
                <a:solidFill>
                  <a:srgbClr val="4F81BD"/>
                </a:solidFill>
                <a:latin typeface="Arial" charset="0"/>
              </a:rPr>
              <a:t>Основные задачи:</a:t>
            </a:r>
          </a:p>
          <a:p>
            <a:pPr marL="342900" indent="-342900" algn="just">
              <a:spcBef>
                <a:spcPct val="0"/>
              </a:spcBef>
              <a:buAutoNum type="arabicParenR"/>
            </a:pPr>
            <a:r>
              <a:rPr lang="ru-RU" altLang="ru-RU" sz="1400" dirty="0">
                <a:solidFill>
                  <a:prstClr val="black"/>
                </a:solidFill>
                <a:latin typeface="Arial" charset="0"/>
              </a:rPr>
              <a:t>Участие ППС и студентов в научно-исследовательской деятельности, грантовых программах, академическая и студенческая мобильность с иностранными образовательными организациями ( в т.ч. возможными </a:t>
            </a:r>
            <a:r>
              <a:rPr lang="ru-RU" altLang="ru-RU" sz="1400" dirty="0" err="1">
                <a:solidFill>
                  <a:prstClr val="black"/>
                </a:solidFill>
                <a:latin typeface="Arial" charset="0"/>
              </a:rPr>
              <a:t>инопредприятиями</a:t>
            </a:r>
            <a:r>
              <a:rPr lang="ru-RU" altLang="ru-RU" sz="1400" dirty="0">
                <a:solidFill>
                  <a:prstClr val="black"/>
                </a:solidFill>
                <a:latin typeface="Arial" charset="0"/>
              </a:rPr>
              <a:t>); </a:t>
            </a:r>
          </a:p>
          <a:p>
            <a:pPr marL="342900" indent="-342900" algn="just">
              <a:spcBef>
                <a:spcPct val="0"/>
              </a:spcBef>
              <a:buFontTx/>
              <a:buAutoNum type="arabicParenR"/>
            </a:pPr>
            <a:r>
              <a:rPr lang="ru-RU" altLang="ru-RU" sz="1400" dirty="0">
                <a:solidFill>
                  <a:prstClr val="black"/>
                </a:solidFill>
                <a:latin typeface="Arial" charset="0"/>
              </a:rPr>
              <a:t>Организация международных конференций, онлайн-вебинаров, научно-практических форумов, круглых столов;</a:t>
            </a:r>
          </a:p>
          <a:p>
            <a:pPr marL="342900" indent="-342900" algn="just">
              <a:spcBef>
                <a:spcPct val="0"/>
              </a:spcBef>
              <a:buFontTx/>
              <a:buAutoNum type="arabicParenR"/>
            </a:pPr>
            <a:r>
              <a:rPr lang="ru-RU" altLang="ru-RU" sz="1400" dirty="0">
                <a:solidFill>
                  <a:prstClr val="black"/>
                </a:solidFill>
                <a:latin typeface="Arial" charset="0"/>
              </a:rPr>
              <a:t>Организация учебного процесса с привлечением преподавателей из-за рубежа, обеспечивающих проведение лекционных и практических занятий на иностранных языках по передовым научным направлениям;</a:t>
            </a:r>
          </a:p>
          <a:p>
            <a:pPr marL="342900" indent="-342900" algn="just">
              <a:spcBef>
                <a:spcPct val="0"/>
              </a:spcBef>
              <a:buFontTx/>
              <a:buAutoNum type="arabicParenR"/>
            </a:pPr>
            <a:r>
              <a:rPr lang="ru-RU" altLang="ru-RU" sz="1400" dirty="0">
                <a:solidFill>
                  <a:prstClr val="black"/>
                </a:solidFill>
                <a:latin typeface="Arial" charset="0"/>
              </a:rPr>
              <a:t>Межвузовское сотрудничество в рамках партнерских соглашений, включая сетевые формы реализации образовательных программ, привлечение иностранных абитуриентов;</a:t>
            </a:r>
          </a:p>
          <a:p>
            <a:pPr marL="342900" indent="-342900" algn="just">
              <a:spcBef>
                <a:spcPct val="0"/>
              </a:spcBef>
              <a:buFontTx/>
              <a:buAutoNum type="arabicParenR"/>
            </a:pPr>
            <a:r>
              <a:rPr lang="ru-RU" altLang="ru-RU" sz="1400" dirty="0">
                <a:solidFill>
                  <a:prstClr val="black"/>
                </a:solidFill>
                <a:latin typeface="Arial" charset="0"/>
              </a:rPr>
              <a:t>Предоставление образовательных услуг для иностранцев по программам среднего профессионального и высшего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5" name="Заголовок 12"/>
          <p:cNvSpPr>
            <a:spLocks noGrp="1"/>
          </p:cNvSpPr>
          <p:nvPr>
            <p:ph type="title"/>
          </p:nvPr>
        </p:nvSpPr>
        <p:spPr>
          <a:xfrm>
            <a:off x="671403" y="19783"/>
            <a:ext cx="7632848" cy="637579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</a:rPr>
              <a:t>Участие в международной научно-исследовательской деятельности</a:t>
            </a:r>
          </a:p>
        </p:txBody>
      </p:sp>
      <p:sp>
        <p:nvSpPr>
          <p:cNvPr id="18" name="Прямая соединительная линия 17"/>
          <p:cNvSpPr/>
          <p:nvPr/>
        </p:nvSpPr>
        <p:spPr>
          <a:xfrm>
            <a:off x="1926586" y="627534"/>
            <a:ext cx="6317821" cy="0"/>
          </a:xfrm>
          <a:prstGeom prst="line">
            <a:avLst/>
          </a:pr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Прямая соединительная линия 21"/>
          <p:cNvSpPr/>
          <p:nvPr/>
        </p:nvSpPr>
        <p:spPr>
          <a:xfrm>
            <a:off x="1926586" y="1502035"/>
            <a:ext cx="6271757" cy="0"/>
          </a:xfrm>
          <a:prstGeom prst="line">
            <a:avLst/>
          </a:pr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TextBox 23"/>
          <p:cNvSpPr txBox="1"/>
          <p:nvPr/>
        </p:nvSpPr>
        <p:spPr>
          <a:xfrm>
            <a:off x="2027862" y="763371"/>
            <a:ext cx="62233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14-19.05.2024 – Международный экономический форум «Россия – Исламский мир: </a:t>
            </a:r>
            <a:r>
              <a:rPr lang="en-US" sz="1400" dirty="0" err="1"/>
              <a:t>KazanForum</a:t>
            </a:r>
            <a:r>
              <a:rPr lang="ru-RU" sz="1400" dirty="0"/>
              <a:t>».  С докладами </a:t>
            </a:r>
            <a:r>
              <a:rPr lang="ru-RU" sz="1400" b="1" dirty="0"/>
              <a:t>выступили  К.Н. </a:t>
            </a:r>
            <a:r>
              <a:rPr lang="ru-RU" sz="1400" b="1" dirty="0" err="1"/>
              <a:t>Гавариева</a:t>
            </a:r>
            <a:r>
              <a:rPr lang="ru-RU" sz="1400" b="1" dirty="0"/>
              <a:t>,                             Л.Н. </a:t>
            </a:r>
            <a:r>
              <a:rPr lang="ru-RU" sz="1400" b="1" dirty="0" err="1"/>
              <a:t>Шафигуллин</a:t>
            </a:r>
            <a:r>
              <a:rPr lang="ru-RU" sz="1400" b="1" dirty="0"/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26586" y="1610374"/>
            <a:ext cx="63363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19.07.2024 – </a:t>
            </a:r>
            <a:r>
              <a:rPr lang="en-US" sz="1400" dirty="0"/>
              <a:t>III</a:t>
            </a:r>
            <a:r>
              <a:rPr lang="ru-RU" sz="1400" dirty="0"/>
              <a:t> китайско-российский круглый стол по наращиванию инженерного потенциала АН РТ.  С докладами выступили: </a:t>
            </a:r>
            <a:r>
              <a:rPr lang="ru-RU" sz="1400" b="1" dirty="0"/>
              <a:t>Г.М. Капитонова,         Д.Д. </a:t>
            </a:r>
            <a:r>
              <a:rPr lang="ru-RU" sz="1400" b="1" dirty="0" err="1"/>
              <a:t>Фазуллин</a:t>
            </a:r>
            <a:endParaRPr lang="ru-RU" sz="1400" dirty="0"/>
          </a:p>
        </p:txBody>
      </p:sp>
      <p:sp>
        <p:nvSpPr>
          <p:cNvPr id="26" name="Прямая соединительная линия 25"/>
          <p:cNvSpPr/>
          <p:nvPr/>
        </p:nvSpPr>
        <p:spPr>
          <a:xfrm>
            <a:off x="1926586" y="2306551"/>
            <a:ext cx="6271758" cy="0"/>
          </a:xfrm>
          <a:prstGeom prst="line">
            <a:avLst/>
          </a:pr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TextBox 26"/>
          <p:cNvSpPr txBox="1"/>
          <p:nvPr/>
        </p:nvSpPr>
        <p:spPr>
          <a:xfrm>
            <a:off x="1926587" y="2394299"/>
            <a:ext cx="62426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27-30.08.2024 - XI Международный форум технологического развития «ТЕХНОПРОМ-2024».   С докладами выступили: </a:t>
            </a:r>
            <a:r>
              <a:rPr lang="ru-RU" sz="1400" b="1" dirty="0"/>
              <a:t>Г.М. Капитонова,                     Д.Л. Панкратов.</a:t>
            </a:r>
          </a:p>
        </p:txBody>
      </p:sp>
      <p:sp>
        <p:nvSpPr>
          <p:cNvPr id="28" name="Прямая соединительная линия 27"/>
          <p:cNvSpPr/>
          <p:nvPr/>
        </p:nvSpPr>
        <p:spPr>
          <a:xfrm>
            <a:off x="1926586" y="3132963"/>
            <a:ext cx="6336341" cy="14851"/>
          </a:xfrm>
          <a:prstGeom prst="line">
            <a:avLst/>
          </a:pr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TextBox 30"/>
          <p:cNvSpPr txBox="1"/>
          <p:nvPr/>
        </p:nvSpPr>
        <p:spPr>
          <a:xfrm>
            <a:off x="1926586" y="3275138"/>
            <a:ext cx="61246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04-06.12.2024 – Международная специализированная выставка по металлообработке «ТЕМП».   С докладами выступили </a:t>
            </a:r>
            <a:r>
              <a:rPr lang="ru-RU" sz="1400" b="1" dirty="0"/>
              <a:t>Д.Н. Демьянов,            Л.Н. </a:t>
            </a:r>
            <a:r>
              <a:rPr lang="ru-RU" sz="1400" b="1" dirty="0" err="1"/>
              <a:t>Шафигуллин</a:t>
            </a:r>
            <a:r>
              <a:rPr lang="ru-RU" sz="1400" b="1" dirty="0"/>
              <a:t>  </a:t>
            </a:r>
          </a:p>
        </p:txBody>
      </p:sp>
      <p:sp>
        <p:nvSpPr>
          <p:cNvPr id="32" name="Прямая соединительная линия 31"/>
          <p:cNvSpPr/>
          <p:nvPr/>
        </p:nvSpPr>
        <p:spPr>
          <a:xfrm>
            <a:off x="1926586" y="4027976"/>
            <a:ext cx="6336341" cy="0"/>
          </a:xfrm>
          <a:prstGeom prst="line">
            <a:avLst/>
          </a:pr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Прямая соединительная линия 32"/>
          <p:cNvSpPr/>
          <p:nvPr/>
        </p:nvSpPr>
        <p:spPr>
          <a:xfrm>
            <a:off x="1926586" y="4878181"/>
            <a:ext cx="6317822" cy="0"/>
          </a:xfrm>
          <a:prstGeom prst="line">
            <a:avLst/>
          </a:pr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TextBox 33"/>
          <p:cNvSpPr txBox="1"/>
          <p:nvPr/>
        </p:nvSpPr>
        <p:spPr>
          <a:xfrm>
            <a:off x="1926587" y="4160862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11-13.12.2024 – Конференция Университета электронной науки и техники Китая. С докладами выступили: </a:t>
            </a:r>
            <a:r>
              <a:rPr lang="ru-RU" sz="1400" b="1" dirty="0"/>
              <a:t>Г.О. </a:t>
            </a:r>
            <a:r>
              <a:rPr lang="ru-RU" sz="1400" b="1" dirty="0" err="1"/>
              <a:t>Котиев</a:t>
            </a:r>
            <a:r>
              <a:rPr lang="ru-RU" sz="1400" b="1" dirty="0"/>
              <a:t>, Д.Н. Мустафина, Р.Р. </a:t>
            </a:r>
            <a:r>
              <a:rPr lang="ru-RU" sz="1400" b="1" dirty="0" err="1"/>
              <a:t>Зиятдинов</a:t>
            </a:r>
            <a:r>
              <a:rPr lang="ru-RU" sz="1400" b="1" dirty="0"/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04" y="2104051"/>
            <a:ext cx="1641331" cy="109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04" y="3797915"/>
            <a:ext cx="1649413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:\Users\ПК\Desktop\международная деятельнсоти описание, презентация\ученый совет презентации\ученый совет 2025 год\конференции\исламский мир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03" y="697109"/>
            <a:ext cx="1649413" cy="92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406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5" name="Заголовок 12"/>
          <p:cNvSpPr>
            <a:spLocks noGrp="1"/>
          </p:cNvSpPr>
          <p:nvPr>
            <p:ph type="title"/>
          </p:nvPr>
        </p:nvSpPr>
        <p:spPr>
          <a:xfrm>
            <a:off x="671403" y="19783"/>
            <a:ext cx="7632848" cy="637579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</a:rPr>
              <a:t>Участие в международной научно-исследовательской деятельности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80" y="2046222"/>
            <a:ext cx="645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Место проведения мероприятий - Сербия, ОАЭ, Беларусь, Узбекистан</a:t>
            </a:r>
          </a:p>
        </p:txBody>
      </p:sp>
      <p:sp>
        <p:nvSpPr>
          <p:cNvPr id="32" name="Прямая соединительная линия 31"/>
          <p:cNvSpPr/>
          <p:nvPr/>
        </p:nvSpPr>
        <p:spPr>
          <a:xfrm>
            <a:off x="1691679" y="778451"/>
            <a:ext cx="6530411" cy="0"/>
          </a:xfrm>
          <a:prstGeom prst="line">
            <a:avLst/>
          </a:pr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Прямая соединительная линия 32"/>
          <p:cNvSpPr/>
          <p:nvPr/>
        </p:nvSpPr>
        <p:spPr>
          <a:xfrm>
            <a:off x="1691679" y="1933715"/>
            <a:ext cx="6602009" cy="0"/>
          </a:xfrm>
          <a:prstGeom prst="line">
            <a:avLst/>
          </a:pr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5" name="Группа 34"/>
          <p:cNvGrpSpPr/>
          <p:nvPr/>
        </p:nvGrpSpPr>
        <p:grpSpPr>
          <a:xfrm>
            <a:off x="1691680" y="929011"/>
            <a:ext cx="6530411" cy="1117211"/>
            <a:chOff x="1637222" y="-223774"/>
            <a:chExt cx="6193791" cy="1398849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1637222" y="57864"/>
              <a:ext cx="5977767" cy="11172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Прямоугольник 36"/>
            <p:cNvSpPr/>
            <p:nvPr/>
          </p:nvSpPr>
          <p:spPr>
            <a:xfrm>
              <a:off x="1637222" y="-223774"/>
              <a:ext cx="6193791" cy="11172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/>
                <a:t>В 2024 году 102 сотрудника из числа ППС приняли заочное и онлайн участие в 40 международных форумах и конференциях в странах дальнего и ближнего зарубежья</a:t>
              </a: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163453" y="521526"/>
            <a:ext cx="5170046" cy="4277897"/>
            <a:chOff x="-3647048" y="2004"/>
            <a:chExt cx="5170046" cy="4277897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0" y="2004"/>
              <a:ext cx="1522998" cy="410044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Прямоугольник 39"/>
            <p:cNvSpPr/>
            <p:nvPr/>
          </p:nvSpPr>
          <p:spPr>
            <a:xfrm>
              <a:off x="-3647048" y="179454"/>
              <a:ext cx="1522998" cy="41004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>
                  <a:solidFill>
                    <a:srgbClr val="00549F"/>
                  </a:solidFill>
                </a:rPr>
                <a:t>Участие ППС в международных форумах. конференциях</a:t>
              </a:r>
            </a:p>
          </p:txBody>
        </p:sp>
      </p:grp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39" y="1918715"/>
            <a:ext cx="1140088" cy="1143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2703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graphicFrame>
        <p:nvGraphicFramePr>
          <p:cNvPr id="1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5760973"/>
              </p:ext>
            </p:extLst>
          </p:nvPr>
        </p:nvGraphicFramePr>
        <p:xfrm>
          <a:off x="107504" y="661538"/>
          <a:ext cx="8136904" cy="4236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78451"/>
            <a:ext cx="161607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3" y="2027764"/>
            <a:ext cx="1592962" cy="1061560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10" y="3369618"/>
            <a:ext cx="1706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Заголовок 1"/>
          <p:cNvSpPr txBox="1">
            <a:spLocks noGrp="1"/>
          </p:cNvSpPr>
          <p:nvPr>
            <p:ph type="title"/>
          </p:nvPr>
        </p:nvSpPr>
        <p:spPr>
          <a:xfrm>
            <a:off x="755576" y="54893"/>
            <a:ext cx="7488832" cy="5006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>
                <a:solidFill>
                  <a:schemeClr val="tx2"/>
                </a:solidFill>
              </a:rPr>
              <a:t>Участие в </a:t>
            </a:r>
            <a:r>
              <a:rPr lang="ru-RU" altLang="ru-RU" sz="1800" b="1" dirty="0" err="1">
                <a:solidFill>
                  <a:schemeClr val="tx2"/>
                </a:solidFill>
              </a:rPr>
              <a:t>грантовых</a:t>
            </a:r>
            <a:r>
              <a:rPr lang="ru-RU" altLang="ru-RU" sz="1800" b="1" dirty="0">
                <a:solidFill>
                  <a:schemeClr val="tx2"/>
                </a:solidFill>
              </a:rPr>
              <a:t> программах, международная мобильность</a:t>
            </a: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40" y="74580"/>
            <a:ext cx="500956" cy="502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261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graphicFrame>
        <p:nvGraphicFramePr>
          <p:cNvPr id="1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5418524"/>
              </p:ext>
            </p:extLst>
          </p:nvPr>
        </p:nvGraphicFramePr>
        <p:xfrm>
          <a:off x="107504" y="661538"/>
          <a:ext cx="8136904" cy="4236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AB2DFED-99DD-45CF-BFEF-E73AAFB2AFC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84451"/>
            <a:ext cx="1745755" cy="1309316"/>
          </a:xfrm>
          <a:prstGeom prst="rect">
            <a:avLst/>
          </a:prstGeom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68096"/>
            <a:ext cx="1745755" cy="116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76829"/>
            <a:ext cx="1745755" cy="1163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611560" y="-13205"/>
            <a:ext cx="7957804" cy="640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>
                <a:solidFill>
                  <a:schemeClr val="tx2"/>
                </a:solidFill>
              </a:rPr>
              <a:t>Участие в </a:t>
            </a:r>
            <a:r>
              <a:rPr lang="ru-RU" altLang="ru-RU" sz="1800" b="1" dirty="0" err="1">
                <a:solidFill>
                  <a:schemeClr val="tx2"/>
                </a:solidFill>
              </a:rPr>
              <a:t>грантовых</a:t>
            </a:r>
            <a:r>
              <a:rPr lang="ru-RU" altLang="ru-RU" sz="1800" b="1" dirty="0">
                <a:solidFill>
                  <a:schemeClr val="tx2"/>
                </a:solidFill>
              </a:rPr>
              <a:t> программах, международная мобильность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74580"/>
            <a:ext cx="500956" cy="502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217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graphicFrame>
        <p:nvGraphicFramePr>
          <p:cNvPr id="1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7352090"/>
              </p:ext>
            </p:extLst>
          </p:nvPr>
        </p:nvGraphicFramePr>
        <p:xfrm>
          <a:off x="107504" y="661538"/>
          <a:ext cx="8136904" cy="4236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03079"/>
            <a:ext cx="1550982" cy="11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77" y="2220365"/>
            <a:ext cx="1643251" cy="1235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5" y="3693037"/>
            <a:ext cx="1646373" cy="120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Заголовок 1"/>
          <p:cNvSpPr txBox="1">
            <a:spLocks noGrp="1"/>
          </p:cNvSpPr>
          <p:nvPr>
            <p:ph type="title"/>
          </p:nvPr>
        </p:nvSpPr>
        <p:spPr>
          <a:xfrm>
            <a:off x="827584" y="51470"/>
            <a:ext cx="7416824" cy="510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>
                <a:solidFill>
                  <a:schemeClr val="tx2"/>
                </a:solidFill>
              </a:rPr>
              <a:t>Участие в </a:t>
            </a:r>
            <a:r>
              <a:rPr lang="ru-RU" altLang="ru-RU" sz="1800" b="1" dirty="0" err="1">
                <a:solidFill>
                  <a:schemeClr val="tx2"/>
                </a:solidFill>
              </a:rPr>
              <a:t>грантовых</a:t>
            </a:r>
            <a:r>
              <a:rPr lang="ru-RU" altLang="ru-RU" sz="1800" b="1" dirty="0">
                <a:solidFill>
                  <a:schemeClr val="tx2"/>
                </a:solidFill>
              </a:rPr>
              <a:t> программах, международная мобильность</a:t>
            </a: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74580"/>
            <a:ext cx="500956" cy="502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92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21" name="Заголовок 1"/>
          <p:cNvSpPr txBox="1">
            <a:spLocks noGrp="1"/>
          </p:cNvSpPr>
          <p:nvPr>
            <p:ph type="title"/>
          </p:nvPr>
        </p:nvSpPr>
        <p:spPr>
          <a:xfrm>
            <a:off x="755576" y="54893"/>
            <a:ext cx="7488832" cy="5006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>
                <a:solidFill>
                  <a:schemeClr val="tx2"/>
                </a:solidFill>
              </a:rPr>
              <a:t>Участие в </a:t>
            </a:r>
            <a:r>
              <a:rPr lang="ru-RU" altLang="ru-RU" sz="1800" b="1" dirty="0" err="1">
                <a:solidFill>
                  <a:schemeClr val="tx2"/>
                </a:solidFill>
              </a:rPr>
              <a:t>грантовых</a:t>
            </a:r>
            <a:r>
              <a:rPr lang="ru-RU" altLang="ru-RU" sz="1800" b="1" dirty="0">
                <a:solidFill>
                  <a:schemeClr val="tx2"/>
                </a:solidFill>
              </a:rPr>
              <a:t> программах, студенческая мобильность</a:t>
            </a: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40" y="74580"/>
            <a:ext cx="500956" cy="502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768716285"/>
              </p:ext>
            </p:extLst>
          </p:nvPr>
        </p:nvGraphicFramePr>
        <p:xfrm>
          <a:off x="251840" y="699542"/>
          <a:ext cx="7920560" cy="4367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2050" name="Picture 2" descr="C:\Users\ПК\Desktop\международная деятельнсоти описание, презентация\ученый совет презентации\ученый совет 2025 год\конференции\студенты\хунгарикум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32" y="947877"/>
            <a:ext cx="1311594" cy="87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К\Desktop\международная деятельнсоти описание, презентация\ученый совет презентации\ученый совет 2025 год\конференции\студенты\стажировка в Астане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08" y="2186939"/>
            <a:ext cx="1515868" cy="101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К\Desktop\международная деятельнсоти описание, презентация\ученый совет презентации\ученый совет 2025 год\конференции\студенты\стажировка в Китай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08" y="3731781"/>
            <a:ext cx="1495493" cy="99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697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5576" y="19308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</a:rPr>
              <a:t>Проведение международных научных конференций, форумов</a:t>
            </a:r>
          </a:p>
        </p:txBody>
      </p:sp>
      <p:graphicFrame>
        <p:nvGraphicFramePr>
          <p:cNvPr id="1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814048"/>
              </p:ext>
            </p:extLst>
          </p:nvPr>
        </p:nvGraphicFramePr>
        <p:xfrm>
          <a:off x="163982" y="357863"/>
          <a:ext cx="7952413" cy="3270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3074" name="Picture 2" descr="C:\Users\ПК\Desktop\международная деятельнсоти описание, презентация\ученый совет презентации\ученый совет 2025 год\конференции\качество жизни населения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76" y="3754474"/>
            <a:ext cx="1894539" cy="1263026"/>
          </a:xfrm>
          <a:prstGeom prst="rect">
            <a:avLst/>
          </a:prstGeom>
          <a:noFill/>
          <a:ln w="12700">
            <a:solidFill>
              <a:srgbClr val="00549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К\Desktop\международная деятельнсоти описание, презентация\ученый совет презентации\ученый совет 2025 год\конференции\консолидация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641405"/>
            <a:ext cx="1923691" cy="1282460"/>
          </a:xfrm>
          <a:prstGeom prst="rect">
            <a:avLst/>
          </a:prstGeom>
          <a:noFill/>
          <a:ln w="12700">
            <a:solidFill>
              <a:srgbClr val="00549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К\Desktop\международная деятельнсоти описание, презентация\ученый совет презентации\ученый совет 2025 год\конференции\большие системы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641405"/>
            <a:ext cx="2016224" cy="1344150"/>
          </a:xfrm>
          <a:prstGeom prst="rect">
            <a:avLst/>
          </a:prstGeom>
          <a:noFill/>
          <a:ln w="12700">
            <a:solidFill>
              <a:srgbClr val="00549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108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9678" y="144964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</a:rPr>
              <a:t>Проведение международных научных конференций, форумов</a:t>
            </a:r>
          </a:p>
        </p:txBody>
      </p:sp>
      <p:graphicFrame>
        <p:nvGraphicFramePr>
          <p:cNvPr id="1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1135552"/>
              </p:ext>
            </p:extLst>
          </p:nvPr>
        </p:nvGraphicFramePr>
        <p:xfrm>
          <a:off x="147979" y="635548"/>
          <a:ext cx="7952413" cy="3244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4098" name="Picture 2" descr="C:\Users\ПК\Desktop\международная деятельнсоти описание, презентация\ученый совет презентации\ученый совет 2025 год\конференции\день чугуна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97" y="3583611"/>
            <a:ext cx="1971277" cy="1314442"/>
          </a:xfrm>
          <a:prstGeom prst="rect">
            <a:avLst/>
          </a:prstGeom>
          <a:noFill/>
          <a:ln w="127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К\Desktop\международная деятельнсоти описание, презентация\ученый совет презентации\ученый совет 2025 год\конференции\ерамковские чтения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70559"/>
            <a:ext cx="1944216" cy="1296651"/>
          </a:xfrm>
          <a:prstGeom prst="rect">
            <a:avLst/>
          </a:prstGeom>
          <a:noFill/>
          <a:ln w="12700">
            <a:solidFill>
              <a:srgbClr val="00549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ПК\Desktop\международная деятельнсоти описание, презентация\ученый совет презентации\ученый совет 2025 год\конференции\чугуна 2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81" y="3570559"/>
            <a:ext cx="1911411" cy="1274523"/>
          </a:xfrm>
          <a:prstGeom prst="rect">
            <a:avLst/>
          </a:prstGeom>
          <a:noFill/>
          <a:ln w="12700">
            <a:solidFill>
              <a:srgbClr val="00549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233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5" name="Заголовок 12"/>
          <p:cNvSpPr>
            <a:spLocks noGrp="1"/>
          </p:cNvSpPr>
          <p:nvPr>
            <p:ph type="title"/>
          </p:nvPr>
        </p:nvSpPr>
        <p:spPr>
          <a:xfrm>
            <a:off x="971600" y="-10045"/>
            <a:ext cx="7632848" cy="637579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1F497D"/>
                </a:solidFill>
              </a:rPr>
              <a:t>Привлечение специалистов из-за рубежа </a:t>
            </a:r>
            <a:endParaRPr lang="ru-RU" sz="2000" b="1" dirty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073811"/>
              </p:ext>
            </p:extLst>
          </p:nvPr>
        </p:nvGraphicFramePr>
        <p:xfrm>
          <a:off x="179513" y="699541"/>
          <a:ext cx="8064896" cy="4390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8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4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ФИО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Должность/вуз/организация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Деятельность в НЧИ КФУ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Ответственные из НЧИ КФУ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Шакабиев</a:t>
                      </a:r>
                      <a:r>
                        <a:rPr lang="ru-RU" sz="1200" dirty="0">
                          <a:effectLst/>
                        </a:rPr>
                        <a:t> М.К.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докторант/ Актюбинский региональный университет им. </a:t>
                      </a:r>
                      <a:r>
                        <a:rPr lang="ru-RU" sz="1200" dirty="0" err="1">
                          <a:effectLst/>
                        </a:rPr>
                        <a:t>К.Жубанова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Стажировка по теме «Экономика»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ЦДО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Атауллаев</a:t>
                      </a:r>
                      <a:r>
                        <a:rPr lang="ru-RU" sz="1200" dirty="0">
                          <a:effectLst/>
                        </a:rPr>
                        <a:t> А. О.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доцент/ </a:t>
                      </a:r>
                      <a:r>
                        <a:rPr lang="ru-RU" sz="1200" dirty="0" err="1">
                          <a:effectLst/>
                        </a:rPr>
                        <a:t>Навоийский</a:t>
                      </a:r>
                      <a:r>
                        <a:rPr lang="ru-RU" sz="1200" dirty="0">
                          <a:effectLst/>
                        </a:rPr>
                        <a:t> государственный горно-технологический университет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стажировка по теме «Программирование станков с ЧПУ»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ЦДО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7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Исаев Д.Т.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доцент/ </a:t>
                      </a:r>
                      <a:r>
                        <a:rPr lang="ru-RU" sz="1200" dirty="0" err="1">
                          <a:effectLst/>
                        </a:rPr>
                        <a:t>Навоийский</a:t>
                      </a:r>
                      <a:r>
                        <a:rPr lang="ru-RU" sz="1200" dirty="0">
                          <a:effectLst/>
                        </a:rPr>
                        <a:t> государственный горно-технологический университет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стажировка по теме «Современное оборудование и инструмент для обработки резанием»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ЦДО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4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Равшанов</a:t>
                      </a:r>
                      <a:r>
                        <a:rPr lang="ru-RU" sz="1200" dirty="0">
                          <a:effectLst/>
                        </a:rPr>
                        <a:t> Ж.Р..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доцент/ </a:t>
                      </a:r>
                      <a:r>
                        <a:rPr lang="ru-RU" sz="1200" dirty="0" err="1">
                          <a:effectLst/>
                        </a:rPr>
                        <a:t>Навоийский</a:t>
                      </a:r>
                      <a:r>
                        <a:rPr lang="ru-RU" sz="1200" dirty="0">
                          <a:effectLst/>
                        </a:rPr>
                        <a:t> государственный горно-технологический университет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стажировка по теме «Современные технологии и оборудование для термической и химико-термической обработки»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ЦДО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5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Курбанов О.М.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заместитель декана/ </a:t>
                      </a:r>
                      <a:r>
                        <a:rPr lang="ru-RU" sz="1200" dirty="0" err="1">
                          <a:effectLst/>
                        </a:rPr>
                        <a:t>Навоийский</a:t>
                      </a:r>
                      <a:r>
                        <a:rPr lang="ru-RU" sz="1200" dirty="0">
                          <a:effectLst/>
                        </a:rPr>
                        <a:t> государственный горно-технологический университет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Стажировка по теме «Современный инженерный анализ с использованием САЕ-систем на примере программного комплекса ANSYS»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ЦДО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1340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5" name="Заголовок 12"/>
          <p:cNvSpPr>
            <a:spLocks noGrp="1"/>
          </p:cNvSpPr>
          <p:nvPr>
            <p:ph type="title"/>
          </p:nvPr>
        </p:nvSpPr>
        <p:spPr>
          <a:xfrm>
            <a:off x="971600" y="-10045"/>
            <a:ext cx="7632848" cy="637579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1F497D"/>
                </a:solidFill>
              </a:rPr>
              <a:t>Привлечение специалистов из-за рубежа </a:t>
            </a:r>
            <a:endParaRPr lang="ru-RU" sz="2000" b="1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19240"/>
              </p:ext>
            </p:extLst>
          </p:nvPr>
        </p:nvGraphicFramePr>
        <p:xfrm>
          <a:off x="179512" y="614283"/>
          <a:ext cx="7947710" cy="43307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2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9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ФИО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Должность/вуз/организация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Деятельность в НЧИ КФУ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Ответственные из НЧИ КФУ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3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Асатов</a:t>
                      </a:r>
                      <a:r>
                        <a:rPr lang="ru-RU" sz="1200" dirty="0">
                          <a:effectLst/>
                        </a:rPr>
                        <a:t> С.Н.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старший преподаватель/ </a:t>
                      </a:r>
                      <a:r>
                        <a:rPr lang="ru-RU" sz="1200" dirty="0" err="1">
                          <a:effectLst/>
                        </a:rPr>
                        <a:t>Навоийский</a:t>
                      </a:r>
                      <a:r>
                        <a:rPr lang="ru-RU" sz="1200" dirty="0">
                          <a:effectLst/>
                        </a:rPr>
                        <a:t> государственный горно-технологический университет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Стажировка по теме «Современные технологии литейного производства»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ЦДО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3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Хамидов.Б.Х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ассистент/ </a:t>
                      </a:r>
                      <a:r>
                        <a:rPr lang="ru-RU" sz="1200" dirty="0" err="1">
                          <a:effectLst/>
                        </a:rPr>
                        <a:t>Навоийский</a:t>
                      </a:r>
                      <a:r>
                        <a:rPr lang="ru-RU" sz="1200" dirty="0">
                          <a:effectLst/>
                        </a:rPr>
                        <a:t> государственный горно-технологический университет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Стажировка по теме «Современные технологии термообработки. Современные технологии и оборудование для химико-термической обработки»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ЦДО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991" marR="4099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Махмудов М.И.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профессор / Бухарский инженерно-технологический институт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лекция по теме «Энергосбережение и энергосберегающие технологии»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ЦДО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3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Нарзиев</a:t>
                      </a:r>
                      <a:r>
                        <a:rPr lang="ru-RU" sz="1200" dirty="0">
                          <a:effectLst/>
                        </a:rPr>
                        <a:t> М.С.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доцент, заведующий кафедры / Бухарский инженерно-технологический институт 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лекция по теме «Автоматизация технологических процессов»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ЦДО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Ходжиев</a:t>
                      </a:r>
                      <a:r>
                        <a:rPr lang="ru-RU" sz="1200" dirty="0">
                          <a:effectLst/>
                        </a:rPr>
                        <a:t> Ш.М.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доцент / Бухарский инженерно- технологического института 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лекция по теме «Процессы и аппараты пищевых производств» 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ЦДО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135" marR="351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90484" y="205496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F81BD">
                    <a:lumMod val="75000"/>
                  </a:srgbClr>
                </a:solidFill>
                <a:ea typeface="+mj-ea"/>
                <a:cs typeface="+mj-cs"/>
              </a:rPr>
              <a:t>Межвузовское сотрудничество в рамках партнерских соглашений </a:t>
            </a:r>
          </a:p>
          <a:p>
            <a:pPr algn="ctr"/>
            <a:r>
              <a:rPr lang="ru-RU" b="1" dirty="0">
                <a:solidFill>
                  <a:srgbClr val="4F81BD">
                    <a:lumMod val="75000"/>
                  </a:srgbClr>
                </a:solidFill>
                <a:latin typeface="Calibri" pitchFamily="34" charset="0"/>
                <a:ea typeface="+mj-ea"/>
                <a:cs typeface="Calibri" pitchFamily="34" charset="0"/>
              </a:rPr>
              <a:t>(действующие и заключенные в 2024 г. договоры)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3775646657"/>
              </p:ext>
            </p:extLst>
          </p:nvPr>
        </p:nvGraphicFramePr>
        <p:xfrm>
          <a:off x="251520" y="800765"/>
          <a:ext cx="7992888" cy="4097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215474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449386" y="74748"/>
            <a:ext cx="8229600" cy="565571"/>
          </a:xfrm>
        </p:spPr>
        <p:txBody>
          <a:bodyPr>
            <a:noAutofit/>
          </a:bodyPr>
          <a:lstStyle/>
          <a:p>
            <a:br>
              <a:rPr lang="ru-RU" sz="2000" b="1" dirty="0">
                <a:solidFill>
                  <a:srgbClr val="00549F"/>
                </a:solidFill>
              </a:rPr>
            </a:br>
            <a:r>
              <a:rPr lang="ru-RU" sz="2000" b="1" dirty="0">
                <a:solidFill>
                  <a:srgbClr val="00549F"/>
                </a:solidFill>
              </a:rPr>
              <a:t>Межвузовское сотрудничество в рамках партнерских отношений </a:t>
            </a:r>
            <a:r>
              <a:rPr lang="ru-RU" sz="2400" b="1" dirty="0">
                <a:solidFill>
                  <a:srgbClr val="00549F"/>
                </a:solidFill>
              </a:rPr>
              <a:t>  </a:t>
            </a:r>
            <a:r>
              <a:rPr lang="ru-RU" sz="1400" b="1" dirty="0">
                <a:solidFill>
                  <a:srgbClr val="00549F"/>
                </a:solidFill>
              </a:rPr>
              <a:t>образовательные программы двойных дипломов</a:t>
            </a:r>
            <a:br>
              <a:rPr lang="ru-RU" sz="16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00549F"/>
                </a:solidFill>
              </a:rPr>
              <a:t>                                                                    </a:t>
            </a:r>
            <a:endParaRPr lang="ru-RU" sz="1800" dirty="0">
              <a:solidFill>
                <a:srgbClr val="C00000"/>
              </a:solidFill>
            </a:endParaRPr>
          </a:p>
        </p:txBody>
      </p:sp>
      <p:graphicFrame>
        <p:nvGraphicFramePr>
          <p:cNvPr id="1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361030"/>
              </p:ext>
            </p:extLst>
          </p:nvPr>
        </p:nvGraphicFramePr>
        <p:xfrm>
          <a:off x="107504" y="452296"/>
          <a:ext cx="8064896" cy="439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7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66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1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Университет Узбекистана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Программы ВО  (Итого 80 обучающихся по программам двойных дипломов)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Бухарский инженерно-технологический институт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09.03.04 «Программная инженерия» - 4 чел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06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Джизакский политехнический институт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15.03.01 «Машиностроение» -9 чел.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23.03.02 «Наземные транспортно-технологические комплексы» -4 чел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15.03.05 «Конструкторско-технологическое обеспечение машиностроительных производств»-</a:t>
                      </a:r>
                      <a:r>
                        <a:rPr lang="ru-RU" sz="1200" kern="12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 чел.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38.03.02 «Менеджмент» - 9 чел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Ташкентский государственный транспортный университет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38.03.01 «Экономика»</a:t>
                      </a:r>
                      <a:r>
                        <a:rPr lang="ru-RU" sz="1200" kern="12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- 4 чел.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Наманганский инженерно-строительный институт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38.03.02 «Менеджмент» - 6</a:t>
                      </a:r>
                      <a:r>
                        <a:rPr lang="ru-RU" sz="1200" kern="12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чел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13.03.02 «Электроэнергетика и электротехника»- 14 чел.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38.03.01 «Экономика» - 12 чел.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2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Костанайский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региональный университет,</a:t>
                      </a:r>
                      <a:r>
                        <a:rPr lang="ru-RU" sz="120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Республика Казахстан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15.03.05 «Конструкторско-технологическое обеспечение машиностроительных производств» - 15 чел.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2761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Times New Roman"/>
                          <a:cs typeface="Times New Roman"/>
                        </a:rPr>
                        <a:t>           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Times New Roman"/>
                          <a:cs typeface="Times New Roman"/>
                        </a:rPr>
                        <a:t>                  В</a:t>
                      </a:r>
                      <a:r>
                        <a:rPr lang="ru-RU" sz="1200" baseline="0" dirty="0">
                          <a:latin typeface="Calibri"/>
                          <a:ea typeface="Times New Roman"/>
                          <a:cs typeface="Times New Roman"/>
                        </a:rPr>
                        <a:t> 2023-2024 учебном году выпущено 76 иностранных студента по «двойным дипломам», в 2024-2025 планируется выпуск 44 студента.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189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25" name="Заголовок 2"/>
          <p:cNvSpPr txBox="1">
            <a:spLocks noGrp="1"/>
          </p:cNvSpPr>
          <p:nvPr>
            <p:ph type="title"/>
          </p:nvPr>
        </p:nvSpPr>
        <p:spPr>
          <a:xfrm>
            <a:off x="466699" y="54893"/>
            <a:ext cx="8229600" cy="64464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z="2000" b="1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Официальные встречи с представителями зарубежных вузов</a:t>
            </a:r>
          </a:p>
        </p:txBody>
      </p:sp>
      <p:graphicFrame>
        <p:nvGraphicFramePr>
          <p:cNvPr id="2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8632879"/>
              </p:ext>
            </p:extLst>
          </p:nvPr>
        </p:nvGraphicFramePr>
        <p:xfrm>
          <a:off x="251520" y="603959"/>
          <a:ext cx="7974192" cy="4299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40" y="778451"/>
            <a:ext cx="1945204" cy="1298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40" y="2526960"/>
            <a:ext cx="1945204" cy="129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188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417837" y="33977"/>
            <a:ext cx="76956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Привлечение иностранных абитуриентов</a:t>
            </a:r>
          </a:p>
          <a:p>
            <a:pPr algn="ctr"/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8" name="Объект 17"/>
          <p:cNvSpPr txBox="1">
            <a:spLocks noGrp="1"/>
          </p:cNvSpPr>
          <p:nvPr>
            <p:ph idx="1"/>
          </p:nvPr>
        </p:nvSpPr>
        <p:spPr>
          <a:xfrm>
            <a:off x="390364" y="549312"/>
            <a:ext cx="3461556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1300" b="1" dirty="0">
                <a:solidFill>
                  <a:srgbClr val="FF0000"/>
                </a:solidFill>
              </a:rPr>
              <a:t>Динамика приема иностранных граждан </a:t>
            </a:r>
          </a:p>
          <a:p>
            <a:pPr marL="0" indent="0" algn="ctr">
              <a:buNone/>
            </a:pPr>
            <a:r>
              <a:rPr lang="ru-RU" sz="1300" b="1" dirty="0">
                <a:solidFill>
                  <a:srgbClr val="FF0000"/>
                </a:solidFill>
              </a:rPr>
              <a:t>с 2020 г. по 2024 г.</a:t>
            </a:r>
          </a:p>
        </p:txBody>
      </p:sp>
      <p:graphicFrame>
        <p:nvGraphicFramePr>
          <p:cNvPr id="19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1448098"/>
              </p:ext>
            </p:extLst>
          </p:nvPr>
        </p:nvGraphicFramePr>
        <p:xfrm>
          <a:off x="9746" y="1154744"/>
          <a:ext cx="4536504" cy="1634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108689" y="532229"/>
            <a:ext cx="29523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FF0000"/>
                </a:solidFill>
              </a:rPr>
              <a:t>Динамика численности иностранных студентов с 2020 г. по 2024 г.</a:t>
            </a:r>
          </a:p>
        </p:txBody>
      </p:sp>
      <p:graphicFrame>
        <p:nvGraphicFramePr>
          <p:cNvPr id="21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139584"/>
              </p:ext>
            </p:extLst>
          </p:nvPr>
        </p:nvGraphicFramePr>
        <p:xfrm>
          <a:off x="4532625" y="1034264"/>
          <a:ext cx="3528392" cy="158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907704" y="2640262"/>
            <a:ext cx="54726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FF0000"/>
                </a:solidFill>
              </a:rPr>
              <a:t>География контингента иностранных граждан  в 2024 году (23 страны)</a:t>
            </a:r>
          </a:p>
        </p:txBody>
      </p:sp>
      <p:graphicFrame>
        <p:nvGraphicFramePr>
          <p:cNvPr id="23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5640928"/>
              </p:ext>
            </p:extLst>
          </p:nvPr>
        </p:nvGraphicFramePr>
        <p:xfrm>
          <a:off x="1434782" y="2913871"/>
          <a:ext cx="5945530" cy="211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828586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graphicFrame>
        <p:nvGraphicFramePr>
          <p:cNvPr id="21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749675"/>
              </p:ext>
            </p:extLst>
          </p:nvPr>
        </p:nvGraphicFramePr>
        <p:xfrm>
          <a:off x="109550" y="601857"/>
          <a:ext cx="8155787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4438"/>
            <a:ext cx="1695450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83935"/>
            <a:ext cx="1895126" cy="11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67" y="2691144"/>
            <a:ext cx="1604723" cy="125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965057" y="3536582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2024  году 42 слушателя подготовительного отделения поступили на 1 курс на программы высшего профессионального образования в </a:t>
            </a:r>
            <a:r>
              <a:rPr lang="ru-RU" sz="1600" dirty="0" err="1"/>
              <a:t>Набережночелнинский</a:t>
            </a:r>
            <a:r>
              <a:rPr lang="ru-RU" sz="1600" dirty="0"/>
              <a:t> институт. </a:t>
            </a:r>
          </a:p>
        </p:txBody>
      </p:sp>
      <p:sp>
        <p:nvSpPr>
          <p:cNvPr id="19" name="Заголовок 12"/>
          <p:cNvSpPr>
            <a:spLocks noGrp="1"/>
          </p:cNvSpPr>
          <p:nvPr>
            <p:ph type="title"/>
          </p:nvPr>
        </p:nvSpPr>
        <p:spPr>
          <a:xfrm>
            <a:off x="755576" y="0"/>
            <a:ext cx="7756115" cy="680737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1F497D"/>
                </a:solidFill>
              </a:rPr>
              <a:t>Предоставление образовательных услуг для иностранных студентов</a:t>
            </a:r>
            <a:endParaRPr lang="ru-RU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31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9" name="Заголовок 12"/>
          <p:cNvSpPr>
            <a:spLocks noGrp="1"/>
          </p:cNvSpPr>
          <p:nvPr>
            <p:ph type="title"/>
          </p:nvPr>
        </p:nvSpPr>
        <p:spPr>
          <a:xfrm>
            <a:off x="447675" y="148342"/>
            <a:ext cx="8229600" cy="670351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1F497D"/>
                </a:solidFill>
              </a:rPr>
              <a:t>Предоставление образовательных услуг для иностранных студентов </a:t>
            </a:r>
            <a:br>
              <a:rPr lang="ru-RU" sz="1800" b="1" dirty="0">
                <a:solidFill>
                  <a:srgbClr val="1F497D"/>
                </a:solidFill>
              </a:rPr>
            </a:br>
            <a:r>
              <a:rPr lang="ru-RU" sz="1800" b="1" dirty="0">
                <a:solidFill>
                  <a:srgbClr val="1F497D"/>
                </a:solidFill>
              </a:rPr>
              <a:t>(социокультурная адаптация)</a:t>
            </a:r>
            <a:br>
              <a:rPr lang="ru-RU" sz="1800" b="1" dirty="0">
                <a:solidFill>
                  <a:srgbClr val="1F497D"/>
                </a:solidFill>
              </a:rPr>
            </a:br>
            <a:endParaRPr lang="ru-RU" sz="1800" b="1" dirty="0">
              <a:solidFill>
                <a:srgbClr val="C00000"/>
              </a:solidFill>
            </a:endParaRPr>
          </a:p>
        </p:txBody>
      </p:sp>
      <p:graphicFrame>
        <p:nvGraphicFramePr>
          <p:cNvPr id="28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9225642"/>
              </p:ext>
            </p:extLst>
          </p:nvPr>
        </p:nvGraphicFramePr>
        <p:xfrm>
          <a:off x="323528" y="778450"/>
          <a:ext cx="5952749" cy="2976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51520" y="2016044"/>
            <a:ext cx="60247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ru-RU" sz="1600" dirty="0"/>
              <a:t>учебно-воспитательное мероприятие </a:t>
            </a:r>
            <a:r>
              <a:rPr lang="ru-RU" sz="1600" b="1" dirty="0"/>
              <a:t>«Предрождественский бал-маскарад» (</a:t>
            </a:r>
            <a:r>
              <a:rPr lang="ru-RU" sz="1600" dirty="0"/>
              <a:t>под рук. зав. каф. филологии </a:t>
            </a:r>
            <a:r>
              <a:rPr lang="ru-RU" sz="1600" dirty="0" err="1"/>
              <a:t>Биляловой</a:t>
            </a:r>
            <a:r>
              <a:rPr lang="ru-RU" sz="1600" dirty="0"/>
              <a:t> А.А.)</a:t>
            </a:r>
          </a:p>
          <a:p>
            <a:pPr marL="285750" lvl="0" indent="-285750">
              <a:buFontTx/>
              <a:buChar char="-"/>
            </a:pPr>
            <a:endParaRPr lang="ru-RU" sz="1600" b="1" dirty="0"/>
          </a:p>
          <a:p>
            <a:pPr marL="285750" lvl="0" indent="-285750" algn="just">
              <a:buFontTx/>
              <a:buChar char="-"/>
            </a:pPr>
            <a:r>
              <a:rPr lang="ru-RU" sz="1600" dirty="0"/>
              <a:t>праздничная программа для студентов, приуроченная к празднованию национального праздника – </a:t>
            </a:r>
            <a:r>
              <a:rPr lang="ru-RU" sz="1600" b="1" dirty="0"/>
              <a:t>«Сабантуй»</a:t>
            </a:r>
          </a:p>
          <a:p>
            <a:pPr marL="285750" lvl="0" indent="-285750">
              <a:buFontTx/>
              <a:buChar char="-"/>
            </a:pPr>
            <a:endParaRPr lang="ru-RU" sz="1600" b="1" dirty="0"/>
          </a:p>
          <a:p>
            <a:pPr marL="285750" lvl="0" indent="-285750">
              <a:buFontTx/>
              <a:buChar char="-"/>
            </a:pPr>
            <a:endParaRPr lang="ru-RU" sz="1600" b="1" dirty="0"/>
          </a:p>
          <a:p>
            <a:pPr marL="285750" lvl="0" indent="-285750" algn="just">
              <a:buFontTx/>
              <a:buChar char="-"/>
            </a:pPr>
            <a:r>
              <a:rPr lang="ru-RU" sz="1600" dirty="0"/>
              <a:t>ярмарка молодёжных активностей </a:t>
            </a:r>
            <a:r>
              <a:rPr lang="ru-RU" sz="1600" b="1" dirty="0"/>
              <a:t>«</a:t>
            </a:r>
            <a:r>
              <a:rPr lang="ru-RU" sz="1600" b="1" dirty="0" err="1"/>
              <a:t>Бердәмлек</a:t>
            </a:r>
            <a:r>
              <a:rPr lang="ru-RU" sz="1600" b="1" dirty="0"/>
              <a:t>» </a:t>
            </a:r>
            <a:r>
              <a:rPr lang="ru-RU" sz="1600" dirty="0"/>
              <a:t>для иностранных студентов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856" y="1973341"/>
            <a:ext cx="1755711" cy="1169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186" y="695215"/>
            <a:ext cx="1697053" cy="1131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919" y="3313219"/>
            <a:ext cx="1732320" cy="1155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323528" y="3628474"/>
            <a:ext cx="595274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23528" y="4328643"/>
            <a:ext cx="595274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333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9" name="Заголовок 12"/>
          <p:cNvSpPr>
            <a:spLocks noGrp="1"/>
          </p:cNvSpPr>
          <p:nvPr>
            <p:ph type="title"/>
          </p:nvPr>
        </p:nvSpPr>
        <p:spPr>
          <a:xfrm>
            <a:off x="447675" y="148342"/>
            <a:ext cx="8229600" cy="670351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1F497D"/>
                </a:solidFill>
              </a:rPr>
              <a:t>Предоставление образовательных услуг для иностранных студентов </a:t>
            </a:r>
            <a:br>
              <a:rPr lang="ru-RU" sz="1800" b="1" dirty="0">
                <a:solidFill>
                  <a:srgbClr val="1F497D"/>
                </a:solidFill>
              </a:rPr>
            </a:br>
            <a:r>
              <a:rPr lang="ru-RU" sz="1800" b="1" dirty="0">
                <a:solidFill>
                  <a:srgbClr val="1F497D"/>
                </a:solidFill>
              </a:rPr>
              <a:t>(социокультурная адаптация)</a:t>
            </a:r>
            <a:br>
              <a:rPr lang="ru-RU" sz="1800" b="1" dirty="0">
                <a:solidFill>
                  <a:srgbClr val="1F497D"/>
                </a:solidFill>
              </a:rPr>
            </a:br>
            <a:endParaRPr lang="ru-RU" sz="1800" b="1" dirty="0">
              <a:solidFill>
                <a:srgbClr val="C00000"/>
              </a:solidFill>
            </a:endParaRPr>
          </a:p>
        </p:txBody>
      </p:sp>
      <p:graphicFrame>
        <p:nvGraphicFramePr>
          <p:cNvPr id="28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6472450"/>
              </p:ext>
            </p:extLst>
          </p:nvPr>
        </p:nvGraphicFramePr>
        <p:xfrm>
          <a:off x="323528" y="778449"/>
          <a:ext cx="6007446" cy="3102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57633" y="2643758"/>
            <a:ext cx="6178894" cy="2906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Tx/>
              <a:buChar char="-"/>
            </a:pPr>
            <a:r>
              <a:rPr lang="ru-RU" sz="1600" dirty="0"/>
              <a:t>С сентября  проводились  </a:t>
            </a:r>
            <a:r>
              <a:rPr lang="ru-RU" sz="1600" b="1" dirty="0"/>
              <a:t>адаптационные психологические тренинги для первокурсников</a:t>
            </a:r>
            <a:r>
              <a:rPr lang="ru-RU" sz="1600" dirty="0"/>
              <a:t>  (</a:t>
            </a:r>
            <a:r>
              <a:rPr lang="ru-RU" sz="1600" dirty="0" err="1"/>
              <a:t>Нургатина</a:t>
            </a:r>
            <a:r>
              <a:rPr lang="ru-RU" sz="1600" dirty="0"/>
              <a:t> О.Н. , Шаймуратова  Э.М.) </a:t>
            </a:r>
          </a:p>
          <a:p>
            <a:pPr marL="285750" lvl="0" indent="-285750" algn="just">
              <a:buFontTx/>
              <a:buChar char="-"/>
            </a:pPr>
            <a:endParaRPr lang="ru-RU" sz="1600" dirty="0"/>
          </a:p>
          <a:p>
            <a:pPr marL="285750" lvl="0" indent="-285750" algn="just">
              <a:buFontTx/>
              <a:buChar char="-"/>
            </a:pPr>
            <a:r>
              <a:rPr lang="ru-RU" sz="1600" dirty="0"/>
              <a:t>ноябрь 2024 г. - </a:t>
            </a:r>
            <a:r>
              <a:rPr lang="ru-RU" sz="1600" b="1" dirty="0"/>
              <a:t>Форум</a:t>
            </a:r>
            <a:r>
              <a:rPr lang="ru-RU" sz="1600" dirty="0"/>
              <a:t> </a:t>
            </a:r>
            <a:r>
              <a:rPr lang="ru-RU" sz="1600" b="1" dirty="0"/>
              <a:t>иностранных студентов</a:t>
            </a:r>
            <a:r>
              <a:rPr lang="ru-RU" sz="1600" dirty="0"/>
              <a:t>. Были проведены занятия по межкультурному и межличностному общению. Иностранные студенты узнали о различиях в культурных нормах и ценностях, научились понимать и уважать другие культуры, что помогло им лучше адаптироваться в новой среде.</a:t>
            </a:r>
          </a:p>
          <a:p>
            <a:pPr marL="285750" lvl="0" indent="-285750">
              <a:buFontTx/>
              <a:buChar char="-"/>
            </a:pPr>
            <a:endParaRPr lang="ru-RU" sz="1600" dirty="0"/>
          </a:p>
          <a:p>
            <a:pPr marL="285750" lvl="0" indent="-285750">
              <a:buFontTx/>
              <a:buChar char="-"/>
            </a:pPr>
            <a:endParaRPr lang="ru-RU" sz="1600" dirty="0"/>
          </a:p>
        </p:txBody>
      </p:sp>
      <p:pic>
        <p:nvPicPr>
          <p:cNvPr id="1026" name="Picture 2" descr="C:\Users\ПК\Desktop\международная деятельнсоти описание, презентация\ученый совет презентации\ученый совет 2025 год\клуб русского языка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78451"/>
            <a:ext cx="1743674" cy="116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К\Desktop\международная деятельнсоти описание, презентация\ученый совет презентации\ученый совет 2025 год\адаптаци встречи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718" y="3722881"/>
            <a:ext cx="1703164" cy="113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ПК\Desktop\международная деятельнсоти описание, презентация\ученый совет презентации\ученый совет 2025 год\вебинар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11710"/>
            <a:ext cx="1829873" cy="113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044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>
                <a:solidFill>
                  <a:srgbClr val="1F497D"/>
                </a:solidFill>
              </a:rPr>
              <a:t>Предоставление образовательных услуг для иностранных студентов </a:t>
            </a:r>
            <a:br>
              <a:rPr lang="ru-RU" sz="1600" b="1" dirty="0">
                <a:solidFill>
                  <a:srgbClr val="1F497D"/>
                </a:solidFill>
              </a:rPr>
            </a:br>
            <a:r>
              <a:rPr lang="ru-RU" sz="1600" b="1" dirty="0">
                <a:solidFill>
                  <a:srgbClr val="1F497D"/>
                </a:solidFill>
              </a:rPr>
              <a:t>(социокультурная адаптация)</a:t>
            </a:r>
            <a:endParaRPr lang="ru-RU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25" y="-1588"/>
            <a:ext cx="828675" cy="51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987575"/>
            <a:ext cx="7787208" cy="25922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500" dirty="0"/>
              <a:t>Конкурс видеороликов в рамках ежегодного мероприятия </a:t>
            </a:r>
            <a:r>
              <a:rPr lang="ru-RU" sz="1500" b="1" dirty="0"/>
              <a:t>«Атлас языков»</a:t>
            </a:r>
            <a:r>
              <a:rPr lang="ru-RU" sz="1500" dirty="0"/>
              <a:t>, посвященного </a:t>
            </a:r>
            <a:r>
              <a:rPr lang="ru-RU" sz="1500" b="1" dirty="0"/>
              <a:t>Международному дню родного языка</a:t>
            </a:r>
          </a:p>
          <a:p>
            <a:pPr marL="0" indent="0">
              <a:buNone/>
            </a:pPr>
            <a:endParaRPr lang="ru-RU" sz="1500" dirty="0"/>
          </a:p>
          <a:p>
            <a:pPr marL="0" indent="0">
              <a:buNone/>
            </a:pPr>
            <a:endParaRPr lang="ru-RU" sz="1500" dirty="0"/>
          </a:p>
          <a:p>
            <a:pPr marL="0" indent="0" algn="just">
              <a:buNone/>
            </a:pPr>
            <a:r>
              <a:rPr lang="ru-RU" sz="1500" dirty="0"/>
              <a:t>50-я городская легкоатлетическая эстафета, посвященная 79-ой годовщине Победы в Великой Отечественной войне и открытию летнего соревновательного сезона 2024 года</a:t>
            </a:r>
          </a:p>
          <a:p>
            <a:endParaRPr lang="ru-RU" sz="1500" dirty="0"/>
          </a:p>
          <a:p>
            <a:pPr marL="0" indent="0" algn="just">
              <a:buNone/>
            </a:pPr>
            <a:r>
              <a:rPr lang="ru-RU" sz="1500" dirty="0"/>
              <a:t>Встреча проекта «</a:t>
            </a:r>
            <a:r>
              <a:rPr lang="ru-RU" sz="1500" b="1" dirty="0"/>
              <a:t>Обратная связь</a:t>
            </a:r>
            <a:r>
              <a:rPr lang="ru-RU" sz="1500" dirty="0"/>
              <a:t>» в рамках деятельности Ассоциации иностранных студентов г. Наб. Челны, Клуба интернациональной дружбы и Клуба русского языка</a:t>
            </a:r>
            <a:r>
              <a:rPr lang="ru-RU" sz="1500" b="1" dirty="0"/>
              <a:t> «Русская среда» </a:t>
            </a:r>
            <a:r>
              <a:rPr lang="ru-RU" sz="1500" dirty="0"/>
              <a:t>Набережночелнинского института КФУ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45" y="3687544"/>
            <a:ext cx="1836812" cy="1224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745514"/>
            <a:ext cx="1903679" cy="1269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687544"/>
            <a:ext cx="1656184" cy="1286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687544"/>
            <a:ext cx="1921312" cy="1280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611560" y="915566"/>
            <a:ext cx="75608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03548" y="1707654"/>
            <a:ext cx="76328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39552" y="2570956"/>
            <a:ext cx="75608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39552" y="3507854"/>
            <a:ext cx="76328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25" y="-1588"/>
            <a:ext cx="828675" cy="51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8776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514" y="0"/>
            <a:ext cx="828895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203598"/>
            <a:ext cx="62646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      В течение 2024 года проводились 6 собраний для иностранных студентов.</a:t>
            </a:r>
          </a:p>
          <a:p>
            <a:pPr algn="just"/>
            <a:r>
              <a:rPr lang="ru-RU" dirty="0"/>
              <a:t>      Перед студентами выступили администрация и руководители структурных подразделений института на темы:</a:t>
            </a:r>
          </a:p>
          <a:p>
            <a:pPr marL="342900" indent="-342900">
              <a:buAutoNum type="arabicPeriod"/>
            </a:pPr>
            <a:r>
              <a:rPr lang="ru-RU" dirty="0"/>
              <a:t>Соблюдение миграционного учета студентами; </a:t>
            </a:r>
          </a:p>
          <a:p>
            <a:pPr marL="342900" indent="-342900">
              <a:buAutoNum type="arabicPeriod"/>
            </a:pPr>
            <a:r>
              <a:rPr lang="ru-RU" dirty="0"/>
              <a:t>Организация учебного процесса;</a:t>
            </a:r>
          </a:p>
          <a:p>
            <a:pPr algn="just"/>
            <a:r>
              <a:rPr lang="ru-RU" dirty="0"/>
              <a:t>3. Права и обязанности иностранных граждан, находящихся на территории Российской Федерации;</a:t>
            </a:r>
          </a:p>
          <a:p>
            <a:r>
              <a:rPr lang="ru-RU" dirty="0"/>
              <a:t>4. О противодействии экстремистской деятельности;</a:t>
            </a:r>
          </a:p>
          <a:p>
            <a:pPr algn="just"/>
            <a:r>
              <a:rPr lang="ru-RU" dirty="0"/>
              <a:t>5. Социально-воспитательная работа в институте, в т.ч. правила и порядок проживания в общежитиях института и  деятельности спортивных и творческих объединений института;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500" y="771550"/>
            <a:ext cx="1702121" cy="12765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748" y="2349578"/>
            <a:ext cx="1702121" cy="1134304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solidFill>
                  <a:srgbClr val="1F497D"/>
                </a:solidFill>
              </a:rPr>
              <a:t>Предоставление образовательных услуг для иностранных студентов </a:t>
            </a:r>
            <a:br>
              <a:rPr lang="ru-RU" sz="1800" b="1" dirty="0">
                <a:solidFill>
                  <a:srgbClr val="1F497D"/>
                </a:solidFill>
              </a:rPr>
            </a:br>
            <a:r>
              <a:rPr lang="ru-RU" sz="1800" b="1" dirty="0">
                <a:solidFill>
                  <a:srgbClr val="1F497D"/>
                </a:solidFill>
              </a:rPr>
              <a:t>(социокультурная адаптация)</a:t>
            </a:r>
            <a:endParaRPr lang="ru-RU" sz="1800" dirty="0"/>
          </a:p>
        </p:txBody>
      </p:sp>
      <p:pic>
        <p:nvPicPr>
          <p:cNvPr id="1026" name="Picture 2" descr="C:\Users\ПК\Desktop\международная деятельнсоти описание, презентация\ученый совет презентации\ученый совет 2025 год\собрание с ин студентами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500" y="3582164"/>
            <a:ext cx="1702121" cy="113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104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5299" y="-13206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97" y="188585"/>
            <a:ext cx="604121" cy="5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64" y="438727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67" y="3628474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77014" y="4728776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10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5300" y="4083918"/>
            <a:ext cx="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91" y="3197122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E932F8-B9C6-427B-9A4D-1B3765AC8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22" y="1610374"/>
            <a:ext cx="552540" cy="783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9059C-9E04-41CB-8E02-352B19480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95" y="915566"/>
            <a:ext cx="665880" cy="4693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18C6F-08E6-46C6-B535-C200CF051C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26" y="2571750"/>
            <a:ext cx="697491" cy="354900"/>
          </a:xfrm>
          <a:prstGeom prst="rect">
            <a:avLst/>
          </a:prstGeom>
        </p:spPr>
      </p:pic>
      <p:sp>
        <p:nvSpPr>
          <p:cNvPr id="18" name="Заголовок 12"/>
          <p:cNvSpPr>
            <a:spLocks noGrp="1"/>
          </p:cNvSpPr>
          <p:nvPr>
            <p:ph type="title"/>
          </p:nvPr>
        </p:nvSpPr>
        <p:spPr>
          <a:xfrm>
            <a:off x="404767" y="58316"/>
            <a:ext cx="8229600" cy="85725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1F497D"/>
                </a:solidFill>
              </a:rPr>
              <a:t>Проблемы в международной деятельности вуза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0" name="Объект 1"/>
          <p:cNvSpPr>
            <a:spLocks noGrp="1"/>
          </p:cNvSpPr>
          <p:nvPr>
            <p:ph idx="1"/>
          </p:nvPr>
        </p:nvSpPr>
        <p:spPr>
          <a:xfrm>
            <a:off x="323528" y="778451"/>
            <a:ext cx="7859216" cy="4119602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Сокращение иностранных грантовых программ (Европа и США) и переключение на РФПИ в  связи  введёнными против РФ санкциями.  В основном предложения об участии в конференциях поступают от зарубежных вузов и научных организаций из Средней Азии;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AutoNum type="arabicPeriod"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Снижение количества научных публикаций в</a:t>
            </a:r>
            <a:r>
              <a:rPr lang="ru-RU" sz="1300" dirty="0"/>
              <a:t>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ведущих международных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наукометрические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базах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Scopus и Web of Science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связи с санкциями, что сказывается имидже института;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Слабое знание иностранных языков (английский, китайский и др.) большинства ППС института;    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успеваемость, особенно у иностранных студентов;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владения русским языком иностранными студентами;</a:t>
            </a:r>
          </a:p>
          <a:p>
            <a:pPr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Нехватка мест проживания в общежитии;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 typeface="Arial" pitchFamily="34" charset="0"/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Сложная финансовая ситуация у большинства студентов (трудности с переводом денежных средств);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Совмещение студентами работы и учебы в ущерб обучению.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интереса у большинства иностранных студентов к культурно-массовых и спортивным  мероприятиям (социальная адаптация), ссылаясь на необходимость работать, чтобы оплачивать обучение;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Поздний приезд иностранных студентов 1 курса из визовых стран, ввиду необходимости  оформления приглашений (45 дней) на въезд в РФ (приказы о зачислении август-октябрь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т.г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.);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Сложности с проведением практического обучения на предприятиях ПАО «КамАЗ» (НТЦ, «Олимп» 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и др.);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533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2775</TotalTime>
  <Words>2627</Words>
  <Application>Microsoft Office PowerPoint</Application>
  <PresentationFormat>Экран (16:9)</PresentationFormat>
  <Paragraphs>340</Paragraphs>
  <Slides>22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PT Sans</vt:lpstr>
      <vt:lpstr>Times New Roman</vt:lpstr>
      <vt:lpstr>Тема Office</vt:lpstr>
      <vt:lpstr>Презентация PowerPoint</vt:lpstr>
      <vt:lpstr>Презентация PowerPoint</vt:lpstr>
      <vt:lpstr>Участие в международной научно-исследовательской деятельности</vt:lpstr>
      <vt:lpstr>Участие в международной научно-исследовательской деятельности</vt:lpstr>
      <vt:lpstr>Участие в грантовых программах, международная мобильность</vt:lpstr>
      <vt:lpstr>Презентация PowerPoint</vt:lpstr>
      <vt:lpstr>Участие в грантовых программах, международная мобильность</vt:lpstr>
      <vt:lpstr>Участие в грантовых программах, студенческая мобильность</vt:lpstr>
      <vt:lpstr>Презентация PowerPoint</vt:lpstr>
      <vt:lpstr>Презентация PowerPoint</vt:lpstr>
      <vt:lpstr>Привлечение специалистов из-за рубежа </vt:lpstr>
      <vt:lpstr>Привлечение специалистов из-за рубежа </vt:lpstr>
      <vt:lpstr>Презентация PowerPoint</vt:lpstr>
      <vt:lpstr> Межвузовское сотрудничество в рамках партнерских отношений   образовательные программы двойных дипломов                                                                     </vt:lpstr>
      <vt:lpstr>Официальные встречи с представителями зарубежных вузов</vt:lpstr>
      <vt:lpstr>Привлечение иностранных абитуриентов </vt:lpstr>
      <vt:lpstr>Предоставление образовательных услуг для иностранных студентов</vt:lpstr>
      <vt:lpstr>Предоставление образовательных услуг для иностранных студентов  (социокультурная адаптация) </vt:lpstr>
      <vt:lpstr>Предоставление образовательных услуг для иностранных студентов  (социокультурная адаптация) </vt:lpstr>
      <vt:lpstr>Предоставление образовательных услуг для иностранных студентов  (социокультурная адаптация)</vt:lpstr>
      <vt:lpstr>Предоставление образовательных услуг для иностранных студентов  (социокультурная адаптация)</vt:lpstr>
      <vt:lpstr>Проблемы в международной деятельности вуза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Admin</cp:lastModifiedBy>
  <cp:revision>177</cp:revision>
  <dcterms:created xsi:type="dcterms:W3CDTF">2020-07-15T10:53:07Z</dcterms:created>
  <dcterms:modified xsi:type="dcterms:W3CDTF">2025-06-04T13:55:44Z</dcterms:modified>
</cp:coreProperties>
</file>