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4.xml" ContentType="application/vnd.openxmlformats-officedocument.drawingml.chart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5.xml" ContentType="application/vnd.openxmlformats-officedocument.drawingml.chart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377" r:id="rId2"/>
    <p:sldId id="669" r:id="rId3"/>
    <p:sldId id="848" r:id="rId4"/>
    <p:sldId id="846" r:id="rId5"/>
    <p:sldId id="847" r:id="rId6"/>
    <p:sldId id="649" r:id="rId7"/>
    <p:sldId id="650" r:id="rId8"/>
    <p:sldId id="381" r:id="rId9"/>
    <p:sldId id="652" r:id="rId10"/>
    <p:sldId id="845" r:id="rId11"/>
    <p:sldId id="653" r:id="rId12"/>
    <p:sldId id="654" r:id="rId13"/>
    <p:sldId id="849" r:id="rId14"/>
    <p:sldId id="656" r:id="rId15"/>
    <p:sldId id="844" r:id="rId16"/>
    <p:sldId id="851" r:id="rId17"/>
    <p:sldId id="661" r:id="rId18"/>
    <p:sldId id="850" r:id="rId19"/>
    <p:sldId id="662" r:id="rId20"/>
    <p:sldId id="663" r:id="rId21"/>
    <p:sldId id="664" r:id="rId22"/>
    <p:sldId id="665" r:id="rId23"/>
    <p:sldId id="667" r:id="rId24"/>
    <p:sldId id="666" r:id="rId25"/>
    <p:sldId id="670" r:id="rId26"/>
    <p:sldId id="668" r:id="rId27"/>
  </p:sldIdLst>
  <p:sldSz cx="12192000" cy="6858000"/>
  <p:notesSz cx="7102475" cy="102330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600" autoAdjust="0"/>
    <p:restoredTop sz="95256" autoAdjust="0"/>
  </p:normalViewPr>
  <p:slideViewPr>
    <p:cSldViewPr snapToGrid="0">
      <p:cViewPr>
        <p:scale>
          <a:sx n="92" d="100"/>
          <a:sy n="92" d="100"/>
        </p:scale>
        <p:origin x="-96" y="-2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KINGSTON%2015.07\&#1054;&#1090;&#1095;&#1077;&#1090;&#1099;\&#1054;&#1090;&#1095;&#1077;&#1090;%20&#1087;&#1086;%20&#1085;&#1072;&#1091;&#1082;&#1077;%20&#1053;&#1063;&#1048;%20&#1050;&#1060;&#1059;%20&#1079;&#1072;%202024\&#1075;&#1088;&#1072;&#1092;&#1080;&#1082;&#1080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KINGSTON%2015.07\&#1054;&#1090;&#1095;&#1077;&#1090;&#1099;\&#1054;&#1090;&#1095;&#1077;&#1090;%20&#1087;&#1086;%20&#1085;&#1072;&#1091;&#1082;&#1077;%20&#1053;&#1063;&#1048;%20&#1050;&#1060;&#1059;%20&#1079;&#1072;%202024\&#1075;&#1088;&#1072;&#1092;&#1080;&#1082;&#1080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KINGSTON%2015.07\&#1054;&#1090;&#1095;&#1077;&#1090;&#1099;\&#1054;&#1090;&#1095;&#1077;&#1090;%20&#1087;&#1086;%20&#1085;&#1072;&#1091;&#1082;&#1077;%20&#1053;&#1063;&#1048;%20&#1050;&#1060;&#1059;%20&#1079;&#1072;%202024\&#1075;&#1088;&#1072;&#1092;&#1080;&#1082;&#1080;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KINGSTON%2015.07\&#1054;&#1090;&#1095;&#1077;&#1090;&#1099;\&#1054;&#1090;&#1095;&#1077;&#1090;%20&#1087;&#1086;%20&#1085;&#1072;&#1091;&#1082;&#1077;%20&#1053;&#1063;&#1048;%20&#1050;&#1060;&#1059;%20&#1079;&#1072;%202024\&#1075;&#1088;&#1072;&#1092;&#1080;&#1082;&#1080;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KINGSTON%2015.07\&#1054;&#1090;&#1095;&#1077;&#1090;&#1099;\&#1054;&#1090;&#1095;&#1077;&#1090;%20&#1087;&#1086;%20&#1085;&#1072;&#1091;&#1082;&#1077;%20&#1053;&#1063;&#1048;%20&#1050;&#1060;&#1059;%20&#1079;&#1072;%202024\&#1075;&#1088;&#1072;&#1092;&#1080;&#1082;&#1080;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KINGSTON%2015.07\&#1054;&#1090;&#1095;&#1077;&#1090;&#1099;\&#1054;&#1090;&#1095;&#1077;&#1090;%20&#1087;&#1086;%20&#1085;&#1072;&#1091;&#1082;&#1077;%20&#1053;&#1063;&#1048;%20&#1050;&#1060;&#1059;%20&#1079;&#1072;%202024\&#1075;&#1088;&#1072;&#1092;&#1080;&#1082;&#1080;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KINGSTON%2015.07\&#1054;&#1090;&#1095;&#1077;&#1090;&#1099;\&#1054;&#1090;&#1095;&#1077;&#1090;%20&#1087;&#1086;%20&#1085;&#1072;&#1091;&#1082;&#1077;%20&#1053;&#1063;&#1048;%20&#1050;&#1060;&#1059;%20&#1079;&#1072;%202024\&#1075;&#1088;&#1072;&#1092;&#1080;&#1082;&#1080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222544346722002"/>
          <c:y val="5.1400554097404488E-2"/>
          <c:w val="0.80310527708194401"/>
          <c:h val="0.7471006787241293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'2024'!$E$46</c:f>
              <c:strCache>
                <c:ptCount val="1"/>
                <c:pt idx="0">
                  <c:v>Гранты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'2024'!$C$47:$C$55</c:f>
              <c:strCache>
                <c:ptCount val="9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  <c:pt idx="8">
                  <c:v>2025 (цель)</c:v>
                </c:pt>
              </c:strCache>
            </c:strRef>
          </c:cat>
          <c:val>
            <c:numRef>
              <c:f>'2024'!$E$47:$E$54</c:f>
              <c:numCache>
                <c:formatCode>0.00</c:formatCode>
                <c:ptCount val="8"/>
                <c:pt idx="0">
                  <c:v>4.01</c:v>
                </c:pt>
                <c:pt idx="1">
                  <c:v>2.54</c:v>
                </c:pt>
                <c:pt idx="2">
                  <c:v>3.1</c:v>
                </c:pt>
                <c:pt idx="3">
                  <c:v>4.5999999999999996</c:v>
                </c:pt>
                <c:pt idx="4">
                  <c:v>4</c:v>
                </c:pt>
                <c:pt idx="5">
                  <c:v>3.6</c:v>
                </c:pt>
                <c:pt idx="6">
                  <c:v>0.60000000000000009</c:v>
                </c:pt>
                <c:pt idx="7">
                  <c:v>3.1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99A-4613-B74C-DB5908415987}"/>
            </c:ext>
          </c:extLst>
        </c:ser>
        <c:ser>
          <c:idx val="1"/>
          <c:order val="1"/>
          <c:tx>
            <c:strRef>
              <c:f>'2024'!$F$46</c:f>
              <c:strCache>
                <c:ptCount val="1"/>
                <c:pt idx="0">
                  <c:v>Студенческие стартапы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'2024'!$C$47:$C$55</c:f>
              <c:strCache>
                <c:ptCount val="9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  <c:pt idx="8">
                  <c:v>2025 (цель)</c:v>
                </c:pt>
              </c:strCache>
            </c:strRef>
          </c:cat>
          <c:val>
            <c:numRef>
              <c:f>'2024'!$F$47:$F$54</c:f>
              <c:numCache>
                <c:formatCode>0.00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3</c:v>
                </c:pt>
                <c:pt idx="6">
                  <c:v>2</c:v>
                </c:pt>
                <c:pt idx="7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99A-4613-B74C-DB5908415987}"/>
            </c:ext>
          </c:extLst>
        </c:ser>
        <c:ser>
          <c:idx val="3"/>
          <c:order val="2"/>
          <c:tx>
            <c:strRef>
              <c:f>'2024'!$D$46</c:f>
              <c:strCache>
                <c:ptCount val="1"/>
                <c:pt idx="0">
                  <c:v>Хоздоговора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'2024'!$C$47:$C$55</c:f>
              <c:strCache>
                <c:ptCount val="9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  <c:pt idx="8">
                  <c:v>2025 (цель)</c:v>
                </c:pt>
              </c:strCache>
            </c:strRef>
          </c:cat>
          <c:val>
            <c:numRef>
              <c:f>'2024'!$D$47:$D$54</c:f>
              <c:numCache>
                <c:formatCode>0.00</c:formatCode>
                <c:ptCount val="8"/>
                <c:pt idx="0">
                  <c:v>31.810000000000002</c:v>
                </c:pt>
                <c:pt idx="1">
                  <c:v>31.51</c:v>
                </c:pt>
                <c:pt idx="2">
                  <c:v>28.73</c:v>
                </c:pt>
                <c:pt idx="3">
                  <c:v>20.85</c:v>
                </c:pt>
                <c:pt idx="4">
                  <c:v>23.52</c:v>
                </c:pt>
                <c:pt idx="5">
                  <c:v>277.89999999999992</c:v>
                </c:pt>
                <c:pt idx="6">
                  <c:v>453.3</c:v>
                </c:pt>
                <c:pt idx="7">
                  <c:v>316.3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99A-4613-B74C-DB5908415987}"/>
            </c:ext>
          </c:extLst>
        </c:ser>
        <c:ser>
          <c:idx val="2"/>
          <c:order val="3"/>
          <c:tx>
            <c:strRef>
              <c:f>'2024'!$G$46</c:f>
              <c:strCache>
                <c:ptCount val="1"/>
                <c:pt idx="0">
                  <c:v>Всего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'2024'!$C$47:$C$55</c:f>
              <c:strCache>
                <c:ptCount val="9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  <c:pt idx="8">
                  <c:v>2025 (цель)</c:v>
                </c:pt>
              </c:strCache>
            </c:strRef>
          </c:cat>
          <c:val>
            <c:numRef>
              <c:f>'2024'!$G$47:$G$55</c:f>
              <c:numCache>
                <c:formatCode>0.00</c:formatCode>
                <c:ptCount val="9"/>
                <c:pt idx="0">
                  <c:v>35.82</c:v>
                </c:pt>
                <c:pt idx="1">
                  <c:v>34.050000000000004</c:v>
                </c:pt>
                <c:pt idx="2">
                  <c:v>31.830000000000002</c:v>
                </c:pt>
                <c:pt idx="3">
                  <c:v>25.45</c:v>
                </c:pt>
                <c:pt idx="4">
                  <c:v>27.52</c:v>
                </c:pt>
                <c:pt idx="5">
                  <c:v>284.5</c:v>
                </c:pt>
                <c:pt idx="6">
                  <c:v>455.90000000000003</c:v>
                </c:pt>
                <c:pt idx="7">
                  <c:v>322.40000000000003</c:v>
                </c:pt>
                <c:pt idx="8">
                  <c:v>485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A99A-4613-B74C-DB59084159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545856"/>
        <c:axId val="59562240"/>
      </c:barChart>
      <c:catAx>
        <c:axId val="5954585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Год</a:t>
                </a:r>
              </a:p>
            </c:rich>
          </c:tx>
          <c:layout>
            <c:manualLayout>
              <c:xMode val="edge"/>
              <c:yMode val="edge"/>
              <c:x val="0.47232124942866949"/>
              <c:y val="0.88503849150331881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9562240"/>
        <c:crossesAt val="0"/>
        <c:auto val="1"/>
        <c:lblAlgn val="ctr"/>
        <c:lblOffset val="100"/>
        <c:tickMarkSkip val="1"/>
        <c:noMultiLvlLbl val="0"/>
      </c:catAx>
      <c:valAx>
        <c:axId val="59562240"/>
        <c:scaling>
          <c:orientation val="minMax"/>
          <c:max val="5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tint val="75000"/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Объем выполненных работ, млн. руб</a:t>
                </a:r>
              </a:p>
            </c:rich>
          </c:tx>
          <c:layout>
            <c:manualLayout>
              <c:xMode val="edge"/>
              <c:yMode val="edge"/>
              <c:x val="1.5206023640768162E-2"/>
              <c:y val="0.12612459900845724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#,##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9545856"/>
        <c:crosses val="autoZero"/>
        <c:crossBetween val="between"/>
        <c:majorUnit val="100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18080395595250215"/>
          <c:y val="5.636672583557114E-2"/>
          <c:w val="0.43461791042455888"/>
          <c:h val="0.38439002928102195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400" b="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721373683857506"/>
          <c:y val="5.1400554097404488E-2"/>
          <c:w val="0.72984182775446471"/>
          <c:h val="0.7344480898221055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'2024'!$D$11</c:f>
              <c:strCache>
                <c:ptCount val="1"/>
                <c:pt idx="0">
                  <c:v>Q1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'2024'!$C$12:$C$19</c:f>
              <c:numCache>
                <c:formatCode>General</c:formatCode>
                <c:ptCount val="8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</c:numCache>
            </c:numRef>
          </c:cat>
          <c:val>
            <c:numRef>
              <c:f>'2024'!$D$12:$D$19</c:f>
              <c:numCache>
                <c:formatCode>General</c:formatCode>
                <c:ptCount val="8"/>
                <c:pt idx="0">
                  <c:v>4</c:v>
                </c:pt>
                <c:pt idx="1">
                  <c:v>4</c:v>
                </c:pt>
                <c:pt idx="2">
                  <c:v>9</c:v>
                </c:pt>
                <c:pt idx="3">
                  <c:v>8</c:v>
                </c:pt>
                <c:pt idx="4">
                  <c:v>18</c:v>
                </c:pt>
                <c:pt idx="5">
                  <c:v>11</c:v>
                </c:pt>
                <c:pt idx="6">
                  <c:v>13</c:v>
                </c:pt>
                <c:pt idx="7">
                  <c:v>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E52-4DFE-935D-8FE86193E20C}"/>
            </c:ext>
          </c:extLst>
        </c:ser>
        <c:ser>
          <c:idx val="1"/>
          <c:order val="1"/>
          <c:tx>
            <c:strRef>
              <c:f>'2024'!$E$11</c:f>
              <c:strCache>
                <c:ptCount val="1"/>
                <c:pt idx="0">
                  <c:v>Q2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'2024'!$C$12:$C$19</c:f>
              <c:numCache>
                <c:formatCode>General</c:formatCode>
                <c:ptCount val="8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</c:numCache>
            </c:numRef>
          </c:cat>
          <c:val>
            <c:numRef>
              <c:f>'2024'!$E$12:$E$19</c:f>
              <c:numCache>
                <c:formatCode>General</c:formatCode>
                <c:ptCount val="8"/>
                <c:pt idx="0">
                  <c:v>27</c:v>
                </c:pt>
                <c:pt idx="1">
                  <c:v>17</c:v>
                </c:pt>
                <c:pt idx="2">
                  <c:v>23</c:v>
                </c:pt>
                <c:pt idx="3">
                  <c:v>28</c:v>
                </c:pt>
                <c:pt idx="4">
                  <c:v>40</c:v>
                </c:pt>
                <c:pt idx="5">
                  <c:v>37</c:v>
                </c:pt>
                <c:pt idx="6">
                  <c:v>15</c:v>
                </c:pt>
                <c:pt idx="7">
                  <c:v>14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E52-4DFE-935D-8FE86193E20C}"/>
            </c:ext>
          </c:extLst>
        </c:ser>
        <c:ser>
          <c:idx val="2"/>
          <c:order val="2"/>
          <c:tx>
            <c:strRef>
              <c:f>'2024'!$F$11</c:f>
              <c:strCache>
                <c:ptCount val="1"/>
                <c:pt idx="0">
                  <c:v>Q3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'2024'!$C$12:$C$19</c:f>
              <c:numCache>
                <c:formatCode>General</c:formatCode>
                <c:ptCount val="8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</c:numCache>
            </c:numRef>
          </c:cat>
          <c:val>
            <c:numRef>
              <c:f>'2024'!$F$12:$F$19</c:f>
              <c:numCache>
                <c:formatCode>General</c:formatCode>
                <c:ptCount val="8"/>
                <c:pt idx="0">
                  <c:v>64</c:v>
                </c:pt>
                <c:pt idx="1">
                  <c:v>47</c:v>
                </c:pt>
                <c:pt idx="2">
                  <c:v>64</c:v>
                </c:pt>
                <c:pt idx="3">
                  <c:v>90</c:v>
                </c:pt>
                <c:pt idx="4">
                  <c:v>74</c:v>
                </c:pt>
                <c:pt idx="5">
                  <c:v>29</c:v>
                </c:pt>
                <c:pt idx="6">
                  <c:v>27</c:v>
                </c:pt>
                <c:pt idx="7">
                  <c:v>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E52-4DFE-935D-8FE86193E2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0050816"/>
        <c:axId val="60073472"/>
      </c:barChart>
      <c:catAx>
        <c:axId val="6005081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Год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60073472"/>
        <c:crosses val="autoZero"/>
        <c:auto val="1"/>
        <c:lblAlgn val="ctr"/>
        <c:lblOffset val="100"/>
        <c:noMultiLvlLbl val="0"/>
      </c:catAx>
      <c:valAx>
        <c:axId val="60073472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tint val="75000"/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Количество статей </a:t>
                </a:r>
                <a:r>
                  <a:rPr lang="en-US"/>
                  <a:t>Scopus/Wos</a:t>
                </a:r>
                <a:endParaRPr lang="ru-RU"/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60050816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600" b="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889980523789883"/>
          <c:y val="0.10254742304939152"/>
          <c:w val="0.82079414724909805"/>
          <c:h val="0.7193590431877834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'2024 вак'!$D$11</c:f>
              <c:strCache>
                <c:ptCount val="1"/>
                <c:pt idx="0">
                  <c:v>Статьи ВАК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'2024 вак'!$C$12:$C$20</c:f>
              <c:strCache>
                <c:ptCount val="9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  <c:pt idx="8">
                  <c:v>2025 цель</c:v>
                </c:pt>
              </c:strCache>
            </c:strRef>
          </c:cat>
          <c:val>
            <c:numRef>
              <c:f>'2024 вак'!$D$12:$D$20</c:f>
              <c:numCache>
                <c:formatCode>General</c:formatCode>
                <c:ptCount val="9"/>
                <c:pt idx="0">
                  <c:v>215</c:v>
                </c:pt>
                <c:pt idx="1">
                  <c:v>151</c:v>
                </c:pt>
                <c:pt idx="2">
                  <c:v>104</c:v>
                </c:pt>
                <c:pt idx="3">
                  <c:v>104</c:v>
                </c:pt>
                <c:pt idx="4">
                  <c:v>117</c:v>
                </c:pt>
                <c:pt idx="5">
                  <c:v>141</c:v>
                </c:pt>
                <c:pt idx="6">
                  <c:v>144</c:v>
                </c:pt>
                <c:pt idx="7">
                  <c:v>308</c:v>
                </c:pt>
                <c:pt idx="8">
                  <c:v>306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65A-4B56-B1E1-DEAA420E4DC2}"/>
            </c:ext>
          </c:extLst>
        </c:ser>
        <c:ser>
          <c:idx val="1"/>
          <c:order val="1"/>
          <c:tx>
            <c:strRef>
              <c:f>'2024 вак'!$E$11</c:f>
              <c:strCache>
                <c:ptCount val="1"/>
                <c:pt idx="0">
                  <c:v>Количество НПР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'2024 вак'!$C$12:$C$20</c:f>
              <c:strCache>
                <c:ptCount val="9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  <c:pt idx="8">
                  <c:v>2025 цель</c:v>
                </c:pt>
              </c:strCache>
            </c:strRef>
          </c:cat>
          <c:val>
            <c:numRef>
              <c:f>'2024 вак'!$E$12:$E$19</c:f>
              <c:numCache>
                <c:formatCode>General</c:formatCode>
                <c:ptCount val="8"/>
                <c:pt idx="5">
                  <c:v>230</c:v>
                </c:pt>
                <c:pt idx="6">
                  <c:v>224</c:v>
                </c:pt>
                <c:pt idx="7">
                  <c:v>206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65A-4B56-B1E1-DEAA420E4DC2}"/>
            </c:ext>
          </c:extLst>
        </c:ser>
        <c:ser>
          <c:idx val="2"/>
          <c:order val="2"/>
          <c:tx>
            <c:strRef>
              <c:f>'2024 вак'!$F$11</c:f>
              <c:strCache>
                <c:ptCount val="1"/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'2024 вак'!$C$12:$C$20</c:f>
              <c:strCache>
                <c:ptCount val="9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  <c:pt idx="8">
                  <c:v>2025 цель</c:v>
                </c:pt>
              </c:strCache>
            </c:strRef>
          </c:cat>
          <c:val>
            <c:numRef>
              <c:f>'2024 вак'!$F$12:$F$18</c:f>
              <c:numCache>
                <c:formatCode>General</c:formatCode>
                <c:ptCount val="7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65A-4B56-B1E1-DEAA420E4D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0117376"/>
        <c:axId val="60119296"/>
      </c:barChart>
      <c:catAx>
        <c:axId val="6011737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Год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60119296"/>
        <c:crosses val="autoZero"/>
        <c:auto val="1"/>
        <c:lblAlgn val="ctr"/>
        <c:lblOffset val="100"/>
        <c:noMultiLvlLbl val="0"/>
      </c:catAx>
      <c:valAx>
        <c:axId val="60119296"/>
        <c:scaling>
          <c:orientation val="minMax"/>
          <c:max val="31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tint val="75000"/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Количество, ед.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60117376"/>
        <c:crosses val="autoZero"/>
        <c:crossBetween val="between"/>
        <c:majorUnit val="50"/>
      </c:valAx>
      <c:spPr>
        <a:noFill/>
        <a:ln>
          <a:noFill/>
        </a:ln>
        <a:effectLst/>
      </c:spPr>
    </c:plotArea>
    <c:legend>
      <c:legendPos val="r"/>
      <c:legendEntry>
        <c:idx val="2"/>
        <c:delete val="1"/>
      </c:legendEntry>
      <c:layout>
        <c:manualLayout>
          <c:xMode val="edge"/>
          <c:yMode val="edge"/>
          <c:x val="0.17471318871787217"/>
          <c:y val="0.11213594279241856"/>
          <c:w val="0.43531007663818316"/>
          <c:h val="0.2170023673321757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600" b="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668978663213952"/>
          <c:y val="5.7443782365042217E-2"/>
          <c:w val="0.8626836938709489"/>
          <c:h val="0.7334493154571897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РИД!$D$11</c:f>
              <c:strCache>
                <c:ptCount val="1"/>
                <c:pt idx="0">
                  <c:v>Всего РИД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РИД!$C$12:$C$20</c:f>
              <c:strCache>
                <c:ptCount val="9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  <c:pt idx="8">
                  <c:v>2025 цель</c:v>
                </c:pt>
              </c:strCache>
            </c:strRef>
          </c:cat>
          <c:val>
            <c:numRef>
              <c:f>РИД!$D$12:$D$20</c:f>
              <c:numCache>
                <c:formatCode>General</c:formatCode>
                <c:ptCount val="9"/>
                <c:pt idx="0">
                  <c:v>31</c:v>
                </c:pt>
                <c:pt idx="1">
                  <c:v>22</c:v>
                </c:pt>
                <c:pt idx="2">
                  <c:v>19</c:v>
                </c:pt>
                <c:pt idx="3">
                  <c:v>14</c:v>
                </c:pt>
                <c:pt idx="4">
                  <c:v>16</c:v>
                </c:pt>
                <c:pt idx="5">
                  <c:v>13</c:v>
                </c:pt>
                <c:pt idx="6">
                  <c:v>33</c:v>
                </c:pt>
                <c:pt idx="7">
                  <c:v>33</c:v>
                </c:pt>
                <c:pt idx="8">
                  <c:v>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C8C-48C0-85E7-9E1C1E8D6059}"/>
            </c:ext>
          </c:extLst>
        </c:ser>
        <c:ser>
          <c:idx val="1"/>
          <c:order val="1"/>
          <c:tx>
            <c:strRef>
              <c:f>РИД!$E$11</c:f>
              <c:strCache>
                <c:ptCount val="1"/>
                <c:pt idx="0">
                  <c:v>Патенты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РИД!$C$12:$C$20</c:f>
              <c:strCache>
                <c:ptCount val="9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  <c:pt idx="8">
                  <c:v>2025 цель</c:v>
                </c:pt>
              </c:strCache>
            </c:strRef>
          </c:cat>
          <c:val>
            <c:numRef>
              <c:f>РИД!$E$12:$E$20</c:f>
              <c:numCache>
                <c:formatCode>General</c:formatCode>
                <c:ptCount val="9"/>
                <c:pt idx="0">
                  <c:v>27</c:v>
                </c:pt>
                <c:pt idx="1">
                  <c:v>16</c:v>
                </c:pt>
                <c:pt idx="2">
                  <c:v>13</c:v>
                </c:pt>
                <c:pt idx="3">
                  <c:v>9</c:v>
                </c:pt>
                <c:pt idx="4">
                  <c:v>6</c:v>
                </c:pt>
                <c:pt idx="5">
                  <c:v>7</c:v>
                </c:pt>
                <c:pt idx="6">
                  <c:v>11</c:v>
                </c:pt>
                <c:pt idx="7">
                  <c:v>8</c:v>
                </c:pt>
                <c:pt idx="8">
                  <c:v>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C8C-48C0-85E7-9E1C1E8D6059}"/>
            </c:ext>
          </c:extLst>
        </c:ser>
        <c:ser>
          <c:idx val="2"/>
          <c:order val="2"/>
          <c:tx>
            <c:strRef>
              <c:f>РИД!$F$11</c:f>
              <c:strCache>
                <c:ptCount val="1"/>
                <c:pt idx="0">
                  <c:v>Свид. программ для ЭВМ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РИД!$C$12:$C$20</c:f>
              <c:strCache>
                <c:ptCount val="9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  <c:pt idx="8">
                  <c:v>2025 цель</c:v>
                </c:pt>
              </c:strCache>
            </c:strRef>
          </c:cat>
          <c:val>
            <c:numRef>
              <c:f>РИД!$F$12:$F$20</c:f>
              <c:numCache>
                <c:formatCode>General</c:formatCode>
                <c:ptCount val="9"/>
                <c:pt idx="0">
                  <c:v>4</c:v>
                </c:pt>
                <c:pt idx="1">
                  <c:v>6</c:v>
                </c:pt>
                <c:pt idx="2">
                  <c:v>6</c:v>
                </c:pt>
                <c:pt idx="3">
                  <c:v>5</c:v>
                </c:pt>
                <c:pt idx="4">
                  <c:v>10</c:v>
                </c:pt>
                <c:pt idx="5">
                  <c:v>6</c:v>
                </c:pt>
                <c:pt idx="6">
                  <c:v>22</c:v>
                </c:pt>
                <c:pt idx="7">
                  <c:v>25</c:v>
                </c:pt>
                <c:pt idx="8">
                  <c:v>30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C8C-48C0-85E7-9E1C1E8D60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1572608"/>
        <c:axId val="61574528"/>
      </c:barChart>
      <c:catAx>
        <c:axId val="6157260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5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Год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61574528"/>
        <c:crosses val="autoZero"/>
        <c:auto val="1"/>
        <c:lblAlgn val="ctr"/>
        <c:lblOffset val="100"/>
        <c:noMultiLvlLbl val="0"/>
      </c:catAx>
      <c:valAx>
        <c:axId val="61574528"/>
        <c:scaling>
          <c:orientation val="minMax"/>
          <c:max val="5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tint val="75000"/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5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Количество РИД, ед.</a:t>
                </a:r>
              </a:p>
            </c:rich>
          </c:tx>
          <c:layout>
            <c:manualLayout>
              <c:xMode val="edge"/>
              <c:yMode val="edge"/>
              <c:x val="2.4054360582062497E-3"/>
              <c:y val="0.17419096261615941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61572608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19072897659653626"/>
          <c:y val="6.75454294289769E-2"/>
          <c:w val="0.53568947373604758"/>
          <c:h val="0.2753814565045397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500" b="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668978663213952"/>
          <c:y val="5.7443782365042217E-2"/>
          <c:w val="0.8626836938709489"/>
          <c:h val="0.8287107902906162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'Дост студ'!$D$11</c:f>
              <c:strCache>
                <c:ptCount val="1"/>
                <c:pt idx="0">
                  <c:v> РИД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'Дост студ'!$C$12:$C$15</c:f>
              <c:numCache>
                <c:formatCode>General</c:formatCod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numCache>
            </c:numRef>
          </c:cat>
          <c:val>
            <c:numRef>
              <c:f>'Дост студ'!$D$12:$D$15</c:f>
              <c:numCache>
                <c:formatCode>General</c:formatCode>
                <c:ptCount val="4"/>
                <c:pt idx="0">
                  <c:v>9</c:v>
                </c:pt>
                <c:pt idx="1">
                  <c:v>13</c:v>
                </c:pt>
                <c:pt idx="2">
                  <c:v>21</c:v>
                </c:pt>
                <c:pt idx="3">
                  <c:v>29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5D4-4FF6-8739-D3DC068C0171}"/>
            </c:ext>
          </c:extLst>
        </c:ser>
        <c:ser>
          <c:idx val="1"/>
          <c:order val="1"/>
          <c:tx>
            <c:strRef>
              <c:f>'Дост студ'!$E$11</c:f>
              <c:strCache>
                <c:ptCount val="1"/>
                <c:pt idx="0">
                  <c:v>Публикации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'Дост студ'!$C$12:$C$15</c:f>
              <c:numCache>
                <c:formatCode>General</c:formatCod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numCache>
            </c:numRef>
          </c:cat>
          <c:val>
            <c:numRef>
              <c:f>'Дост студ'!$E$12:$E$15</c:f>
              <c:numCache>
                <c:formatCode>General</c:formatCode>
                <c:ptCount val="4"/>
                <c:pt idx="0">
                  <c:v>188</c:v>
                </c:pt>
                <c:pt idx="1">
                  <c:v>395</c:v>
                </c:pt>
                <c:pt idx="2">
                  <c:v>209</c:v>
                </c:pt>
                <c:pt idx="3">
                  <c:v>259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5D4-4FF6-8739-D3DC068C0171}"/>
            </c:ext>
          </c:extLst>
        </c:ser>
        <c:ser>
          <c:idx val="2"/>
          <c:order val="2"/>
          <c:tx>
            <c:strRef>
              <c:f>'Дост студ'!$F$11</c:f>
              <c:strCache>
                <c:ptCount val="1"/>
                <c:pt idx="0">
                  <c:v>Доклады на конференциях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'Дост студ'!$C$12:$C$15</c:f>
              <c:numCache>
                <c:formatCode>General</c:formatCod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numCache>
            </c:numRef>
          </c:cat>
          <c:val>
            <c:numRef>
              <c:f>'Дост студ'!$F$12:$F$15</c:f>
              <c:numCache>
                <c:formatCode>General</c:formatCode>
                <c:ptCount val="4"/>
                <c:pt idx="0">
                  <c:v>422</c:v>
                </c:pt>
                <c:pt idx="1">
                  <c:v>230</c:v>
                </c:pt>
                <c:pt idx="2">
                  <c:v>617</c:v>
                </c:pt>
                <c:pt idx="3">
                  <c:v>578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5D4-4FF6-8739-D3DC068C0171}"/>
            </c:ext>
          </c:extLst>
        </c:ser>
        <c:ser>
          <c:idx val="3"/>
          <c:order val="3"/>
          <c:tx>
            <c:strRef>
              <c:f>'Дост студ'!$G$11</c:f>
              <c:strCache>
                <c:ptCount val="1"/>
                <c:pt idx="0">
                  <c:v>Призовые места на конкурсах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'Дост студ'!$C$12:$C$15</c:f>
              <c:numCache>
                <c:formatCode>General</c:formatCod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numCache>
            </c:numRef>
          </c:cat>
          <c:val>
            <c:numRef>
              <c:f>'Дост студ'!$G$12:$G$15</c:f>
              <c:numCache>
                <c:formatCode>General</c:formatCode>
                <c:ptCount val="4"/>
                <c:pt idx="0">
                  <c:v>62</c:v>
                </c:pt>
                <c:pt idx="1">
                  <c:v>29</c:v>
                </c:pt>
                <c:pt idx="2">
                  <c:v>36</c:v>
                </c:pt>
                <c:pt idx="3">
                  <c:v>28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45D4-4FF6-8739-D3DC068C01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0756480"/>
        <c:axId val="100783232"/>
      </c:barChart>
      <c:catAx>
        <c:axId val="10075648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Год</a:t>
                </a:r>
              </a:p>
            </c:rich>
          </c:tx>
          <c:layout>
            <c:manualLayout>
              <c:xMode val="edge"/>
              <c:yMode val="edge"/>
              <c:x val="0.52245018080616523"/>
              <c:y val="0.93319974817637374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00783232"/>
        <c:crosses val="autoZero"/>
        <c:auto val="1"/>
        <c:lblAlgn val="ctr"/>
        <c:lblOffset val="100"/>
        <c:noMultiLvlLbl val="0"/>
      </c:catAx>
      <c:valAx>
        <c:axId val="100783232"/>
        <c:scaling>
          <c:orientation val="minMax"/>
          <c:max val="65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tint val="75000"/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Количество, ед.</a:t>
                </a:r>
              </a:p>
            </c:rich>
          </c:tx>
          <c:layout>
            <c:manualLayout>
              <c:xMode val="edge"/>
              <c:yMode val="edge"/>
              <c:x val="3.2451633496013326E-4"/>
              <c:y val="0.28661338477944875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00756480"/>
        <c:crosses val="autoZero"/>
        <c:crossBetween val="between"/>
        <c:majorUnit val="100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12490454994438502"/>
          <c:y val="1.1724179672122331E-2"/>
          <c:w val="0.50379162032081715"/>
          <c:h val="0.32257220142372434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400" b="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593327509778955"/>
          <c:y val="5.7443782365042217E-2"/>
          <c:w val="0.84344020540529907"/>
          <c:h val="0.7334493154571897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звания!$D$11</c:f>
              <c:strCache>
                <c:ptCount val="1"/>
                <c:pt idx="0">
                  <c:v>Доцент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звания!$C$12:$C$17</c:f>
              <c:numCache>
                <c:formatCode>General</c:formatCod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звания!$D$12:$D$17</c:f>
              <c:numCache>
                <c:formatCode>General</c:formatCode>
                <c:ptCount val="6"/>
                <c:pt idx="0">
                  <c:v>10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7</c:v>
                </c:pt>
                <c:pt idx="5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5CB-49B9-B0F3-9DD7E471F71B}"/>
            </c:ext>
          </c:extLst>
        </c:ser>
        <c:ser>
          <c:idx val="1"/>
          <c:order val="1"/>
          <c:tx>
            <c:strRef>
              <c:f>звания!$E$11</c:f>
              <c:strCache>
                <c:ptCount val="1"/>
                <c:pt idx="0">
                  <c:v>Профессор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звания!$C$12:$C$17</c:f>
              <c:numCache>
                <c:formatCode>General</c:formatCod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звания!$E$12:$E$17</c:f>
              <c:numCache>
                <c:formatCode>General</c:formatCode>
                <c:ptCount val="6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5CB-49B9-B0F3-9DD7E471F71B}"/>
            </c:ext>
          </c:extLst>
        </c:ser>
        <c:ser>
          <c:idx val="2"/>
          <c:order val="2"/>
          <c:tx>
            <c:strRef>
              <c:f>звания!$F$11</c:f>
              <c:strCache>
                <c:ptCount val="1"/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звания!$C$12:$C$17</c:f>
              <c:numCache>
                <c:formatCode>General</c:formatCod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звания!$F$12:$F$16</c:f>
              <c:numCache>
                <c:formatCode>General</c:formatCode>
                <c:ptCount val="5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5CB-49B9-B0F3-9DD7E471F7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1050624"/>
        <c:axId val="100934016"/>
      </c:barChart>
      <c:dateAx>
        <c:axId val="10105062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Год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00934016"/>
        <c:crosses val="autoZero"/>
        <c:auto val="0"/>
        <c:lblOffset val="100"/>
        <c:baseTimeUnit val="days"/>
      </c:dateAx>
      <c:valAx>
        <c:axId val="100934016"/>
        <c:scaling>
          <c:orientation val="minMax"/>
          <c:max val="1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tint val="75000"/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 dirty="0"/>
                  <a:t>Присвоено ученых званий, ед.</a:t>
                </a:r>
              </a:p>
            </c:rich>
          </c:tx>
          <c:layout>
            <c:manualLayout>
              <c:xMode val="edge"/>
              <c:yMode val="edge"/>
              <c:x val="4.4946341323577749E-3"/>
              <c:y val="0.13756226346901435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01050624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legend>
      <c:legendPos val="r"/>
      <c:legendEntry>
        <c:idx val="2"/>
        <c:delete val="1"/>
      </c:legendEntry>
      <c:layout>
        <c:manualLayout>
          <c:xMode val="edge"/>
          <c:yMode val="edge"/>
          <c:x val="0.23849917457556374"/>
          <c:y val="3.3516622922134739E-2"/>
          <c:w val="0.53568947373604758"/>
          <c:h val="0.2516065926541791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400" b="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668978663213952"/>
          <c:y val="5.7443782365042217E-2"/>
          <c:w val="0.8626836938709489"/>
          <c:h val="0.7334493154571897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Защиты!$D$11</c:f>
              <c:strCache>
                <c:ptCount val="1"/>
                <c:pt idx="0">
                  <c:v>Кандидатские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Защиты!$C$12:$C$17</c:f>
              <c:numCache>
                <c:formatCode>General</c:formatCod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Защиты!$D$12:$D$17</c:f>
              <c:numCache>
                <c:formatCode>General</c:formatCode>
                <c:ptCount val="6"/>
                <c:pt idx="0">
                  <c:v>4</c:v>
                </c:pt>
                <c:pt idx="1">
                  <c:v>3</c:v>
                </c:pt>
                <c:pt idx="2">
                  <c:v>3</c:v>
                </c:pt>
                <c:pt idx="3">
                  <c:v>2</c:v>
                </c:pt>
                <c:pt idx="4">
                  <c:v>6</c:v>
                </c:pt>
                <c:pt idx="5">
                  <c:v>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556-43AF-B2AB-349426B5DC9E}"/>
            </c:ext>
          </c:extLst>
        </c:ser>
        <c:ser>
          <c:idx val="1"/>
          <c:order val="1"/>
          <c:tx>
            <c:strRef>
              <c:f>Защиты!$E$11</c:f>
              <c:strCache>
                <c:ptCount val="1"/>
                <c:pt idx="0">
                  <c:v>Докторские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Защиты!$C$12:$C$17</c:f>
              <c:numCache>
                <c:formatCode>General</c:formatCod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Защиты!$E$12:$E$17</c:f>
              <c:numCache>
                <c:formatCode>General</c:formatCode>
                <c:ptCount val="6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556-43AF-B2AB-349426B5DC9E}"/>
            </c:ext>
          </c:extLst>
        </c:ser>
        <c:ser>
          <c:idx val="2"/>
          <c:order val="2"/>
          <c:tx>
            <c:strRef>
              <c:f>Защиты!$F$11</c:f>
              <c:strCache>
                <c:ptCount val="1"/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Защиты!$C$12:$C$17</c:f>
              <c:numCache>
                <c:formatCode>General</c:formatCod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Защиты!$F$12:$F$16</c:f>
              <c:numCache>
                <c:formatCode>General</c:formatCode>
                <c:ptCount val="5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556-43AF-B2AB-349426B5DC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0965760"/>
        <c:axId val="100972032"/>
      </c:barChart>
      <c:dateAx>
        <c:axId val="10096576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Год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00972032"/>
        <c:crosses val="autoZero"/>
        <c:auto val="0"/>
        <c:lblOffset val="100"/>
        <c:baseTimeUnit val="days"/>
      </c:dateAx>
      <c:valAx>
        <c:axId val="100972032"/>
        <c:scaling>
          <c:orientation val="minMax"/>
          <c:max val="6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tint val="75000"/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Количество защит, ед.</a:t>
                </a:r>
              </a:p>
            </c:rich>
          </c:tx>
          <c:layout>
            <c:manualLayout>
              <c:xMode val="edge"/>
              <c:yMode val="edge"/>
              <c:x val="0"/>
              <c:y val="9.1375262874749369E-2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00965760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legend>
      <c:legendPos val="r"/>
      <c:legendEntry>
        <c:idx val="2"/>
        <c:delete val="1"/>
      </c:legendEntry>
      <c:layout>
        <c:manualLayout>
          <c:xMode val="edge"/>
          <c:yMode val="edge"/>
          <c:x val="0.1927958894696449"/>
          <c:y val="1.8357531898108122E-4"/>
          <c:w val="0.53568947373604758"/>
          <c:h val="0.2516065926541791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400" b="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13428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513428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r">
              <a:defRPr sz="1300"/>
            </a:lvl1pPr>
          </a:lstStyle>
          <a:p>
            <a:fld id="{F7941A78-450E-40E8-8494-456885951860}" type="datetimeFigureOut">
              <a:rPr lang="ru-RU" smtClean="0"/>
              <a:pPr/>
              <a:t>28.01.2025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37275" cy="3452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57" tIns="49528" rIns="99057" bIns="4952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10248" y="4924643"/>
            <a:ext cx="5681980" cy="4029254"/>
          </a:xfrm>
          <a:prstGeom prst="rect">
            <a:avLst/>
          </a:prstGeom>
        </p:spPr>
        <p:txBody>
          <a:bodyPr vert="horz" lIns="99057" tIns="49528" rIns="99057" bIns="49528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719598"/>
            <a:ext cx="3077739" cy="513427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023092" y="9719598"/>
            <a:ext cx="3077739" cy="513427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r">
              <a:defRPr sz="1300"/>
            </a:lvl1pPr>
          </a:lstStyle>
          <a:p>
            <a:fld id="{BEC35F25-2AB0-459D-9349-70C00B53B79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8745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47776">
              <a:defRPr/>
            </a:pPr>
            <a:fld id="{67A570D4-9143-4E91-8959-8D963457B763}" type="slidenum">
              <a:rPr lang="ru-RU" sz="1200" smtClean="0">
                <a:solidFill>
                  <a:prstClr val="black"/>
                </a:solidFill>
                <a:latin typeface="Calibri"/>
              </a:rPr>
              <a:pPr defTabSz="947776">
                <a:defRPr/>
              </a:pPr>
              <a:t>1</a:t>
            </a:fld>
            <a:endParaRPr lang="ru-RU" sz="12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701676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 dirty="0"/>
              <a:t>После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</a:t>
            </a:r>
            <a:r>
              <a:rPr lang="ru-RU" altLang="ru-RU" dirty="0" err="1"/>
              <a:t>контента</a:t>
            </a:r>
            <a:r>
              <a:rPr lang="ru-RU" altLang="ru-RU" dirty="0"/>
              <a:t> на слайде.</a:t>
            </a:r>
          </a:p>
          <a:p>
            <a:pPr eaLnBrk="1" hangingPunct="1">
              <a:spcBef>
                <a:spcPct val="0"/>
              </a:spcBef>
            </a:pPr>
            <a:endParaRPr lang="ru-RU" altLang="ru-RU" dirty="0"/>
          </a:p>
          <a:p>
            <a:pPr eaLnBrk="1" hangingPunct="1">
              <a:spcBef>
                <a:spcPct val="0"/>
              </a:spcBef>
            </a:pPr>
            <a:r>
              <a:rPr lang="ru-RU" altLang="ru-RU" dirty="0"/>
              <a:t>След. Слайд</a:t>
            </a:r>
          </a:p>
          <a:p>
            <a:pPr eaLnBrk="1" hangingPunct="1">
              <a:spcBef>
                <a:spcPct val="0"/>
              </a:spcBef>
            </a:pPr>
            <a:endParaRPr lang="ru-RU" altLang="ru-RU" dirty="0"/>
          </a:p>
          <a:p>
            <a:pPr eaLnBrk="1" hangingPunct="1">
              <a:spcBef>
                <a:spcPct val="0"/>
              </a:spcBef>
            </a:pPr>
            <a:r>
              <a:rPr lang="ru-RU" altLang="ru-RU" dirty="0"/>
              <a:t>Обращаю ваше внимание, что версию в сером цвете также предусмотрели.</a:t>
            </a:r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70068" indent="-29618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84720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58607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132495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606383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80271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554159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4028046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2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02704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/>
              <a:t>После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След. Слайд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Обращаю ваше внимание, что версию в сером цвете также предусмотрели.</a:t>
            </a:r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70068" indent="-29618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84720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58607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132495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606383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80271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554159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4028046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3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72588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/>
              <a:t>После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След. Слайд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Обращаю ваше внимание, что версию в сером цвете также предусмотрели.</a:t>
            </a:r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70068" indent="-29618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84720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58607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132495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606383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80271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554159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4028046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4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8801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/>
              <a:t>После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След. Слайд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Обращаю ваше внимание, что версию в сером цвете также предусмотрели.</a:t>
            </a:r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70068" indent="-29618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84720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58607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132495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606383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80271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554159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4028046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5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7697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/>
              <a:t>После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След. Слайд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Обращаю ваше внимание, что версию в сером цвете также предусмотрели.</a:t>
            </a:r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70068" indent="-29618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84720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58607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132495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606383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80271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554159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4028046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6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68483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/>
              <a:t>После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След. Слайд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Обращаю ваше внимание, что версию в сером цвете также предусмотрели.</a:t>
            </a:r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70068" indent="-29618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84720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58607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132495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606383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80271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554159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4028046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7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29237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/>
              <a:t>После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След. Слайд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Обращаю ваше внимание, что версию в сером цвете также предусмотрели.</a:t>
            </a:r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70068" indent="-29618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84720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58607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132495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606383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80271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554159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4028046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8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62964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/>
              <a:t>После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След. Слайд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Обращаю ваше внимание, что версию в сером цвете также предусмотрели.</a:t>
            </a:r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70068" indent="-29618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84720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58607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132495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606383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80271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554159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4028046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9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03059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/>
              <a:t>После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След. Слайд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Обращаю ваше внимание, что версию в сером цвете также предусмотрели.</a:t>
            </a:r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70068" indent="-29618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84720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58607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132495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606383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80271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554159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4028046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10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55004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/>
              <a:t>После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След. Слайд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Обращаю ваше внимание, что версию в сером цвете также предусмотрели.</a:t>
            </a:r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70068" indent="-29618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84720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58607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132495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606383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80271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554159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4028046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11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24698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/>
              <a:t>После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След. Слайд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Обращаю ваше внимание, что версию в сером цвете также предусмотрели.</a:t>
            </a:r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70068" indent="-29618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84720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58607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132495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606383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80271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554159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4028046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12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80444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/>
              <a:t>После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След. Слайд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Обращаю ваше внимание, что версию в сером цвете также предусмотрели.</a:t>
            </a:r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70068" indent="-29618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84720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58607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132495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606383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80271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554159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4028046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13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86781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/>
              <a:t>После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След. Слайд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Обращаю ваше внимание, что версию в сером цвете также предусмотрели.</a:t>
            </a:r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70068" indent="-29618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84720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58607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132495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606383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80271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554159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4028046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14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80394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5888" y="746125"/>
            <a:ext cx="6626225" cy="37274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E8F9C22-7269-45DC-9793-9303BC9AD2F4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17150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/>
              <a:t>После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След. Слайд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Обращаю ваше внимание, что версию в сером цвете также предусмотрели.</a:t>
            </a:r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70068" indent="-29618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84720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58607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132495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606383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80271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554159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4028046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16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08832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/>
              <a:t>После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След. Слайд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Обращаю ваше внимание, что версию в сером цвете также предусмотрели.</a:t>
            </a:r>
          </a:p>
        </p:txBody>
      </p:sp>
      <p:sp>
        <p:nvSpPr>
          <p:cNvPr id="163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70068" indent="-29618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84720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58607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132495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606383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80271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554159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4028046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7249F46A-35C2-4372-9AA2-4C6FEDBDFF3B}" type="slidenum">
              <a:rPr lang="ru-RU" altLang="ru-RU" smtClean="0">
                <a:latin typeface="Calibri" pitchFamily="34" charset="0"/>
              </a:rPr>
              <a:pPr/>
              <a:t>17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56916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/>
              <a:t>После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След. Слайд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Обращаю ваше внимание, что версию в сером цвете также предусмотрели.</a:t>
            </a:r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70068" indent="-29618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84720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58607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132495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606383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80271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554159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4028046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18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6999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/>
              <a:t>После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След. Слайд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Обращаю ваше внимание, что версию в сером цвете также предусмотрели.</a:t>
            </a:r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70068" indent="-29618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84720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58607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132495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606383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80271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554159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4028046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19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90932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/>
              <a:t>После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След. Слайд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Обращаю ваше внимание, что версию в сером цвете также предусмотрели.</a:t>
            </a:r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70068" indent="-29618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84720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58607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132495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606383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80271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554159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4028046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20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902106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/>
              <a:t>После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След. Слайд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Обращаю ваше внимание, что версию в сером цвете также предусмотрели.</a:t>
            </a:r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70068" indent="-29618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84720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58607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132495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606383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80271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554159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4028046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21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91985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/>
              <a:t>После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След. Слайд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Обращаю ваше внимание, что версию в сером цвете также предусмотрели.</a:t>
            </a:r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70068" indent="-29618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84720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58607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132495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606383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80271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554159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4028046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22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556972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/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70068" indent="-29618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84720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58607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132495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606383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80271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554159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4028046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23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786736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/>
              <a:t>После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След. Слайд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Обращаю ваше внимание, что версию в сером цвете также предусмотрели.</a:t>
            </a:r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70068" indent="-29618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84720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58607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132495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606383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80271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554159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4028046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24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700720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/>
              <a:t>После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След. Слайд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Обращаю ваше внимание, что версию в сером цвете также предусмотрели.</a:t>
            </a:r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70068" indent="-29618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84720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58607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132495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606383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80271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554159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4028046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25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181283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pPr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9859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17C5-EC1F-4565-B1C4-012F1AB527D9}" type="datetimeFigureOut">
              <a:rPr lang="ru-RU" smtClean="0"/>
              <a:pPr/>
              <a:t>28.01.2025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C09-B2F7-41A9-BB5E-9FBC3FDE51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961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17C5-EC1F-4565-B1C4-012F1AB527D9}" type="datetimeFigureOut">
              <a:rPr lang="ru-RU" smtClean="0"/>
              <a:pPr/>
              <a:t>28.01.2025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C09-B2F7-41A9-BB5E-9FBC3FDE51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7917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17C5-EC1F-4565-B1C4-012F1AB527D9}" type="datetimeFigureOut">
              <a:rPr lang="ru-RU" smtClean="0"/>
              <a:pPr/>
              <a:t>28.01.2025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C09-B2F7-41A9-BB5E-9FBC3FDE51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2637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17C5-EC1F-4565-B1C4-012F1AB527D9}" type="datetimeFigureOut">
              <a:rPr lang="ru-RU" smtClean="0"/>
              <a:pPr/>
              <a:t>28.01.2025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C09-B2F7-41A9-BB5E-9FBC3FDE51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0951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17C5-EC1F-4565-B1C4-012F1AB527D9}" type="datetimeFigureOut">
              <a:rPr lang="ru-RU" smtClean="0"/>
              <a:pPr/>
              <a:t>28.01.2025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C09-B2F7-41A9-BB5E-9FBC3FDE51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0319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17C5-EC1F-4565-B1C4-012F1AB527D9}" type="datetimeFigureOut">
              <a:rPr lang="ru-RU" smtClean="0"/>
              <a:pPr/>
              <a:t>28.01.2025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C09-B2F7-41A9-BB5E-9FBC3FDE51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057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17C5-EC1F-4565-B1C4-012F1AB527D9}" type="datetimeFigureOut">
              <a:rPr lang="ru-RU" smtClean="0"/>
              <a:pPr/>
              <a:t>28.01.2025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C09-B2F7-41A9-BB5E-9FBC3FDE51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200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17C5-EC1F-4565-B1C4-012F1AB527D9}" type="datetimeFigureOut">
              <a:rPr lang="ru-RU" smtClean="0"/>
              <a:pPr/>
              <a:t>28.01.2025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C09-B2F7-41A9-BB5E-9FBC3FDE51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9074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17C5-EC1F-4565-B1C4-012F1AB527D9}" type="datetimeFigureOut">
              <a:rPr lang="ru-RU" smtClean="0"/>
              <a:pPr/>
              <a:t>28.01.2025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C09-B2F7-41A9-BB5E-9FBC3FDE51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4356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17C5-EC1F-4565-B1C4-012F1AB527D9}" type="datetimeFigureOut">
              <a:rPr lang="ru-RU" smtClean="0"/>
              <a:pPr/>
              <a:t>28.01.2025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C09-B2F7-41A9-BB5E-9FBC3FDE51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0666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17C5-EC1F-4565-B1C4-012F1AB527D9}" type="datetimeFigureOut">
              <a:rPr lang="ru-RU" smtClean="0"/>
              <a:pPr/>
              <a:t>28.01.2025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C09-B2F7-41A9-BB5E-9FBC3FDE51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7502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DB17C5-EC1F-4565-B1C4-012F1AB527D9}" type="datetimeFigureOut">
              <a:rPr lang="ru-RU" smtClean="0"/>
              <a:pPr/>
              <a:t>28.01.2025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DA9C09-B2F7-41A9-BB5E-9FBC3FDE51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4525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jpe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.xml"/><Relationship Id="rId3" Type="http://schemas.openxmlformats.org/officeDocument/2006/relationships/image" Target="../media/image3.png"/><Relationship Id="rId7" Type="http://schemas.openxmlformats.org/officeDocument/2006/relationships/chart" Target="../charts/chart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chart" Target="../charts/chart4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4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2.png"/><Relationship Id="rId4" Type="http://schemas.openxmlformats.org/officeDocument/2006/relationships/image" Target="../media/image15.png"/><Relationship Id="rId9" Type="http://schemas.openxmlformats.org/officeDocument/2006/relationships/chart" Target="../charts/char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12.png"/><Relationship Id="rId3" Type="http://schemas.openxmlformats.org/officeDocument/2006/relationships/image" Target="../media/image3.png"/><Relationship Id="rId7" Type="http://schemas.openxmlformats.org/officeDocument/2006/relationships/image" Target="../media/image17.jpeg"/><Relationship Id="rId12" Type="http://schemas.openxmlformats.org/officeDocument/2006/relationships/image" Target="../media/image2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11" Type="http://schemas.openxmlformats.org/officeDocument/2006/relationships/image" Target="../media/image21.jpeg"/><Relationship Id="rId5" Type="http://schemas.openxmlformats.org/officeDocument/2006/relationships/image" Target="../media/image5.png"/><Relationship Id="rId10" Type="http://schemas.openxmlformats.org/officeDocument/2006/relationships/image" Target="../media/image20.tiff"/><Relationship Id="rId4" Type="http://schemas.openxmlformats.org/officeDocument/2006/relationships/image" Target="../media/image4.png"/><Relationship Id="rId9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chart" Target="../charts/chart7.xml"/><Relationship Id="rId3" Type="http://schemas.openxmlformats.org/officeDocument/2006/relationships/image" Target="../media/image3.png"/><Relationship Id="rId7" Type="http://schemas.openxmlformats.org/officeDocument/2006/relationships/chart" Target="../charts/chart6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756816" y="1347984"/>
            <a:ext cx="8038943" cy="16312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defTabSz="1219170"/>
            <a:r>
              <a:rPr lang="ru-RU" sz="2000" dirty="0">
                <a:solidFill>
                  <a:prstClr val="white">
                    <a:lumMod val="50000"/>
                  </a:prstClr>
                </a:solidFill>
                <a:latin typeface="PT Sans" panose="020B0503020203020204" pitchFamily="34" charset="-52"/>
              </a:rPr>
              <a:t>ИТОГИ НАУЧНО-ИССЛЕДОВАТЕЛЬСКОЙ ДЕЯТЕЛЬНОСТИ НАБЕРЕЖНОЧЕЛНИНСКОГО ИНСТИТУТА КФУ ЗА 2024 ГОД.</a:t>
            </a:r>
          </a:p>
          <a:p>
            <a:pPr defTabSz="1219170"/>
            <a:endParaRPr lang="ru-RU" sz="2000" dirty="0">
              <a:solidFill>
                <a:prstClr val="white">
                  <a:lumMod val="50000"/>
                </a:prstClr>
              </a:solidFill>
              <a:latin typeface="PT Sans" panose="020B0503020203020204" pitchFamily="34" charset="-52"/>
            </a:endParaRPr>
          </a:p>
          <a:p>
            <a:pPr defTabSz="1219170"/>
            <a:r>
              <a:rPr lang="ru-RU" sz="2000" dirty="0">
                <a:solidFill>
                  <a:prstClr val="white">
                    <a:lumMod val="50000"/>
                  </a:prstClr>
                </a:solidFill>
                <a:latin typeface="PT Sans" panose="020B0503020203020204" pitchFamily="34" charset="-52"/>
              </a:rPr>
              <a:t>ПЛАН НАУЧНО-ИССЛЕДОВАТЕЛЬСКОЙ ДЕЯТЕЛЬНОСТИ ИНСТИТУТА  НА 2025 ГОД.</a:t>
            </a:r>
          </a:p>
        </p:txBody>
      </p:sp>
      <p:pic>
        <p:nvPicPr>
          <p:cNvPr id="7" name="Picture 2" descr="C:\Users\MSShafigullin\Desktop\Проекты\Брендбук\Готовый ББ\Логотипы в png\2_Logo_whi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215" y="2425107"/>
            <a:ext cx="2931743" cy="394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BBB1C99-94E6-4BE3-A2CB-CDF7155BD0FA}"/>
              </a:ext>
            </a:extLst>
          </p:cNvPr>
          <p:cNvSpPr txBox="1"/>
          <p:nvPr/>
        </p:nvSpPr>
        <p:spPr>
          <a:xfrm>
            <a:off x="4665848" y="5108327"/>
            <a:ext cx="533446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err="1">
                <a:solidFill>
                  <a:srgbClr val="00549F"/>
                </a:solidFill>
                <a:latin typeface="PT Sans" panose="020B0503020203020204" pitchFamily="34" charset="-52"/>
              </a:rPr>
              <a:t>Фазуллин</a:t>
            </a:r>
            <a:r>
              <a:rPr lang="ru-RU" sz="1400" b="1" dirty="0">
                <a:solidFill>
                  <a:srgbClr val="00549F"/>
                </a:solidFill>
                <a:latin typeface="PT Sans" panose="020B0503020203020204" pitchFamily="34" charset="-52"/>
              </a:rPr>
              <a:t> Динар </a:t>
            </a:r>
            <a:r>
              <a:rPr lang="ru-RU" sz="1400" b="1" dirty="0" err="1">
                <a:solidFill>
                  <a:srgbClr val="00549F"/>
                </a:solidFill>
                <a:latin typeface="PT Sans" panose="020B0503020203020204" pitchFamily="34" charset="-52"/>
              </a:rPr>
              <a:t>Дильшатович</a:t>
            </a:r>
            <a:endParaRPr lang="ru-RU" sz="1400" b="1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r>
              <a:rPr lang="ru-RU" sz="1200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Заместитель директора по научной деятельности</a:t>
            </a:r>
          </a:p>
          <a:p>
            <a:endParaRPr lang="ru-RU" sz="1200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  <a:p>
            <a:r>
              <a:rPr lang="en-US" sz="1200" dirty="0">
                <a:solidFill>
                  <a:srgbClr val="00549F"/>
                </a:solidFill>
                <a:latin typeface="PT Sans" panose="020B0503020203020204" pitchFamily="34" charset="-52"/>
              </a:rPr>
              <a:t>fazullindd@yandex.ru</a:t>
            </a:r>
            <a:endParaRPr lang="ru-RU" sz="1200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r>
              <a:rPr lang="ru-RU" sz="1200" dirty="0">
                <a:solidFill>
                  <a:srgbClr val="00549F"/>
                </a:solidFill>
                <a:latin typeface="PT Sans" panose="020B0503020203020204" pitchFamily="34" charset="-52"/>
              </a:rPr>
              <a:t>+7 (</a:t>
            </a:r>
            <a:r>
              <a:rPr lang="en-US" sz="1200" dirty="0">
                <a:solidFill>
                  <a:srgbClr val="00549F"/>
                </a:solidFill>
                <a:latin typeface="PT Sans" panose="020B0503020203020204" pitchFamily="34" charset="-52"/>
              </a:rPr>
              <a:t>8552</a:t>
            </a:r>
            <a:r>
              <a:rPr lang="ru-RU" sz="1200" dirty="0">
                <a:solidFill>
                  <a:srgbClr val="00549F"/>
                </a:solidFill>
                <a:latin typeface="PT Sans" panose="020B0503020203020204" pitchFamily="34" charset="-52"/>
              </a:rPr>
              <a:t>) </a:t>
            </a:r>
            <a:r>
              <a:rPr lang="en-US" sz="1200" dirty="0">
                <a:solidFill>
                  <a:srgbClr val="00549F"/>
                </a:solidFill>
                <a:latin typeface="PT Sans" panose="020B0503020203020204" pitchFamily="34" charset="-52"/>
              </a:rPr>
              <a:t>39</a:t>
            </a:r>
            <a:r>
              <a:rPr lang="ru-RU" sz="1200" dirty="0">
                <a:solidFill>
                  <a:srgbClr val="00549F"/>
                </a:solidFill>
                <a:latin typeface="PT Sans" panose="020B0503020203020204" pitchFamily="34" charset="-52"/>
              </a:rPr>
              <a:t> </a:t>
            </a:r>
            <a:r>
              <a:rPr lang="en-US" sz="1200" dirty="0">
                <a:solidFill>
                  <a:srgbClr val="00549F"/>
                </a:solidFill>
                <a:latin typeface="PT Sans" panose="020B0503020203020204" pitchFamily="34" charset="-52"/>
              </a:rPr>
              <a:t>5</a:t>
            </a:r>
            <a:r>
              <a:rPr lang="ru-RU" sz="1200" dirty="0">
                <a:solidFill>
                  <a:srgbClr val="00549F"/>
                </a:solidFill>
                <a:latin typeface="PT Sans" panose="020B0503020203020204" pitchFamily="34" charset="-52"/>
              </a:rPr>
              <a:t>6 </a:t>
            </a:r>
            <a:r>
              <a:rPr lang="en-US" sz="1200" dirty="0">
                <a:solidFill>
                  <a:srgbClr val="00549F"/>
                </a:solidFill>
                <a:latin typeface="PT Sans" panose="020B0503020203020204" pitchFamily="34" charset="-52"/>
              </a:rPr>
              <a:t>09</a:t>
            </a:r>
            <a:endParaRPr lang="ru-RU" sz="1200" dirty="0">
              <a:solidFill>
                <a:srgbClr val="00549F"/>
              </a:solidFill>
              <a:latin typeface="PT Sans" panose="020B0503020203020204" pitchFamily="34" charset="-52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7C1470DE-0EB3-40C6-98DE-9EFD42DE3AAA}"/>
              </a:ext>
            </a:extLst>
          </p:cNvPr>
          <p:cNvSpPr/>
          <p:nvPr/>
        </p:nvSpPr>
        <p:spPr>
          <a:xfrm>
            <a:off x="17747" y="1655857"/>
            <a:ext cx="3347865" cy="76925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2966D1B8-E0F8-47D0-B27B-27C7E51C80A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284" y="1875237"/>
            <a:ext cx="1728192" cy="33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4244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2118"/>
            <a:ext cx="12192000" cy="958849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205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9536" y="489170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7160" y="152619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1109326" y="85498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12-15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129436" y="489170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2057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2427" y="209440"/>
            <a:ext cx="1318683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1"/>
          <p:cNvSpPr txBox="1">
            <a:spLocks noChangeArrowheads="1"/>
          </p:cNvSpPr>
          <p:nvPr/>
        </p:nvSpPr>
        <p:spPr bwMode="auto">
          <a:xfrm>
            <a:off x="1190106" y="201321"/>
            <a:ext cx="8057072" cy="523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ru-RU" alt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Основные направления научных исследований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190106" y="1023319"/>
            <a:ext cx="10937446" cy="5563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Интеллектуальный автомобиль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Технологии интеллектуального производства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Автомобили с низким углеродным следом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Инжиниринг наземных транспортных систем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Smart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City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Технологии материалов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Информационное моделирование в строительстве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Преференциальные территории как инвестиционно-проектная деятельность  по повышению резильентности экономики и качества жизни населения промышленного региона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Информальные технологии инклюзивного обучения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Языковая политика в федеративных государствах: новые механизмы сохранения малых языков и культур</a:t>
            </a:r>
            <a:endParaRPr lang="ru-RU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Управление кадровой безопасностью промышленных регионов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Анализ данных в социально значимых сферах</a:t>
            </a:r>
            <a:endParaRPr lang="ru-RU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DABB8585-00B1-4359-9A1D-76890A532AF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30" y="2167404"/>
            <a:ext cx="639362" cy="67133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576CBD03-8B42-4073-A0F7-92FBF723F7B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99" y="1254960"/>
            <a:ext cx="587487" cy="587487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60254B5A-769C-4950-9A59-AE1420F94B8E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62479" y="3054407"/>
            <a:ext cx="606152" cy="58954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6DCB799A-24EB-4FD7-82F2-0C8A2A205ABC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97878" y="3841434"/>
            <a:ext cx="786739" cy="744213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8375A3BD-6FC3-493B-A10B-C9401C584B87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57" t="16468" r="12355" b="23400"/>
          <a:stretch/>
        </p:blipFill>
        <p:spPr>
          <a:xfrm>
            <a:off x="187784" y="4790364"/>
            <a:ext cx="690634" cy="586853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525353F8-B699-4BE6-8F48-D8446D3FE4C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biLevel thresh="75000"/>
          </a:blip>
          <a:stretch>
            <a:fillRect/>
          </a:stretch>
        </p:blipFill>
        <p:spPr>
          <a:xfrm>
            <a:off x="277962" y="5614106"/>
            <a:ext cx="584160" cy="541034"/>
          </a:xfrm>
          <a:prstGeom prst="rect">
            <a:avLst/>
          </a:prstGeom>
        </p:spPr>
      </p:pic>
      <p:sp>
        <p:nvSpPr>
          <p:cNvPr id="18" name="Номер слайда 2">
            <a:extLst>
              <a:ext uri="{FF2B5EF4-FFF2-40B4-BE49-F238E27FC236}">
                <a16:creationId xmlns:a16="http://schemas.microsoft.com/office/drawing/2014/main" xmlns="" id="{9E59B50D-54B2-4493-AE05-C9A49B8EE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3264" y="6492884"/>
            <a:ext cx="528735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2</a:t>
            </a:fld>
            <a:endParaRPr lang="ru-RU" sz="1600" dirty="0"/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710BF495-6A20-424C-AD2C-22E7531C49D3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1" y="203057"/>
            <a:ext cx="1278685" cy="523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0296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-14760"/>
            <a:ext cx="12192000" cy="958849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205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0726" y="491067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8460" y="116034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7391" y="182034"/>
            <a:ext cx="1318683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Номер слайда 2">
            <a:extLst>
              <a:ext uri="{FF2B5EF4-FFF2-40B4-BE49-F238E27FC236}">
                <a16:creationId xmlns:a16="http://schemas.microsoft.com/office/drawing/2014/main" xmlns="" id="{D20B31B9-057B-4ABB-BC69-DBADA5ADC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3264" y="6492884"/>
            <a:ext cx="528735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3</a:t>
            </a:fld>
            <a:endParaRPr lang="ru-RU" sz="16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5498F6A1-6480-494F-AA54-9D3696F95C2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1" y="203057"/>
            <a:ext cx="1278685" cy="523217"/>
          </a:xfrm>
          <a:prstGeom prst="rect">
            <a:avLst/>
          </a:prstGeom>
        </p:spPr>
      </p:pic>
      <p:sp>
        <p:nvSpPr>
          <p:cNvPr id="16" name="TextBox 11">
            <a:extLst>
              <a:ext uri="{FF2B5EF4-FFF2-40B4-BE49-F238E27FC236}">
                <a16:creationId xmlns:a16="http://schemas.microsoft.com/office/drawing/2014/main" xmlns="" id="{45B80A90-0F85-4C0D-AB4E-C0DB7FAADF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3102" y="163522"/>
            <a:ext cx="7470476" cy="523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Выполнение целевых показателей КФУ в 2024г.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9F1B4B03-371F-4FFF-8901-45CFB2343D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2695884"/>
              </p:ext>
            </p:extLst>
          </p:nvPr>
        </p:nvGraphicFramePr>
        <p:xfrm>
          <a:off x="102127" y="959192"/>
          <a:ext cx="11987746" cy="59252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78800">
                  <a:extLst>
                    <a:ext uri="{9D8B030D-6E8A-4147-A177-3AD203B41FA5}">
                      <a16:colId xmlns:a16="http://schemas.microsoft.com/office/drawing/2014/main" xmlns="" val="3340093130"/>
                    </a:ext>
                  </a:extLst>
                </a:gridCol>
                <a:gridCol w="8741764">
                  <a:extLst>
                    <a:ext uri="{9D8B030D-6E8A-4147-A177-3AD203B41FA5}">
                      <a16:colId xmlns:a16="http://schemas.microsoft.com/office/drawing/2014/main" xmlns="" val="1977015641"/>
                    </a:ext>
                  </a:extLst>
                </a:gridCol>
                <a:gridCol w="1330036">
                  <a:extLst>
                    <a:ext uri="{9D8B030D-6E8A-4147-A177-3AD203B41FA5}">
                      <a16:colId xmlns:a16="http://schemas.microsoft.com/office/drawing/2014/main" xmlns="" val="3554017169"/>
                    </a:ext>
                  </a:extLst>
                </a:gridCol>
                <a:gridCol w="1237146">
                  <a:extLst>
                    <a:ext uri="{9D8B030D-6E8A-4147-A177-3AD203B41FA5}">
                      <a16:colId xmlns:a16="http://schemas.microsoft.com/office/drawing/2014/main" xmlns="" val="3657786771"/>
                    </a:ext>
                  </a:extLst>
                </a:gridCol>
              </a:tblGrid>
              <a:tr h="4235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Целевой показатель КФУ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Факт</a:t>
                      </a:r>
                    </a:p>
                  </a:txBody>
                  <a:tcPr marL="50300" marR="50300" marT="0" marB="0"/>
                </a:tc>
                <a:extLst>
                  <a:ext uri="{0D108BD9-81ED-4DB2-BD59-A6C34878D82A}">
                    <a16:rowId xmlns:a16="http://schemas.microsoft.com/office/drawing/2014/main" xmlns="" val="4059417273"/>
                  </a:ext>
                </a:extLst>
              </a:tr>
              <a:tr h="1365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Приведенный научный бюджет, млн руб./НПР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2,413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4,47 (с ПИШ)</a:t>
                      </a:r>
                    </a:p>
                  </a:txBody>
                  <a:tcPr marL="50300" marR="50300" marT="0" marB="0"/>
                </a:tc>
                <a:extLst>
                  <a:ext uri="{0D108BD9-81ED-4DB2-BD59-A6C34878D82A}">
                    <a16:rowId xmlns:a16="http://schemas.microsoft.com/office/drawing/2014/main" xmlns="" val="3841393550"/>
                  </a:ext>
                </a:extLst>
              </a:tr>
              <a:tr h="1365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Приведенный объём хоздогорных работ, млн руб./НПР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0,155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1,4</a:t>
                      </a:r>
                    </a:p>
                  </a:txBody>
                  <a:tcPr marL="50300" marR="50300" marT="0" marB="0"/>
                </a:tc>
                <a:extLst>
                  <a:ext uri="{0D108BD9-81ED-4DB2-BD59-A6C34878D82A}">
                    <a16:rowId xmlns:a16="http://schemas.microsoft.com/office/drawing/2014/main" xmlns="" val="3595049847"/>
                  </a:ext>
                </a:extLst>
              </a:tr>
              <a:tr h="1365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Публикационная активность в ядре РИНЦ на 1НПР, ед./НПР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1,46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0,41</a:t>
                      </a:r>
                    </a:p>
                  </a:txBody>
                  <a:tcPr marL="50300" marR="503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512242"/>
                  </a:ext>
                </a:extLst>
              </a:tr>
              <a:tr h="1365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проведенных международных конференций, ед.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50300" marR="50300" marT="0" marB="0"/>
                </a:tc>
                <a:extLst>
                  <a:ext uri="{0D108BD9-81ED-4DB2-BD59-A6C34878D82A}">
                    <a16:rowId xmlns:a16="http://schemas.microsoft.com/office/drawing/2014/main" xmlns="" val="449164251"/>
                  </a:ext>
                </a:extLst>
              </a:tr>
              <a:tr h="1365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проведенных мероприятий по популяризации науки, ед. 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50300" marR="50300" marT="0" marB="0"/>
                </a:tc>
                <a:extLst>
                  <a:ext uri="{0D108BD9-81ED-4DB2-BD59-A6C34878D82A}">
                    <a16:rowId xmlns:a16="http://schemas.microsoft.com/office/drawing/2014/main" xmlns="" val="812472692"/>
                  </a:ext>
                </a:extLst>
              </a:tr>
              <a:tr h="2800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Средняя заработная плата НПР, тыс. руб.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119,7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121,2</a:t>
                      </a:r>
                    </a:p>
                  </a:txBody>
                  <a:tcPr marL="50300" marR="50300" marT="0" marB="0"/>
                </a:tc>
                <a:extLst>
                  <a:ext uri="{0D108BD9-81ED-4DB2-BD59-A6C34878D82A}">
                    <a16:rowId xmlns:a16="http://schemas.microsoft.com/office/drawing/2014/main" xmlns="" val="2064503570"/>
                  </a:ext>
                </a:extLst>
              </a:tr>
              <a:tr h="2800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7.1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исследовательских проектов, реализуемых совместно с ведущими академическими партнерами, ед.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0300" marR="50300" marT="0" marB="0"/>
                </a:tc>
                <a:extLst>
                  <a:ext uri="{0D108BD9-81ED-4DB2-BD59-A6C34878D82A}">
                    <a16:rowId xmlns:a16="http://schemas.microsoft.com/office/drawing/2014/main" xmlns="" val="1393846913"/>
                  </a:ext>
                </a:extLst>
              </a:tr>
              <a:tr h="46659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7.2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 исследовательских проектов, реализуемых  совместно с ведущими академическими партнерами 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(занимающими позиции 1–50 в рейтингах АЦ «Эксперт», «Интерфакс» или рейтинге «Три миссии университета»)</a:t>
                      </a: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млн руб.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4,9</a:t>
                      </a:r>
                    </a:p>
                  </a:txBody>
                  <a:tcPr marL="50300" marR="50300" marT="0" marB="0"/>
                </a:tc>
                <a:extLst>
                  <a:ext uri="{0D108BD9-81ED-4DB2-BD59-A6C34878D82A}">
                    <a16:rowId xmlns:a16="http://schemas.microsoft.com/office/drawing/2014/main" xmlns="" val="1997641334"/>
                  </a:ext>
                </a:extLst>
              </a:tr>
              <a:tr h="4235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8.1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финансово обеспеченных проектов, реализуемых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подразделением в коллаборации с другими основными структурными подразделениями КФУ, ед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50300" marR="50300" marT="0" marB="0"/>
                </a:tc>
                <a:extLst>
                  <a:ext uri="{0D108BD9-81ED-4DB2-BD59-A6C34878D82A}">
                    <a16:rowId xmlns:a16="http://schemas.microsoft.com/office/drawing/2014/main" xmlns="" val="2527723601"/>
                  </a:ext>
                </a:extLst>
              </a:tr>
              <a:tr h="2800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8.2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 проектов, реализуемых подразделением в коллаборации с другими основными структурными подразделениями КФУ, млн руб.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50300" marR="50300" marT="0" marB="0"/>
                </a:tc>
                <a:extLst>
                  <a:ext uri="{0D108BD9-81ED-4DB2-BD59-A6C34878D82A}">
                    <a16:rowId xmlns:a16="http://schemas.microsoft.com/office/drawing/2014/main" xmlns="" val="2176526088"/>
                  </a:ext>
                </a:extLst>
              </a:tr>
              <a:tr h="99775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поддержанных заявок на молодежные научные конкурсы и конкурсы молодежного технологического предпринимательства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(конкурс именных государственных стипендий, всероссийский конкурс НИР студентов и аспирантов в рамках Всероссийского молодежного научного форума «Наука будущего – наука молодых», конкурсы Фонда содействия инновациям, конкурс стипендий В. Потанина, конкурс именных стипендий программы «Альфа-Шанс»), </a:t>
                      </a:r>
                      <a:r>
                        <a:rPr lang="ru-RU" sz="15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50300" marR="503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86006346"/>
                  </a:ext>
                </a:extLst>
              </a:tr>
              <a:tr h="2800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НПР, прошедших обучение по программам ДПО в области управления исследованиями и разработками, чел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50300" marR="50300" marT="0" marB="0"/>
                </a:tc>
                <a:extLst>
                  <a:ext uri="{0D108BD9-81ED-4DB2-BD59-A6C34878D82A}">
                    <a16:rowId xmlns:a16="http://schemas.microsoft.com/office/drawing/2014/main" xmlns="" val="1321480516"/>
                  </a:ext>
                </a:extLst>
              </a:tr>
              <a:tr h="1365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РИД, ед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</a:t>
                      </a:r>
                    </a:p>
                  </a:txBody>
                  <a:tcPr marL="50300" marR="50300" marT="0" marB="0"/>
                </a:tc>
                <a:extLst>
                  <a:ext uri="{0D108BD9-81ED-4DB2-BD59-A6C34878D82A}">
                    <a16:rowId xmlns:a16="http://schemas.microsoft.com/office/drawing/2014/main" xmlns="" val="4270230634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A87D08BD-67DA-43C7-AE6E-F7A5ED00F15B}"/>
              </a:ext>
            </a:extLst>
          </p:cNvPr>
          <p:cNvSpPr txBox="1"/>
          <p:nvPr/>
        </p:nvSpPr>
        <p:spPr>
          <a:xfrm>
            <a:off x="11282893" y="48913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12-15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35F500F6-50D5-4383-9572-154F8FE8B340}"/>
              </a:ext>
            </a:extLst>
          </p:cNvPr>
          <p:cNvSpPr txBox="1"/>
          <p:nvPr/>
        </p:nvSpPr>
        <p:spPr>
          <a:xfrm>
            <a:off x="11303003" y="452585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6778157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2118"/>
            <a:ext cx="12192000" cy="958849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205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7553" y="491067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5287" y="154516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4" name="TextBox 11"/>
          <p:cNvSpPr txBox="1">
            <a:spLocks noChangeArrowheads="1"/>
          </p:cNvSpPr>
          <p:nvPr/>
        </p:nvSpPr>
        <p:spPr bwMode="auto">
          <a:xfrm>
            <a:off x="2306366" y="244408"/>
            <a:ext cx="6947703" cy="523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alt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Выполнение целевых показателей по НИР</a:t>
            </a:r>
          </a:p>
        </p:txBody>
      </p:sp>
      <p:pic>
        <p:nvPicPr>
          <p:cNvPr id="2057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1802" y="197804"/>
            <a:ext cx="1318683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7327930"/>
              </p:ext>
            </p:extLst>
          </p:nvPr>
        </p:nvGraphicFramePr>
        <p:xfrm>
          <a:off x="6280728" y="3159824"/>
          <a:ext cx="5576976" cy="26618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1943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1659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4094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80974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 Narrow" pitchFamily="34" charset="0"/>
                        </a:rPr>
                        <a:t>Структура НИР 2023 / 2024 г.</a:t>
                      </a:r>
                      <a:endParaRPr lang="ru-RU" sz="2000" dirty="0"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91425" marR="9142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282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 Narrow" pitchFamily="34" charset="0"/>
                        </a:rPr>
                        <a:t>Виды НИОКР</a:t>
                      </a:r>
                      <a:endParaRPr lang="ru-RU" sz="2000" dirty="0"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91425" marR="91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 Narrow" pitchFamily="34" charset="0"/>
                        </a:rPr>
                        <a:t>Количество, ед.</a:t>
                      </a:r>
                      <a:endParaRPr lang="ru-RU" sz="2000" dirty="0"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91425" marR="91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 Narrow" pitchFamily="34" charset="0"/>
                        </a:rPr>
                        <a:t>Общая сумма, млн руб. </a:t>
                      </a:r>
                      <a:endParaRPr lang="ru-RU" sz="2000" dirty="0"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91425" marR="91425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8097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Arial Narrow" pitchFamily="34" charset="0"/>
                        </a:rPr>
                        <a:t>Хоз. договоры</a:t>
                      </a:r>
                      <a:endParaRPr lang="ru-RU" sz="2000"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91425" marR="91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 Narrow" pitchFamily="34" charset="0"/>
                        </a:rPr>
                        <a:t>46 / 37</a:t>
                      </a:r>
                      <a:endParaRPr lang="ru-RU" sz="2000" dirty="0"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91425" marR="914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 Narrow" pitchFamily="34" charset="0"/>
                        </a:rPr>
                        <a:t>453,3 / 316,3</a:t>
                      </a:r>
                      <a:endParaRPr lang="ru-RU" sz="2000" dirty="0"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91425" marR="91425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8097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 Narrow" pitchFamily="34" charset="0"/>
                        </a:rPr>
                        <a:t>Гранты </a:t>
                      </a:r>
                      <a:endParaRPr lang="ru-RU" sz="2000" dirty="0"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91425" marR="91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 Narrow" pitchFamily="34" charset="0"/>
                        </a:rPr>
                        <a:t>1 / 5</a:t>
                      </a:r>
                      <a:endParaRPr lang="ru-RU" sz="2000" dirty="0"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91425" marR="914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 Narrow" pitchFamily="34" charset="0"/>
                        </a:rPr>
                        <a:t>0,6 / 3,1</a:t>
                      </a:r>
                      <a:endParaRPr lang="ru-RU" sz="2000" dirty="0"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91425" marR="91425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6194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 Narrow" pitchFamily="34" charset="0"/>
                        </a:rPr>
                        <a:t>Стартап-гранты студентов</a:t>
                      </a:r>
                      <a:endParaRPr lang="ru-RU" sz="2000" dirty="0"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91425" marR="91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 Narrow" pitchFamily="34" charset="0"/>
                        </a:rPr>
                        <a:t>2 / 3</a:t>
                      </a:r>
                      <a:endParaRPr lang="ru-RU" sz="2000" dirty="0"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91425" marR="91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 Narrow" pitchFamily="34" charset="0"/>
                        </a:rPr>
                        <a:t>2,0 / 3,0</a:t>
                      </a:r>
                      <a:endParaRPr lang="ru-RU" sz="2000" dirty="0"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91425" marR="91425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282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 Narrow" pitchFamily="34" charset="0"/>
                        </a:rPr>
                        <a:t>Всего</a:t>
                      </a:r>
                      <a:endParaRPr lang="ru-RU" sz="2000" b="1" dirty="0"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91425" marR="914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 Narrow" pitchFamily="34" charset="0"/>
                        </a:rPr>
                        <a:t>49 / 45</a:t>
                      </a:r>
                      <a:endParaRPr lang="ru-RU" sz="2000" b="1" dirty="0"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91425" marR="914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 Narrow" pitchFamily="34" charset="0"/>
                        </a:rPr>
                        <a:t>455,9 / 322,4</a:t>
                      </a:r>
                      <a:endParaRPr lang="ru-RU" sz="2000" b="1" dirty="0"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91425" marR="91425" marT="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21" name="Номер слайда 2">
            <a:extLst>
              <a:ext uri="{FF2B5EF4-FFF2-40B4-BE49-F238E27FC236}">
                <a16:creationId xmlns:a16="http://schemas.microsoft.com/office/drawing/2014/main" xmlns="" id="{CF04590C-FFAF-484D-8468-5622737CF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3264" y="6492884"/>
            <a:ext cx="528735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4</a:t>
            </a:fld>
            <a:endParaRPr lang="ru-RU" sz="1600" dirty="0"/>
          </a:p>
        </p:txBody>
      </p:sp>
      <p:graphicFrame>
        <p:nvGraphicFramePr>
          <p:cNvPr id="15" name="Таблица 14">
            <a:extLst>
              <a:ext uri="{FF2B5EF4-FFF2-40B4-BE49-F238E27FC236}">
                <a16:creationId xmlns:a16="http://schemas.microsoft.com/office/drawing/2014/main" xmlns="" id="{420E5B7D-12C7-4D50-9C51-3CC9783426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9494547"/>
              </p:ext>
            </p:extLst>
          </p:nvPr>
        </p:nvGraphicFramePr>
        <p:xfrm>
          <a:off x="314632" y="1111250"/>
          <a:ext cx="11543072" cy="18525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146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2622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464190">
                  <a:extLst>
                    <a:ext uri="{9D8B030D-6E8A-4147-A177-3AD203B41FA5}">
                      <a16:colId xmlns:a16="http://schemas.microsoft.com/office/drawing/2014/main" xmlns="" val="997698311"/>
                    </a:ext>
                  </a:extLst>
                </a:gridCol>
                <a:gridCol w="427119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008112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Arial Narrow" panose="020B0606020202030204" pitchFamily="34" charset="0"/>
                        </a:rPr>
                        <a:t>Количество</a:t>
                      </a:r>
                      <a:r>
                        <a:rPr lang="ru-RU" sz="2000" baseline="0" dirty="0">
                          <a:latin typeface="Arial Narrow" panose="020B0606020202030204" pitchFamily="34" charset="0"/>
                        </a:rPr>
                        <a:t> ставок НПР</a:t>
                      </a:r>
                      <a:endParaRPr lang="ru-RU" sz="2000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Arial Narrow" panose="020B0606020202030204" pitchFamily="34" charset="0"/>
                        </a:rPr>
                        <a:t>Количество НПР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Arial Narrow" panose="020B0606020202030204" pitchFamily="34" charset="0"/>
                        </a:rPr>
                        <a:t>Целевой объём НИР на 2024</a:t>
                      </a:r>
                      <a:r>
                        <a:rPr lang="ru-RU" sz="2000" baseline="0" dirty="0">
                          <a:latin typeface="Arial Narrow" panose="020B0606020202030204" pitchFamily="34" charset="0"/>
                        </a:rPr>
                        <a:t>, </a:t>
                      </a:r>
                    </a:p>
                    <a:p>
                      <a:pPr algn="ctr"/>
                      <a:r>
                        <a:rPr lang="ru-RU" sz="2000" baseline="0" dirty="0">
                          <a:latin typeface="Arial Narrow" panose="020B0606020202030204" pitchFamily="34" charset="0"/>
                        </a:rPr>
                        <a:t>в тыс. руб.</a:t>
                      </a:r>
                      <a:endParaRPr lang="ru-RU" sz="2000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Arial Narrow" panose="020B0606020202030204" pitchFamily="34" charset="0"/>
                        </a:rPr>
                        <a:t>Объем</a:t>
                      </a:r>
                      <a:r>
                        <a:rPr lang="ru-RU" sz="2000" baseline="0" dirty="0">
                          <a:latin typeface="Arial Narrow" panose="020B0606020202030204" pitchFamily="34" charset="0"/>
                        </a:rPr>
                        <a:t> выполненных НИР/Поступление денежных средств,</a:t>
                      </a:r>
                    </a:p>
                    <a:p>
                      <a:pPr algn="ctr"/>
                      <a:r>
                        <a:rPr lang="ru-RU" sz="2000" baseline="0" dirty="0">
                          <a:latin typeface="Arial Narrow" panose="020B0606020202030204" pitchFamily="34" charset="0"/>
                        </a:rPr>
                        <a:t> в тыс. руб.</a:t>
                      </a:r>
                      <a:endParaRPr lang="ru-RU" sz="2000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44481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305,5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206,3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400 000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kern="1200" dirty="0">
                          <a:solidFill>
                            <a:schemeClr val="dk1"/>
                          </a:solidFill>
                          <a:latin typeface="Arial Narrow" panose="020B0606020202030204" pitchFamily="34" charset="0"/>
                          <a:ea typeface="+mn-ea"/>
                          <a:cs typeface="Times New Roman" panose="02020603050405020304" pitchFamily="18" charset="0"/>
                        </a:rPr>
                        <a:t>199 309 / 322 416</a:t>
                      </a:r>
                    </a:p>
                    <a:p>
                      <a:endParaRPr lang="ru-RU" sz="2000" b="1" kern="1200" dirty="0">
                        <a:solidFill>
                          <a:schemeClr val="dk1"/>
                        </a:solidFill>
                        <a:latin typeface="Arial Narrow" panose="020B0606020202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7F0BA8F9-6EA6-48AB-B09C-734572B1B98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1" y="203057"/>
            <a:ext cx="1278685" cy="523217"/>
          </a:xfrm>
          <a:prstGeom prst="rect">
            <a:avLst/>
          </a:prstGeom>
        </p:spPr>
      </p:pic>
      <p:graphicFrame>
        <p:nvGraphicFramePr>
          <p:cNvPr id="14" name="Диаграмма 13">
            <a:extLst>
              <a:ext uri="{FF2B5EF4-FFF2-40B4-BE49-F238E27FC236}">
                <a16:creationId xmlns:a16="http://schemas.microsoft.com/office/drawing/2014/main" xmlns="" id="{E05C27D6-A68D-43B7-AD96-77852BF1062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88603775"/>
              </p:ext>
            </p:extLst>
          </p:nvPr>
        </p:nvGraphicFramePr>
        <p:xfrm>
          <a:off x="182031" y="2890981"/>
          <a:ext cx="6489238" cy="39670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B93B90B0-98B1-4D08-B719-31002461AF96}"/>
              </a:ext>
            </a:extLst>
          </p:cNvPr>
          <p:cNvSpPr txBox="1"/>
          <p:nvPr/>
        </p:nvSpPr>
        <p:spPr>
          <a:xfrm>
            <a:off x="11282893" y="48913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12-15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35C7D48F-960C-4D3F-988E-356472F064CB}"/>
              </a:ext>
            </a:extLst>
          </p:cNvPr>
          <p:cNvSpPr txBox="1"/>
          <p:nvPr/>
        </p:nvSpPr>
        <p:spPr>
          <a:xfrm>
            <a:off x="11303003" y="452585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4868438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2118"/>
            <a:ext cx="12192000" cy="958849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205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0548" y="471432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8282" y="120385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4" name="TextBox 11"/>
          <p:cNvSpPr txBox="1">
            <a:spLocks noChangeArrowheads="1"/>
          </p:cNvSpPr>
          <p:nvPr/>
        </p:nvSpPr>
        <p:spPr bwMode="auto">
          <a:xfrm>
            <a:off x="1850798" y="195327"/>
            <a:ext cx="7496629" cy="523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alt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Объём НИР по структурным подразделениям</a:t>
            </a:r>
          </a:p>
        </p:txBody>
      </p:sp>
      <p:pic>
        <p:nvPicPr>
          <p:cNvPr id="2057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7035" y="171924"/>
            <a:ext cx="1318683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Номер слайда 2">
            <a:extLst>
              <a:ext uri="{FF2B5EF4-FFF2-40B4-BE49-F238E27FC236}">
                <a16:creationId xmlns:a16="http://schemas.microsoft.com/office/drawing/2014/main" xmlns="" id="{CF04590C-FFAF-484D-8468-5622737CF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3264" y="6492884"/>
            <a:ext cx="528735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5</a:t>
            </a:fld>
            <a:endParaRPr lang="ru-RU" sz="1600" dirty="0"/>
          </a:p>
        </p:txBody>
      </p:sp>
      <p:graphicFrame>
        <p:nvGraphicFramePr>
          <p:cNvPr id="14" name="Таблица 13">
            <a:extLst>
              <a:ext uri="{FF2B5EF4-FFF2-40B4-BE49-F238E27FC236}">
                <a16:creationId xmlns:a16="http://schemas.microsoft.com/office/drawing/2014/main" xmlns="" id="{8909FD1F-2143-442F-99EA-6086149D7A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6648534"/>
              </p:ext>
            </p:extLst>
          </p:nvPr>
        </p:nvGraphicFramePr>
        <p:xfrm>
          <a:off x="179552" y="1768863"/>
          <a:ext cx="11748079" cy="36480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669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0647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28385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123767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1302327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1293091">
                  <a:extLst>
                    <a:ext uri="{9D8B030D-6E8A-4147-A177-3AD203B41FA5}">
                      <a16:colId xmlns:a16="http://schemas.microsoft.com/office/drawing/2014/main" xmlns="" val="2312174421"/>
                    </a:ext>
                  </a:extLst>
                </a:gridCol>
                <a:gridCol w="1139558">
                  <a:extLst>
                    <a:ext uri="{9D8B030D-6E8A-4147-A177-3AD203B41FA5}">
                      <a16:colId xmlns:a16="http://schemas.microsoft.com/office/drawing/2014/main" xmlns="" val="4211901350"/>
                    </a:ext>
                  </a:extLst>
                </a:gridCol>
              </a:tblGrid>
              <a:tr h="905391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Структурное подразделение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Объем НИР 2017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(в тыс. руб.)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Объем НИР 2018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(в тыс. руб.)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Объем НИР 2019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(в тыс. руб.)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Объем НИР 2020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(в тыс. руб.)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Объем НИР 202</a:t>
                      </a:r>
                      <a:r>
                        <a:rPr kumimoji="0" lang="en-US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ru-RU" alt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(в тыс. руб.)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Объем НИР 202</a:t>
                      </a:r>
                      <a:r>
                        <a:rPr kumimoji="0" lang="en-US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ru-RU" alt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(в тыс. руб.)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Объем НИР 2023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(в тыс. руб.)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Объем НИР 2024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(в тыс. руб.)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2968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ВТШ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33 074,65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31 591,99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28 993,02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30100,90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26 567,12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31 738,44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387 302,86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295 199,52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4760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Times New Roman" panose="02020603050405020304" pitchFamily="18" charset="0"/>
                        </a:rPr>
                        <a:t>ВШЭиП</a:t>
                      </a:r>
                    </a:p>
                  </a:txBody>
                  <a:tcPr marL="91437" marR="91437" marT="45719" marB="45719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2 740,83</a:t>
                      </a:r>
                    </a:p>
                  </a:txBody>
                  <a:tcPr marL="91437" marR="91437" marT="45719" marB="45719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2 317,00</a:t>
                      </a:r>
                    </a:p>
                  </a:txBody>
                  <a:tcPr marL="91437" marR="91437" marT="45719" marB="45719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2 575,00</a:t>
                      </a:r>
                    </a:p>
                  </a:txBody>
                  <a:tcPr marL="91437" marR="91437" marT="45719" marB="45719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930,00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860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,00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1 955,95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400,00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90538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Times New Roman" panose="02020603050405020304" pitchFamily="18" charset="0"/>
                        </a:rPr>
                        <a:t>Кафедра физического воспитания и спорта</a:t>
                      </a:r>
                    </a:p>
                  </a:txBody>
                  <a:tcPr marL="91437" marR="91437" marT="45719" marB="45719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alt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37" marR="91437" marT="45719" marB="45719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143,00</a:t>
                      </a:r>
                    </a:p>
                  </a:txBody>
                  <a:tcPr marL="91437" marR="91437" marT="45719" marB="45719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271,00</a:t>
                      </a:r>
                    </a:p>
                  </a:txBody>
                  <a:tcPr marL="91437" marR="91437" marT="45719" marB="45719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113,00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97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152,30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372,70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68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Times New Roman" panose="02020603050405020304" pitchFamily="18" charset="0"/>
                        </a:rPr>
                        <a:t>ПИШ</a:t>
                      </a:r>
                    </a:p>
                  </a:txBody>
                  <a:tcPr marL="91437" marR="91437" marT="45719" marB="45719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91437" marR="91437" marT="45719" marB="45719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91437" marR="91437" marT="45719" marB="45719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91437" marR="91437" marT="45719" marB="45719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246 009,26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63 646,21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23 816,64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866656987"/>
                  </a:ext>
                </a:extLst>
              </a:tr>
              <a:tr h="42968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ИТОГО по НЧИ КФУ</a:t>
                      </a:r>
                    </a:p>
                  </a:txBody>
                  <a:tcPr marL="91437" marR="91437" marT="45719" marB="45719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35 815,48</a:t>
                      </a:r>
                    </a:p>
                  </a:txBody>
                  <a:tcPr marL="91437" marR="91437" marT="45719" marB="45719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34 051, 99</a:t>
                      </a:r>
                    </a:p>
                  </a:txBody>
                  <a:tcPr marL="91437" marR="91437" marT="45719" marB="45719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31 839,02</a:t>
                      </a:r>
                    </a:p>
                  </a:txBody>
                  <a:tcPr marL="91437" marR="91437" marT="45719" marB="45719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31143,90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27 524,23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Times New Roman" panose="02020603050405020304" pitchFamily="18" charset="0"/>
                        </a:rPr>
                        <a:t>277 900,00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Times New Roman" panose="02020603050405020304" pitchFamily="18" charset="0"/>
                        </a:rPr>
                        <a:t>453 277,72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Times New Roman" panose="02020603050405020304" pitchFamily="18" charset="0"/>
                        </a:rPr>
                        <a:t>319 416,16 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7A070EB8-D2AB-456D-B935-4749A127C4D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58" y="210570"/>
            <a:ext cx="1278685" cy="52321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4C1C7A02-B6A9-4A89-960E-B3FC8ACA9051}"/>
              </a:ext>
            </a:extLst>
          </p:cNvPr>
          <p:cNvSpPr txBox="1"/>
          <p:nvPr/>
        </p:nvSpPr>
        <p:spPr>
          <a:xfrm>
            <a:off x="11282893" y="48913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12-15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873B7EF5-62A2-4F79-B415-E36A23E5D39C}"/>
              </a:ext>
            </a:extLst>
          </p:cNvPr>
          <p:cNvSpPr txBox="1"/>
          <p:nvPr/>
        </p:nvSpPr>
        <p:spPr>
          <a:xfrm>
            <a:off x="11303003" y="452585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3303043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2118"/>
            <a:ext cx="12192000" cy="958849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205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7553" y="491067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5287" y="154516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4" name="TextBox 11"/>
          <p:cNvSpPr txBox="1">
            <a:spLocks noChangeArrowheads="1"/>
          </p:cNvSpPr>
          <p:nvPr/>
        </p:nvSpPr>
        <p:spPr bwMode="auto">
          <a:xfrm>
            <a:off x="1551515" y="260235"/>
            <a:ext cx="8911087" cy="46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alt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Сведения о наиболее крупных НИР, выполненных в 2024 г.</a:t>
            </a:r>
          </a:p>
        </p:txBody>
      </p:sp>
      <p:pic>
        <p:nvPicPr>
          <p:cNvPr id="2057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1802" y="197804"/>
            <a:ext cx="1318683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Номер слайда 2">
            <a:extLst>
              <a:ext uri="{FF2B5EF4-FFF2-40B4-BE49-F238E27FC236}">
                <a16:creationId xmlns:a16="http://schemas.microsoft.com/office/drawing/2014/main" xmlns="" id="{CF04590C-FFAF-484D-8468-5622737CF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3264" y="6492884"/>
            <a:ext cx="528735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6</a:t>
            </a:fld>
            <a:endParaRPr lang="ru-RU" sz="1600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7F0BA8F9-6EA6-48AB-B09C-734572B1B98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1" y="203057"/>
            <a:ext cx="1278685" cy="523217"/>
          </a:xfrm>
          <a:prstGeom prst="rect">
            <a:avLst/>
          </a:prstGeom>
        </p:spPr>
      </p:pic>
      <p:graphicFrame>
        <p:nvGraphicFramePr>
          <p:cNvPr id="14" name="Таблица 13">
            <a:extLst>
              <a:ext uri="{FF2B5EF4-FFF2-40B4-BE49-F238E27FC236}">
                <a16:creationId xmlns:a16="http://schemas.microsoft.com/office/drawing/2014/main" xmlns="" id="{0339FD34-57F3-4BA1-9294-49BEBB66E2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015868"/>
              </p:ext>
            </p:extLst>
          </p:nvPr>
        </p:nvGraphicFramePr>
        <p:xfrm>
          <a:off x="182031" y="1055408"/>
          <a:ext cx="11803139" cy="55930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8291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38298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3724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60944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темы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Заказчик</a:t>
                      </a:r>
                    </a:p>
                  </a:txBody>
                  <a:tcPr marL="61681" marR="61681" marT="30851" marB="30851" anchor="ctr" horzOverflow="overflow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Объём НИОКР, руб.</a:t>
                      </a:r>
                    </a:p>
                  </a:txBody>
                  <a:tcPr marL="61681" marR="61681" marT="30851" marB="30851" anchor="ctr" horzOverflow="overflow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430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Исследования в области повышения эффективности батареи водородных топливных элементов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ПАО «КАМАЗ»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69 551 192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70694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Выполнение комплекса научно-исследовательских и опытно-конструкторских работ</a:t>
                      </a:r>
                      <a:r>
                        <a:rPr lang="ru-RU" sz="15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</a:t>
                      </a:r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нжиниринговых работ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ООО "Автомобильные Индустриальные Технологии"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50 000 000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54474364"/>
                  </a:ext>
                </a:extLst>
              </a:tr>
              <a:tr h="588104">
                <a:tc>
                  <a:txBody>
                    <a:bodyPr/>
                    <a:lstStyle/>
                    <a:p>
                      <a:pPr algn="l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методологий оптимизации систем выпуска и нейтрализации отработавших газов, повышения эффективности и снижения выбросов CO2 двигателей и автомобилей</a:t>
                      </a:r>
                    </a:p>
                  </a:txBody>
                  <a:tcPr/>
                </a:tc>
                <a:tc rowSpan="7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ПАО «КАМАЗ»</a:t>
                      </a:r>
                    </a:p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38 204 586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769652298"/>
                  </a:ext>
                </a:extLst>
              </a:tr>
              <a:tr h="392071">
                <a:tc>
                  <a:txBody>
                    <a:bodyPr/>
                    <a:lstStyle/>
                    <a:p>
                      <a:pPr algn="l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Исследование высокопроизводительной </a:t>
                      </a:r>
                      <a:r>
                        <a:rPr lang="ru-RU" sz="15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гранульной</a:t>
                      </a:r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3D печати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36 528 000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98661146"/>
                  </a:ext>
                </a:extLst>
              </a:tr>
              <a:tr h="6323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Системы контроля движения беспилотных ВАТС ПАО «КАМАЗ» в беспилотном логистическом коридоре М-11 "Нева"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21 455 514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2894867"/>
                  </a:ext>
                </a:extLst>
              </a:tr>
              <a:tr h="7511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структуры и режимов изотермической закалки высокопрочного чугуна для снижения веса и улучшения эксплуатационных свойств деталей автомобилей семейства КАМАЗ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17 087 900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727683752"/>
                  </a:ext>
                </a:extLst>
              </a:tr>
              <a:tr h="3430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материалов для аддитивных технологий в автомобилестроении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13 363 237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738759372"/>
                  </a:ext>
                </a:extLst>
              </a:tr>
              <a:tr h="5881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методологии экспертизы и управления состоянием ДВС (P6) с целью обеспечения работоспособности путем совершенствования программно-технических средств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8 399 824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182643603"/>
                  </a:ext>
                </a:extLst>
              </a:tr>
              <a:tr h="5881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программно-аппаратной системы прогнозирования величины износа режущего инструмента в процессе зубообработки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6 899 133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274734595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7ED00EE4-4160-48DA-B6B2-B035BA1EA089}"/>
              </a:ext>
            </a:extLst>
          </p:cNvPr>
          <p:cNvSpPr txBox="1"/>
          <p:nvPr/>
        </p:nvSpPr>
        <p:spPr>
          <a:xfrm>
            <a:off x="11282893" y="48913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12-15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4C0DEF2F-6A15-4874-AC81-A6BDC809981B}"/>
              </a:ext>
            </a:extLst>
          </p:cNvPr>
          <p:cNvSpPr txBox="1"/>
          <p:nvPr/>
        </p:nvSpPr>
        <p:spPr>
          <a:xfrm>
            <a:off x="11303003" y="452585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5687969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2118"/>
            <a:ext cx="12192000" cy="958849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205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7553" y="491067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5287" y="154516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4" name="TextBox 11"/>
          <p:cNvSpPr txBox="1">
            <a:spLocks noChangeArrowheads="1"/>
          </p:cNvSpPr>
          <p:nvPr/>
        </p:nvSpPr>
        <p:spPr bwMode="auto">
          <a:xfrm>
            <a:off x="2272499" y="267719"/>
            <a:ext cx="8911087" cy="46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alt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Сведения о грантах, полученных в 2024 г.</a:t>
            </a:r>
          </a:p>
        </p:txBody>
      </p:sp>
      <p:pic>
        <p:nvPicPr>
          <p:cNvPr id="2057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1802" y="197804"/>
            <a:ext cx="1318683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Номер слайда 2">
            <a:extLst>
              <a:ext uri="{FF2B5EF4-FFF2-40B4-BE49-F238E27FC236}">
                <a16:creationId xmlns:a16="http://schemas.microsoft.com/office/drawing/2014/main" xmlns="" id="{CF04590C-FFAF-484D-8468-5622737CF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3264" y="6492884"/>
            <a:ext cx="528735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7</a:t>
            </a:fld>
            <a:endParaRPr lang="ru-RU" sz="1600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7F0BA8F9-6EA6-48AB-B09C-734572B1B98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1" y="203057"/>
            <a:ext cx="1278685" cy="523217"/>
          </a:xfrm>
          <a:prstGeom prst="rect">
            <a:avLst/>
          </a:prstGeom>
        </p:spPr>
      </p:pic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xmlns="" id="{C560B4EE-14AE-4142-A96F-58CA064C99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1979318"/>
              </p:ext>
            </p:extLst>
          </p:nvPr>
        </p:nvGraphicFramePr>
        <p:xfrm>
          <a:off x="165778" y="1528452"/>
          <a:ext cx="11860443" cy="44945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7393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3483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3483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1683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67942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темы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Источник финансирования</a:t>
                      </a:r>
                    </a:p>
                  </a:txBody>
                  <a:tcPr marL="61681" marR="61681" marT="30851" marB="30851" anchor="ctr" horzOverflow="overflow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Подразделение</a:t>
                      </a:r>
                    </a:p>
                  </a:txBody>
                  <a:tcPr marL="61681" marR="61681" marT="30851" marB="30851" anchor="ctr" horzOverflow="overflow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Объём гранта, руб.</a:t>
                      </a:r>
                    </a:p>
                  </a:txBody>
                  <a:tcPr marL="61681" marR="61681" marT="30851" marB="30851" anchor="ctr" horzOverflow="overflow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47084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5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Создание объемной </a:t>
                      </a:r>
                      <a:r>
                        <a:rPr lang="ru-RU" sz="15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газоразряднои</a:t>
                      </a:r>
                      <a:r>
                        <a:rPr lang="ru-RU" sz="15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̆ плазмы для применения в процессах переработки техногенных отходов с получением водорода и синтез-газа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АН РТ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5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Кафедра физики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5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610 625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916704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Теоретические основы получения металлических и керамических порошков с заданной формой и размером частиц с применением технологии плазменно-дугового распыления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АН РТ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Кафедра </a:t>
                      </a:r>
                      <a:r>
                        <a:rPr lang="ru-RU" sz="15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ВЭПиА</a:t>
                      </a:r>
                      <a:endParaRPr lang="ru-RU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610 625</a:t>
                      </a: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4467182"/>
                  </a:ext>
                </a:extLst>
              </a:tr>
              <a:tr h="687527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Система изготовления концевого режущего инструмента с прогнозируемой точностью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АН РТ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КТОМП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610 625</a:t>
                      </a: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771765206"/>
                  </a:ext>
                </a:extLst>
              </a:tr>
              <a:tr h="647084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способа получения композиционных мембран для очистки нефтесодержащих сточных вод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АН РТ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Кафедра </a:t>
                      </a:r>
                      <a:r>
                        <a:rPr lang="ru-RU" sz="15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ХиЭ</a:t>
                      </a:r>
                      <a:endParaRPr lang="ru-RU" sz="15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610 625</a:t>
                      </a: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615773464"/>
                  </a:ext>
                </a:extLst>
              </a:tr>
              <a:tr h="916704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Получение ячеистых материалов методами аддитивных технологий с управляемыми акустическими, теплопроводными, динамическими и прочностными характеристиками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АН РТ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МТК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610 625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325606714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E9ABBADA-7A8B-4A93-B080-E2C830D1C328}"/>
              </a:ext>
            </a:extLst>
          </p:cNvPr>
          <p:cNvSpPr txBox="1"/>
          <p:nvPr/>
        </p:nvSpPr>
        <p:spPr>
          <a:xfrm>
            <a:off x="11282893" y="48913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12-15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B626DB18-B23B-4E0A-8286-CC3093C27622}"/>
              </a:ext>
            </a:extLst>
          </p:cNvPr>
          <p:cNvSpPr txBox="1"/>
          <p:nvPr/>
        </p:nvSpPr>
        <p:spPr>
          <a:xfrm>
            <a:off x="11303003" y="452585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1982566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033" y="105121"/>
            <a:ext cx="643878" cy="629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1255889" y="341394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algn="ctr"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</a:t>
            </a:r>
            <a:r>
              <a:rPr lang="en-US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3</a:t>
            </a: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-18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331874" y="365242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11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algn="ctr"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xmlns="" id="{C2E8B187-6F99-49CA-BCFE-33276EA51C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133440"/>
              </p:ext>
            </p:extLst>
          </p:nvPr>
        </p:nvGraphicFramePr>
        <p:xfrm>
          <a:off x="182031" y="958849"/>
          <a:ext cx="6127132" cy="60594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0567">
                  <a:extLst>
                    <a:ext uri="{9D8B030D-6E8A-4147-A177-3AD203B41FA5}">
                      <a16:colId xmlns:a16="http://schemas.microsoft.com/office/drawing/2014/main" xmlns="" val="1275401438"/>
                    </a:ext>
                  </a:extLst>
                </a:gridCol>
                <a:gridCol w="4117750">
                  <a:extLst>
                    <a:ext uri="{9D8B030D-6E8A-4147-A177-3AD203B41FA5}">
                      <a16:colId xmlns:a16="http://schemas.microsoft.com/office/drawing/2014/main" xmlns="" val="876333809"/>
                    </a:ext>
                  </a:extLst>
                </a:gridCol>
                <a:gridCol w="1608815">
                  <a:extLst>
                    <a:ext uri="{9D8B030D-6E8A-4147-A177-3AD203B41FA5}">
                      <a16:colId xmlns:a16="http://schemas.microsoft.com/office/drawing/2014/main" xmlns="" val="643263279"/>
                    </a:ext>
                  </a:extLst>
                </a:gridCol>
              </a:tblGrid>
              <a:tr h="7297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кафедры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заявок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(2023/24 г)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2988259807"/>
                  </a:ext>
                </a:extLst>
              </a:tr>
              <a:tr h="2573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иностранных языков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1/2</a:t>
                      </a: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1131300434"/>
                  </a:ext>
                </a:extLst>
              </a:tr>
              <a:tr h="2573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сервиса транспортных систем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1/2</a:t>
                      </a: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2660344553"/>
                  </a:ext>
                </a:extLst>
              </a:tr>
              <a:tr h="2573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материалов, технологий и качества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1/1</a:t>
                      </a: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4088143199"/>
                  </a:ext>
                </a:extLst>
              </a:tr>
              <a:tr h="2573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автомобилей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0/0</a:t>
                      </a: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4130777273"/>
                  </a:ext>
                </a:extLst>
              </a:tr>
              <a:tr h="8167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конструкторско-технологического обеспечения машиностроительных производств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1/1</a:t>
                      </a: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2627364115"/>
                  </a:ext>
                </a:extLst>
              </a:tr>
              <a:tr h="5370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бизнес - информатики и математических методов в экономике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0/1</a:t>
                      </a: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1975978326"/>
                  </a:ext>
                </a:extLst>
              </a:tr>
              <a:tr h="2573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химии и экологии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2/3</a:t>
                      </a: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3620400454"/>
                  </a:ext>
                </a:extLst>
              </a:tr>
              <a:tr h="2573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машиностроения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1/1</a:t>
                      </a: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2787665999"/>
                  </a:ext>
                </a:extLst>
              </a:tr>
              <a:tr h="2573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производственного менеджмента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1/2</a:t>
                      </a: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2797978670"/>
                  </a:ext>
                </a:extLst>
              </a:tr>
              <a:tr h="5370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конституционного, административного и международного права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3/6</a:t>
                      </a: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401693930"/>
                  </a:ext>
                </a:extLst>
              </a:tr>
              <a:tr h="5370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экономики предприятий и организаций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3/4</a:t>
                      </a: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2381348283"/>
                  </a:ext>
                </a:extLst>
              </a:tr>
              <a:tr h="2573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 математики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0/0</a:t>
                      </a: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2699618973"/>
                  </a:ext>
                </a:extLst>
              </a:tr>
              <a:tr h="2573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электроэнергетики и электротехники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2/1</a:t>
                      </a: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244697384"/>
                  </a:ext>
                </a:extLst>
              </a:tr>
              <a:tr h="2573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 физики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1/3</a:t>
                      </a: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2738572800"/>
                  </a:ext>
                </a:extLst>
              </a:tr>
            </a:tbl>
          </a:graphicData>
        </a:graphic>
      </p:graphicFrame>
      <p:graphicFrame>
        <p:nvGraphicFramePr>
          <p:cNvPr id="17" name="Таблица 16">
            <a:extLst>
              <a:ext uri="{FF2B5EF4-FFF2-40B4-BE49-F238E27FC236}">
                <a16:creationId xmlns:a16="http://schemas.microsoft.com/office/drawing/2014/main" xmlns="" id="{2AFDB5C2-F471-4312-9B58-28FA282DF9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0945677"/>
              </p:ext>
            </p:extLst>
          </p:nvPr>
        </p:nvGraphicFramePr>
        <p:xfrm>
          <a:off x="6403288" y="1011762"/>
          <a:ext cx="5675495" cy="468634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1041">
                  <a:extLst>
                    <a:ext uri="{9D8B030D-6E8A-4147-A177-3AD203B41FA5}">
                      <a16:colId xmlns:a16="http://schemas.microsoft.com/office/drawing/2014/main" xmlns="" val="1275401438"/>
                    </a:ext>
                  </a:extLst>
                </a:gridCol>
                <a:gridCol w="4117833">
                  <a:extLst>
                    <a:ext uri="{9D8B030D-6E8A-4147-A177-3AD203B41FA5}">
                      <a16:colId xmlns:a16="http://schemas.microsoft.com/office/drawing/2014/main" xmlns="" val="876333809"/>
                    </a:ext>
                  </a:extLst>
                </a:gridCol>
                <a:gridCol w="1186621">
                  <a:extLst>
                    <a:ext uri="{9D8B030D-6E8A-4147-A177-3AD203B41FA5}">
                      <a16:colId xmlns:a16="http://schemas.microsoft.com/office/drawing/2014/main" xmlns="" val="643263279"/>
                    </a:ext>
                  </a:extLst>
                </a:gridCol>
              </a:tblGrid>
              <a:tr h="6591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кафедры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заявок (2023/24 г)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2988259807"/>
                  </a:ext>
                </a:extLst>
              </a:tr>
              <a:tr h="1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автоматизации и управления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0/0</a:t>
                      </a: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1833262700"/>
                  </a:ext>
                </a:extLst>
              </a:tr>
              <a:tr h="1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юридических дисциплин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2/0</a:t>
                      </a: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11581627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строительства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3/1</a:t>
                      </a: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2272243545"/>
                  </a:ext>
                </a:extLst>
              </a:tr>
              <a:tr h="1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социально-гуманитарных наук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1/0</a:t>
                      </a: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42353929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физического воспитания и спорта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0/0</a:t>
                      </a: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2308351737"/>
                  </a:ext>
                </a:extLst>
              </a:tr>
              <a:tr h="1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филологии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5/6</a:t>
                      </a: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3877769950"/>
                  </a:ext>
                </a:extLst>
              </a:tr>
              <a:tr h="2413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информационных систем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1/1</a:t>
                      </a: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2631697642"/>
                  </a:ext>
                </a:extLst>
              </a:tr>
              <a:tr h="1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высокоэнергетических процессов и агрегатов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0/1</a:t>
                      </a: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3768361130"/>
                  </a:ext>
                </a:extLst>
              </a:tr>
              <a:tr h="1289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механики и конструирования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0/0</a:t>
                      </a: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1897775291"/>
                  </a:ext>
                </a:extLst>
              </a:tr>
              <a:tr h="1289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эксплуатации автомобильного транспорта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0/0</a:t>
                      </a: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2377210074"/>
                  </a:ext>
                </a:extLst>
              </a:tr>
              <a:tr h="309414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в 2024г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2415610000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Всего в 2023г</a:t>
                      </a:r>
                    </a:p>
                  </a:txBody>
                  <a:tcPr marL="31513" marR="31513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308612397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89472676-6D02-4114-A5A8-7F59CE6574BC}"/>
              </a:ext>
            </a:extLst>
          </p:cNvPr>
          <p:cNvSpPr txBox="1"/>
          <p:nvPr/>
        </p:nvSpPr>
        <p:spPr>
          <a:xfrm>
            <a:off x="979593" y="165187"/>
            <a:ext cx="893962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defTabSz="1219170"/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Заявки на поданные на получение грантов в 2024 году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2988665C-2C9E-4B12-9178-F7F7D68B42CB}"/>
              </a:ext>
            </a:extLst>
          </p:cNvPr>
          <p:cNvSpPr/>
          <p:nvPr/>
        </p:nvSpPr>
        <p:spPr>
          <a:xfrm>
            <a:off x="108" y="0"/>
            <a:ext cx="12192000" cy="958849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0EA2D904-2FBC-40A4-96F6-FD70C9C69C8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1" y="203057"/>
            <a:ext cx="1278685" cy="523217"/>
          </a:xfrm>
          <a:prstGeom prst="rect">
            <a:avLst/>
          </a:prstGeom>
        </p:spPr>
      </p:pic>
      <p:sp>
        <p:nvSpPr>
          <p:cNvPr id="14" name="TextBox 11">
            <a:extLst>
              <a:ext uri="{FF2B5EF4-FFF2-40B4-BE49-F238E27FC236}">
                <a16:creationId xmlns:a16="http://schemas.microsoft.com/office/drawing/2014/main" xmlns="" id="{C514D274-A6B2-456B-8006-6F5BAA26D3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81131" y="246049"/>
            <a:ext cx="8911087" cy="46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alt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Заявки поданные на получение грантов в 2024 г.</a:t>
            </a:r>
          </a:p>
        </p:txBody>
      </p:sp>
      <p:pic>
        <p:nvPicPr>
          <p:cNvPr id="15" name="Picture 2" descr="C:\Users\MSShafigullin\Desktop\2020\5+\5+ (white).png">
            <a:extLst>
              <a:ext uri="{FF2B5EF4-FFF2-40B4-BE49-F238E27FC236}">
                <a16:creationId xmlns:a16="http://schemas.microsoft.com/office/drawing/2014/main" xmlns="" id="{0306A7B0-1174-425A-B606-0C88CB2446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8647" y="165187"/>
            <a:ext cx="1318683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4" descr="C:\Users\MSShafigullin\Desktop\Проекты\Презентация по ДК\qs.jpg">
            <a:extLst>
              <a:ext uri="{FF2B5EF4-FFF2-40B4-BE49-F238E27FC236}">
                <a16:creationId xmlns:a16="http://schemas.microsoft.com/office/drawing/2014/main" xmlns="" id="{B8B1CC3F-6A79-4E78-B762-824E62A03E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9332" y="479424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6" descr="C:\Users\MSShafigullin\Desktop\2020\Презентация КФУ\THE.png">
            <a:extLst>
              <a:ext uri="{FF2B5EF4-FFF2-40B4-BE49-F238E27FC236}">
                <a16:creationId xmlns:a16="http://schemas.microsoft.com/office/drawing/2014/main" xmlns="" id="{6F9CC349-0E86-430A-9570-6752481718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9462" y="89960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3CEFEE25-B514-4106-B4C1-429C00FCF018}"/>
              </a:ext>
            </a:extLst>
          </p:cNvPr>
          <p:cNvSpPr txBox="1"/>
          <p:nvPr/>
        </p:nvSpPr>
        <p:spPr>
          <a:xfrm>
            <a:off x="11282893" y="48913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12-15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1888EB42-42F4-4983-BCCC-AA74625F9575}"/>
              </a:ext>
            </a:extLst>
          </p:cNvPr>
          <p:cNvSpPr txBox="1"/>
          <p:nvPr/>
        </p:nvSpPr>
        <p:spPr>
          <a:xfrm>
            <a:off x="11303003" y="452585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3341134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2118"/>
            <a:ext cx="12192000" cy="958849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205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7553" y="491067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5287" y="154516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4" name="TextBox 11"/>
          <p:cNvSpPr txBox="1">
            <a:spLocks noChangeArrowheads="1"/>
          </p:cNvSpPr>
          <p:nvPr/>
        </p:nvSpPr>
        <p:spPr bwMode="auto">
          <a:xfrm>
            <a:off x="3462944" y="211787"/>
            <a:ext cx="8911087" cy="46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alt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Публикационная активность</a:t>
            </a:r>
          </a:p>
        </p:txBody>
      </p:sp>
      <p:pic>
        <p:nvPicPr>
          <p:cNvPr id="2057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1802" y="197804"/>
            <a:ext cx="1318683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Номер слайда 2">
            <a:extLst>
              <a:ext uri="{FF2B5EF4-FFF2-40B4-BE49-F238E27FC236}">
                <a16:creationId xmlns:a16="http://schemas.microsoft.com/office/drawing/2014/main" xmlns="" id="{CF04590C-FFAF-484D-8468-5622737CF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3264" y="6492884"/>
            <a:ext cx="528735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9</a:t>
            </a:fld>
            <a:endParaRPr lang="ru-RU" sz="1600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7F0BA8F9-6EA6-48AB-B09C-734572B1B98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1" y="203057"/>
            <a:ext cx="1278685" cy="523217"/>
          </a:xfrm>
          <a:prstGeom prst="rect">
            <a:avLst/>
          </a:prstGeom>
        </p:spPr>
      </p:pic>
      <p:graphicFrame>
        <p:nvGraphicFramePr>
          <p:cNvPr id="17" name="Таблица 16">
            <a:extLst>
              <a:ext uri="{FF2B5EF4-FFF2-40B4-BE49-F238E27FC236}">
                <a16:creationId xmlns:a16="http://schemas.microsoft.com/office/drawing/2014/main" xmlns="" id="{0EE708AF-CABE-4224-839A-F719558F44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6217508"/>
              </p:ext>
            </p:extLst>
          </p:nvPr>
        </p:nvGraphicFramePr>
        <p:xfrm>
          <a:off x="182029" y="1078958"/>
          <a:ext cx="11585426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3881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5956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787056">
                  <a:extLst>
                    <a:ext uri="{9D8B030D-6E8A-4147-A177-3AD203B41FA5}">
                      <a16:colId xmlns:a16="http://schemas.microsoft.com/office/drawing/2014/main" xmlns="" val="1047309050"/>
                    </a:ext>
                  </a:extLst>
                </a:gridCol>
              </a:tblGrid>
              <a:tr h="390613"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latin typeface="Arial Narrow" panose="020B0606020202030204" pitchFamily="34" charset="0"/>
                        </a:rPr>
                        <a:t>Категория публикации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latin typeface="Arial Narrow" panose="020B0606020202030204" pitchFamily="34" charset="0"/>
                        </a:rPr>
                        <a:t>Количество статей, ед.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latin typeface="Arial Narrow" panose="020B0606020202030204" pitchFamily="34" charset="0"/>
                        </a:rPr>
                        <a:t>Целевой показатель на 2024, ед.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effectLst/>
                          <a:latin typeface="Arial Narrow" pitchFamily="34" charset="0"/>
                        </a:rPr>
                        <a:t>Ядро РИНЦ</a:t>
                      </a:r>
                      <a:endParaRPr lang="ru-RU" sz="2000" b="0" dirty="0"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91447" marR="9144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latin typeface="Arial Narrow" panose="020B0606020202030204" pitchFamily="34" charset="0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latin typeface="Arial Narrow" panose="020B0606020202030204" pitchFamily="34" charset="0"/>
                        </a:rPr>
                        <a:t>306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806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effectLst/>
                          <a:latin typeface="Arial Narrow" pitchFamily="34" charset="0"/>
                        </a:rPr>
                        <a:t>ВАК</a:t>
                      </a:r>
                      <a:endParaRPr lang="ru-RU" sz="2000" b="0" dirty="0"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91447" marR="9144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latin typeface="Arial Narrow" panose="020B0606020202030204" pitchFamily="34" charset="0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latin typeface="Arial Narrow" panose="020B0606020202030204" pitchFamily="34" charset="0"/>
                        </a:rPr>
                        <a:t>204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6285968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effectLst/>
                          <a:latin typeface="Arial Narrow" pitchFamily="34" charset="0"/>
                        </a:rPr>
                        <a:t>РИНЦ</a:t>
                      </a:r>
                      <a:endParaRPr lang="ru-RU" sz="2000" b="0" dirty="0"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91447" marR="9144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latin typeface="Arial Narrow" panose="020B0606020202030204" pitchFamily="34" charset="0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18810474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effectLst/>
                          <a:latin typeface="Arial Narrow" pitchFamily="34" charset="0"/>
                          <a:ea typeface="Calibri"/>
                          <a:cs typeface="Times New Roman"/>
                        </a:rPr>
                        <a:t>Всего</a:t>
                      </a:r>
                    </a:p>
                  </a:txBody>
                  <a:tcPr marL="91447" marR="9144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latin typeface="Arial Narrow" panose="020B0606020202030204" pitchFamily="34" charset="0"/>
                        </a:rPr>
                        <a:t>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95144037"/>
                  </a:ext>
                </a:extLst>
              </a:tr>
            </a:tbl>
          </a:graphicData>
        </a:graphic>
      </p:graphicFrame>
      <p:graphicFrame>
        <p:nvGraphicFramePr>
          <p:cNvPr id="16" name="Диаграмма 15">
            <a:extLst>
              <a:ext uri="{FF2B5EF4-FFF2-40B4-BE49-F238E27FC236}">
                <a16:creationId xmlns:a16="http://schemas.microsoft.com/office/drawing/2014/main" xmlns="" id="{9FBC9E81-E1ED-4AE0-85BB-A486E989830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654359"/>
              </p:ext>
            </p:extLst>
          </p:nvPr>
        </p:nvGraphicFramePr>
        <p:xfrm>
          <a:off x="325018" y="3178149"/>
          <a:ext cx="5770981" cy="34767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4" name="Диаграмма 13">
            <a:extLst>
              <a:ext uri="{FF2B5EF4-FFF2-40B4-BE49-F238E27FC236}">
                <a16:creationId xmlns:a16="http://schemas.microsoft.com/office/drawing/2014/main" xmlns="" id="{5C728EBD-05C8-426F-BDD9-A9BB245B0B7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4037692"/>
              </p:ext>
            </p:extLst>
          </p:nvPr>
        </p:nvGraphicFramePr>
        <p:xfrm>
          <a:off x="6225309" y="2974110"/>
          <a:ext cx="5542146" cy="3672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83B50C60-4648-48CB-B9D4-5CDA717E64A5}"/>
              </a:ext>
            </a:extLst>
          </p:cNvPr>
          <p:cNvSpPr txBox="1"/>
          <p:nvPr/>
        </p:nvSpPr>
        <p:spPr>
          <a:xfrm>
            <a:off x="11282893" y="48913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12-15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5F89E611-58F5-4068-ACF6-286E24B4A2DF}"/>
              </a:ext>
            </a:extLst>
          </p:cNvPr>
          <p:cNvSpPr txBox="1"/>
          <p:nvPr/>
        </p:nvSpPr>
        <p:spPr>
          <a:xfrm>
            <a:off x="11303003" y="452585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7407346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2228" y="11642"/>
            <a:ext cx="12192000" cy="958849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205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7553" y="491067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5287" y="154516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4" name="TextBox 11"/>
          <p:cNvSpPr txBox="1">
            <a:spLocks noChangeArrowheads="1"/>
          </p:cNvSpPr>
          <p:nvPr/>
        </p:nvSpPr>
        <p:spPr bwMode="auto">
          <a:xfrm>
            <a:off x="1682458" y="253908"/>
            <a:ext cx="8911087" cy="400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alt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Публикационная активность и цитируемость. Статистика </a:t>
            </a:r>
            <a:r>
              <a:rPr lang="en-US" alt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SciVal</a:t>
            </a:r>
            <a:endParaRPr lang="ru-RU" alt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7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1802" y="197804"/>
            <a:ext cx="1318683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Номер слайда 2">
            <a:extLst>
              <a:ext uri="{FF2B5EF4-FFF2-40B4-BE49-F238E27FC236}">
                <a16:creationId xmlns:a16="http://schemas.microsoft.com/office/drawing/2014/main" xmlns="" id="{CF04590C-FFAF-484D-8468-5622737CF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3264" y="6492884"/>
            <a:ext cx="528735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10</a:t>
            </a:fld>
            <a:endParaRPr lang="ru-RU" sz="1600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7F0BA8F9-6EA6-48AB-B09C-734572B1B98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1" y="203057"/>
            <a:ext cx="1278685" cy="52321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E6AEA228-1C69-42B0-9C0D-9ECEE758AD86}"/>
              </a:ext>
            </a:extLst>
          </p:cNvPr>
          <p:cNvSpPr txBox="1"/>
          <p:nvPr/>
        </p:nvSpPr>
        <p:spPr>
          <a:xfrm>
            <a:off x="228681" y="4770437"/>
            <a:ext cx="1173018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latin typeface="Arial Narrow" panose="020B0606020202030204" pitchFamily="34" charset="0"/>
              </a:rPr>
              <a:t>* </a:t>
            </a:r>
            <a:r>
              <a:rPr lang="ru-RU" sz="1600" dirty="0" err="1">
                <a:latin typeface="Arial Narrow" panose="020B0606020202030204" pitchFamily="34" charset="0"/>
              </a:rPr>
              <a:t>Field-Weighted</a:t>
            </a:r>
            <a:r>
              <a:rPr lang="ru-RU" sz="1600" dirty="0">
                <a:latin typeface="Arial Narrow" panose="020B0606020202030204" pitchFamily="34" charset="0"/>
              </a:rPr>
              <a:t> </a:t>
            </a:r>
            <a:r>
              <a:rPr lang="ru-RU" sz="1600" dirty="0" err="1">
                <a:latin typeface="Arial Narrow" panose="020B0606020202030204" pitchFamily="34" charset="0"/>
              </a:rPr>
              <a:t>Citation</a:t>
            </a:r>
            <a:r>
              <a:rPr lang="ru-RU" sz="1600" dirty="0">
                <a:latin typeface="Arial Narrow" panose="020B0606020202030204" pitchFamily="34" charset="0"/>
              </a:rPr>
              <a:t> </a:t>
            </a:r>
            <a:r>
              <a:rPr lang="ru-RU" sz="1600" dirty="0" err="1">
                <a:latin typeface="Arial Narrow" panose="020B0606020202030204" pitchFamily="34" charset="0"/>
              </a:rPr>
              <a:t>Impact</a:t>
            </a:r>
            <a:r>
              <a:rPr lang="ru-RU" sz="1600" dirty="0">
                <a:latin typeface="Arial Narrow" panose="020B0606020202030204" pitchFamily="34" charset="0"/>
              </a:rPr>
              <a:t> – это отношение общего количества цитирований статьи к ожидаемому среднему цитированию в соответствующей предметной области.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Arial Narrow" panose="020B0606020202030204" pitchFamily="34" charset="0"/>
              </a:rPr>
              <a:t>FWCI=1 означает, что статья цитируется на средне-мировом уровне.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Arial Narrow" panose="020B0606020202030204" pitchFamily="34" charset="0"/>
              </a:rPr>
              <a:t>FWCI&gt;1означает, что статья цитируется выше средне-мирового уровня.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xmlns="" id="{BD807AC3-FFA0-448D-8E7B-110257F147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9095239"/>
              </p:ext>
            </p:extLst>
          </p:nvPr>
        </p:nvGraphicFramePr>
        <p:xfrm>
          <a:off x="135795" y="1156653"/>
          <a:ext cx="11915953" cy="313327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55655">
                  <a:extLst>
                    <a:ext uri="{9D8B030D-6E8A-4147-A177-3AD203B41FA5}">
                      <a16:colId xmlns:a16="http://schemas.microsoft.com/office/drawing/2014/main" xmlns="" val="892533758"/>
                    </a:ext>
                  </a:extLst>
                </a:gridCol>
                <a:gridCol w="1301080">
                  <a:extLst>
                    <a:ext uri="{9D8B030D-6E8A-4147-A177-3AD203B41FA5}">
                      <a16:colId xmlns:a16="http://schemas.microsoft.com/office/drawing/2014/main" xmlns="" val="1765420284"/>
                    </a:ext>
                  </a:extLst>
                </a:gridCol>
                <a:gridCol w="1246909">
                  <a:extLst>
                    <a:ext uri="{9D8B030D-6E8A-4147-A177-3AD203B41FA5}">
                      <a16:colId xmlns:a16="http://schemas.microsoft.com/office/drawing/2014/main" xmlns="" val="3531274572"/>
                    </a:ext>
                  </a:extLst>
                </a:gridCol>
                <a:gridCol w="1337442">
                  <a:extLst>
                    <a:ext uri="{9D8B030D-6E8A-4147-A177-3AD203B41FA5}">
                      <a16:colId xmlns:a16="http://schemas.microsoft.com/office/drawing/2014/main" xmlns="" val="641826933"/>
                    </a:ext>
                  </a:extLst>
                </a:gridCol>
                <a:gridCol w="990121">
                  <a:extLst>
                    <a:ext uri="{9D8B030D-6E8A-4147-A177-3AD203B41FA5}">
                      <a16:colId xmlns:a16="http://schemas.microsoft.com/office/drawing/2014/main" xmlns="" val="1139229709"/>
                    </a:ext>
                  </a:extLst>
                </a:gridCol>
                <a:gridCol w="1126837">
                  <a:extLst>
                    <a:ext uri="{9D8B030D-6E8A-4147-A177-3AD203B41FA5}">
                      <a16:colId xmlns:a16="http://schemas.microsoft.com/office/drawing/2014/main" xmlns="" val="1100741665"/>
                    </a:ext>
                  </a:extLst>
                </a:gridCol>
                <a:gridCol w="1533236">
                  <a:extLst>
                    <a:ext uri="{9D8B030D-6E8A-4147-A177-3AD203B41FA5}">
                      <a16:colId xmlns:a16="http://schemas.microsoft.com/office/drawing/2014/main" xmlns="" val="3240545382"/>
                    </a:ext>
                  </a:extLst>
                </a:gridCol>
                <a:gridCol w="1514764">
                  <a:extLst>
                    <a:ext uri="{9D8B030D-6E8A-4147-A177-3AD203B41FA5}">
                      <a16:colId xmlns:a16="http://schemas.microsoft.com/office/drawing/2014/main" xmlns="" val="3205607533"/>
                    </a:ext>
                  </a:extLst>
                </a:gridCol>
                <a:gridCol w="1309909">
                  <a:extLst>
                    <a:ext uri="{9D8B030D-6E8A-4147-A177-3AD203B41FA5}">
                      <a16:colId xmlns:a16="http://schemas.microsoft.com/office/drawing/2014/main" xmlns="" val="617523887"/>
                    </a:ext>
                  </a:extLst>
                </a:gridCol>
              </a:tblGrid>
              <a:tr h="38876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Arial Narrow" panose="020B0606020202030204" pitchFamily="34" charset="0"/>
                        </a:rPr>
                        <a:t>Структурное подразделение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311" marR="7311" marT="7311" marB="0" anchor="ctr"/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Arial Narrow" panose="020B0606020202030204" pitchFamily="34" charset="0"/>
                        </a:rPr>
                        <a:t>2020-2024, все типы публикаций, все журналы  / Данные получены на основе системы </a:t>
                      </a:r>
                      <a:r>
                        <a:rPr lang="ru-RU" sz="1800" b="1" u="none" strike="noStrike" dirty="0" err="1">
                          <a:effectLst/>
                          <a:latin typeface="Arial Narrow" panose="020B0606020202030204" pitchFamily="34" charset="0"/>
                        </a:rPr>
                        <a:t>SciVal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311" marR="7311" marT="731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12436399"/>
                  </a:ext>
                </a:extLst>
              </a:tr>
              <a:tr h="13564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Arial Narrow" panose="020B0606020202030204" pitchFamily="34" charset="0"/>
                        </a:rPr>
                        <a:t>Число публикаций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Arial Narrow" panose="020B0606020202030204" pitchFamily="34" charset="0"/>
                        </a:rPr>
                        <a:t>Число цитирований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Arial Narrow" panose="020B0606020202030204" pitchFamily="34" charset="0"/>
                        </a:rPr>
                        <a:t>Число цитирований </a:t>
                      </a:r>
                      <a:r>
                        <a:rPr lang="ru-RU" sz="1400" u="none" strike="noStrike" dirty="0">
                          <a:effectLst/>
                          <a:latin typeface="Arial Narrow" panose="020B0606020202030204" pitchFamily="34" charset="0"/>
                        </a:rPr>
                        <a:t>(без </a:t>
                      </a:r>
                      <a:r>
                        <a:rPr lang="ru-RU" sz="1400" u="none" strike="noStrike" dirty="0" err="1">
                          <a:effectLst/>
                          <a:latin typeface="Arial Narrow" panose="020B0606020202030204" pitchFamily="34" charset="0"/>
                        </a:rPr>
                        <a:t>самоцитирования</a:t>
                      </a:r>
                      <a:r>
                        <a:rPr lang="ru-RU" sz="1400" u="none" strike="noStrike" dirty="0">
                          <a:effectLst/>
                          <a:latin typeface="Arial Narrow" panose="020B0606020202030204" pitchFamily="34" charset="0"/>
                        </a:rPr>
                        <a:t>)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Arial Narrow" panose="020B0606020202030204" pitchFamily="34" charset="0"/>
                        </a:rPr>
                        <a:t>FWCI</a:t>
                      </a:r>
                      <a:r>
                        <a:rPr lang="ru-RU" sz="1600" u="none" strike="noStrike" dirty="0">
                          <a:effectLst/>
                          <a:latin typeface="Arial Narrow" panose="020B0606020202030204" pitchFamily="34" charset="0"/>
                        </a:rPr>
                        <a:t>*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Arial Narrow" panose="020B0606020202030204" pitchFamily="34" charset="0"/>
                        </a:rPr>
                        <a:t>FWCI (</a:t>
                      </a:r>
                      <a:r>
                        <a:rPr lang="ru-RU" sz="1400" u="none" strike="noStrike" dirty="0">
                          <a:effectLst/>
                          <a:latin typeface="Arial Narrow" panose="020B0606020202030204" pitchFamily="34" charset="0"/>
                        </a:rPr>
                        <a:t>без </a:t>
                      </a:r>
                      <a:r>
                        <a:rPr lang="ru-RU" sz="1400" u="none" strike="noStrike" dirty="0" err="1">
                          <a:effectLst/>
                          <a:latin typeface="Arial Narrow" panose="020B0606020202030204" pitchFamily="34" charset="0"/>
                        </a:rPr>
                        <a:t>самоцитирования</a:t>
                      </a:r>
                      <a:r>
                        <a:rPr lang="ru-RU" sz="1400" u="none" strike="noStrike" dirty="0">
                          <a:effectLst/>
                          <a:latin typeface="Arial Narrow" panose="020B0606020202030204" pitchFamily="34" charset="0"/>
                        </a:rPr>
                        <a:t>)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Arial Narrow" panose="020B0606020202030204" pitchFamily="34" charset="0"/>
                        </a:rPr>
                        <a:t>Число публикаций в журналах Q1-Q2 по SNIP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Arial Narrow" panose="020B0606020202030204" pitchFamily="34" charset="0"/>
                        </a:rPr>
                        <a:t>Публикации в международной коллаборации (%)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Arial Narrow" panose="020B0606020202030204" pitchFamily="34" charset="0"/>
                        </a:rPr>
                        <a:t>Число публикации в международной коллаборации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311" marR="7311" marT="7311" marB="0" anchor="ctr"/>
                </a:tc>
                <a:extLst>
                  <a:ext uri="{0D108BD9-81ED-4DB2-BD59-A6C34878D82A}">
                    <a16:rowId xmlns:a16="http://schemas.microsoft.com/office/drawing/2014/main" xmlns="" val="1146533569"/>
                  </a:ext>
                </a:extLst>
              </a:tr>
              <a:tr h="34668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Arial Narrow" panose="020B0606020202030204" pitchFamily="34" charset="0"/>
                        </a:rPr>
                        <a:t>КФУ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Arial Narrow" panose="020B0606020202030204" pitchFamily="34" charset="0"/>
                        </a:rPr>
                        <a:t>12617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Arial Narrow" panose="020B0606020202030204" pitchFamily="34" charset="0"/>
                        </a:rPr>
                        <a:t>61400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Arial Narrow" panose="020B0606020202030204" pitchFamily="34" charset="0"/>
                        </a:rPr>
                        <a:t>47949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Arial Narrow" panose="020B0606020202030204" pitchFamily="34" charset="0"/>
                        </a:rPr>
                        <a:t>0,74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Arial Narrow" panose="020B0606020202030204" pitchFamily="34" charset="0"/>
                        </a:rPr>
                        <a:t>0,51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Arial Narrow" panose="020B0606020202030204" pitchFamily="34" charset="0"/>
                        </a:rPr>
                        <a:t>5785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Arial Narrow" panose="020B0606020202030204" pitchFamily="34" charset="0"/>
                        </a:rPr>
                        <a:t>30,6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Arial Narrow" panose="020B0606020202030204" pitchFamily="34" charset="0"/>
                        </a:rPr>
                        <a:t>3864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311" marR="7311" marT="7311" marB="0" anchor="ctr"/>
                </a:tc>
                <a:extLst>
                  <a:ext uri="{0D108BD9-81ED-4DB2-BD59-A6C34878D82A}">
                    <a16:rowId xmlns:a16="http://schemas.microsoft.com/office/drawing/2014/main" xmlns="" val="1971434732"/>
                  </a:ext>
                </a:extLst>
              </a:tr>
              <a:tr h="3471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Arial Narrow" panose="020B0606020202030204" pitchFamily="34" charset="0"/>
                        </a:rPr>
                        <a:t>НЧИ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953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3310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2643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0,85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0,64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210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Arial Narrow" panose="020B0606020202030204" pitchFamily="34" charset="0"/>
                        </a:rPr>
                        <a:t>19,2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Arial Narrow" panose="020B0606020202030204" pitchFamily="34" charset="0"/>
                        </a:rPr>
                        <a:t>183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311" marR="7311" marT="7311" marB="0" anchor="ctr"/>
                </a:tc>
                <a:extLst>
                  <a:ext uri="{0D108BD9-81ED-4DB2-BD59-A6C34878D82A}">
                    <a16:rowId xmlns:a16="http://schemas.microsoft.com/office/drawing/2014/main" xmlns="" val="512577101"/>
                  </a:ext>
                </a:extLst>
              </a:tr>
              <a:tr h="3471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Arial Narrow" panose="020B0606020202030204" pitchFamily="34" charset="0"/>
                        </a:rPr>
                        <a:t>НЧИ_ВТШ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650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1631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1039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0,81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0,54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10,9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71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267518170"/>
                  </a:ext>
                </a:extLst>
              </a:tr>
              <a:tr h="3471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Arial Narrow" panose="020B0606020202030204" pitchFamily="34" charset="0"/>
                        </a:rPr>
                        <a:t>НЧИ_ВШЭП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308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1663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1612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0,91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0,87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114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2844848478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2E080649-548D-4E07-A734-9ED14F8886C5}"/>
              </a:ext>
            </a:extLst>
          </p:cNvPr>
          <p:cNvSpPr txBox="1"/>
          <p:nvPr/>
        </p:nvSpPr>
        <p:spPr>
          <a:xfrm>
            <a:off x="11282893" y="48913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12-15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437A90DD-E7E9-4D02-91BA-3D6E0E927D83}"/>
              </a:ext>
            </a:extLst>
          </p:cNvPr>
          <p:cNvSpPr txBox="1"/>
          <p:nvPr/>
        </p:nvSpPr>
        <p:spPr>
          <a:xfrm>
            <a:off x="11303003" y="452585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5094680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2118"/>
            <a:ext cx="12192000" cy="958849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205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7553" y="491067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5287" y="154516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4" name="TextBox 11"/>
          <p:cNvSpPr txBox="1">
            <a:spLocks noChangeArrowheads="1"/>
          </p:cNvSpPr>
          <p:nvPr/>
        </p:nvSpPr>
        <p:spPr bwMode="auto">
          <a:xfrm>
            <a:off x="2071416" y="86820"/>
            <a:ext cx="8911087" cy="707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alt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  Публикационная активность </a:t>
            </a:r>
          </a:p>
          <a:p>
            <a:pPr eaLnBrk="1" hangingPunct="1"/>
            <a:r>
              <a:rPr lang="ru-RU" alt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(ядро РИНЦ, с учетом статей 2023г  индексированных в 2024г) </a:t>
            </a:r>
          </a:p>
        </p:txBody>
      </p:sp>
      <p:pic>
        <p:nvPicPr>
          <p:cNvPr id="2057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1802" y="197804"/>
            <a:ext cx="1318683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Номер слайда 2">
            <a:extLst>
              <a:ext uri="{FF2B5EF4-FFF2-40B4-BE49-F238E27FC236}">
                <a16:creationId xmlns:a16="http://schemas.microsoft.com/office/drawing/2014/main" xmlns="" id="{CF04590C-FFAF-484D-8468-5622737CF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3264" y="6492884"/>
            <a:ext cx="528735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11</a:t>
            </a:fld>
            <a:endParaRPr lang="ru-RU" sz="1600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7F0BA8F9-6EA6-48AB-B09C-734572B1B98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1" y="203057"/>
            <a:ext cx="1278685" cy="523217"/>
          </a:xfrm>
          <a:prstGeom prst="rect">
            <a:avLst/>
          </a:prstGeom>
        </p:spPr>
      </p:pic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xmlns="" id="{F16C615A-3516-4B3B-A2CE-E6A29BE3B0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8201000"/>
              </p:ext>
            </p:extLst>
          </p:nvPr>
        </p:nvGraphicFramePr>
        <p:xfrm>
          <a:off x="82208" y="960967"/>
          <a:ext cx="6095999" cy="560410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5129">
                  <a:extLst>
                    <a:ext uri="{9D8B030D-6E8A-4147-A177-3AD203B41FA5}">
                      <a16:colId xmlns:a16="http://schemas.microsoft.com/office/drawing/2014/main" xmlns="" val="1275401438"/>
                    </a:ext>
                  </a:extLst>
                </a:gridCol>
                <a:gridCol w="3246551">
                  <a:extLst>
                    <a:ext uri="{9D8B030D-6E8A-4147-A177-3AD203B41FA5}">
                      <a16:colId xmlns:a16="http://schemas.microsoft.com/office/drawing/2014/main" xmlns="" val="876333809"/>
                    </a:ext>
                  </a:extLst>
                </a:gridCol>
                <a:gridCol w="966532">
                  <a:extLst>
                    <a:ext uri="{9D8B030D-6E8A-4147-A177-3AD203B41FA5}">
                      <a16:colId xmlns:a16="http://schemas.microsoft.com/office/drawing/2014/main" xmlns="" val="643263279"/>
                    </a:ext>
                  </a:extLst>
                </a:gridCol>
                <a:gridCol w="739344">
                  <a:extLst>
                    <a:ext uri="{9D8B030D-6E8A-4147-A177-3AD203B41FA5}">
                      <a16:colId xmlns:a16="http://schemas.microsoft.com/office/drawing/2014/main" xmlns="" val="2120606659"/>
                    </a:ext>
                  </a:extLst>
                </a:gridCol>
                <a:gridCol w="858443">
                  <a:extLst>
                    <a:ext uri="{9D8B030D-6E8A-4147-A177-3AD203B41FA5}">
                      <a16:colId xmlns:a16="http://schemas.microsoft.com/office/drawing/2014/main" xmlns="" val="2202960339"/>
                    </a:ext>
                  </a:extLst>
                </a:gridCol>
              </a:tblGrid>
              <a:tr h="233309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кафедры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статей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31513" marR="31513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выполн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2988259807"/>
                  </a:ext>
                </a:extLst>
              </a:tr>
              <a:tr h="23856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Факт </a:t>
                      </a: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46007150"/>
                  </a:ext>
                </a:extLst>
              </a:tr>
              <a:tr h="1694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иностранных языков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31513" marR="31513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13,3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112,8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31300434"/>
                  </a:ext>
                </a:extLst>
              </a:tr>
              <a:tr h="754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сервиса транспортных систем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31513" marR="31513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60344553"/>
                  </a:ext>
                </a:extLst>
              </a:tr>
              <a:tr h="754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Каф. материалов, технологий и качества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5,3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88143199"/>
                  </a:ext>
                </a:extLst>
              </a:tr>
              <a:tr h="1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Каф. эксплуатации автомобильного транспорта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5,45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91,7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30777273"/>
                  </a:ext>
                </a:extLst>
              </a:tr>
              <a:tr h="706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конструкторско-технологического обеспечения машиностроительных производств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6,95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57,6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27364115"/>
                  </a:ext>
                </a:extLst>
              </a:tr>
              <a:tr h="1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бизнес - информатики и математических методов в экономике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75978326"/>
                  </a:ext>
                </a:extLst>
              </a:tr>
              <a:tr h="754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химии и экологии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31513" marR="31513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5,8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120,7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20400454"/>
                  </a:ext>
                </a:extLst>
              </a:tr>
              <a:tr h="2346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машиностроения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46,1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87665999"/>
                  </a:ext>
                </a:extLst>
              </a:tr>
              <a:tr h="754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Каф. производственного менеджмента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12,55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39,8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97978670"/>
                  </a:ext>
                </a:extLst>
              </a:tr>
              <a:tr h="1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конституционного, административного и международного права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37,9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1693930"/>
                  </a:ext>
                </a:extLst>
              </a:tr>
              <a:tr h="2404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экономики предприятий и организаций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13,95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81348283"/>
                  </a:ext>
                </a:extLst>
              </a:tr>
              <a:tr h="1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 математики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99618973"/>
                  </a:ext>
                </a:extLst>
              </a:tr>
              <a:tr h="1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электроэнергетики и электротехники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14,7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27,2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4697384"/>
                  </a:ext>
                </a:extLst>
              </a:tr>
              <a:tr h="1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 физики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66,7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38572800"/>
                  </a:ext>
                </a:extLst>
              </a:tr>
            </a:tbl>
          </a:graphicData>
        </a:graphic>
      </p:graphicFrame>
      <p:graphicFrame>
        <p:nvGraphicFramePr>
          <p:cNvPr id="14" name="Таблица 13">
            <a:extLst>
              <a:ext uri="{FF2B5EF4-FFF2-40B4-BE49-F238E27FC236}">
                <a16:creationId xmlns:a16="http://schemas.microsoft.com/office/drawing/2014/main" xmlns="" id="{D08D90C3-8286-44FB-8993-9ED596BA48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8509796"/>
              </p:ext>
            </p:extLst>
          </p:nvPr>
        </p:nvGraphicFramePr>
        <p:xfrm>
          <a:off x="6204077" y="980016"/>
          <a:ext cx="5963882" cy="39063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8949">
                  <a:extLst>
                    <a:ext uri="{9D8B030D-6E8A-4147-A177-3AD203B41FA5}">
                      <a16:colId xmlns:a16="http://schemas.microsoft.com/office/drawing/2014/main" xmlns="" val="1275401438"/>
                    </a:ext>
                  </a:extLst>
                </a:gridCol>
                <a:gridCol w="3176190">
                  <a:extLst>
                    <a:ext uri="{9D8B030D-6E8A-4147-A177-3AD203B41FA5}">
                      <a16:colId xmlns:a16="http://schemas.microsoft.com/office/drawing/2014/main" xmlns="" val="876333809"/>
                    </a:ext>
                  </a:extLst>
                </a:gridCol>
                <a:gridCol w="972748">
                  <a:extLst>
                    <a:ext uri="{9D8B030D-6E8A-4147-A177-3AD203B41FA5}">
                      <a16:colId xmlns:a16="http://schemas.microsoft.com/office/drawing/2014/main" xmlns="" val="643263279"/>
                    </a:ext>
                  </a:extLst>
                </a:gridCol>
                <a:gridCol w="696156">
                  <a:extLst>
                    <a:ext uri="{9D8B030D-6E8A-4147-A177-3AD203B41FA5}">
                      <a16:colId xmlns:a16="http://schemas.microsoft.com/office/drawing/2014/main" xmlns="" val="2120606659"/>
                    </a:ext>
                  </a:extLst>
                </a:gridCol>
                <a:gridCol w="839839">
                  <a:extLst>
                    <a:ext uri="{9D8B030D-6E8A-4147-A177-3AD203B41FA5}">
                      <a16:colId xmlns:a16="http://schemas.microsoft.com/office/drawing/2014/main" xmlns="" val="2202960339"/>
                    </a:ext>
                  </a:extLst>
                </a:gridCol>
              </a:tblGrid>
              <a:tr h="236591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кафедры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статей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31513" marR="31513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выполн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2988259807"/>
                  </a:ext>
                </a:extLst>
              </a:tr>
              <a:tr h="2125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Факт </a:t>
                      </a: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678320267"/>
                  </a:ext>
                </a:extLst>
              </a:tr>
              <a:tr h="1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автоматизации и управления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9,75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33262700"/>
                  </a:ext>
                </a:extLst>
              </a:tr>
              <a:tr h="2200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юридических дисциплин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14,45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58162752"/>
                  </a:ext>
                </a:extLst>
              </a:tr>
              <a:tr h="600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строительства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22,2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72243545"/>
                  </a:ext>
                </a:extLst>
              </a:tr>
              <a:tr h="1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социально-гуманитарных наук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17,55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353929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Каф. физического воспитания и спорта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08351737"/>
                  </a:ext>
                </a:extLst>
              </a:tr>
              <a:tr h="1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филологии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24,5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77769950"/>
                  </a:ext>
                </a:extLst>
              </a:tr>
              <a:tr h="1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информационных систем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24,4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31697642"/>
                  </a:ext>
                </a:extLst>
              </a:tr>
              <a:tr h="1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автомобилей, автомобильных двигателей и дизайна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8,85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78649423"/>
                  </a:ext>
                </a:extLst>
              </a:tr>
              <a:tr h="2355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высокоэнергетических процессов и агрегатов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37,7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68361130"/>
                  </a:ext>
                </a:extLst>
              </a:tr>
              <a:tr h="2355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механики и конструирования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13,5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19639929"/>
                  </a:ext>
                </a:extLst>
              </a:tr>
              <a:tr h="112872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за 2024г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305,5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32.1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15610000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за 2024г (только статьи 2024г)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305,5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24,5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71301411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за 2023г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318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37,8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10554896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63865575-B11F-415D-85E1-4485CCD88006}"/>
              </a:ext>
            </a:extLst>
          </p:cNvPr>
          <p:cNvSpPr txBox="1"/>
          <p:nvPr/>
        </p:nvSpPr>
        <p:spPr>
          <a:xfrm>
            <a:off x="11282893" y="48913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12-15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25CEAC99-0D98-426B-B44C-F4567881AA97}"/>
              </a:ext>
            </a:extLst>
          </p:cNvPr>
          <p:cNvSpPr txBox="1"/>
          <p:nvPr/>
        </p:nvSpPr>
        <p:spPr>
          <a:xfrm>
            <a:off x="11303003" y="452585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7562872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2118"/>
            <a:ext cx="12192000" cy="958849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205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7553" y="491067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5287" y="154516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1802" y="197804"/>
            <a:ext cx="1318683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Номер слайда 2">
            <a:extLst>
              <a:ext uri="{FF2B5EF4-FFF2-40B4-BE49-F238E27FC236}">
                <a16:creationId xmlns:a16="http://schemas.microsoft.com/office/drawing/2014/main" xmlns="" id="{CF04590C-FFAF-484D-8468-5622737CF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3264" y="6492884"/>
            <a:ext cx="528735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12</a:t>
            </a:fld>
            <a:endParaRPr lang="ru-RU" sz="1600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7F0BA8F9-6EA6-48AB-B09C-734572B1B98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1" y="203057"/>
            <a:ext cx="1278685" cy="52321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A418C11C-0936-4C44-AF30-AF2BF0638DAD}"/>
              </a:ext>
            </a:extLst>
          </p:cNvPr>
          <p:cNvSpPr txBox="1"/>
          <p:nvPr/>
        </p:nvSpPr>
        <p:spPr>
          <a:xfrm>
            <a:off x="937834" y="244169"/>
            <a:ext cx="893962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defTabSz="1219170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Публикационная активность (в журналах ВАК)</a:t>
            </a:r>
          </a:p>
        </p:txBody>
      </p:sp>
      <p:graphicFrame>
        <p:nvGraphicFramePr>
          <p:cNvPr id="14" name="Таблица 13">
            <a:extLst>
              <a:ext uri="{FF2B5EF4-FFF2-40B4-BE49-F238E27FC236}">
                <a16:creationId xmlns:a16="http://schemas.microsoft.com/office/drawing/2014/main" xmlns="" id="{33154364-F1FA-4E34-82F4-B0F115694D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9403243"/>
              </p:ext>
            </p:extLst>
          </p:nvPr>
        </p:nvGraphicFramePr>
        <p:xfrm>
          <a:off x="108652" y="1017267"/>
          <a:ext cx="5987346" cy="54397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1428">
                  <a:extLst>
                    <a:ext uri="{9D8B030D-6E8A-4147-A177-3AD203B41FA5}">
                      <a16:colId xmlns:a16="http://schemas.microsoft.com/office/drawing/2014/main" xmlns="" val="1275401438"/>
                    </a:ext>
                  </a:extLst>
                </a:gridCol>
                <a:gridCol w="3953387">
                  <a:extLst>
                    <a:ext uri="{9D8B030D-6E8A-4147-A177-3AD203B41FA5}">
                      <a16:colId xmlns:a16="http://schemas.microsoft.com/office/drawing/2014/main" xmlns="" val="876333809"/>
                    </a:ext>
                  </a:extLst>
                </a:gridCol>
                <a:gridCol w="855133">
                  <a:extLst>
                    <a:ext uri="{9D8B030D-6E8A-4147-A177-3AD203B41FA5}">
                      <a16:colId xmlns:a16="http://schemas.microsoft.com/office/drawing/2014/main" xmlns="" val="643263279"/>
                    </a:ext>
                  </a:extLst>
                </a:gridCol>
                <a:gridCol w="787398">
                  <a:extLst>
                    <a:ext uri="{9D8B030D-6E8A-4147-A177-3AD203B41FA5}">
                      <a16:colId xmlns:a16="http://schemas.microsoft.com/office/drawing/2014/main" xmlns="" val="1604166686"/>
                    </a:ext>
                  </a:extLst>
                </a:gridCol>
              </a:tblGrid>
              <a:tr h="7400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кафедры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статей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ставок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2988259807"/>
                  </a:ext>
                </a:extLst>
              </a:tr>
              <a:tr h="754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иностранных языков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13,3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1131300434"/>
                  </a:ext>
                </a:extLst>
              </a:tr>
              <a:tr h="754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сервиса транспортных систем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2660344553"/>
                  </a:ext>
                </a:extLst>
              </a:tr>
              <a:tr h="754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Каф. материалов, технологий и качества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5,3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4088143199"/>
                  </a:ext>
                </a:extLst>
              </a:tr>
              <a:tr h="1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Каф. эксплуатации автомобильного транспорта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5,45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4130777273"/>
                  </a:ext>
                </a:extLst>
              </a:tr>
              <a:tr h="1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конструкторско-технологического обеспечения машиностроительных производств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6,95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2627364115"/>
                  </a:ext>
                </a:extLst>
              </a:tr>
              <a:tr h="1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бизнес - информатики и математических методов в экономике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1975978326"/>
                  </a:ext>
                </a:extLst>
              </a:tr>
              <a:tr h="1204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химии и экологии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5,8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3620400454"/>
                  </a:ext>
                </a:extLst>
              </a:tr>
              <a:tr h="754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машиностроения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2787665999"/>
                  </a:ext>
                </a:extLst>
              </a:tr>
              <a:tr h="754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Каф. производственного менеджмента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12,55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2797978670"/>
                  </a:ext>
                </a:extLst>
              </a:tr>
              <a:tr h="1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конституционного, административного и международного права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401693930"/>
                  </a:ext>
                </a:extLst>
              </a:tr>
              <a:tr h="1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экономики предприятий и организаций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13,95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2381348283"/>
                  </a:ext>
                </a:extLst>
              </a:tr>
              <a:tr h="1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 математики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2699618973"/>
                  </a:ext>
                </a:extLst>
              </a:tr>
              <a:tr h="1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электроэнергетики и электротехники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14,7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244697384"/>
                  </a:ext>
                </a:extLst>
              </a:tr>
              <a:tr h="1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 физики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2738572800"/>
                  </a:ext>
                </a:extLst>
              </a:tr>
            </a:tbl>
          </a:graphicData>
        </a:graphic>
      </p:graphicFrame>
      <p:graphicFrame>
        <p:nvGraphicFramePr>
          <p:cNvPr id="17" name="Таблица 16">
            <a:extLst>
              <a:ext uri="{FF2B5EF4-FFF2-40B4-BE49-F238E27FC236}">
                <a16:creationId xmlns:a16="http://schemas.microsoft.com/office/drawing/2014/main" xmlns="" id="{2652B6B6-A749-44DF-B540-E18A1F1AD9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8614977"/>
              </p:ext>
            </p:extLst>
          </p:nvPr>
        </p:nvGraphicFramePr>
        <p:xfrm>
          <a:off x="6190705" y="1017267"/>
          <a:ext cx="5892642" cy="394178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0142">
                  <a:extLst>
                    <a:ext uri="{9D8B030D-6E8A-4147-A177-3AD203B41FA5}">
                      <a16:colId xmlns:a16="http://schemas.microsoft.com/office/drawing/2014/main" xmlns="" val="1275401438"/>
                    </a:ext>
                  </a:extLst>
                </a:gridCol>
                <a:gridCol w="3780886">
                  <a:extLst>
                    <a:ext uri="{9D8B030D-6E8A-4147-A177-3AD203B41FA5}">
                      <a16:colId xmlns:a16="http://schemas.microsoft.com/office/drawing/2014/main" xmlns="" val="876333809"/>
                    </a:ext>
                  </a:extLst>
                </a:gridCol>
                <a:gridCol w="829734">
                  <a:extLst>
                    <a:ext uri="{9D8B030D-6E8A-4147-A177-3AD203B41FA5}">
                      <a16:colId xmlns:a16="http://schemas.microsoft.com/office/drawing/2014/main" xmlns="" val="643263279"/>
                    </a:ext>
                  </a:extLst>
                </a:gridCol>
                <a:gridCol w="771880">
                  <a:extLst>
                    <a:ext uri="{9D8B030D-6E8A-4147-A177-3AD203B41FA5}">
                      <a16:colId xmlns:a16="http://schemas.microsoft.com/office/drawing/2014/main" xmlns="" val="3340246203"/>
                    </a:ext>
                  </a:extLst>
                </a:gridCol>
              </a:tblGrid>
              <a:tr h="7561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кафедры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статей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ставок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2988259807"/>
                  </a:ext>
                </a:extLst>
              </a:tr>
              <a:tr h="1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автоматизации и управления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9,75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1833262700"/>
                  </a:ext>
                </a:extLst>
              </a:tr>
              <a:tr h="1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юридических дисциплин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14,45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11581627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строительства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22,2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2272243545"/>
                  </a:ext>
                </a:extLst>
              </a:tr>
              <a:tr h="1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социально-гуманитарных наук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17,55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42353929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Каф. физического воспитания и спорта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2308351737"/>
                  </a:ext>
                </a:extLst>
              </a:tr>
              <a:tr h="1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филологии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</a:t>
                      </a: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24,5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3877769950"/>
                  </a:ext>
                </a:extLst>
              </a:tr>
              <a:tr h="1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информационных систем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2631697642"/>
                  </a:ext>
                </a:extLst>
              </a:tr>
              <a:tr h="1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Каф. автомобилей, автомобильных двигателей и дизайна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8,85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2478649423"/>
                  </a:ext>
                </a:extLst>
              </a:tr>
              <a:tr h="1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высокоэнергетических процессов и агрегатов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3768361130"/>
                  </a:ext>
                </a:extLst>
              </a:tr>
              <a:tr h="155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механики и конструирования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13,5</a:t>
                      </a: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1897775291"/>
                  </a:ext>
                </a:extLst>
              </a:tr>
              <a:tr h="104775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5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302</a:t>
                      </a:r>
                    </a:p>
                  </a:txBody>
                  <a:tcPr marL="31513" marR="315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305,5</a:t>
                      </a:r>
                    </a:p>
                  </a:txBody>
                  <a:tcPr marL="31513" marR="31513" marT="0" marB="0" anchor="ctr"/>
                </a:tc>
                <a:extLst>
                  <a:ext uri="{0D108BD9-81ED-4DB2-BD59-A6C34878D82A}">
                    <a16:rowId xmlns:a16="http://schemas.microsoft.com/office/drawing/2014/main" xmlns="" val="2415610000"/>
                  </a:ext>
                </a:extLst>
              </a:tr>
            </a:tbl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3C05118A-9E22-47C4-BAF2-A6CA0AA05FFF}"/>
              </a:ext>
            </a:extLst>
          </p:cNvPr>
          <p:cNvSpPr txBox="1"/>
          <p:nvPr/>
        </p:nvSpPr>
        <p:spPr>
          <a:xfrm>
            <a:off x="11282893" y="48913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12-15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FE839018-52EB-45AE-8B74-911D83922C23}"/>
              </a:ext>
            </a:extLst>
          </p:cNvPr>
          <p:cNvSpPr txBox="1"/>
          <p:nvPr/>
        </p:nvSpPr>
        <p:spPr>
          <a:xfrm>
            <a:off x="11303003" y="452585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5973597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2118"/>
            <a:ext cx="12192000" cy="958849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205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7553" y="491067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5287" y="154516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4" name="TextBox 11"/>
          <p:cNvSpPr txBox="1">
            <a:spLocks noChangeArrowheads="1"/>
          </p:cNvSpPr>
          <p:nvPr/>
        </p:nvSpPr>
        <p:spPr bwMode="auto">
          <a:xfrm>
            <a:off x="1614725" y="90078"/>
            <a:ext cx="7707078" cy="830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Количество созданных результатов интеллектуальной деятельности </a:t>
            </a:r>
          </a:p>
        </p:txBody>
      </p:sp>
      <p:pic>
        <p:nvPicPr>
          <p:cNvPr id="2057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1802" y="197804"/>
            <a:ext cx="1318683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Номер слайда 2">
            <a:extLst>
              <a:ext uri="{FF2B5EF4-FFF2-40B4-BE49-F238E27FC236}">
                <a16:creationId xmlns:a16="http://schemas.microsoft.com/office/drawing/2014/main" xmlns="" id="{CF04590C-FFAF-484D-8468-5622737CF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3264" y="6492884"/>
            <a:ext cx="528735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13</a:t>
            </a:fld>
            <a:endParaRPr lang="ru-RU" sz="1600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7F0BA8F9-6EA6-48AB-B09C-734572B1B98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1" y="203057"/>
            <a:ext cx="1278685" cy="523217"/>
          </a:xfrm>
          <a:prstGeom prst="rect">
            <a:avLst/>
          </a:prstGeom>
        </p:spPr>
      </p:pic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EF5A2463-5285-42B2-A3EA-00A144B777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1521694"/>
              </p:ext>
            </p:extLst>
          </p:nvPr>
        </p:nvGraphicFramePr>
        <p:xfrm>
          <a:off x="84059" y="960967"/>
          <a:ext cx="6168299" cy="57561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1104">
                  <a:extLst>
                    <a:ext uri="{9D8B030D-6E8A-4147-A177-3AD203B41FA5}">
                      <a16:colId xmlns:a16="http://schemas.microsoft.com/office/drawing/2014/main" xmlns="" val="3965977493"/>
                    </a:ext>
                  </a:extLst>
                </a:gridCol>
                <a:gridCol w="4566129">
                  <a:extLst>
                    <a:ext uri="{9D8B030D-6E8A-4147-A177-3AD203B41FA5}">
                      <a16:colId xmlns:a16="http://schemas.microsoft.com/office/drawing/2014/main" xmlns="" val="1050212815"/>
                    </a:ext>
                  </a:extLst>
                </a:gridCol>
                <a:gridCol w="1291066">
                  <a:extLst>
                    <a:ext uri="{9D8B030D-6E8A-4147-A177-3AD203B41FA5}">
                      <a16:colId xmlns:a16="http://schemas.microsoft.com/office/drawing/2014/main" xmlns="" val="4176813272"/>
                    </a:ext>
                  </a:extLst>
                </a:gridCol>
              </a:tblGrid>
              <a:tr h="5329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структурного подразделения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РИД, доли.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0602107"/>
                  </a:ext>
                </a:extLst>
              </a:tr>
              <a:tr h="2553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механики и конструирования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16780142"/>
                  </a:ext>
                </a:extLst>
              </a:tr>
              <a:tr h="2553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материалов, технологий и качества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12563173"/>
                  </a:ext>
                </a:extLst>
              </a:tr>
              <a:tr h="2553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машиностроения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73379505"/>
                  </a:ext>
                </a:extLst>
              </a:tr>
              <a:tr h="2337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Каф. автомобилей, автомобильных двигателей и дизайна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1,78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22954730"/>
                  </a:ext>
                </a:extLst>
              </a:tr>
              <a:tr h="2553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КТОМП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2780779"/>
                  </a:ext>
                </a:extLst>
              </a:tr>
              <a:tr h="2553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сервиса транспортных систем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90922891"/>
                  </a:ext>
                </a:extLst>
              </a:tr>
              <a:tr h="2553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эксплуатации автомобильного транспорта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4,07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45846253"/>
                  </a:ext>
                </a:extLst>
              </a:tr>
              <a:tr h="2553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физики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14460192"/>
                  </a:ext>
                </a:extLst>
              </a:tr>
              <a:tr h="1695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высокоэнергетических процессов и агрегатов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38363254"/>
                  </a:ext>
                </a:extLst>
              </a:tr>
              <a:tr h="2553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электроэнергетики и электротехники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7,3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59200468"/>
                  </a:ext>
                </a:extLst>
              </a:tr>
              <a:tr h="2553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автоматизации и управления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07111353"/>
                  </a:ext>
                </a:extLst>
              </a:tr>
              <a:tr h="510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информационных систем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3,64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99301789"/>
                  </a:ext>
                </a:extLst>
              </a:tr>
              <a:tr h="1907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Кафедра математики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09748382"/>
                  </a:ext>
                </a:extLst>
              </a:tr>
              <a:tr h="1396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Кафедра химии и экологии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6,86</a:t>
                      </a: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23951735"/>
                  </a:ext>
                </a:extLst>
              </a:tr>
              <a:tr h="2375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Кафедра строительства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34591519"/>
                  </a:ext>
                </a:extLst>
              </a:tr>
              <a:tr h="1663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производственного менеджмента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28276209"/>
                  </a:ext>
                </a:extLst>
              </a:tr>
              <a:tr h="1663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Кафедра экономики</a:t>
                      </a:r>
                      <a:r>
                        <a:rPr lang="ru-RU" sz="16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предприятий и организаций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1,55</a:t>
                      </a: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БИММЭ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29883259"/>
                  </a:ext>
                </a:extLst>
              </a:tr>
            </a:tbl>
          </a:graphicData>
        </a:graphic>
      </p:graphicFrame>
      <p:graphicFrame>
        <p:nvGraphicFramePr>
          <p:cNvPr id="15" name="Таблица 14">
            <a:extLst>
              <a:ext uri="{FF2B5EF4-FFF2-40B4-BE49-F238E27FC236}">
                <a16:creationId xmlns:a16="http://schemas.microsoft.com/office/drawing/2014/main" xmlns="" id="{A7B9D545-2747-48F2-BCDA-8242A68655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9303087"/>
              </p:ext>
            </p:extLst>
          </p:nvPr>
        </p:nvGraphicFramePr>
        <p:xfrm>
          <a:off x="6346372" y="987163"/>
          <a:ext cx="5761570" cy="263004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0591">
                  <a:extLst>
                    <a:ext uri="{9D8B030D-6E8A-4147-A177-3AD203B41FA5}">
                      <a16:colId xmlns:a16="http://schemas.microsoft.com/office/drawing/2014/main" xmlns="" val="3965977493"/>
                    </a:ext>
                  </a:extLst>
                </a:gridCol>
                <a:gridCol w="4372782">
                  <a:extLst>
                    <a:ext uri="{9D8B030D-6E8A-4147-A177-3AD203B41FA5}">
                      <a16:colId xmlns:a16="http://schemas.microsoft.com/office/drawing/2014/main" xmlns="" val="1050212815"/>
                    </a:ext>
                  </a:extLst>
                </a:gridCol>
                <a:gridCol w="1098197">
                  <a:extLst>
                    <a:ext uri="{9D8B030D-6E8A-4147-A177-3AD203B41FA5}">
                      <a16:colId xmlns:a16="http://schemas.microsoft.com/office/drawing/2014/main" xmlns="" val="4176813272"/>
                    </a:ext>
                  </a:extLst>
                </a:gridCol>
              </a:tblGrid>
              <a:tr h="3836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структурного подразделения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РИД, доли.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0602107"/>
                  </a:ext>
                </a:extLst>
              </a:tr>
              <a:tr h="1121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Кафедра КАИМП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91977880"/>
                  </a:ext>
                </a:extLst>
              </a:tr>
              <a:tr h="1121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Кафедра юридических дисциплин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838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Кафедра иностранных языков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81650540"/>
                  </a:ext>
                </a:extLst>
              </a:tr>
              <a:tr h="767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Кафедра социально-гуманитарных наук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0,2</a:t>
                      </a: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32760226"/>
                  </a:ext>
                </a:extLst>
              </a:tr>
              <a:tr h="1650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Кафедра филологии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104337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Кафедра физического воспитания и спорта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20699391"/>
                  </a:ext>
                </a:extLst>
              </a:tr>
              <a:tr h="183833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Инженерно-экономический колледж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8538242"/>
                  </a:ext>
                </a:extLst>
              </a:tr>
              <a:tr h="1838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80066666"/>
                  </a:ext>
                </a:extLst>
              </a:tr>
            </a:tbl>
          </a:graphicData>
        </a:graphic>
      </p:graphicFrame>
      <p:graphicFrame>
        <p:nvGraphicFramePr>
          <p:cNvPr id="14" name="Диаграмма 13">
            <a:extLst>
              <a:ext uri="{FF2B5EF4-FFF2-40B4-BE49-F238E27FC236}">
                <a16:creationId xmlns:a16="http://schemas.microsoft.com/office/drawing/2014/main" xmlns="" id="{584538D7-264F-4307-857F-640B516A7A4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95399944"/>
              </p:ext>
            </p:extLst>
          </p:nvPr>
        </p:nvGraphicFramePr>
        <p:xfrm>
          <a:off x="6346372" y="3672840"/>
          <a:ext cx="5679373" cy="3185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4BBBCE21-7A5A-4BE5-94E9-156C039282BB}"/>
              </a:ext>
            </a:extLst>
          </p:cNvPr>
          <p:cNvSpPr txBox="1"/>
          <p:nvPr/>
        </p:nvSpPr>
        <p:spPr>
          <a:xfrm>
            <a:off x="11282893" y="48913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12-15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BA2DC02C-67F3-406D-B15A-AB6CEF2D1B96}"/>
              </a:ext>
            </a:extLst>
          </p:cNvPr>
          <p:cNvSpPr txBox="1"/>
          <p:nvPr/>
        </p:nvSpPr>
        <p:spPr>
          <a:xfrm>
            <a:off x="11303003" y="452585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3354433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2118"/>
            <a:ext cx="12192000" cy="958849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205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7553" y="491067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5287" y="154516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4" name="TextBox 11"/>
          <p:cNvSpPr txBox="1">
            <a:spLocks noChangeArrowheads="1"/>
          </p:cNvSpPr>
          <p:nvPr/>
        </p:nvSpPr>
        <p:spPr bwMode="auto">
          <a:xfrm>
            <a:off x="1614725" y="90078"/>
            <a:ext cx="7707078" cy="830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Научно-технические мероприятия организованные институтом в 2024г.</a:t>
            </a:r>
          </a:p>
        </p:txBody>
      </p:sp>
      <p:pic>
        <p:nvPicPr>
          <p:cNvPr id="2057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1802" y="197804"/>
            <a:ext cx="1318683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Номер слайда 2">
            <a:extLst>
              <a:ext uri="{FF2B5EF4-FFF2-40B4-BE49-F238E27FC236}">
                <a16:creationId xmlns:a16="http://schemas.microsoft.com/office/drawing/2014/main" xmlns="" id="{CF04590C-FFAF-484D-8468-5622737CF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3264" y="6492884"/>
            <a:ext cx="528735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14</a:t>
            </a:fld>
            <a:endParaRPr lang="ru-RU" sz="1600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7F0BA8F9-6EA6-48AB-B09C-734572B1B98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1" y="203057"/>
            <a:ext cx="1278685" cy="523217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90365190-B320-4BAA-BE65-1B6190A65D7D}"/>
              </a:ext>
            </a:extLst>
          </p:cNvPr>
          <p:cNvSpPr/>
          <p:nvPr/>
        </p:nvSpPr>
        <p:spPr>
          <a:xfrm>
            <a:off x="146348" y="980016"/>
            <a:ext cx="11851688" cy="67710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Международные</a:t>
            </a:r>
            <a:endParaRPr lang="ru-RU" alt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68288" indent="-268288" algn="just">
              <a:buFont typeface="Calibri" pitchFamily="34" charset="0"/>
              <a:buAutoNum type="arabicPeriod"/>
              <a:defRPr/>
            </a:pPr>
            <a:r>
              <a:rPr lang="ru-RU" alt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 Международная научно-практическая заочная конференция «ЭТАП-2024». Ответственный за организацию: Башмаков Д.А.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268288" indent="-268288" algn="just">
              <a:buFont typeface="Calibri" pitchFamily="34" charset="0"/>
              <a:buAutoNum type="arabicPeriod"/>
              <a:defRPr/>
            </a:pP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II Международная научная конференция «Качество жизни населения промышленных территорий в эпоху неопределенности». </a:t>
            </a:r>
            <a:r>
              <a:rPr lang="ru-RU" alt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Ответственный за организацию: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Галиуллина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Г.Ф.	</a:t>
            </a:r>
            <a:endParaRPr lang="ru-RU" alt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68288" indent="-268288" algn="just">
              <a:buFont typeface="Calibri" pitchFamily="34" charset="0"/>
              <a:buAutoNum type="arabicPeriod"/>
              <a:defRPr/>
            </a:pPr>
            <a:r>
              <a:rPr lang="ru-RU" alt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 Международная научно-практическая конференция «Большие системы: устойчивость и безопасность в современном мире – LS S&amp;S MW’24»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ru-RU" alt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Ответственный за организацию: 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Макарова И.В.</a:t>
            </a:r>
          </a:p>
          <a:p>
            <a:pPr marL="268288" indent="-268288" algn="just">
              <a:buFont typeface="Calibri" pitchFamily="34" charset="0"/>
              <a:buAutoNum type="arabicPeriod"/>
              <a:defRPr/>
            </a:pP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Международная научно-техническая конференция «Наука и технология модифицирования чугуна-2024».</a:t>
            </a:r>
            <a:r>
              <a:rPr lang="ru-RU" alt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Ответственный за организацию: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Панов А.Г.</a:t>
            </a:r>
            <a:r>
              <a:rPr lang="ru-RU" alt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dirty="0">
              <a:solidFill>
                <a:prstClr val="black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68288" indent="-268288" algn="just">
              <a:buFont typeface="Calibri" pitchFamily="34" charset="0"/>
              <a:buAutoNum type="arabicPeriod"/>
              <a:defRPr/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Международная конференция 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IEEE Developments in </a:t>
            </a:r>
            <a:r>
              <a:rPr lang="en-US" sz="1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e-Systems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Engineering «DeSE202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4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(Отдельная секция). </a:t>
            </a:r>
            <a:r>
              <a:rPr lang="ru-RU" alt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Ответственный за организацию: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Мустафина Д. Н.</a:t>
            </a:r>
          </a:p>
          <a:p>
            <a:pPr marL="268288" indent="-268288" algn="just">
              <a:buFont typeface="Calibri" pitchFamily="34" charset="0"/>
              <a:buAutoNum type="arabicPeriod"/>
              <a:defRPr/>
            </a:pP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Международная научно-практическая конференция «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Ермаковские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чтения в Набережных Челнах. Культурно-историческая и социально-экономическая динамика регионов: Вызовы и возможности» </a:t>
            </a:r>
            <a:r>
              <a:rPr lang="ru-RU" alt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Ответственный за организацию: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Бикулов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Р.А.</a:t>
            </a:r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  <a:p>
            <a:pPr marL="268288" indent="-268288" algn="just">
              <a:buFont typeface="Calibri" pitchFamily="34" charset="0"/>
              <a:buAutoNum type="arabicPeriod"/>
              <a:defRPr/>
            </a:pPr>
            <a:r>
              <a:rPr lang="ru-RU" alt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 Международной научно-практической конференции «Консолидация науки и практики в сопровождении детей и взрослых с особыми образовательными потребностями». Ответственный за организацию: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Хайруллин А.Г.</a:t>
            </a:r>
            <a:endParaRPr lang="ru-RU" sz="1400" dirty="0">
              <a:latin typeface="Times New Roman" pitchFamily="18" charset="0"/>
              <a:ea typeface="Times New Roman" panose="02020603050405020304" pitchFamily="18" charset="0"/>
              <a:cs typeface="Times New Roman" pitchFamily="18" charset="0"/>
            </a:endParaRPr>
          </a:p>
          <a:p>
            <a:pPr marL="268288" indent="-268288" algn="ctr">
              <a:defRPr/>
            </a:pPr>
            <a:r>
              <a:rPr lang="ru-RU" alt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Всероссийские</a:t>
            </a:r>
            <a:endParaRPr lang="ru-RU" alt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68288" indent="-268288" algn="just">
              <a:buFont typeface="+mj-lt"/>
              <a:buAutoNum type="arabicPeriod" startAt="8"/>
              <a:defRPr/>
            </a:pPr>
            <a:r>
              <a:rPr lang="ru-RU" alt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Всероссийская научно-практическая конференция студентов, аспирантов и молодых ученых «X</a:t>
            </a:r>
            <a:r>
              <a:rPr lang="en-US" alt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</a:t>
            </a:r>
            <a:r>
              <a:rPr lang="ru-RU" alt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Камские чтения». </a:t>
            </a:r>
          </a:p>
          <a:p>
            <a:pPr marL="268288" indent="-268288" algn="ctr">
              <a:defRPr/>
            </a:pPr>
            <a:r>
              <a:rPr lang="ru-RU" alt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Региональные</a:t>
            </a:r>
          </a:p>
          <a:p>
            <a:pPr marL="268288" indent="-268288" algn="just">
              <a:buFont typeface="+mj-lt"/>
              <a:buAutoNum type="arabicPeriod" startAt="9"/>
              <a:defRPr/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Закамский региональный конкурс «IT-разработка 2024» для школьников и студентов среднего профессионального образования. </a:t>
            </a:r>
            <a:r>
              <a:rPr lang="ru-RU" alt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Ответственный за организацию: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Ишмурадова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И.И.</a:t>
            </a:r>
          </a:p>
          <a:p>
            <a:pPr marL="268288" indent="-268288" algn="just">
              <a:buFont typeface="Calibri" pitchFamily="34" charset="0"/>
              <a:buAutoNum type="arabicPeriod" startAt="9"/>
              <a:defRPr/>
            </a:pPr>
            <a:r>
              <a:rPr lang="ru-RU" altLang="ru-RU" sz="1400" dirty="0">
                <a:latin typeface="Times New Roman" pitchFamily="18" charset="0"/>
                <a:cs typeface="Times New Roman" pitchFamily="18" charset="0"/>
              </a:rPr>
              <a:t>Восемнадцатая </a:t>
            </a:r>
            <a:r>
              <a:rPr lang="ru-RU" altLang="ru-RU" sz="1400" dirty="0" err="1">
                <a:latin typeface="Times New Roman" pitchFamily="18" charset="0"/>
                <a:cs typeface="Times New Roman" pitchFamily="18" charset="0"/>
              </a:rPr>
              <a:t>Закамская</a:t>
            </a:r>
            <a:r>
              <a:rPr lang="ru-RU" altLang="ru-RU" sz="1400" dirty="0">
                <a:latin typeface="Times New Roman" pitchFamily="18" charset="0"/>
                <a:cs typeface="Times New Roman" pitchFamily="18" charset="0"/>
              </a:rPr>
              <a:t> олимпиада на платформе 1С. </a:t>
            </a:r>
            <a:r>
              <a:rPr lang="ru-RU" alt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Ответственный за организацию: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Валиев Р.А.</a:t>
            </a:r>
          </a:p>
          <a:p>
            <a:pPr marL="268288" indent="-268288" algn="ctr">
              <a:defRPr/>
            </a:pP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Мероприятия в рамках университета, института</a:t>
            </a:r>
            <a:endParaRPr lang="ru-RU" alt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68288" indent="-268288" algn="just">
              <a:buFont typeface="+mj-lt"/>
              <a:buAutoNum type="arabicPeriod" startAt="11"/>
              <a:defRPr/>
            </a:pPr>
            <a:r>
              <a:rPr lang="ru-RU" alt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Научно-практическая конференция студентов и аспирантов «Эксплуатация автомобильного транспорта». Ответственный за организацию: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Калимуллин Р.Ф.</a:t>
            </a:r>
            <a:endParaRPr lang="ru-RU" alt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68288" indent="-268288" algn="just">
              <a:buFont typeface="+mj-lt"/>
              <a:buAutoNum type="arabicPeriod" startAt="11"/>
              <a:defRPr/>
            </a:pPr>
            <a:r>
              <a:rPr lang="ru-RU" alt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Итоговая научная конференция профессорско-преподавательского состава Набережночелнинского института КФУ. </a:t>
            </a:r>
          </a:p>
          <a:p>
            <a:pPr marL="268288" indent="-268288">
              <a:buFont typeface="Calibri" pitchFamily="34" charset="0"/>
              <a:buAutoNum type="arabicPeriod" startAt="11"/>
              <a:defRPr/>
            </a:pPr>
            <a:r>
              <a:rPr lang="ru-RU" alt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Итоговая образовательно-научная конференция студентов. </a:t>
            </a:r>
          </a:p>
          <a:p>
            <a:pPr marL="268288" indent="-268288">
              <a:buFont typeface="Calibri" pitchFamily="34" charset="0"/>
              <a:buAutoNum type="arabicPeriod" startAt="11"/>
              <a:defRPr/>
            </a:pPr>
            <a:r>
              <a:rPr lang="ru-RU" alt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Фестиваль науки «Открывая мир науки».</a:t>
            </a:r>
          </a:p>
          <a:p>
            <a:pPr marL="268288" indent="-268288">
              <a:buFont typeface="Calibri" pitchFamily="34" charset="0"/>
              <a:buAutoNum type="arabicPeriod" startAt="11"/>
              <a:defRPr/>
            </a:pPr>
            <a:r>
              <a:rPr lang="ru-RU" alt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День науки – Научные бои.</a:t>
            </a:r>
          </a:p>
          <a:p>
            <a:pPr marL="268288" indent="-268288">
              <a:buFont typeface="Calibri" pitchFamily="34" charset="0"/>
              <a:buAutoNum type="arabicPeriod" startAt="11"/>
              <a:defRPr/>
            </a:pPr>
            <a:r>
              <a:rPr lang="ru-RU" alt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Ночь науки.</a:t>
            </a:r>
          </a:p>
          <a:p>
            <a:pPr marL="457200" indent="-457200">
              <a:buFont typeface="Calibri" pitchFamily="34" charset="0"/>
              <a:buAutoNum type="arabicPeriod" startAt="11"/>
              <a:defRPr/>
            </a:pPr>
            <a:endParaRPr lang="ru-RU" alt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Calibri" pitchFamily="34" charset="0"/>
              <a:buAutoNum type="arabicPeriod" startAt="11"/>
              <a:defRPr/>
            </a:pPr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Calibri" pitchFamily="34" charset="0"/>
              <a:buAutoNum type="arabicPeriod" startAt="11"/>
              <a:defRPr/>
            </a:pPr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Calibri" pitchFamily="34" charset="0"/>
              <a:buAutoNum type="arabicPeriod" startAt="11"/>
              <a:defRPr/>
            </a:pPr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CD735FC1-636C-4DD2-A356-332EA9D71AC3}"/>
              </a:ext>
            </a:extLst>
          </p:cNvPr>
          <p:cNvSpPr txBox="1"/>
          <p:nvPr/>
        </p:nvSpPr>
        <p:spPr>
          <a:xfrm>
            <a:off x="11282893" y="48913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12-15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F39B64A8-EFF4-4716-9626-D4A8C0AA41E2}"/>
              </a:ext>
            </a:extLst>
          </p:cNvPr>
          <p:cNvSpPr txBox="1"/>
          <p:nvPr/>
        </p:nvSpPr>
        <p:spPr>
          <a:xfrm>
            <a:off x="11303003" y="452585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0607803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DBED1921-62BD-434C-A221-817B32BC7D9F}"/>
              </a:ext>
            </a:extLst>
          </p:cNvPr>
          <p:cNvSpPr/>
          <p:nvPr/>
        </p:nvSpPr>
        <p:spPr>
          <a:xfrm>
            <a:off x="1847862" y="1010075"/>
            <a:ext cx="4400435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 студентов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D940291F-1DD3-4B9F-B9C8-A5F5678C4EC6}"/>
              </a:ext>
            </a:extLst>
          </p:cNvPr>
          <p:cNvSpPr/>
          <p:nvPr/>
        </p:nvSpPr>
        <p:spPr>
          <a:xfrm>
            <a:off x="3658134" y="970037"/>
            <a:ext cx="83369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стипендия Правительства РФ по приоритетным направлениям модернизации и технологического развития российской экономики во 1 семестре 2024/25 учебного года </a:t>
            </a:r>
          </a:p>
        </p:txBody>
      </p: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xmlns="" id="{48B88265-2987-48BB-8567-BFCE5F3A6DCE}"/>
              </a:ext>
            </a:extLst>
          </p:cNvPr>
          <p:cNvCxnSpPr>
            <a:cxnSpLocks/>
          </p:cNvCxnSpPr>
          <p:nvPr/>
        </p:nvCxnSpPr>
        <p:spPr>
          <a:xfrm flipV="1">
            <a:off x="1937792" y="2043849"/>
            <a:ext cx="6678488" cy="76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xmlns="" id="{7329730F-00F0-4F3B-BB6D-F6C9B43DA8BA}"/>
              </a:ext>
            </a:extLst>
          </p:cNvPr>
          <p:cNvSpPr/>
          <p:nvPr/>
        </p:nvSpPr>
        <p:spPr>
          <a:xfrm>
            <a:off x="1847862" y="1552374"/>
            <a:ext cx="4400435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студентов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xmlns="" id="{A4927F0B-BCC7-4196-BDAE-EAE610935272}"/>
              </a:ext>
            </a:extLst>
          </p:cNvPr>
          <p:cNvSpPr/>
          <p:nvPr/>
        </p:nvSpPr>
        <p:spPr>
          <a:xfrm>
            <a:off x="3693962" y="1495079"/>
            <a:ext cx="83369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стипендия Президента РФ по приоритетным направлениям модернизации и технологического развития российской экономики во 1 семестре 2024/25 учебного года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59CE4813-62C3-4434-AFE3-2CE95140A7D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544" y="1034387"/>
            <a:ext cx="1856004" cy="1533133"/>
          </a:xfrm>
          <a:prstGeom prst="rect">
            <a:avLst/>
          </a:prstGeom>
        </p:spPr>
      </p:pic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xmlns="" id="{7E95040D-A64A-4D35-A230-075274F3E6B0}"/>
              </a:ext>
            </a:extLst>
          </p:cNvPr>
          <p:cNvCxnSpPr>
            <a:cxnSpLocks/>
          </p:cNvCxnSpPr>
          <p:nvPr/>
        </p:nvCxnSpPr>
        <p:spPr>
          <a:xfrm>
            <a:off x="2058592" y="1507238"/>
            <a:ext cx="6629696" cy="76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C98048B4-1CF6-4280-AF79-792B86B8CE7B}"/>
              </a:ext>
            </a:extLst>
          </p:cNvPr>
          <p:cNvSpPr txBox="1"/>
          <p:nvPr/>
        </p:nvSpPr>
        <p:spPr>
          <a:xfrm>
            <a:off x="9803433" y="374979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lvl="0"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12A6F22B-0E92-477A-8219-A37505F645A8}"/>
              </a:ext>
            </a:extLst>
          </p:cNvPr>
          <p:cNvSpPr txBox="1"/>
          <p:nvPr/>
        </p:nvSpPr>
        <p:spPr>
          <a:xfrm>
            <a:off x="9803433" y="7144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16</a:t>
            </a:r>
          </a:p>
        </p:txBody>
      </p:sp>
      <p:cxnSp>
        <p:nvCxnSpPr>
          <p:cNvPr id="50" name="Прямая соединительная линия 49">
            <a:extLst>
              <a:ext uri="{FF2B5EF4-FFF2-40B4-BE49-F238E27FC236}">
                <a16:creationId xmlns:a16="http://schemas.microsoft.com/office/drawing/2014/main" xmlns="" id="{26601B69-CC9A-4225-8B0A-357780966DDB}"/>
              </a:ext>
            </a:extLst>
          </p:cNvPr>
          <p:cNvCxnSpPr>
            <a:cxnSpLocks/>
          </p:cNvCxnSpPr>
          <p:nvPr/>
        </p:nvCxnSpPr>
        <p:spPr>
          <a:xfrm>
            <a:off x="2058592" y="869327"/>
            <a:ext cx="65576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8" name="Группа 67"/>
          <p:cNvGrpSpPr/>
          <p:nvPr/>
        </p:nvGrpSpPr>
        <p:grpSpPr>
          <a:xfrm>
            <a:off x="182031" y="3644953"/>
            <a:ext cx="6116831" cy="1508100"/>
            <a:chOff x="550335" y="1688034"/>
            <a:chExt cx="8281401" cy="1852481"/>
          </a:xfrm>
        </p:grpSpPr>
        <p:pic>
          <p:nvPicPr>
            <p:cNvPr id="72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0335" y="1778152"/>
              <a:ext cx="821266" cy="812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4" name="TextBox 22"/>
            <p:cNvSpPr txBox="1">
              <a:spLocks noChangeArrowheads="1"/>
            </p:cNvSpPr>
            <p:nvPr/>
          </p:nvSpPr>
          <p:spPr bwMode="auto">
            <a:xfrm>
              <a:off x="1423924" y="1688034"/>
              <a:ext cx="7407812" cy="18524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21917" tIns="60958" rIns="121917" bIns="60958">
              <a:spAutoFit/>
            </a:bodyPr>
            <a:lstStyle/>
            <a:p>
              <a:pPr>
                <a:defRPr/>
              </a:pPr>
              <a:r>
                <a:rPr lang="ru-RU" altLang="ru-RU" b="1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29</a:t>
              </a:r>
              <a:r>
                <a:rPr lang="ru-RU" altLang="ru-RU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патентов ОИС</a:t>
              </a:r>
            </a:p>
            <a:p>
              <a:pPr>
                <a:defRPr/>
              </a:pPr>
              <a:r>
                <a:rPr lang="ru-RU" altLang="ru-RU" b="1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295 </a:t>
              </a:r>
              <a:r>
                <a:rPr lang="ru-RU" altLang="ru-RU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публикаций</a:t>
              </a:r>
            </a:p>
            <a:p>
              <a:pPr>
                <a:defRPr/>
              </a:pPr>
              <a:r>
                <a:rPr lang="ru-RU" altLang="ru-RU" b="1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578</a:t>
              </a:r>
              <a:r>
                <a:rPr lang="ru-RU" altLang="ru-RU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докладов на конференциях</a:t>
              </a:r>
            </a:p>
            <a:p>
              <a:pPr>
                <a:defRPr/>
              </a:pPr>
              <a:r>
                <a:rPr lang="ru-RU" altLang="ru-RU" b="1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28</a:t>
              </a:r>
              <a:r>
                <a:rPr lang="ru-RU" altLang="ru-RU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призовых мест на конкурсах научных работ</a:t>
              </a:r>
            </a:p>
            <a:p>
              <a:pPr>
                <a:defRPr/>
              </a:pPr>
              <a:endParaRPr lang="ru-RU" alt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D653E751-1BAF-4C2E-B481-6E3957370C62}"/>
              </a:ext>
            </a:extLst>
          </p:cNvPr>
          <p:cNvSpPr txBox="1"/>
          <p:nvPr/>
        </p:nvSpPr>
        <p:spPr>
          <a:xfrm>
            <a:off x="2421594" y="247110"/>
            <a:ext cx="57020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b="1">
                <a:solidFill>
                  <a:schemeClr val="bg1"/>
                </a:solidFill>
                <a:latin typeface="Arial Narrow" panose="020B0606020202030204" pitchFamily="34" charset="0"/>
                <a:cs typeface="Aharoni" pitchFamily="2" charset="-79"/>
              </a:defRPr>
            </a:lvl1pPr>
          </a:lstStyle>
          <a:p>
            <a:r>
              <a:rPr lang="ru-RU" altLang="ru-RU" dirty="0"/>
              <a:t>РЕЗУЛЬТАТИВНОСТЬ НИРС</a:t>
            </a:r>
            <a:endParaRPr lang="ru-RU" dirty="0"/>
          </a:p>
        </p:txBody>
      </p:sp>
      <p:sp>
        <p:nvSpPr>
          <p:cNvPr id="29" name="Номер слайда 3">
            <a:extLst>
              <a:ext uri="{FF2B5EF4-FFF2-40B4-BE49-F238E27FC236}">
                <a16:creationId xmlns:a16="http://schemas.microsoft.com/office/drawing/2014/main" xmlns="" id="{D007A982-68D8-4DF3-9C63-A5B3D62B9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34400" y="6480771"/>
            <a:ext cx="2133600" cy="329279"/>
          </a:xfrm>
        </p:spPr>
        <p:txBody>
          <a:bodyPr/>
          <a:lstStyle/>
          <a:p>
            <a:pPr>
              <a:defRPr/>
            </a:pPr>
            <a:fld id="{B9470815-2E10-45F6-AD5A-90494F4F0D18}" type="slidenum">
              <a:rPr lang="ru-RU" smtClean="0"/>
              <a:pPr>
                <a:defRPr/>
              </a:pPr>
              <a:t>15</a:t>
            </a:fld>
            <a:endParaRPr lang="ru-RU" dirty="0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C9332836-6E6F-45EF-ADE4-3E023FF7B7CE}"/>
              </a:ext>
            </a:extLst>
          </p:cNvPr>
          <p:cNvSpPr/>
          <p:nvPr/>
        </p:nvSpPr>
        <p:spPr>
          <a:xfrm>
            <a:off x="0" y="2118"/>
            <a:ext cx="12192000" cy="958849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28" name="TextBox 11">
            <a:extLst>
              <a:ext uri="{FF2B5EF4-FFF2-40B4-BE49-F238E27FC236}">
                <a16:creationId xmlns:a16="http://schemas.microsoft.com/office/drawing/2014/main" xmlns="" id="{E46897BB-2192-4D42-B021-BB9405545E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1190" y="193973"/>
            <a:ext cx="7707078" cy="46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Научно-исследовательская работа студентов</a:t>
            </a: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xmlns="" id="{4657716F-5784-4543-B07E-F2A749B2912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1" y="203057"/>
            <a:ext cx="1278685" cy="523217"/>
          </a:xfrm>
          <a:prstGeom prst="rect">
            <a:avLst/>
          </a:prstGeom>
        </p:spPr>
      </p:pic>
      <p:pic>
        <p:nvPicPr>
          <p:cNvPr id="34" name="Picture 2" descr="C:\Users\MSShafigullin\Desktop\2020\5+\5+ (white).png">
            <a:extLst>
              <a:ext uri="{FF2B5EF4-FFF2-40B4-BE49-F238E27FC236}">
                <a16:creationId xmlns:a16="http://schemas.microsoft.com/office/drawing/2014/main" xmlns="" id="{4937157F-97EE-42D4-A079-EB31204402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1802" y="197804"/>
            <a:ext cx="1318683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4" descr="C:\Users\MSShafigullin\Desktop\Проекты\Презентация по ДК\qs.jpg">
            <a:extLst>
              <a:ext uri="{FF2B5EF4-FFF2-40B4-BE49-F238E27FC236}">
                <a16:creationId xmlns:a16="http://schemas.microsoft.com/office/drawing/2014/main" xmlns="" id="{D248C153-F222-463B-A552-8586549C59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7553" y="491067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6" descr="C:\Users\MSShafigullin\Desktop\2020\Презентация КФУ\THE.png">
            <a:extLst>
              <a:ext uri="{FF2B5EF4-FFF2-40B4-BE49-F238E27FC236}">
                <a16:creationId xmlns:a16="http://schemas.microsoft.com/office/drawing/2014/main" xmlns="" id="{67D7D761-9963-47FC-920D-BE0B1E1A79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5287" y="154516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xmlns="" id="{A89BEA71-5783-4A47-8EED-C3AE494638BC}"/>
              </a:ext>
            </a:extLst>
          </p:cNvPr>
          <p:cNvSpPr/>
          <p:nvPr/>
        </p:nvSpPr>
        <p:spPr>
          <a:xfrm>
            <a:off x="1872548" y="2045970"/>
            <a:ext cx="1923597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студента     </a:t>
            </a: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xmlns="" id="{E8F7B0DD-D8C8-442C-9771-696BED9DA56B}"/>
              </a:ext>
            </a:extLst>
          </p:cNvPr>
          <p:cNvSpPr/>
          <p:nvPr/>
        </p:nvSpPr>
        <p:spPr>
          <a:xfrm>
            <a:off x="3693962" y="2134928"/>
            <a:ext cx="833696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стипендия Раиса РТ за достижения в научно-образовательной деятельности в 2024 году 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9D480A35-35D4-478B-8918-D0AF9A9F6158}"/>
              </a:ext>
            </a:extLst>
          </p:cNvPr>
          <p:cNvSpPr txBox="1"/>
          <p:nvPr/>
        </p:nvSpPr>
        <p:spPr>
          <a:xfrm>
            <a:off x="161078" y="2863676"/>
            <a:ext cx="83369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НИР:</a:t>
            </a:r>
          </a:p>
          <a:p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обучающихся привлеченных в научно-исследовательскую деятельность – 1056;</a:t>
            </a:r>
          </a:p>
          <a:p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обучающихся привлеченных на выполнение НИОКР с оплатой труда – 28;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9FEA093A-3C1B-4504-8E4B-A2F39C06168B}"/>
              </a:ext>
            </a:extLst>
          </p:cNvPr>
          <p:cNvSpPr txBox="1"/>
          <p:nvPr/>
        </p:nvSpPr>
        <p:spPr>
          <a:xfrm>
            <a:off x="11282893" y="48913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12-15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8D9E50C5-14E6-4461-9393-596908AD52D3}"/>
              </a:ext>
            </a:extLst>
          </p:cNvPr>
          <p:cNvSpPr txBox="1"/>
          <p:nvPr/>
        </p:nvSpPr>
        <p:spPr>
          <a:xfrm>
            <a:off x="11303003" y="452585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xmlns="" id="{5576045A-2329-436A-82EE-DE2F0F3BD9B3}"/>
              </a:ext>
            </a:extLst>
          </p:cNvPr>
          <p:cNvSpPr/>
          <p:nvPr/>
        </p:nvSpPr>
        <p:spPr>
          <a:xfrm>
            <a:off x="1872548" y="2481393"/>
            <a:ext cx="1923597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 студента     </a:t>
            </a:r>
          </a:p>
        </p:txBody>
      </p:sp>
      <p:cxnSp>
        <p:nvCxnSpPr>
          <p:cNvPr id="41" name="Прямая соединительная линия 40">
            <a:extLst>
              <a:ext uri="{FF2B5EF4-FFF2-40B4-BE49-F238E27FC236}">
                <a16:creationId xmlns:a16="http://schemas.microsoft.com/office/drawing/2014/main" xmlns="" id="{20B6DF80-9E5B-41C6-90FB-EA661ECC7C5F}"/>
              </a:ext>
            </a:extLst>
          </p:cNvPr>
          <p:cNvCxnSpPr>
            <a:cxnSpLocks/>
          </p:cNvCxnSpPr>
          <p:nvPr/>
        </p:nvCxnSpPr>
        <p:spPr>
          <a:xfrm flipV="1">
            <a:off x="1937792" y="2489143"/>
            <a:ext cx="6678488" cy="76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xmlns="" id="{92F5E470-0C28-4C8D-A85F-1DA4DDB51C7C}"/>
              </a:ext>
            </a:extLst>
          </p:cNvPr>
          <p:cNvSpPr/>
          <p:nvPr/>
        </p:nvSpPr>
        <p:spPr>
          <a:xfrm>
            <a:off x="3693962" y="2536829"/>
            <a:ext cx="833696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стипендия КФУ за научные достижения в 2024 году </a:t>
            </a:r>
          </a:p>
        </p:txBody>
      </p:sp>
      <p:graphicFrame>
        <p:nvGraphicFramePr>
          <p:cNvPr id="49" name="Диаграмма 48">
            <a:extLst>
              <a:ext uri="{FF2B5EF4-FFF2-40B4-BE49-F238E27FC236}">
                <a16:creationId xmlns:a16="http://schemas.microsoft.com/office/drawing/2014/main" xmlns="" id="{032789E5-9DA7-4621-A2B0-6E0990246EF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90327750"/>
              </p:ext>
            </p:extLst>
          </p:nvPr>
        </p:nvGraphicFramePr>
        <p:xfrm>
          <a:off x="6248297" y="3710617"/>
          <a:ext cx="5782625" cy="29960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xmlns="" id="{31714F91-DE0D-494B-A0DB-F55A889281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7197402"/>
              </p:ext>
            </p:extLst>
          </p:nvPr>
        </p:nvGraphicFramePr>
        <p:xfrm>
          <a:off x="161078" y="5153335"/>
          <a:ext cx="6011122" cy="155329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40304">
                  <a:extLst>
                    <a:ext uri="{9D8B030D-6E8A-4147-A177-3AD203B41FA5}">
                      <a16:colId xmlns:a16="http://schemas.microsoft.com/office/drawing/2014/main" xmlns="" val="2196555030"/>
                    </a:ext>
                  </a:extLst>
                </a:gridCol>
                <a:gridCol w="631629">
                  <a:extLst>
                    <a:ext uri="{9D8B030D-6E8A-4147-A177-3AD203B41FA5}">
                      <a16:colId xmlns:a16="http://schemas.microsoft.com/office/drawing/2014/main" xmlns="" val="2850569755"/>
                    </a:ext>
                  </a:extLst>
                </a:gridCol>
                <a:gridCol w="1129816">
                  <a:extLst>
                    <a:ext uri="{9D8B030D-6E8A-4147-A177-3AD203B41FA5}">
                      <a16:colId xmlns:a16="http://schemas.microsoft.com/office/drawing/2014/main" xmlns="" val="3657269946"/>
                    </a:ext>
                  </a:extLst>
                </a:gridCol>
                <a:gridCol w="1227674">
                  <a:extLst>
                    <a:ext uri="{9D8B030D-6E8A-4147-A177-3AD203B41FA5}">
                      <a16:colId xmlns:a16="http://schemas.microsoft.com/office/drawing/2014/main" xmlns="" val="1544777837"/>
                    </a:ext>
                  </a:extLst>
                </a:gridCol>
                <a:gridCol w="1103929">
                  <a:extLst>
                    <a:ext uri="{9D8B030D-6E8A-4147-A177-3AD203B41FA5}">
                      <a16:colId xmlns:a16="http://schemas.microsoft.com/office/drawing/2014/main" xmlns="" val="1729134022"/>
                    </a:ext>
                  </a:extLst>
                </a:gridCol>
                <a:gridCol w="608318">
                  <a:extLst>
                    <a:ext uri="{9D8B030D-6E8A-4147-A177-3AD203B41FA5}">
                      <a16:colId xmlns:a16="http://schemas.microsoft.com/office/drawing/2014/main" xmlns="" val="1232691869"/>
                    </a:ext>
                  </a:extLst>
                </a:gridCol>
                <a:gridCol w="669452">
                  <a:extLst>
                    <a:ext uri="{9D8B030D-6E8A-4147-A177-3AD203B41FA5}">
                      <a16:colId xmlns:a16="http://schemas.microsoft.com/office/drawing/2014/main" xmlns="" val="1152937573"/>
                    </a:ext>
                  </a:extLst>
                </a:gridCol>
              </a:tblGrid>
              <a:tr h="33528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РИД, ед.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Научные публикации, ед.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Доклады на конференциях, ед.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Призовые места на конкурсах, ед.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СНК, ед.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Гранты, ед.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2178883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286732940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71199521"/>
                  </a:ext>
                </a:extLst>
              </a:tr>
              <a:tr h="24265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795060568"/>
                  </a:ext>
                </a:extLst>
              </a:tr>
              <a:tr h="9236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0517535"/>
                  </a:ext>
                </a:extLst>
              </a:tr>
            </a:tbl>
          </a:graphicData>
        </a:graphic>
      </p:graphicFrame>
      <p:sp>
        <p:nvSpPr>
          <p:cNvPr id="54" name="TextBox 53">
            <a:extLst>
              <a:ext uri="{FF2B5EF4-FFF2-40B4-BE49-F238E27FC236}">
                <a16:creationId xmlns:a16="http://schemas.microsoft.com/office/drawing/2014/main" xmlns="" id="{53264995-36EC-4426-8778-18E288FBF01B}"/>
              </a:ext>
            </a:extLst>
          </p:cNvPr>
          <p:cNvSpPr txBox="1"/>
          <p:nvPr/>
        </p:nvSpPr>
        <p:spPr>
          <a:xfrm>
            <a:off x="748145" y="4870070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Количественные характеристики результатов НИРС</a:t>
            </a:r>
          </a:p>
        </p:txBody>
      </p:sp>
    </p:spTree>
    <p:extLst>
      <p:ext uri="{BB962C8B-B14F-4D97-AF65-F5344CB8AC3E}">
        <p14:creationId xmlns:p14="http://schemas.microsoft.com/office/powerpoint/2010/main" val="40264509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2118"/>
            <a:ext cx="12192000" cy="958849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205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7553" y="491067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5287" y="154516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4" name="TextBox 11"/>
          <p:cNvSpPr txBox="1">
            <a:spLocks noChangeArrowheads="1"/>
          </p:cNvSpPr>
          <p:nvPr/>
        </p:nvSpPr>
        <p:spPr bwMode="auto">
          <a:xfrm>
            <a:off x="1580857" y="81906"/>
            <a:ext cx="7707078" cy="830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Количество поддержанных заявок поданных на студенческие конкурсы</a:t>
            </a:r>
          </a:p>
        </p:txBody>
      </p:sp>
      <p:pic>
        <p:nvPicPr>
          <p:cNvPr id="2057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1802" y="197804"/>
            <a:ext cx="1318683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Номер слайда 2">
            <a:extLst>
              <a:ext uri="{FF2B5EF4-FFF2-40B4-BE49-F238E27FC236}">
                <a16:creationId xmlns:a16="http://schemas.microsoft.com/office/drawing/2014/main" xmlns="" id="{CF04590C-FFAF-484D-8468-5622737CF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3264" y="6492884"/>
            <a:ext cx="528735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16</a:t>
            </a:fld>
            <a:endParaRPr lang="ru-RU" sz="1600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7F0BA8F9-6EA6-48AB-B09C-734572B1B98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1" y="203057"/>
            <a:ext cx="1278685" cy="523217"/>
          </a:xfrm>
          <a:prstGeom prst="rect">
            <a:avLst/>
          </a:prstGeom>
        </p:spPr>
      </p:pic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xmlns="" id="{57285803-8479-4D1B-9303-3B7E2A8C83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9900184"/>
              </p:ext>
            </p:extLst>
          </p:nvPr>
        </p:nvGraphicFramePr>
        <p:xfrm>
          <a:off x="138023" y="938470"/>
          <a:ext cx="11915954" cy="54985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0040">
                  <a:extLst>
                    <a:ext uri="{9D8B030D-6E8A-4147-A177-3AD203B41FA5}">
                      <a16:colId xmlns:a16="http://schemas.microsoft.com/office/drawing/2014/main" xmlns="" val="561943873"/>
                    </a:ext>
                  </a:extLst>
                </a:gridCol>
                <a:gridCol w="2956179">
                  <a:extLst>
                    <a:ext uri="{9D8B030D-6E8A-4147-A177-3AD203B41FA5}">
                      <a16:colId xmlns:a16="http://schemas.microsoft.com/office/drawing/2014/main" xmlns="" val="2500372594"/>
                    </a:ext>
                  </a:extLst>
                </a:gridCol>
                <a:gridCol w="4508501">
                  <a:extLst>
                    <a:ext uri="{9D8B030D-6E8A-4147-A177-3AD203B41FA5}">
                      <a16:colId xmlns:a16="http://schemas.microsoft.com/office/drawing/2014/main" xmlns="" val="425688756"/>
                    </a:ext>
                  </a:extLst>
                </a:gridCol>
                <a:gridCol w="2692180">
                  <a:extLst>
                    <a:ext uri="{9D8B030D-6E8A-4147-A177-3AD203B41FA5}">
                      <a16:colId xmlns:a16="http://schemas.microsoft.com/office/drawing/2014/main" xmlns="" val="603377462"/>
                    </a:ext>
                  </a:extLst>
                </a:gridCol>
                <a:gridCol w="1499054">
                  <a:extLst>
                    <a:ext uri="{9D8B030D-6E8A-4147-A177-3AD203B41FA5}">
                      <a16:colId xmlns:a16="http://schemas.microsoft.com/office/drawing/2014/main" xmlns="" val="1482003077"/>
                    </a:ext>
                  </a:extLst>
                </a:gridCol>
              </a:tblGrid>
              <a:tr h="4285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23" marR="6623" marT="6623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конкурса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23" marR="6623" marT="6623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проекта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23" marR="6623" marT="6623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ФИО участника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23" marR="6623" marT="6623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23" marR="6623" marT="6623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29487282"/>
                  </a:ext>
                </a:extLst>
              </a:tr>
              <a:tr h="108065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23" marR="6623" marT="6623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«Студенческий стартап»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23" marR="6623" marT="6623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Исследование оптимизации эффективности применения корпоративно-информационной системы для определения сметной стоимости графиков поставки и производства СМР на основе базы данных плановых и фактических результатов объектов строительства на этапе проектирования информационной модели жилого помещения 70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кв.м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23" marR="6623" marT="6623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Ларичкин Дмитрий Вячеславович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23" marR="6623" marT="6623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Строительства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23" marR="6623" marT="6623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4049492"/>
                  </a:ext>
                </a:extLst>
              </a:tr>
              <a:tr h="3401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23" marR="6623" marT="662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«Студенческий стартап»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23" marR="6623" marT="662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Интеллектуальная система орошения «</a:t>
                      </a:r>
                      <a:r>
                        <a:rPr lang="ru-RU" sz="15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Smart</a:t>
                      </a:r>
                      <a:r>
                        <a:rPr lang="ru-RU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5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Garden</a:t>
                      </a:r>
                      <a:r>
                        <a:rPr lang="ru-RU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23" marR="6623" marT="662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Муминов Диёр Назирович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23" marR="6623" marT="662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23" marR="6623" marT="6623" marB="0" anchor="ctr"/>
                </a:tc>
                <a:extLst>
                  <a:ext uri="{0D108BD9-81ED-4DB2-BD59-A6C34878D82A}">
                    <a16:rowId xmlns:a16="http://schemas.microsoft.com/office/drawing/2014/main" xmlns="" val="523851158"/>
                  </a:ext>
                </a:extLst>
              </a:tr>
              <a:tr h="3723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23" marR="6623" marT="6623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«Студенческий стартап»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23" marR="6623" marT="6623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VR</a:t>
                      </a:r>
                      <a:r>
                        <a:rPr lang="ru-RU" sz="15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оссия</a:t>
                      </a:r>
                      <a:r>
                        <a:rPr lang="ru-RU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через века</a:t>
                      </a:r>
                      <a:endParaRPr lang="ru-RU" sz="1500" b="0" i="0" u="none" strike="noStrike" dirty="0">
                        <a:solidFill>
                          <a:srgbClr val="1A1A1A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23" marR="6623" marT="6623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Алфёров Леонид Сергеевич</a:t>
                      </a:r>
                      <a:endParaRPr lang="ru-RU" sz="1500" b="0" i="0" u="none" strike="noStrike" dirty="0">
                        <a:solidFill>
                          <a:srgbClr val="1A1A1A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23" marR="6623" marT="6623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23" marR="6623" marT="6623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57206715"/>
                  </a:ext>
                </a:extLst>
              </a:tr>
              <a:tr h="6777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23" marR="6623" marT="662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15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Сириус.Лето</a:t>
                      </a:r>
                      <a:r>
                        <a:rPr lang="ru-RU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 2023/2024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23" marR="6623" marT="662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Мобильное приложение «Планировщик заданий для школьников» 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23" marR="6623" marT="662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Тимашева Снежана Алексеевна, Савиных Анастасия Петровна, Гузенко Евгений Александрович</a:t>
                      </a:r>
                      <a:endParaRPr lang="ru-RU" sz="1500" b="0" i="0" u="none" strike="noStrike">
                        <a:solidFill>
                          <a:srgbClr val="1A1A1A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23" marR="6623" marT="662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Филологии, ИС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23" marR="6623" marT="6623" marB="0" anchor="ctr"/>
                </a:tc>
                <a:extLst>
                  <a:ext uri="{0D108BD9-81ED-4DB2-BD59-A6C34878D82A}">
                    <a16:rowId xmlns:a16="http://schemas.microsoft.com/office/drawing/2014/main" xmlns="" val="1132580705"/>
                  </a:ext>
                </a:extLst>
              </a:tr>
              <a:tr h="7370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23" marR="6623" marT="6623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«Сириус.Лето» 2023/2024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23" marR="6623" marT="6623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Школа юного финансиста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23" marR="6623" marT="6623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Лушина Карина Владимировна</a:t>
                      </a:r>
                      <a:br>
                        <a:rPr lang="ru-RU" sz="15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5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Рыскалова Динара Денисовна</a:t>
                      </a:r>
                      <a:br>
                        <a:rPr lang="ru-RU" sz="15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5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Митрюхин Тимур Николаевич</a:t>
                      </a:r>
                      <a:endParaRPr lang="ru-RU" sz="1500" b="0" i="0" u="none" strike="noStrike">
                        <a:solidFill>
                          <a:srgbClr val="1A1A1A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23" marR="6623" marT="6623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ЭПиО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23" marR="6623" marT="6623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25405393"/>
                  </a:ext>
                </a:extLst>
              </a:tr>
              <a:tr h="56687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23" marR="6623" marT="662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Грант Правительства Республики Татарстан «Алгарыш» 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23" marR="6623" marT="662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Администрирование межсетевых экранов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23" marR="6623" marT="662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Сафиуллин Айдар Маратович</a:t>
                      </a:r>
                      <a:endParaRPr lang="ru-RU" sz="1500" b="0" i="0" u="none" strike="noStrike">
                        <a:solidFill>
                          <a:srgbClr val="1A1A1A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23" marR="6623" marT="662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23" marR="6623" marT="6623" marB="0" anchor="ctr"/>
                </a:tc>
                <a:extLst>
                  <a:ext uri="{0D108BD9-81ED-4DB2-BD59-A6C34878D82A}">
                    <a16:rowId xmlns:a16="http://schemas.microsoft.com/office/drawing/2014/main" xmlns="" val="3225865249"/>
                  </a:ext>
                </a:extLst>
              </a:tr>
              <a:tr h="5648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23" marR="6623" marT="6623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Стипендиальный конкурс Фонда Владимира Потанина 2023/2024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23" marR="6623" marT="6623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Прикладная информатика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23" marR="6623" marT="6623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Хисматуллина Диляра </a:t>
                      </a:r>
                      <a:r>
                        <a:rPr lang="ru-RU" sz="15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Рамилевна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23" marR="6623" marT="6623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БИиММЭ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23" marR="6623" marT="6623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78164021"/>
                  </a:ext>
                </a:extLst>
              </a:tr>
              <a:tr h="6777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23" marR="6623" marT="662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Грант Президента РФ в 2024-2025 учебном году (магистратура) "Талант и Успех"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23" marR="6623" marT="662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Наука и образование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23" marR="6623" marT="662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Кривоногова Алла Евгеньевна 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23" marR="6623" marT="66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5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БИиММЭ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23" marR="6623" marT="6623" marB="0" anchor="b"/>
                </a:tc>
                <a:extLst>
                  <a:ext uri="{0D108BD9-81ED-4DB2-BD59-A6C34878D82A}">
                    <a16:rowId xmlns:a16="http://schemas.microsoft.com/office/drawing/2014/main" xmlns="" val="61817376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11335675-4E27-4F52-B92C-8FDE5C131DD3}"/>
              </a:ext>
            </a:extLst>
          </p:cNvPr>
          <p:cNvSpPr txBox="1"/>
          <p:nvPr/>
        </p:nvSpPr>
        <p:spPr>
          <a:xfrm>
            <a:off x="11282893" y="48913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12-15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B7195FB8-C5A7-4625-9F99-AE95B898EB0D}"/>
              </a:ext>
            </a:extLst>
          </p:cNvPr>
          <p:cNvSpPr txBox="1"/>
          <p:nvPr/>
        </p:nvSpPr>
        <p:spPr>
          <a:xfrm>
            <a:off x="11303003" y="452585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5010348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"/>
            <a:ext cx="12192000" cy="1020016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8196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7079" y="504462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8461" y="154516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8" name="TextBox 11"/>
          <p:cNvSpPr txBox="1">
            <a:spLocks noChangeArrowheads="1"/>
          </p:cNvSpPr>
          <p:nvPr/>
        </p:nvSpPr>
        <p:spPr bwMode="auto">
          <a:xfrm>
            <a:off x="1884441" y="148562"/>
            <a:ext cx="7063616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3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Студенческие научные кружки</a:t>
            </a:r>
          </a:p>
        </p:txBody>
      </p:sp>
      <p:pic>
        <p:nvPicPr>
          <p:cNvPr id="8201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2216" y="214797"/>
            <a:ext cx="1318683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1"/>
          <p:cNvSpPr>
            <a:spLocks noChangeArrowheads="1"/>
          </p:cNvSpPr>
          <p:nvPr/>
        </p:nvSpPr>
        <p:spPr bwMode="auto">
          <a:xfrm>
            <a:off x="5809673" y="1706132"/>
            <a:ext cx="6352695" cy="273920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square" lIns="121914" tIns="60957" rIns="121914" bIns="60957" anchor="ctr">
            <a:spAutoFit/>
          </a:bodyPr>
          <a:lstStyle/>
          <a:p>
            <a:pPr defTabSz="1219108">
              <a:tabLst>
                <a:tab pos="3327151" algn="l"/>
              </a:tabLst>
              <a:defRPr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СНК Естественно-научной и технической направленности:</a:t>
            </a:r>
          </a:p>
          <a:p>
            <a:pPr defTabSz="1219108">
              <a:tabLst>
                <a:tab pos="3327151" algn="l"/>
              </a:tabLst>
              <a:defRPr/>
            </a:pP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«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VR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ЛАБОРАТОРИЯ», «ПРОЕКТИРОВАНИЕ И КОНСТРУИРОВАНИЕ В АВТОМОБИЛЕСТРОЕНИИ»</a:t>
            </a:r>
          </a:p>
          <a:p>
            <a:pPr defTabSz="1219108">
              <a:tabLst>
                <a:tab pos="3327151" algn="l"/>
              </a:tabLst>
              <a:defRPr/>
            </a:pPr>
            <a:r>
              <a:rPr lang="ru-RU" sz="1400" spc="-40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«ПАТЕНТОВЕДЕНИЕ», «АДДИТИВНЫЕ ТЕХНОЛОГИИ» </a:t>
            </a:r>
          </a:p>
          <a:p>
            <a:pPr defTabSz="1219108">
              <a:tabLst>
                <a:tab pos="3327151" algn="l"/>
              </a:tabLst>
              <a:defRPr/>
            </a:pP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«АВТОМАТИЗИРОВАННЫЙ МОНИТОРИНГ ТОЧНОСТИ», «ДИФФЕРЕНЦИАЛЬНЫЕ ЗУБЧАТЫЕ ТРАНСФОРМАТОРЫ  ВРАЩАЮЩЕГО МОМЕНТА» </a:t>
            </a:r>
          </a:p>
          <a:p>
            <a:pPr defTabSz="1219108">
              <a:tabLst>
                <a:tab pos="3327151" algn="l"/>
              </a:tabLst>
              <a:defRPr/>
            </a:pP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«ЦИФРОВОЙ ТРАНСПОРТ», «МОДЕЛИРОВАНИЕ ТЕХНОЛОГИЙ ЗАГОТОВИТЕЛЬНОГО ПРОИЗВОДСТВА» </a:t>
            </a:r>
          </a:p>
          <a:p>
            <a:pPr defTabSz="1219108">
              <a:tabLst>
                <a:tab pos="3327151" algn="l"/>
              </a:tabLst>
              <a:defRPr/>
            </a:pP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«ВЫСОКОЭНЕРГЕТИЧЕСКАЯ ФИЗИКА», «ЭЛЕКТРИЧЕСКИЕ РАЗРЯДЫ», «ЭЛЕКТРОН» </a:t>
            </a:r>
          </a:p>
          <a:p>
            <a:pPr defTabSz="1219108">
              <a:tabLst>
                <a:tab pos="3327151" algn="l"/>
              </a:tabLst>
              <a:defRPr/>
            </a:pPr>
            <a:r>
              <a:rPr lang="ru-RU" sz="1400" spc="-40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«МЕХАТРОНИКА И РОБОТОТЕХНИКА» ,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«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3D-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МОДЕЛИРОВАНИЕ»</a:t>
            </a:r>
            <a:r>
              <a:rPr lang="ru-RU" sz="1400" spc="-40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 </a:t>
            </a:r>
          </a:p>
          <a:p>
            <a:pPr defTabSz="1219108">
              <a:tabLst>
                <a:tab pos="3327151" algn="l"/>
              </a:tabLst>
              <a:defRPr/>
            </a:pP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«БЕЗОПАСНАЯ СРЕДА», «ГЕОМЕТРИЯ КОНЕЧНЫХ АЛГЕБР»</a:t>
            </a:r>
          </a:p>
          <a:p>
            <a:pPr defTabSz="1219108">
              <a:tabLst>
                <a:tab pos="3327151" algn="l"/>
              </a:tabLst>
              <a:defRPr/>
            </a:pP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«ИНФОРМАЦИОННОЕ МОДЕЛИРОВАНИЕ В СТРОИТЕЛЬСТВЕ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»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74525" y="1902656"/>
            <a:ext cx="5770033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Arial Narrow" pitchFamily="34" charset="0"/>
              </a:rPr>
              <a:t>СНК Социально-гуманитарной направленности:</a:t>
            </a:r>
          </a:p>
          <a:p>
            <a:r>
              <a:rPr lang="ru-RU" sz="1400" dirty="0">
                <a:solidFill>
                  <a:schemeClr val="accent4">
                    <a:lumMod val="50000"/>
                  </a:schemeClr>
                </a:solidFill>
                <a:latin typeface="Arial Narrow" pitchFamily="34" charset="0"/>
              </a:rPr>
              <a:t>«ЛИНГВИСТИКА И ЛИНГВОДИДАКТИКА» </a:t>
            </a:r>
          </a:p>
          <a:p>
            <a:r>
              <a:rPr lang="ru-RU" sz="1400" dirty="0">
                <a:solidFill>
                  <a:schemeClr val="accent4">
                    <a:lumMod val="50000"/>
                  </a:schemeClr>
                </a:solidFill>
                <a:latin typeface="Arial Narrow" pitchFamily="34" charset="0"/>
              </a:rPr>
              <a:t>«ПУБЛИЧНОЕ ПРАВО  И ТАМОЖЕННОЕ ДЕЛО» </a:t>
            </a:r>
          </a:p>
          <a:p>
            <a:r>
              <a:rPr lang="ru-RU" sz="1400" dirty="0">
                <a:solidFill>
                  <a:schemeClr val="accent4">
                    <a:lumMod val="50000"/>
                  </a:schemeClr>
                </a:solidFill>
                <a:latin typeface="Arial Narrow" pitchFamily="34" charset="0"/>
              </a:rPr>
              <a:t>«КЛУБ МОЛОДОГО ЭКОНОМИСТА» </a:t>
            </a:r>
          </a:p>
          <a:p>
            <a:r>
              <a:rPr lang="ru-RU" sz="1400" dirty="0">
                <a:solidFill>
                  <a:schemeClr val="accent4">
                    <a:lumMod val="50000"/>
                  </a:schemeClr>
                </a:solidFill>
                <a:latin typeface="Arial Narrow" pitchFamily="34" charset="0"/>
              </a:rPr>
              <a:t>«КОГНИТИВНАЯ ПСИХОЛОГИЯ» </a:t>
            </a:r>
          </a:p>
          <a:p>
            <a:r>
              <a:rPr lang="ru-RU" sz="1400" dirty="0">
                <a:solidFill>
                  <a:schemeClr val="accent4">
                    <a:lumMod val="50000"/>
                  </a:schemeClr>
                </a:solidFill>
                <a:latin typeface="Arial Narrow" pitchFamily="34" charset="0"/>
              </a:rPr>
              <a:t>«КРИМИНАЛИСТИКА», «ЦИФРОВАЯ ТРАНСФОРМАЦИЯ  И ЦИФРОВИЗАЦИЯ ЭКОНОМИЧЕСКОЙ ДЕЯТЕЛЬНОСТИ»</a:t>
            </a:r>
          </a:p>
          <a:p>
            <a:r>
              <a:rPr lang="ru-RU" sz="1400" dirty="0">
                <a:solidFill>
                  <a:schemeClr val="accent4">
                    <a:lumMod val="50000"/>
                  </a:schemeClr>
                </a:solidFill>
                <a:latin typeface="Arial Narrow" pitchFamily="34" charset="0"/>
              </a:rPr>
              <a:t>«ЭКОНОМИЧЕСКАЯ СРЕДА»</a:t>
            </a:r>
          </a:p>
          <a:p>
            <a:r>
              <a:rPr lang="ru-RU" sz="1400" dirty="0">
                <a:solidFill>
                  <a:schemeClr val="accent4">
                    <a:lumMod val="50000"/>
                  </a:schemeClr>
                </a:solidFill>
                <a:latin typeface="Arial Narrow" pitchFamily="34" charset="0"/>
              </a:rPr>
              <a:t>«ИННОВАЦИИ В УПРАВЛЕНИИ»</a:t>
            </a:r>
          </a:p>
          <a:p>
            <a:r>
              <a:rPr lang="ru-RU" sz="1400" dirty="0">
                <a:solidFill>
                  <a:schemeClr val="accent4">
                    <a:lumMod val="50000"/>
                  </a:schemeClr>
                </a:solidFill>
                <a:latin typeface="Arial Narrow" pitchFamily="34" charset="0"/>
              </a:rPr>
              <a:t>«НАУЧНЫЕ ИССЛЕДОВАНИЯ В ЭКОНОМИКЕ», «</a:t>
            </a:r>
            <a:r>
              <a:rPr lang="en-US" sz="1400" dirty="0">
                <a:solidFill>
                  <a:schemeClr val="accent4">
                    <a:lumMod val="50000"/>
                  </a:schemeClr>
                </a:solidFill>
                <a:latin typeface="Arial Narrow" pitchFamily="34" charset="0"/>
              </a:rPr>
              <a:t>SCIENCE UP</a:t>
            </a:r>
            <a:r>
              <a:rPr lang="ru-RU" sz="1400" dirty="0">
                <a:solidFill>
                  <a:schemeClr val="accent4">
                    <a:lumMod val="50000"/>
                  </a:schemeClr>
                </a:solidFill>
                <a:latin typeface="Arial Narrow" pitchFamily="34" charset="0"/>
              </a:rPr>
              <a:t>»</a:t>
            </a:r>
          </a:p>
          <a:p>
            <a:r>
              <a:rPr lang="ru-RU" sz="1400" dirty="0">
                <a:solidFill>
                  <a:schemeClr val="accent4">
                    <a:lumMod val="50000"/>
                  </a:schemeClr>
                </a:solidFill>
                <a:latin typeface="Arial Narrow" pitchFamily="34" charset="0"/>
              </a:rPr>
              <a:t>«ГОСУДАРСТВЕННОЕ И МУНИЦИПАЛЬНОЕ УПРАВЛЕНИЕ» 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90AA6B24-F968-41A1-9950-D90C7DE5D96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2" y="4471988"/>
            <a:ext cx="1702409" cy="2328319"/>
          </a:xfrm>
          <a:prstGeom prst="rect">
            <a:avLst/>
          </a:prstGeom>
          <a:effectLst/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6705" y="4451307"/>
            <a:ext cx="1746239" cy="2328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6171" y="5257467"/>
            <a:ext cx="2054802" cy="1541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Прямоугольник 26"/>
          <p:cNvSpPr/>
          <p:nvPr/>
        </p:nvSpPr>
        <p:spPr>
          <a:xfrm>
            <a:off x="5689601" y="1810327"/>
            <a:ext cx="120072" cy="26995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28" name="Picture 3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19" b="13971"/>
          <a:stretch/>
        </p:blipFill>
        <p:spPr bwMode="auto">
          <a:xfrm>
            <a:off x="3799739" y="4463384"/>
            <a:ext cx="2160795" cy="2311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Image" descr="Image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016171" y="4463384"/>
            <a:ext cx="2054802" cy="1374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9" name="Рисунок 14" descr="C:\Users\admin\Desktop\Мои документы\2021-2022\Отчеты и дорожные карты\Для отчета ВШЭП\VAHV9647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597"/>
          <a:stretch>
            <a:fillRect/>
          </a:stretch>
        </p:blipFill>
        <p:spPr bwMode="auto">
          <a:xfrm>
            <a:off x="8105093" y="4463384"/>
            <a:ext cx="1960647" cy="2311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4523" y="4471988"/>
            <a:ext cx="1973555" cy="2304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Номер слайда 2">
            <a:extLst>
              <a:ext uri="{FF2B5EF4-FFF2-40B4-BE49-F238E27FC236}">
                <a16:creationId xmlns:a16="http://schemas.microsoft.com/office/drawing/2014/main" xmlns="" id="{52202504-87C5-4B37-9E72-314BE2FC9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3264" y="6492884"/>
            <a:ext cx="528735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17</a:t>
            </a:fld>
            <a:endParaRPr lang="ru-RU" sz="1600" dirty="0"/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xmlns="" id="{925AE43A-17A7-4318-B679-CE03B313F0A7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1" y="203057"/>
            <a:ext cx="1278685" cy="523217"/>
          </a:xfrm>
          <a:prstGeom prst="rect">
            <a:avLst/>
          </a:prstGeom>
        </p:spPr>
      </p:pic>
      <p:sp>
        <p:nvSpPr>
          <p:cNvPr id="32" name="TextBox 22">
            <a:extLst>
              <a:ext uri="{FF2B5EF4-FFF2-40B4-BE49-F238E27FC236}">
                <a16:creationId xmlns:a16="http://schemas.microsoft.com/office/drawing/2014/main" xmlns="" id="{6164B593-48C2-47AC-85E9-2FE26A44A1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4525" y="1038064"/>
            <a:ext cx="4997967" cy="112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1917" tIns="60958" rIns="121917" bIns="60958">
            <a:spAutoFit/>
          </a:bodyPr>
          <a:lstStyle/>
          <a:p>
            <a:pPr>
              <a:defRPr/>
            </a:pPr>
            <a:r>
              <a:rPr lang="ru-RU" altLang="ru-RU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25 студенческих научных кружков; Организовано в 2024 – 7 новых СНК;</a:t>
            </a:r>
          </a:p>
          <a:p>
            <a:pPr>
              <a:defRPr/>
            </a:pPr>
            <a:r>
              <a:rPr lang="ru-RU" altLang="ru-RU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325 участников СНК.</a:t>
            </a:r>
          </a:p>
          <a:p>
            <a:pPr>
              <a:defRPr/>
            </a:pPr>
            <a:endParaRPr lang="ru-RU" altLang="ru-RU" sz="11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2">
            <a:extLst>
              <a:ext uri="{FF2B5EF4-FFF2-40B4-BE49-F238E27FC236}">
                <a16:creationId xmlns:a16="http://schemas.microsoft.com/office/drawing/2014/main" xmlns="" id="{B1DF3F15-6DD8-497A-8D0A-3B43571967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9637" y="1197312"/>
            <a:ext cx="4997966" cy="677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1917" tIns="60958" rIns="121917" bIns="60958">
            <a:spAutoFit/>
          </a:bodyPr>
          <a:lstStyle/>
          <a:p>
            <a:pPr>
              <a:defRPr/>
            </a:pPr>
            <a:r>
              <a:rPr lang="ru-RU" altLang="ru-RU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Проведено мероприятий с участием СНК: 12.</a:t>
            </a:r>
          </a:p>
          <a:p>
            <a:pPr>
              <a:defRPr/>
            </a:pPr>
            <a:endParaRPr lang="ru-RU" altLang="ru-RU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6816BE5F-07D3-496A-9D1E-BE9DADAA7108}"/>
              </a:ext>
            </a:extLst>
          </p:cNvPr>
          <p:cNvSpPr txBox="1"/>
          <p:nvPr/>
        </p:nvSpPr>
        <p:spPr>
          <a:xfrm>
            <a:off x="11282893" y="48913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12-15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639B96F7-B4C4-40EC-B0F2-51C9D1A3610B}"/>
              </a:ext>
            </a:extLst>
          </p:cNvPr>
          <p:cNvSpPr txBox="1"/>
          <p:nvPr/>
        </p:nvSpPr>
        <p:spPr>
          <a:xfrm>
            <a:off x="11303003" y="452585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40207492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2118"/>
            <a:ext cx="12192000" cy="958849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205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0726" y="491067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8460" y="116034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4" name="TextBox 11"/>
          <p:cNvSpPr txBox="1">
            <a:spLocks noChangeArrowheads="1"/>
          </p:cNvSpPr>
          <p:nvPr/>
        </p:nvSpPr>
        <p:spPr bwMode="auto">
          <a:xfrm>
            <a:off x="1566176" y="170593"/>
            <a:ext cx="7470476" cy="523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ru-RU" alt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Подготовка кадров. Прием в аспирантуру</a:t>
            </a:r>
          </a:p>
        </p:txBody>
      </p:sp>
      <p:pic>
        <p:nvPicPr>
          <p:cNvPr id="2057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7391" y="182034"/>
            <a:ext cx="1318683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757524"/>
              </p:ext>
            </p:extLst>
          </p:nvPr>
        </p:nvGraphicFramePr>
        <p:xfrm>
          <a:off x="36945" y="960967"/>
          <a:ext cx="12118110" cy="5927034"/>
        </p:xfrm>
        <a:graphic>
          <a:graphicData uri="http://schemas.openxmlformats.org/drawingml/2006/table">
            <a:tbl>
              <a:tblPr/>
              <a:tblGrid>
                <a:gridCol w="620683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9309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868218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960582">
                  <a:extLst>
                    <a:ext uri="{9D8B030D-6E8A-4147-A177-3AD203B41FA5}">
                      <a16:colId xmlns:a16="http://schemas.microsoft.com/office/drawing/2014/main" xmlns="" val="1964485445"/>
                    </a:ext>
                  </a:extLst>
                </a:gridCol>
                <a:gridCol w="909782">
                  <a:extLst>
                    <a:ext uri="{9D8B030D-6E8A-4147-A177-3AD203B41FA5}">
                      <a16:colId xmlns:a16="http://schemas.microsoft.com/office/drawing/2014/main" xmlns="" val="2223388545"/>
                    </a:ext>
                  </a:extLst>
                </a:gridCol>
                <a:gridCol w="965200">
                  <a:extLst>
                    <a:ext uri="{9D8B030D-6E8A-4147-A177-3AD203B41FA5}">
                      <a16:colId xmlns:a16="http://schemas.microsoft.com/office/drawing/2014/main" xmlns="" val="1573355493"/>
                    </a:ext>
                  </a:extLst>
                </a:gridCol>
              </a:tblGrid>
              <a:tr h="238397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 направлений подготовки</a:t>
                      </a:r>
                    </a:p>
                  </a:txBody>
                  <a:tcPr marL="13551" marR="13551" marT="6775" marB="677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Шифр научной специальности</a:t>
                      </a:r>
                    </a:p>
                  </a:txBody>
                  <a:tcPr marL="13551" marR="13551" marT="6775" marB="677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2022</a:t>
                      </a:r>
                    </a:p>
                  </a:txBody>
                  <a:tcPr marL="13551" marR="13551" marT="6775" marB="677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13551" marR="13551" marT="6775" marB="677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13551" marR="13551" marT="6775" marB="677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2025</a:t>
                      </a:r>
                    </a:p>
                  </a:txBody>
                  <a:tcPr marL="13551" marR="13551" marT="6775" marB="677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51" marR="13551" marT="6775" marB="677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34082"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13551" marR="13551" marT="6775" marB="67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13551" marR="13551" marT="6775" marB="67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бюджет/контракт</a:t>
                      </a:r>
                    </a:p>
                  </a:txBody>
                  <a:tcPr marL="13551" marR="13551" marT="6775" marB="677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бюджет/контракт</a:t>
                      </a:r>
                    </a:p>
                  </a:txBody>
                  <a:tcPr marL="13551" marR="13551" marT="6775" marB="677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бюджет/контракт</a:t>
                      </a:r>
                    </a:p>
                  </a:txBody>
                  <a:tcPr marL="13551" marR="13551" marT="6775" marB="677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бюджет</a:t>
                      </a:r>
                    </a:p>
                  </a:txBody>
                  <a:tcPr marL="13551" marR="13551" marT="6775" marB="677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контракт</a:t>
                      </a:r>
                    </a:p>
                  </a:txBody>
                  <a:tcPr marL="13551" marR="13551" marT="6775" marB="677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2993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Электрофизика, электрофизические установки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1.3.13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993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Механика жидкости, газа и плазмы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1.1.9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2/1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2993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Экология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1.5.15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2993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Системный анализ, управление и обработка информации, статистика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2.3.1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1/2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1/3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5392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Автоматизация и управление технологическими процессами и производствами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2.3.3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3/3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2993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Электротехнические комплексы и системы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2.4.2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5417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Турбомашины и поршневые двигатели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2.4.7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4828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Роботы, мехатроника и робототехнические системы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2.5.4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4828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Технология и оборудование механической и физико-технической обработки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2.5.5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1/1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8270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Технологии и машины обработки давлением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2.5.7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1/3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22993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Сварка, родственные процессы и технологии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2.5.8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2"/>
                  </a:ext>
                </a:extLst>
              </a:tr>
              <a:tr h="22993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Гидравлические машины, вакуумная, компрессорная техника, гидро- и пневмосистемы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2.5.10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3"/>
                  </a:ext>
                </a:extLst>
              </a:tr>
              <a:tr h="229930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Наземные транспортно-технологические средства и комплексы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2.5.11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5"/>
                  </a:ext>
                </a:extLst>
              </a:tr>
              <a:tr h="22993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Материаловедение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2.6.17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22993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Литейное производство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2.6.3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6"/>
                  </a:ext>
                </a:extLst>
              </a:tr>
              <a:tr h="22993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Нанотехнологии и наноматериалы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2.6.6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7"/>
                  </a:ext>
                </a:extLst>
              </a:tr>
              <a:tr h="22993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Эксплуатация автомобильного транспорта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2.9.5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  <a:tr h="257536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Интеллектуальные транспортные системы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2.9.8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8"/>
                  </a:ext>
                </a:extLst>
              </a:tr>
              <a:tr h="257536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Экономическая теория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5.2.1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0"/>
                  </a:ext>
                </a:extLst>
              </a:tr>
              <a:tr h="22993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Региональная и отраслевая экономика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5.2.3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1"/>
                  </a:ext>
                </a:extLst>
              </a:tr>
              <a:tr h="22993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Теоретическая, прикладная и сравнительно-сопоставительная лингвистика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5.9.8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1/1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9"/>
                  </a:ext>
                </a:extLst>
              </a:tr>
              <a:tr h="12623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</a:p>
                  </a:txBody>
                  <a:tcPr marL="13551" marR="13551" marT="6775" marB="677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551" marR="13551" marT="6775" marB="677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8/18</a:t>
                      </a:r>
                    </a:p>
                  </a:txBody>
                  <a:tcPr marL="13551" marR="13551" marT="6775" marB="677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5/18</a:t>
                      </a:r>
                    </a:p>
                  </a:txBody>
                  <a:tcPr marL="13551" marR="13551" marT="6775" marB="677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3/15</a:t>
                      </a:r>
                    </a:p>
                  </a:txBody>
                  <a:tcPr marL="13551" marR="13551" marT="6775" marB="677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13551" marR="13551" marT="6775" marB="677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</a:p>
                  </a:txBody>
                  <a:tcPr marL="13551" marR="13551" marT="6775" marB="677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4"/>
                  </a:ext>
                </a:extLst>
              </a:tr>
            </a:tbl>
          </a:graphicData>
        </a:graphic>
      </p:graphicFrame>
      <p:sp>
        <p:nvSpPr>
          <p:cNvPr id="12" name="Номер слайда 2">
            <a:extLst>
              <a:ext uri="{FF2B5EF4-FFF2-40B4-BE49-F238E27FC236}">
                <a16:creationId xmlns:a16="http://schemas.microsoft.com/office/drawing/2014/main" xmlns="" id="{D20B31B9-057B-4ABB-BC69-DBADA5ADC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3264" y="6492884"/>
            <a:ext cx="528735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18</a:t>
            </a:fld>
            <a:endParaRPr lang="ru-RU" sz="16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5498F6A1-6480-494F-AA54-9D3696F95C2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1" y="203057"/>
            <a:ext cx="1278685" cy="52321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09F02487-6DB1-47B6-8E0A-E000D4BA4964}"/>
              </a:ext>
            </a:extLst>
          </p:cNvPr>
          <p:cNvSpPr txBox="1"/>
          <p:nvPr/>
        </p:nvSpPr>
        <p:spPr>
          <a:xfrm>
            <a:off x="11282893" y="48913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12-15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4879D611-755D-4B6D-8023-57921B5D9C44}"/>
              </a:ext>
            </a:extLst>
          </p:cNvPr>
          <p:cNvSpPr txBox="1"/>
          <p:nvPr/>
        </p:nvSpPr>
        <p:spPr>
          <a:xfrm>
            <a:off x="11303003" y="452585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3179693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2118"/>
            <a:ext cx="12192000" cy="958849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205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0726" y="491067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8460" y="116034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4" name="TextBox 11"/>
          <p:cNvSpPr txBox="1">
            <a:spLocks noChangeArrowheads="1"/>
          </p:cNvSpPr>
          <p:nvPr/>
        </p:nvSpPr>
        <p:spPr bwMode="auto">
          <a:xfrm>
            <a:off x="1623102" y="36953"/>
            <a:ext cx="7470476" cy="89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ru-RU" alt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Подготовка кадров. </a:t>
            </a:r>
          </a:p>
          <a:p>
            <a:pPr algn="ctr"/>
            <a:r>
              <a:rPr lang="ru-RU" alt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Защита диссертаций и присвоение учёных званий</a:t>
            </a:r>
          </a:p>
        </p:txBody>
      </p:sp>
      <p:pic>
        <p:nvPicPr>
          <p:cNvPr id="2057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7391" y="182034"/>
            <a:ext cx="1318683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Номер слайда 2">
            <a:extLst>
              <a:ext uri="{FF2B5EF4-FFF2-40B4-BE49-F238E27FC236}">
                <a16:creationId xmlns:a16="http://schemas.microsoft.com/office/drawing/2014/main" xmlns="" id="{D20B31B9-057B-4ABB-BC69-DBADA5ADC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3264" y="6492884"/>
            <a:ext cx="528735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19</a:t>
            </a:fld>
            <a:endParaRPr lang="ru-RU" sz="16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5498F6A1-6480-494F-AA54-9D3696F95C2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1" y="203057"/>
            <a:ext cx="1278685" cy="523217"/>
          </a:xfrm>
          <a:prstGeom prst="rect">
            <a:avLst/>
          </a:prstGeom>
        </p:spPr>
      </p:pic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A37DB82D-45A7-4588-92C9-78E441B0DB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5810729"/>
              </p:ext>
            </p:extLst>
          </p:nvPr>
        </p:nvGraphicFramePr>
        <p:xfrm>
          <a:off x="114477" y="1040955"/>
          <a:ext cx="6415632" cy="30388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1688">
                  <a:extLst>
                    <a:ext uri="{9D8B030D-6E8A-4147-A177-3AD203B41FA5}">
                      <a16:colId xmlns:a16="http://schemas.microsoft.com/office/drawing/2014/main" xmlns="" val="1081805158"/>
                    </a:ext>
                  </a:extLst>
                </a:gridCol>
                <a:gridCol w="2676113">
                  <a:extLst>
                    <a:ext uri="{9D8B030D-6E8A-4147-A177-3AD203B41FA5}">
                      <a16:colId xmlns:a16="http://schemas.microsoft.com/office/drawing/2014/main" xmlns="" val="2312614033"/>
                    </a:ext>
                  </a:extLst>
                </a:gridCol>
                <a:gridCol w="1773086">
                  <a:extLst>
                    <a:ext uri="{9D8B030D-6E8A-4147-A177-3AD203B41FA5}">
                      <a16:colId xmlns:a16="http://schemas.microsoft.com/office/drawing/2014/main" xmlns="" val="807947701"/>
                    </a:ext>
                  </a:extLst>
                </a:gridCol>
                <a:gridCol w="1554745">
                  <a:extLst>
                    <a:ext uri="{9D8B030D-6E8A-4147-A177-3AD203B41FA5}">
                      <a16:colId xmlns:a16="http://schemas.microsoft.com/office/drawing/2014/main" xmlns="" val="421864940"/>
                    </a:ext>
                  </a:extLst>
                </a:gridCol>
              </a:tblGrid>
              <a:tr h="4321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Ф.И.О.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Должность, подразделение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Степень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832159644"/>
                  </a:ext>
                </a:extLst>
              </a:tr>
              <a:tr h="37368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Новоселов Олег Геннадьевич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(приказ № 01-03/377 от 01.04.2024)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ст. преподаватель каф. строительства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кандидат технических наук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981562974"/>
                  </a:ext>
                </a:extLst>
              </a:tr>
              <a:tr h="37368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Ханнанов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Марат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Дамирович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(приказ  № 424/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нк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от 25.04.2024)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ст. преподаватель каф.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АДиДД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кандидат технических наук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15198083"/>
                  </a:ext>
                </a:extLst>
              </a:tr>
              <a:tr h="37368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Мухаметзянов Ильнар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Ринатович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(приказ № 01-03/1083 от 09.09.2024)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ассистент каф. ИС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кандидат технических наук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420680384"/>
                  </a:ext>
                </a:extLst>
              </a:tr>
              <a:tr h="37368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Волков Василий Геннадьевич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(приказ № 01-03/1226 от 08.10.2024)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ст. преподаватель каф. ИС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кандидат технических наук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286194596"/>
                  </a:ext>
                </a:extLst>
              </a:tr>
              <a:tr h="503288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Пуртова Елена Викторовна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(дата защиты 24.05.2024 г.)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Лаборатория технологий термического упрочнения (ПИШ) (аспирант 2022 г)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кандидат технических наук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21951971"/>
                  </a:ext>
                </a:extLst>
              </a:tr>
              <a:tr h="389671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Андриянов Сергей Михайлович (дата защиты 20.12.2023 г.)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(аспирант 2020)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кандидат технических наук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314266154"/>
                  </a:ext>
                </a:extLst>
              </a:tr>
            </a:tbl>
          </a:graphicData>
        </a:graphic>
      </p:graphicFrame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xmlns="" id="{0BAE51D5-4757-4FC1-B959-F5DE308882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5048042"/>
              </p:ext>
            </p:extLst>
          </p:nvPr>
        </p:nvGraphicFramePr>
        <p:xfrm>
          <a:off x="6603999" y="1032863"/>
          <a:ext cx="5473523" cy="283368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7131">
                  <a:extLst>
                    <a:ext uri="{9D8B030D-6E8A-4147-A177-3AD203B41FA5}">
                      <a16:colId xmlns:a16="http://schemas.microsoft.com/office/drawing/2014/main" xmlns="" val="1705496348"/>
                    </a:ext>
                  </a:extLst>
                </a:gridCol>
                <a:gridCol w="2597990">
                  <a:extLst>
                    <a:ext uri="{9D8B030D-6E8A-4147-A177-3AD203B41FA5}">
                      <a16:colId xmlns:a16="http://schemas.microsoft.com/office/drawing/2014/main" xmlns="" val="1193525360"/>
                    </a:ext>
                  </a:extLst>
                </a:gridCol>
                <a:gridCol w="1498173">
                  <a:extLst>
                    <a:ext uri="{9D8B030D-6E8A-4147-A177-3AD203B41FA5}">
                      <a16:colId xmlns:a16="http://schemas.microsoft.com/office/drawing/2014/main" xmlns="" val="3341521997"/>
                    </a:ext>
                  </a:extLst>
                </a:gridCol>
                <a:gridCol w="1020229">
                  <a:extLst>
                    <a:ext uri="{9D8B030D-6E8A-4147-A177-3AD203B41FA5}">
                      <a16:colId xmlns:a16="http://schemas.microsoft.com/office/drawing/2014/main" xmlns="" val="36423375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10795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Ф.И.О.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Должность, подразделение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Учёное звание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851209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Билялова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Альбина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Анваровна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(приказ № 40/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нк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от 30.01.2024)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заведующий кафедрой филологии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профессор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2814350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Курочкин Анатолий Васильевич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(приказ № 40/нк от 30.01.2024)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заведующий кафедрой КАиМП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профессор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7540982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Фасхутдинов Айрат Ибрагимович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(приказ № 402/нк-2 от 19.04.2024)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доцент кафедры КТОМП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доцент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883180015"/>
                  </a:ext>
                </a:extLst>
              </a:tr>
            </a:tbl>
          </a:graphicData>
        </a:graphic>
      </p:graphicFrame>
      <p:graphicFrame>
        <p:nvGraphicFramePr>
          <p:cNvPr id="16" name="Диаграмма 15">
            <a:extLst>
              <a:ext uri="{FF2B5EF4-FFF2-40B4-BE49-F238E27FC236}">
                <a16:creationId xmlns:a16="http://schemas.microsoft.com/office/drawing/2014/main" xmlns="" id="{1278BC42-A3A8-4864-9FE9-C2B04175083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67863710"/>
              </p:ext>
            </p:extLst>
          </p:nvPr>
        </p:nvGraphicFramePr>
        <p:xfrm>
          <a:off x="6272112" y="4008582"/>
          <a:ext cx="5651183" cy="28124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7" name="Диаграмма 16">
            <a:extLst>
              <a:ext uri="{FF2B5EF4-FFF2-40B4-BE49-F238E27FC236}">
                <a16:creationId xmlns:a16="http://schemas.microsoft.com/office/drawing/2014/main" xmlns="" id="{E1F47446-CCAE-4A0F-B8EC-95581C0E452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48745178"/>
              </p:ext>
            </p:extLst>
          </p:nvPr>
        </p:nvGraphicFramePr>
        <p:xfrm>
          <a:off x="352728" y="4159773"/>
          <a:ext cx="5279708" cy="2636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6C060C87-B80E-4C2A-BCAD-17249116236B}"/>
              </a:ext>
            </a:extLst>
          </p:cNvPr>
          <p:cNvSpPr txBox="1"/>
          <p:nvPr/>
        </p:nvSpPr>
        <p:spPr>
          <a:xfrm>
            <a:off x="11282893" y="48913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12-15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C0B3BA31-547F-4DE1-A2D8-FAC85D64C24B}"/>
              </a:ext>
            </a:extLst>
          </p:cNvPr>
          <p:cNvSpPr txBox="1"/>
          <p:nvPr/>
        </p:nvSpPr>
        <p:spPr>
          <a:xfrm>
            <a:off x="11303003" y="452585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2936325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2118"/>
            <a:ext cx="12192000" cy="958849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205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0726" y="491067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8460" y="116034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4" name="TextBox 11"/>
          <p:cNvSpPr txBox="1">
            <a:spLocks noChangeArrowheads="1"/>
          </p:cNvSpPr>
          <p:nvPr/>
        </p:nvSpPr>
        <p:spPr bwMode="auto">
          <a:xfrm>
            <a:off x="1566176" y="170593"/>
            <a:ext cx="7470476" cy="523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ru-RU" alt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Темы НИОКР, планируемые в 2025 г.</a:t>
            </a:r>
          </a:p>
        </p:txBody>
      </p:sp>
      <p:pic>
        <p:nvPicPr>
          <p:cNvPr id="2057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7391" y="182034"/>
            <a:ext cx="1318683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Номер слайда 2">
            <a:extLst>
              <a:ext uri="{FF2B5EF4-FFF2-40B4-BE49-F238E27FC236}">
                <a16:creationId xmlns:a16="http://schemas.microsoft.com/office/drawing/2014/main" xmlns="" id="{D20B31B9-057B-4ABB-BC69-DBADA5ADC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3264" y="6492884"/>
            <a:ext cx="528735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20</a:t>
            </a:fld>
            <a:endParaRPr lang="ru-RU" sz="16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5498F6A1-6480-494F-AA54-9D3696F95C2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1" y="203057"/>
            <a:ext cx="1278685" cy="523217"/>
          </a:xfrm>
          <a:prstGeom prst="rect">
            <a:avLst/>
          </a:prstGeom>
        </p:spPr>
      </p:pic>
      <p:sp>
        <p:nvSpPr>
          <p:cNvPr id="14" name="Объект 2">
            <a:extLst>
              <a:ext uri="{FF2B5EF4-FFF2-40B4-BE49-F238E27FC236}">
                <a16:creationId xmlns:a16="http://schemas.microsoft.com/office/drawing/2014/main" xmlns="" id="{A6D258B4-EC50-4913-B2E9-8B00FA4BC8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1465" y="1028088"/>
            <a:ext cx="11709070" cy="5800432"/>
          </a:xfrm>
        </p:spPr>
        <p:txBody>
          <a:bodyPr>
            <a:normAutofit fontScale="92500" lnSpcReduction="10000"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методологий оптимизации систем выпуска и нейтрализации отработавших газов, повышения эффективности и снижения выбросов CO2 двигателей и автомобилей с целью достижения требований перспективных экологических классов (рук. к.т.н., доцент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Галиакбаров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А.Т.)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Исследования в области повышения эффективности батареи водородных топливных элементов (рук. к.т.н., доцент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Фазуллин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Д.Д.)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Исследование высокопроизводительной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гранульной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3D печати (рук. к.т.н., доцент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Шафигуллин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Л.Н.)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Дизайн исследование и разработка концепции транспортного средства (рук. к.т.н., доцент, Ахметова А.М.)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функциональной безопасности (ФБ) электрических и/или электронных (Э/Э) систем кондиционирования, обогрева и вентиляции (СКОВ) электробуса в соответствии со стандартом ГОСТ Р ИСО 26262 (рук. к.т.н., доцент,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Мухаметдинов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Э.М)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технологии упрочнения деталей методом закалки ТВЧ взамен ХТО (рук. д.т.н., профессор Ганиев М.М.)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инновационной технологии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зубофрезирования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дисковым инструментом 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пятикоординатных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станках с ЧПУ (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InvoMilling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(рук. к.т.н., доцент Кондрашов А.Г.).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структуры и режимов изотермической закалки высокопрочного чугуна для снижения веса и улучшения эксплуатационных свойств деталей автомобилей семейства КАМАЗ. (рук. д.т.н., профессор Панов А.Г.)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методологии формирования альтернативных технологических маршрутов изготовления деталей на основе исскуственного интеллекта и анализа больших массивов данных( рук. д.т.н., профессор Панкратов Д.Л.)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Выполнение комплекса научно-исследовательских и опытно-конструкторских работ, а также инжиниринговых работ (рук.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к.ю.н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доцент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Магизов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Р.Р.)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Разработка опытной технологии получения отливок в песчано-глинистые формы, изготовленные на 3D принтере, на основе компьютерного моделирования (рук. к.т.н., доцент Валиев А.М.)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Проектирование схемотехники и низкоуровневого ПО для электронного блока управления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пневмоподвеской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(рук. к.т.н., доцент Башмаков Д.Л.)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endParaRPr lang="ru-RU" sz="1600" b="1" dirty="0">
              <a:solidFill>
                <a:srgbClr val="00549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ru-RU" sz="1600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ru-RU" sz="1600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6F0D9ED5-6432-4F48-92B5-747A115AB4C8}"/>
              </a:ext>
            </a:extLst>
          </p:cNvPr>
          <p:cNvSpPr txBox="1"/>
          <p:nvPr/>
        </p:nvSpPr>
        <p:spPr>
          <a:xfrm>
            <a:off x="11282893" y="48913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12-15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09001025-5E24-41CA-91DC-A15D9B529077}"/>
              </a:ext>
            </a:extLst>
          </p:cNvPr>
          <p:cNvSpPr txBox="1"/>
          <p:nvPr/>
        </p:nvSpPr>
        <p:spPr>
          <a:xfrm>
            <a:off x="11303003" y="452585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1964927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2118"/>
            <a:ext cx="12192000" cy="958849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205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0726" y="491067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8460" y="116034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7391" y="182034"/>
            <a:ext cx="1318683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Номер слайда 2">
            <a:extLst>
              <a:ext uri="{FF2B5EF4-FFF2-40B4-BE49-F238E27FC236}">
                <a16:creationId xmlns:a16="http://schemas.microsoft.com/office/drawing/2014/main" xmlns="" id="{D20B31B9-057B-4ABB-BC69-DBADA5ADC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3264" y="6492884"/>
            <a:ext cx="528735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21</a:t>
            </a:fld>
            <a:endParaRPr lang="ru-RU" sz="16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5498F6A1-6480-494F-AA54-9D3696F95C2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1" y="203057"/>
            <a:ext cx="1278685" cy="523217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2D048AC-1711-403B-9887-7AB03F83B2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15" name="Таблица 14">
            <a:extLst>
              <a:ext uri="{FF2B5EF4-FFF2-40B4-BE49-F238E27FC236}">
                <a16:creationId xmlns:a16="http://schemas.microsoft.com/office/drawing/2014/main" xmlns="" id="{87487B1E-56A2-4323-AF66-0F850BB6DD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5236434"/>
              </p:ext>
            </p:extLst>
          </p:nvPr>
        </p:nvGraphicFramePr>
        <p:xfrm>
          <a:off x="182031" y="980865"/>
          <a:ext cx="11788296" cy="580866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78262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0567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833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мероприятия</a:t>
                      </a:r>
                    </a:p>
                  </a:txBody>
                  <a:tcPr marL="91438" marR="91438" marT="45691" marB="45691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Даты проведения</a:t>
                      </a:r>
                    </a:p>
                  </a:txBody>
                  <a:tcPr marL="91438" marR="91438" marT="45691" marB="45691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304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Итоговая научная конференция профессорско-преподавательского состава Набережночелнинского института КФУ </a:t>
                      </a:r>
                    </a:p>
                  </a:txBody>
                  <a:tcPr marL="91438" marR="91438" marT="45691" marB="45691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 января 2025 г.</a:t>
                      </a:r>
                    </a:p>
                  </a:txBody>
                  <a:tcPr marL="91438" marR="91438" marT="45691" marB="45691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304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Научно-образовательный хакатон «Мобильная разработка» для студентов</a:t>
                      </a:r>
                    </a:p>
                  </a:txBody>
                  <a:tcPr marL="91438" marR="91438" marT="45691" marB="45691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Февраль 2025 г.</a:t>
                      </a:r>
                    </a:p>
                  </a:txBody>
                  <a:tcPr marL="91438" marR="91438" marT="45691" marB="45691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804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День науки (Конкурс-соревнование с участием СНК)</a:t>
                      </a:r>
                    </a:p>
                  </a:txBody>
                  <a:tcPr marL="91438" marR="91438" marT="45691" marB="45691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февраля 2025 г.</a:t>
                      </a:r>
                    </a:p>
                  </a:txBody>
                  <a:tcPr marL="91438" marR="91438" marT="45691" marB="45691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804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Итоговая научно – образовательная конференция студентов Набережночелнинского института КФУ </a:t>
                      </a:r>
                    </a:p>
                  </a:txBody>
                  <a:tcPr marL="91438" marR="91438" marT="45691" marB="45691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Апрель 2025 г.</a:t>
                      </a:r>
                    </a:p>
                  </a:txBody>
                  <a:tcPr marL="91438" marR="91438" marT="45691" marB="45691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918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Всероссийский онлайн-семинар «Психолого-педагогическое и социальное сопровождение детей с ОВЗ» </a:t>
                      </a:r>
                    </a:p>
                  </a:txBody>
                  <a:tcPr marL="91438" marR="91438" marT="45691" marB="45691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Апрель 2025 г.</a:t>
                      </a:r>
                    </a:p>
                  </a:txBody>
                  <a:tcPr marL="91438" marR="91438" marT="45691" marB="45691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543564">
                <a:tc>
                  <a:txBody>
                    <a:bodyPr/>
                    <a:lstStyle/>
                    <a:p>
                      <a:pPr algn="l" fontAlgn="base">
                        <a:spcAft>
                          <a:spcPts val="0"/>
                        </a:spcAft>
                      </a:pPr>
                      <a:r>
                        <a:rPr lang="ru-RU" sz="15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Международная сетевая научно практическая конференция  "Большие системы: устойчивость и безопасность в современном мире – LS S&amp;S MW"25"</a:t>
                      </a:r>
                      <a:endParaRPr lang="ru-RU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4300" marR="11430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16 мая 2025 г.</a:t>
                      </a:r>
                    </a:p>
                  </a:txBody>
                  <a:tcPr marL="91438" marR="91438" marT="45691" marB="45691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26104">
                <a:tc>
                  <a:txBody>
                    <a:bodyPr/>
                    <a:lstStyle/>
                    <a:p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День науки (Научно-познавательное и профориентационное мероприятия для абитуриентов и населения)</a:t>
                      </a:r>
                    </a:p>
                  </a:txBody>
                  <a:tcPr marL="91438" marR="91438" marT="45691" marB="45691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5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июня 2025 г.</a:t>
                      </a:r>
                    </a:p>
                  </a:txBody>
                  <a:tcPr marL="91438" marR="91438" marT="45691" marB="45691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15130536"/>
                  </a:ext>
                </a:extLst>
              </a:tr>
              <a:tr h="3261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Международная конференция </a:t>
                      </a:r>
                      <a:r>
                        <a:rPr kumimoji="0" lang="en-US" alt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18th International Conference on the Developments in </a:t>
                      </a:r>
                      <a:r>
                        <a:rPr kumimoji="0" lang="en-US" altLang="ru-RU" sz="15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eSystems</a:t>
                      </a:r>
                      <a:r>
                        <a:rPr kumimoji="0" lang="en-US" alt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Engineering (DeSE2025) (</a:t>
                      </a:r>
                      <a:r>
                        <a:rPr kumimoji="0" lang="ru-RU" alt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kumimoji="0" lang="en-US" alt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alt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специальные секции)</a:t>
                      </a:r>
                    </a:p>
                  </a:txBody>
                  <a:tcPr marL="91438" marR="91438" marT="45691" marB="45691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27-29 август 2025 г.</a:t>
                      </a:r>
                    </a:p>
                  </a:txBody>
                  <a:tcPr marL="91438" marR="91438" marT="45691" marB="45691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02067954"/>
                  </a:ext>
                </a:extLst>
              </a:tr>
              <a:tr h="38042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Фестиваль науки (Презентация деятельности научных кружков)</a:t>
                      </a:r>
                    </a:p>
                  </a:txBody>
                  <a:tcPr marL="91438" marR="91438" marT="45691" marB="45691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Октябрь 2025 г.</a:t>
                      </a:r>
                    </a:p>
                  </a:txBody>
                  <a:tcPr marL="91438" marR="91438" marT="45691" marB="45691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61520093"/>
                  </a:ext>
                </a:extLst>
              </a:tr>
              <a:tr h="6522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Вторая научно-практическая конференция студентов и аспирантов «Передовые решения и разработки в технике и технологиях наземного транспорта»</a:t>
                      </a:r>
                    </a:p>
                  </a:txBody>
                  <a:tcPr marL="91438" marR="91438" marT="45691" marB="45691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октября 2025 г.</a:t>
                      </a:r>
                    </a:p>
                  </a:txBody>
                  <a:tcPr marL="91438" marR="91438" marT="45691" marB="45691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804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ХII Международная научно-практическая заочная конференция «ЭТАП-2025»</a:t>
                      </a:r>
                    </a:p>
                  </a:txBody>
                  <a:tcPr marL="91438" marR="91438" marT="45691" marB="45691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ноября 2025 г.</a:t>
                      </a:r>
                    </a:p>
                  </a:txBody>
                  <a:tcPr marL="91438" marR="91438" marT="45691" marB="45691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66184547"/>
                  </a:ext>
                </a:extLst>
              </a:tr>
              <a:tr h="38042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Всероссийская научно–практическая конференция студентов, аспирантов и молодых ученых «X</a:t>
                      </a:r>
                      <a:r>
                        <a:rPr kumimoji="0" lang="en-US" alt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VII</a:t>
                      </a:r>
                      <a:r>
                        <a:rPr kumimoji="0" lang="ru-RU" alt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Камские чтения»</a:t>
                      </a:r>
                    </a:p>
                  </a:txBody>
                  <a:tcPr marL="91438" marR="91438" marT="45691" marB="45691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ноября 2025 г.</a:t>
                      </a:r>
                    </a:p>
                  </a:txBody>
                  <a:tcPr marL="91438" marR="91438" marT="45691" marB="45691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18226092"/>
                  </a:ext>
                </a:extLst>
              </a:tr>
            </a:tbl>
          </a:graphicData>
        </a:graphic>
      </p:graphicFrame>
      <p:sp>
        <p:nvSpPr>
          <p:cNvPr id="16" name="TextBox 11">
            <a:extLst>
              <a:ext uri="{FF2B5EF4-FFF2-40B4-BE49-F238E27FC236}">
                <a16:creationId xmlns:a16="http://schemas.microsoft.com/office/drawing/2014/main" xmlns="" id="{45B80A90-0F85-4C0D-AB4E-C0DB7FAADF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1523" y="160198"/>
            <a:ext cx="7470476" cy="523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План научных мероприятий на 2025г.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42A2DE9D-81DD-4284-A0AE-AB2FE769B395}"/>
              </a:ext>
            </a:extLst>
          </p:cNvPr>
          <p:cNvSpPr txBox="1"/>
          <p:nvPr/>
        </p:nvSpPr>
        <p:spPr>
          <a:xfrm>
            <a:off x="11282893" y="48913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12-15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53E66FC1-8467-4BA9-B4A1-160A5ACF0C3E}"/>
              </a:ext>
            </a:extLst>
          </p:cNvPr>
          <p:cNvSpPr txBox="1"/>
          <p:nvPr/>
        </p:nvSpPr>
        <p:spPr>
          <a:xfrm>
            <a:off x="11303003" y="452585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4228667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-14760"/>
            <a:ext cx="12192000" cy="958849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205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0726" y="491067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8460" y="116034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7391" y="182034"/>
            <a:ext cx="1318683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Номер слайда 2">
            <a:extLst>
              <a:ext uri="{FF2B5EF4-FFF2-40B4-BE49-F238E27FC236}">
                <a16:creationId xmlns:a16="http://schemas.microsoft.com/office/drawing/2014/main" xmlns="" id="{D20B31B9-057B-4ABB-BC69-DBADA5ADC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3264" y="6492884"/>
            <a:ext cx="528735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22</a:t>
            </a:fld>
            <a:endParaRPr lang="ru-RU" sz="16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5498F6A1-6480-494F-AA54-9D3696F95C2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1" y="203057"/>
            <a:ext cx="1278685" cy="523217"/>
          </a:xfrm>
          <a:prstGeom prst="rect">
            <a:avLst/>
          </a:prstGeom>
        </p:spPr>
      </p:pic>
      <p:sp>
        <p:nvSpPr>
          <p:cNvPr id="16" name="TextBox 11">
            <a:extLst>
              <a:ext uri="{FF2B5EF4-FFF2-40B4-BE49-F238E27FC236}">
                <a16:creationId xmlns:a16="http://schemas.microsoft.com/office/drawing/2014/main" xmlns="" id="{45B80A90-0F85-4C0D-AB4E-C0DB7FAADF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5423" y="148613"/>
            <a:ext cx="7470476" cy="523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Целевые показатели КФУ на 2025г.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9F1B4B03-371F-4FFF-8901-45CFB2343D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8063516"/>
              </p:ext>
            </p:extLst>
          </p:nvPr>
        </p:nvGraphicFramePr>
        <p:xfrm>
          <a:off x="102127" y="959192"/>
          <a:ext cx="11987745" cy="55864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78800">
                  <a:extLst>
                    <a:ext uri="{9D8B030D-6E8A-4147-A177-3AD203B41FA5}">
                      <a16:colId xmlns:a16="http://schemas.microsoft.com/office/drawing/2014/main" xmlns="" val="3340093130"/>
                    </a:ext>
                  </a:extLst>
                </a:gridCol>
                <a:gridCol w="9683562">
                  <a:extLst>
                    <a:ext uri="{9D8B030D-6E8A-4147-A177-3AD203B41FA5}">
                      <a16:colId xmlns:a16="http://schemas.microsoft.com/office/drawing/2014/main" xmlns="" val="1977015641"/>
                    </a:ext>
                  </a:extLst>
                </a:gridCol>
                <a:gridCol w="1625383">
                  <a:extLst>
                    <a:ext uri="{9D8B030D-6E8A-4147-A177-3AD203B41FA5}">
                      <a16:colId xmlns:a16="http://schemas.microsoft.com/office/drawing/2014/main" xmlns="" val="3554017169"/>
                    </a:ext>
                  </a:extLst>
                </a:gridCol>
              </a:tblGrid>
              <a:tr h="4235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Целевой показатель на 2025 г.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extLst>
                  <a:ext uri="{0D108BD9-81ED-4DB2-BD59-A6C34878D82A}">
                    <a16:rowId xmlns:a16="http://schemas.microsoft.com/office/drawing/2014/main" xmlns="" val="4059417273"/>
                  </a:ext>
                </a:extLst>
              </a:tr>
              <a:tr h="1365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Приведенный научный бюджет, млн руб./НПР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2,413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extLst>
                  <a:ext uri="{0D108BD9-81ED-4DB2-BD59-A6C34878D82A}">
                    <a16:rowId xmlns:a16="http://schemas.microsoft.com/office/drawing/2014/main" xmlns="" val="3841393550"/>
                  </a:ext>
                </a:extLst>
              </a:tr>
              <a:tr h="1365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Приведенный объём хоздогорных работ, млн руб./НПР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0,155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extLst>
                  <a:ext uri="{0D108BD9-81ED-4DB2-BD59-A6C34878D82A}">
                    <a16:rowId xmlns:a16="http://schemas.microsoft.com/office/drawing/2014/main" xmlns="" val="3595049847"/>
                  </a:ext>
                </a:extLst>
              </a:tr>
              <a:tr h="1365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Публикационная активность в ядре РИНЦ на 1НПР, ед./НПР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1,46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extLst>
                  <a:ext uri="{0D108BD9-81ED-4DB2-BD59-A6C34878D82A}">
                    <a16:rowId xmlns:a16="http://schemas.microsoft.com/office/drawing/2014/main" xmlns="" val="41512242"/>
                  </a:ext>
                </a:extLst>
              </a:tr>
              <a:tr h="1365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проведенных международных конференций, ед.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extLst>
                  <a:ext uri="{0D108BD9-81ED-4DB2-BD59-A6C34878D82A}">
                    <a16:rowId xmlns:a16="http://schemas.microsoft.com/office/drawing/2014/main" xmlns="" val="449164251"/>
                  </a:ext>
                </a:extLst>
              </a:tr>
              <a:tr h="1365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проведенных мероприятий по популяризации науки, ед. 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extLst>
                  <a:ext uri="{0D108BD9-81ED-4DB2-BD59-A6C34878D82A}">
                    <a16:rowId xmlns:a16="http://schemas.microsoft.com/office/drawing/2014/main" xmlns="" val="812472692"/>
                  </a:ext>
                </a:extLst>
              </a:tr>
              <a:tr h="2800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Средняя заработная плата НПР, тыс. руб.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119,7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extLst>
                  <a:ext uri="{0D108BD9-81ED-4DB2-BD59-A6C34878D82A}">
                    <a16:rowId xmlns:a16="http://schemas.microsoft.com/office/drawing/2014/main" xmlns="" val="2064503570"/>
                  </a:ext>
                </a:extLst>
              </a:tr>
              <a:tr h="2800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7.1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исследовательских проектов, реализуемых совместно с ведущими академическими партнерами, ед.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extLst>
                  <a:ext uri="{0D108BD9-81ED-4DB2-BD59-A6C34878D82A}">
                    <a16:rowId xmlns:a16="http://schemas.microsoft.com/office/drawing/2014/main" xmlns="" val="1393846913"/>
                  </a:ext>
                </a:extLst>
              </a:tr>
              <a:tr h="56713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7.2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 исследовательских проектов, реализуемых  совместно с ведущими академическими партнерами (занимающими позиции 1–50 в рейтингах АЦ «Эксперт», «Интерфакс» или рейтинге «Три миссии университета»), млн руб.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extLst>
                  <a:ext uri="{0D108BD9-81ED-4DB2-BD59-A6C34878D82A}">
                    <a16:rowId xmlns:a16="http://schemas.microsoft.com/office/drawing/2014/main" xmlns="" val="1997641334"/>
                  </a:ext>
                </a:extLst>
              </a:tr>
              <a:tr h="4235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8.1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финансово обеспеченных проектов, реализуемых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подразделением в коллаборации с другими основными структурными подразделениями КФУ, ед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extLst>
                  <a:ext uri="{0D108BD9-81ED-4DB2-BD59-A6C34878D82A}">
                    <a16:rowId xmlns:a16="http://schemas.microsoft.com/office/drawing/2014/main" xmlns="" val="2527723601"/>
                  </a:ext>
                </a:extLst>
              </a:tr>
              <a:tr h="2800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8.2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 проектов, реализуемых подразделением в коллаборации с другими основными структурными подразделениями КФУ, млн руб.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extLst>
                  <a:ext uri="{0D108BD9-81ED-4DB2-BD59-A6C34878D82A}">
                    <a16:rowId xmlns:a16="http://schemas.microsoft.com/office/drawing/2014/main" xmlns="" val="2176526088"/>
                  </a:ext>
                </a:extLst>
              </a:tr>
              <a:tr h="99775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поддержанных заявок на молодежные научные конкурсы и конкурсы молодежного технологического предпринимательства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(конкурс именных государственных стипендий, всероссийский конкурс НИР студентов и аспирантов в рамках Всероссийского молодежного научного форума «Наука будущего – наука молодых», конкурсы Фонда содействия инновациям, конкурс стипендий В. Потанина, конкурс именных стипендий программы «Альфа-Шанс»), </a:t>
                      </a:r>
                      <a:r>
                        <a:rPr lang="ru-RU" sz="15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extLst>
                  <a:ext uri="{0D108BD9-81ED-4DB2-BD59-A6C34878D82A}">
                    <a16:rowId xmlns:a16="http://schemas.microsoft.com/office/drawing/2014/main" xmlns="" val="2586006346"/>
                  </a:ext>
                </a:extLst>
              </a:tr>
              <a:tr h="2800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НПР, прошедших обучение по программам ДПО в области управления исследованиями и разработками, чел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extLst>
                  <a:ext uri="{0D108BD9-81ED-4DB2-BD59-A6C34878D82A}">
                    <a16:rowId xmlns:a16="http://schemas.microsoft.com/office/drawing/2014/main" xmlns="" val="1321480516"/>
                  </a:ext>
                </a:extLst>
              </a:tr>
              <a:tr h="1365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РИД, ед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00" marR="50300" marT="0" marB="0"/>
                </a:tc>
                <a:extLst>
                  <a:ext uri="{0D108BD9-81ED-4DB2-BD59-A6C34878D82A}">
                    <a16:rowId xmlns:a16="http://schemas.microsoft.com/office/drawing/2014/main" xmlns="" val="4270230634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C1032B50-B3D2-4C00-B7BB-0B6035CF08D6}"/>
              </a:ext>
            </a:extLst>
          </p:cNvPr>
          <p:cNvSpPr txBox="1"/>
          <p:nvPr/>
        </p:nvSpPr>
        <p:spPr>
          <a:xfrm>
            <a:off x="11282893" y="48913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12-15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AAD7B94F-1151-46E7-9FF0-9A064E60792A}"/>
              </a:ext>
            </a:extLst>
          </p:cNvPr>
          <p:cNvSpPr txBox="1"/>
          <p:nvPr/>
        </p:nvSpPr>
        <p:spPr>
          <a:xfrm>
            <a:off x="11303003" y="452585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7122758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2118"/>
            <a:ext cx="12192000" cy="958849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205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1674" y="442020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9408" y="114204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5049" y="180986"/>
            <a:ext cx="1318683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1"/>
          <p:cNvSpPr txBox="1">
            <a:spLocks noChangeArrowheads="1"/>
          </p:cNvSpPr>
          <p:nvPr/>
        </p:nvSpPr>
        <p:spPr bwMode="auto">
          <a:xfrm>
            <a:off x="1338434" y="122433"/>
            <a:ext cx="8057072" cy="523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ru-RU" alt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Стимулирование научных исследований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xmlns="" id="{50A05C9B-5836-45F1-80C2-1153BE5A847A}"/>
              </a:ext>
            </a:extLst>
          </p:cNvPr>
          <p:cNvSpPr/>
          <p:nvPr/>
        </p:nvSpPr>
        <p:spPr>
          <a:xfrm>
            <a:off x="920750" y="957569"/>
            <a:ext cx="1045748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783" fontAlgn="base">
              <a:spcBef>
                <a:spcPct val="0"/>
              </a:spcBef>
              <a:spcAft>
                <a:spcPct val="0"/>
              </a:spcAft>
              <a:tabLst>
                <a:tab pos="1871616" algn="l"/>
              </a:tabLst>
            </a:pP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МЕРЫ ПОДДЕРЖКИ НАУЧНЫХ ИССЛЕДОВАНИЙ </a:t>
            </a:r>
          </a:p>
        </p:txBody>
      </p:sp>
      <p:sp>
        <p:nvSpPr>
          <p:cNvPr id="12" name="Номер слайда 2">
            <a:extLst>
              <a:ext uri="{FF2B5EF4-FFF2-40B4-BE49-F238E27FC236}">
                <a16:creationId xmlns:a16="http://schemas.microsoft.com/office/drawing/2014/main" xmlns="" id="{83BCDCE2-AC45-4FA6-9814-21574E466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3264" y="6492884"/>
            <a:ext cx="528735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23</a:t>
            </a:fld>
            <a:endParaRPr lang="ru-RU" sz="1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905002" y="5585264"/>
            <a:ext cx="515311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Установление дополнительных баллов студентам в балльно-рейтинговой системе за достижения в научной деятельности.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Привлечение студентов и аспирантов в выполнении НИОКР (ПИШ)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82031" y="1266226"/>
            <a:ext cx="64110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Ежемесячные выплаты руководителям СНК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Единовременные надбавки сотрудникам института за результаты научной деятельности: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6415043" y="1390121"/>
            <a:ext cx="57769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Меры поддержки студентов за результаты научной деятельности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9560739"/>
              </p:ext>
            </p:extLst>
          </p:nvPr>
        </p:nvGraphicFramePr>
        <p:xfrm>
          <a:off x="6905002" y="2577906"/>
          <a:ext cx="5110386" cy="27736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874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58535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0628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2098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Категории обучающихся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 стипендии, руб.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Обучающиеся первого курса (</a:t>
                      </a:r>
                      <a:r>
                        <a:rPr lang="ru-RU" sz="13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бакалавриат</a:t>
                      </a: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3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специалитет</a:t>
                      </a: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1000,00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Обучающиеся второго курса (</a:t>
                      </a:r>
                      <a:r>
                        <a:rPr lang="ru-RU" sz="13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бакалавриат</a:t>
                      </a: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3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специалитет</a:t>
                      </a: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2000,00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Обучающиеся третьего курса (</a:t>
                      </a:r>
                      <a:r>
                        <a:rPr lang="ru-RU" sz="13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бакалавриат</a:t>
                      </a: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3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специалитет</a:t>
                      </a: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7000,00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Обучающиеся четвертого курса (бакалавриат, специалитет)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8000,00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Обучающиеся пятого курса (</a:t>
                      </a:r>
                      <a:r>
                        <a:rPr lang="ru-RU" sz="13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специалитет</a:t>
                      </a: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8000,00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Обучающиеся первого курса (магистратура)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10000,00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Обучающиеся второго курса (магистратура)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11500,00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6905002" y="1989964"/>
            <a:ext cx="54636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Повышенные стипендии за результаты научной деятельности (назначается на 6 месяцев):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31EA828F-B1B3-4724-80BB-9AABB4F1DDE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1" y="203057"/>
            <a:ext cx="1278685" cy="523217"/>
          </a:xfrm>
          <a:prstGeom prst="rect">
            <a:avLst/>
          </a:prstGeom>
        </p:spPr>
      </p:pic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xmlns="" id="{1E29CF4B-7D02-4E69-ACBD-78F77E95EF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1311638"/>
              </p:ext>
            </p:extLst>
          </p:nvPr>
        </p:nvGraphicFramePr>
        <p:xfrm>
          <a:off x="61815" y="2136238"/>
          <a:ext cx="6651479" cy="440313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4691">
                  <a:extLst>
                    <a:ext uri="{9D8B030D-6E8A-4147-A177-3AD203B41FA5}">
                      <a16:colId xmlns:a16="http://schemas.microsoft.com/office/drawing/2014/main" xmlns="" val="710827578"/>
                    </a:ext>
                  </a:extLst>
                </a:gridCol>
                <a:gridCol w="5172202">
                  <a:extLst>
                    <a:ext uri="{9D8B030D-6E8A-4147-A177-3AD203B41FA5}">
                      <a16:colId xmlns:a16="http://schemas.microsoft.com/office/drawing/2014/main" xmlns="" val="3955402110"/>
                    </a:ext>
                  </a:extLst>
                </a:gridCol>
                <a:gridCol w="1084586">
                  <a:extLst>
                    <a:ext uri="{9D8B030D-6E8A-4147-A177-3AD203B41FA5}">
                      <a16:colId xmlns:a16="http://schemas.microsoft.com/office/drawing/2014/main" xmlns="" val="4093092557"/>
                    </a:ext>
                  </a:extLst>
                </a:gridCol>
              </a:tblGrid>
              <a:tr h="32630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83" marR="6118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83" marR="6118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Сумма, руб.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83" marR="61183" marT="0" marB="0" anchor="ctr"/>
                </a:tc>
                <a:extLst>
                  <a:ext uri="{0D108BD9-81ED-4DB2-BD59-A6C34878D82A}">
                    <a16:rowId xmlns:a16="http://schemas.microsoft.com/office/drawing/2014/main" xmlns="" val="3168947797"/>
                  </a:ext>
                </a:extLst>
              </a:tr>
              <a:tr h="4894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83" marR="61183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Защита кандидатской диссертации, выполненной в НЧИ КФУ сотрудником по основному месту работы и/или аспирантом, обучающимся в аспирантуре НЧИ КФУ на дату защиты диссертации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83" marR="61183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100000,00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83" marR="61183" marT="0" marB="0" anchor="b"/>
                </a:tc>
                <a:extLst>
                  <a:ext uri="{0D108BD9-81ED-4DB2-BD59-A6C34878D82A}">
                    <a16:rowId xmlns:a16="http://schemas.microsoft.com/office/drawing/2014/main" xmlns="" val="3973887243"/>
                  </a:ext>
                </a:extLst>
              </a:tr>
              <a:tr h="32630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647825" algn="l"/>
                        </a:tabLs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83" marR="61183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Защита докторской диссертации, выполненной в НЧИ КФУ сотрудником НЧИ КФУ по основному месту работы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83" marR="61183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0000</a:t>
                      </a: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83" marR="61183" marT="0" marB="0" anchor="b"/>
                </a:tc>
                <a:extLst>
                  <a:ext uri="{0D108BD9-81ED-4DB2-BD59-A6C34878D82A}">
                    <a16:rowId xmlns:a16="http://schemas.microsoft.com/office/drawing/2014/main" xmlns="" val="1595136546"/>
                  </a:ext>
                </a:extLst>
              </a:tr>
              <a:tr h="4894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647825" algn="l"/>
                        </a:tabLs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83" marR="61183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Подготовка одного кандидата наук – сотрудника НЧИ КФУ по основному месту работы (выплаты научному руководителю – сотруднику НЧИ КФУ по основному месту работы)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83" marR="61183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50000,00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83" marR="61183" marT="0" marB="0" anchor="b"/>
                </a:tc>
                <a:extLst>
                  <a:ext uri="{0D108BD9-81ED-4DB2-BD59-A6C34878D82A}">
                    <a16:rowId xmlns:a16="http://schemas.microsoft.com/office/drawing/2014/main" xmlns="" val="3521434404"/>
                  </a:ext>
                </a:extLst>
              </a:tr>
              <a:tr h="4914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647825" algn="l"/>
                        </a:tabLs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83" marR="61183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Подготовка одного кандидата наук – аспиранта НЧИ КФУ, защитившего диссертацию в год окончания срока обучения в аспирантуре и ранее (выплаты научному руководителю – сотруднику НЧИ КФУ по основному месту работы)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83" marR="61183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100000,00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83" marR="61183" marT="0" marB="0" anchor="b"/>
                </a:tc>
                <a:extLst>
                  <a:ext uri="{0D108BD9-81ED-4DB2-BD59-A6C34878D82A}">
                    <a16:rowId xmlns:a16="http://schemas.microsoft.com/office/drawing/2014/main" xmlns="" val="3888897486"/>
                  </a:ext>
                </a:extLst>
              </a:tr>
              <a:tr h="4894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83" marR="61183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Подготовка одного доктора наук – сотрудника НЧИ КФУ по основному месту работы (выплаты научному консультанту – сотруднику НЧИ КФУ по основному месту работы)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83" marR="61183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100000,00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83" marR="61183" marT="0" marB="0" anchor="b"/>
                </a:tc>
                <a:extLst>
                  <a:ext uri="{0D108BD9-81ED-4DB2-BD59-A6C34878D82A}">
                    <a16:rowId xmlns:a16="http://schemas.microsoft.com/office/drawing/2014/main" xmlns="" val="1958971072"/>
                  </a:ext>
                </a:extLst>
              </a:tr>
              <a:tr h="652616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83" marR="61183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получение патента на ОИС (по основным научным направлениям института), в котором правообладателем является КФУ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числе: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изобретения;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83" marR="61183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15000,00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83" marR="61183" marT="0" marB="0" anchor="b"/>
                </a:tc>
                <a:extLst>
                  <a:ext uri="{0D108BD9-81ED-4DB2-BD59-A6C34878D82A}">
                    <a16:rowId xmlns:a16="http://schemas.microsoft.com/office/drawing/2014/main" xmlns="" val="4177214011"/>
                  </a:ext>
                </a:extLst>
              </a:tr>
              <a:tr h="1631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полезные модели;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83" marR="61183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12000,00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83" marR="61183" marT="0" marB="0" anchor="b"/>
                </a:tc>
                <a:extLst>
                  <a:ext uri="{0D108BD9-81ED-4DB2-BD59-A6C34878D82A}">
                    <a16:rowId xmlns:a16="http://schemas.microsoft.com/office/drawing/2014/main" xmlns="" val="493972178"/>
                  </a:ext>
                </a:extLst>
              </a:tr>
              <a:tr h="1688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свидетельства на программы для ЭВМ;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83" marR="61183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3000,00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83" marR="61183" marT="0" marB="0" anchor="b"/>
                </a:tc>
                <a:extLst>
                  <a:ext uri="{0D108BD9-81ED-4DB2-BD59-A6C34878D82A}">
                    <a16:rowId xmlns:a16="http://schemas.microsoft.com/office/drawing/2014/main" xmlns="" val="963821995"/>
                  </a:ext>
                </a:extLst>
              </a:tr>
              <a:tr h="1977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83" marR="61183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Научные публикации в изданиях входящих в ядро РИНЦ</a:t>
                      </a:r>
                      <a:r>
                        <a:rPr lang="ru-RU" sz="1200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83" marR="61183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30000,00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83" marR="61183" marT="0" marB="0" anchor="b"/>
                </a:tc>
                <a:extLst>
                  <a:ext uri="{0D108BD9-81ED-4DB2-BD59-A6C34878D82A}">
                    <a16:rowId xmlns:a16="http://schemas.microsoft.com/office/drawing/2014/main" xmlns="" val="1933808910"/>
                  </a:ext>
                </a:extLst>
              </a:tr>
              <a:tr h="1977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83" marR="61183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Научные публикации в изданиях из перечня ВАК РФ категории К1, К2</a:t>
                      </a:r>
                      <a:r>
                        <a:rPr lang="ru-RU" sz="1200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83" marR="61183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15000,00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83" marR="61183" marT="0" marB="0" anchor="b"/>
                </a:tc>
                <a:extLst>
                  <a:ext uri="{0D108BD9-81ED-4DB2-BD59-A6C34878D82A}">
                    <a16:rowId xmlns:a16="http://schemas.microsoft.com/office/drawing/2014/main" xmlns="" val="769552932"/>
                  </a:ext>
                </a:extLst>
              </a:tr>
              <a:tr h="1977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83" marR="61183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Научные публикации в изданиях из перечня ВАК РФ категории К3</a:t>
                      </a:r>
                      <a:r>
                        <a:rPr lang="ru-RU" sz="1200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83" marR="61183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10000,00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83" marR="61183" marT="0" marB="0" anchor="b"/>
                </a:tc>
                <a:extLst>
                  <a:ext uri="{0D108BD9-81ED-4DB2-BD59-A6C34878D82A}">
                    <a16:rowId xmlns:a16="http://schemas.microsoft.com/office/drawing/2014/main" xmlns="" val="3753294369"/>
                  </a:ext>
                </a:extLst>
              </a:tr>
            </a:tbl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AE3A9FAA-7AAD-43FF-8C60-AA71C01BCCD5}"/>
              </a:ext>
            </a:extLst>
          </p:cNvPr>
          <p:cNvSpPr txBox="1"/>
          <p:nvPr/>
        </p:nvSpPr>
        <p:spPr>
          <a:xfrm>
            <a:off x="11282893" y="48913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12-15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4B876D71-0165-42DE-8067-3BD2E9E05A95}"/>
              </a:ext>
            </a:extLst>
          </p:cNvPr>
          <p:cNvSpPr txBox="1"/>
          <p:nvPr/>
        </p:nvSpPr>
        <p:spPr>
          <a:xfrm>
            <a:off x="11303003" y="452585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41681185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2118"/>
            <a:ext cx="12192000" cy="958849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205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0726" y="491067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8460" y="116034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7391" y="182034"/>
            <a:ext cx="1318683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Номер слайда 2">
            <a:extLst>
              <a:ext uri="{FF2B5EF4-FFF2-40B4-BE49-F238E27FC236}">
                <a16:creationId xmlns:a16="http://schemas.microsoft.com/office/drawing/2014/main" xmlns="" id="{D20B31B9-057B-4ABB-BC69-DBADA5ADC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3264" y="6492884"/>
            <a:ext cx="528735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24</a:t>
            </a:fld>
            <a:endParaRPr lang="ru-RU" sz="16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5498F6A1-6480-494F-AA54-9D3696F95C2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1" y="203057"/>
            <a:ext cx="1278685" cy="523217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2FB3532E-200B-4483-89D5-F031302F4542}"/>
              </a:ext>
            </a:extLst>
          </p:cNvPr>
          <p:cNvSpPr/>
          <p:nvPr/>
        </p:nvSpPr>
        <p:spPr>
          <a:xfrm>
            <a:off x="502249" y="1007762"/>
            <a:ext cx="11425382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783" fontAlgn="base">
              <a:spcBef>
                <a:spcPct val="0"/>
              </a:spcBef>
              <a:spcAft>
                <a:spcPct val="0"/>
              </a:spcAft>
              <a:tabLst>
                <a:tab pos="1871616" algn="l"/>
              </a:tabLst>
            </a:pP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ФОРМИРОВАНИЕ КАДРОВОГО РЕЗЕРВА</a:t>
            </a:r>
          </a:p>
          <a:p>
            <a:pPr algn="ctr" defTabSz="685783" fontAlgn="base">
              <a:spcBef>
                <a:spcPct val="0"/>
              </a:spcBef>
              <a:spcAft>
                <a:spcPct val="0"/>
              </a:spcAft>
              <a:tabLst>
                <a:tab pos="1871616" algn="l"/>
              </a:tabLst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1. Школа будущего автомобильного инженера.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2. Увеличение количества привлеченных студентов в СНК.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3. Открытие СКБ Набережночелниского института «Основы конструирования машин».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4. Привлечение студентов и аспирантов к выполнению НИОКР – 25 % от общего состава исполнителей.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5. Трудоустройство студентов и аспирантов в лаборатории ПИШ по трудовому договору.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6. Увеличение доли аспирантов, привлеченных к педагогической деятельности.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7. Целевая подготовка аспирантов осуществляющих научно-педагогическую деятельность на кафедрах, по направлениям аспирантуры не имеющих бюджетного финансирования.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7. Курсы повышения квалификации и переподготовки ППС в передовых НИЦ.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8. Привлечение ведущих российских специалистов к образовательному процессу и к научному руководству.</a:t>
            </a:r>
          </a:p>
        </p:txBody>
      </p:sp>
      <p:sp>
        <p:nvSpPr>
          <p:cNvPr id="17" name="TextBox 11">
            <a:extLst>
              <a:ext uri="{FF2B5EF4-FFF2-40B4-BE49-F238E27FC236}">
                <a16:creationId xmlns:a16="http://schemas.microsoft.com/office/drawing/2014/main" xmlns="" id="{91D404E9-1B1C-4435-9580-B0288A9776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8434" y="122433"/>
            <a:ext cx="8057072" cy="523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ru-RU" alt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Стимулирование научных исследований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8FA7E906-B865-496E-9AD5-6135F425FBBC}"/>
              </a:ext>
            </a:extLst>
          </p:cNvPr>
          <p:cNvSpPr txBox="1"/>
          <p:nvPr/>
        </p:nvSpPr>
        <p:spPr>
          <a:xfrm>
            <a:off x="11282893" y="48913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12-15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68AAEF00-EDF2-4866-A800-457EB0B4B9D8}"/>
              </a:ext>
            </a:extLst>
          </p:cNvPr>
          <p:cNvSpPr txBox="1"/>
          <p:nvPr/>
        </p:nvSpPr>
        <p:spPr>
          <a:xfrm>
            <a:off x="11303003" y="452585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8569724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2118"/>
            <a:ext cx="12192000" cy="958849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205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0726" y="491067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8460" y="116034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7391" y="182034"/>
            <a:ext cx="1318683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Номер слайда 2">
            <a:extLst>
              <a:ext uri="{FF2B5EF4-FFF2-40B4-BE49-F238E27FC236}">
                <a16:creationId xmlns:a16="http://schemas.microsoft.com/office/drawing/2014/main" xmlns="" id="{D20B31B9-057B-4ABB-BC69-DBADA5ADC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3264" y="6492884"/>
            <a:ext cx="528735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25</a:t>
            </a:fld>
            <a:endParaRPr lang="ru-RU" sz="16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5498F6A1-6480-494F-AA54-9D3696F95C2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1" y="203057"/>
            <a:ext cx="1278685" cy="523217"/>
          </a:xfrm>
          <a:prstGeom prst="rect">
            <a:avLst/>
          </a:prstGeom>
        </p:spPr>
      </p:pic>
      <p:sp>
        <p:nvSpPr>
          <p:cNvPr id="17" name="TextBox 11">
            <a:extLst>
              <a:ext uri="{FF2B5EF4-FFF2-40B4-BE49-F238E27FC236}">
                <a16:creationId xmlns:a16="http://schemas.microsoft.com/office/drawing/2014/main" xmlns="" id="{91D404E9-1B1C-4435-9580-B0288A9776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8434" y="122433"/>
            <a:ext cx="8057072" cy="523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ru-RU" alt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Проект решения Ученого совета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CFB76060-D430-4BE0-BD7F-DD80E2730928}"/>
              </a:ext>
            </a:extLst>
          </p:cNvPr>
          <p:cNvSpPr/>
          <p:nvPr/>
        </p:nvSpPr>
        <p:spPr>
          <a:xfrm>
            <a:off x="361120" y="1168428"/>
            <a:ext cx="11469760" cy="44165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решения Ученого совета: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Признать работу Набережночелнинского института КФУ по науке удовлетворительной</a:t>
            </a: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Усилить работу по организации выполнения хоздоговорных работ  и грантов (отв. кафедры, ОНИД, зав. научными лабораториями)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Повысить публикационную активность ППС в журналах из ядра РИНЦ (отв. кафедры, ОНИД)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Увеличить количество патентов и степень коммерциализации РИД по научным направлениям института (отв. кафедры, ОНИД, зав. научными лабораториями)</a:t>
            </a: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Повысить количество и качество заявок, подаваемых на студенческие научные конкурсы (отв. Кафедры, ОНИД)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Повысить активность работы СНК (отв. руководители СНК, ОНИД, кафедры)</a:t>
            </a: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Организовать коллаборации с основными структурными подразделениями КФУ и ведущими научными организациями для выполнению НИОКР (руководители НИОКР, зав. научными лабораториями)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93D20C8F-AA7D-4D00-9E49-5279EB79DB75}"/>
              </a:ext>
            </a:extLst>
          </p:cNvPr>
          <p:cNvSpPr txBox="1"/>
          <p:nvPr/>
        </p:nvSpPr>
        <p:spPr>
          <a:xfrm>
            <a:off x="11282893" y="48913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12-15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F053CB4E-A853-4043-B91C-0F173AF14C3D}"/>
              </a:ext>
            </a:extLst>
          </p:cNvPr>
          <p:cNvSpPr txBox="1"/>
          <p:nvPr/>
        </p:nvSpPr>
        <p:spPr>
          <a:xfrm>
            <a:off x="11303003" y="452585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525301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SShafigullin\Desktop\Проекты\Брендбук\Гайдлайн\Презентация\презентация шаблон КФУ-0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72"/>
          <a:stretch/>
        </p:blipFill>
        <p:spPr bwMode="auto">
          <a:xfrm>
            <a:off x="0" y="0"/>
            <a:ext cx="12192000" cy="6855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023657" y="1105016"/>
            <a:ext cx="872222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ru-RU" sz="2400" dirty="0">
                <a:solidFill>
                  <a:schemeClr val="bg1"/>
                </a:solidFill>
                <a:latin typeface="PT Sans" panose="020B0503020203020204" pitchFamily="34" charset="-52"/>
              </a:rPr>
              <a:t>ИТОГИ НАУЧНО-ИССЛЕДОВАТЕЛЬСКОЙ ДЕЯТЕЛЬНОСТИ НАБЕРЕЖНОЧЕЛНИНСКОГО ИНСТИТУТА КФУ ЗА 2023 ГОД.</a:t>
            </a:r>
          </a:p>
          <a:p>
            <a:pPr defTabSz="1219170"/>
            <a:r>
              <a:rPr lang="ru-RU" sz="2400" dirty="0">
                <a:solidFill>
                  <a:schemeClr val="bg1"/>
                </a:solidFill>
                <a:latin typeface="PT Sans" panose="020B0503020203020204" pitchFamily="34" charset="-52"/>
              </a:rPr>
              <a:t>ПЛАН НАУЧНО-ИССЛЕДОВАТЕЛЬСКОЙ ДЕЯТЕЛЬНОСТИ ИНСТИТУТА  НА 2024 ГОД.</a:t>
            </a:r>
          </a:p>
        </p:txBody>
      </p:sp>
      <p:sp>
        <p:nvSpPr>
          <p:cNvPr id="7" name="Google Shape;898;g89d9307d70_13_164"/>
          <p:cNvSpPr txBox="1"/>
          <p:nvPr/>
        </p:nvSpPr>
        <p:spPr>
          <a:xfrm>
            <a:off x="2159561" y="2769037"/>
            <a:ext cx="7872875" cy="13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>
              <a:buClr>
                <a:srgbClr val="000000"/>
              </a:buClr>
              <a:buSzPts val="5867"/>
            </a:pPr>
            <a:endParaRPr sz="4800" b="1" dirty="0">
              <a:solidFill>
                <a:schemeClr val="bg1"/>
              </a:solidFill>
              <a:latin typeface="PT Sans" panose="020B0503020203020204" pitchFamily="34" charset="-52"/>
              <a:ea typeface="Arial"/>
              <a:cs typeface="Arial"/>
              <a:sym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33217" y="3741894"/>
            <a:ext cx="8736971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СПАСИБО ЗА ВНИМАНИЕ</a:t>
            </a:r>
          </a:p>
          <a:p>
            <a:pPr algn="ctr"/>
            <a:endParaRPr lang="ru-RU" sz="4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b="1" dirty="0" err="1">
                <a:solidFill>
                  <a:schemeClr val="bg1"/>
                </a:solidFill>
                <a:latin typeface="PT Sans" panose="020B0503020203020204" pitchFamily="34" charset="-52"/>
              </a:rPr>
              <a:t>Фазуллин</a:t>
            </a:r>
            <a:r>
              <a:rPr lang="ru-RU" sz="1200" b="1" dirty="0">
                <a:solidFill>
                  <a:schemeClr val="bg1"/>
                </a:solidFill>
                <a:latin typeface="PT Sans" panose="020B0503020203020204" pitchFamily="34" charset="-52"/>
              </a:rPr>
              <a:t> Динар </a:t>
            </a:r>
            <a:r>
              <a:rPr lang="ru-RU" sz="1200" b="1" dirty="0" err="1">
                <a:solidFill>
                  <a:schemeClr val="bg1"/>
                </a:solidFill>
                <a:latin typeface="PT Sans" panose="020B0503020203020204" pitchFamily="34" charset="-52"/>
              </a:rPr>
              <a:t>Дильшатович</a:t>
            </a:r>
            <a:endParaRPr lang="ru-RU" sz="1200" b="1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r>
              <a:rPr lang="ru-RU" sz="1200" dirty="0">
                <a:solidFill>
                  <a:schemeClr val="bg1"/>
                </a:solidFill>
                <a:latin typeface="PT Sans" panose="020B0503020203020204" pitchFamily="34" charset="-52"/>
              </a:rPr>
              <a:t>Заместитель директора по научной деятельности</a:t>
            </a:r>
          </a:p>
          <a:p>
            <a:endParaRPr lang="ru-RU" sz="120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r>
              <a:rPr lang="en-US" sz="1200" dirty="0">
                <a:solidFill>
                  <a:schemeClr val="bg1"/>
                </a:solidFill>
                <a:latin typeface="PT Sans" panose="020B0503020203020204" pitchFamily="34" charset="-52"/>
              </a:rPr>
              <a:t>fazullindd@yandex.ru</a:t>
            </a:r>
            <a:endParaRPr lang="ru-RU" sz="120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r>
              <a:rPr lang="ru-RU" sz="1200" dirty="0">
                <a:solidFill>
                  <a:schemeClr val="bg1"/>
                </a:solidFill>
                <a:latin typeface="PT Sans" panose="020B0503020203020204" pitchFamily="34" charset="-52"/>
              </a:rPr>
              <a:t>+7 (</a:t>
            </a:r>
            <a:r>
              <a:rPr lang="en-US" sz="1200" dirty="0">
                <a:solidFill>
                  <a:schemeClr val="bg1"/>
                </a:solidFill>
                <a:latin typeface="PT Sans" panose="020B0503020203020204" pitchFamily="34" charset="-52"/>
              </a:rPr>
              <a:t>8552</a:t>
            </a:r>
            <a:r>
              <a:rPr lang="ru-RU" sz="1200" dirty="0">
                <a:solidFill>
                  <a:schemeClr val="bg1"/>
                </a:solidFill>
                <a:latin typeface="PT Sans" panose="020B0503020203020204" pitchFamily="34" charset="-52"/>
              </a:rPr>
              <a:t>) </a:t>
            </a:r>
            <a:r>
              <a:rPr lang="en-US" sz="1200" dirty="0">
                <a:solidFill>
                  <a:schemeClr val="bg1"/>
                </a:solidFill>
                <a:latin typeface="PT Sans" panose="020B0503020203020204" pitchFamily="34" charset="-52"/>
              </a:rPr>
              <a:t>39</a:t>
            </a:r>
            <a:r>
              <a:rPr lang="ru-RU" sz="1200" dirty="0">
                <a:solidFill>
                  <a:schemeClr val="bg1"/>
                </a:solidFill>
                <a:latin typeface="PT Sans" panose="020B0503020203020204" pitchFamily="34" charset="-52"/>
              </a:rPr>
              <a:t> </a:t>
            </a:r>
            <a:r>
              <a:rPr lang="en-US" sz="120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r>
              <a:rPr lang="ru-RU" sz="1200" dirty="0">
                <a:solidFill>
                  <a:schemeClr val="bg1"/>
                </a:solidFill>
                <a:latin typeface="PT Sans" panose="020B0503020203020204" pitchFamily="34" charset="-52"/>
              </a:rPr>
              <a:t>6 </a:t>
            </a:r>
            <a:r>
              <a:rPr lang="en-US" sz="1200" dirty="0">
                <a:solidFill>
                  <a:schemeClr val="bg1"/>
                </a:solidFill>
                <a:latin typeface="PT Sans" panose="020B0503020203020204" pitchFamily="34" charset="-52"/>
              </a:rPr>
              <a:t>09</a:t>
            </a:r>
            <a:endParaRPr lang="ru-RU" sz="120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algn="ctr"/>
            <a:endParaRPr lang="ru-RU" sz="4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6F84E54D-97FD-49F0-8727-DE90B0A385D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486" y="1043290"/>
            <a:ext cx="2300664" cy="941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62695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14863</TotalTime>
  <Words>5476</Words>
  <Application>Microsoft Office PowerPoint</Application>
  <PresentationFormat>Произвольный</PresentationFormat>
  <Paragraphs>1539</Paragraphs>
  <Slides>26</Slides>
  <Notes>26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1353215</dc:creator>
  <cp:lastModifiedBy>NCH-01-335-02</cp:lastModifiedBy>
  <cp:revision>411</cp:revision>
  <cp:lastPrinted>2021-12-23T05:12:23Z</cp:lastPrinted>
  <dcterms:created xsi:type="dcterms:W3CDTF">2020-11-03T13:12:25Z</dcterms:created>
  <dcterms:modified xsi:type="dcterms:W3CDTF">2025-01-28T10:13:52Z</dcterms:modified>
</cp:coreProperties>
</file>