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44"/>
  </p:notesMasterIdLst>
  <p:sldIdLst>
    <p:sldId id="279" r:id="rId3"/>
    <p:sldId id="280" r:id="rId4"/>
    <p:sldId id="258" r:id="rId5"/>
    <p:sldId id="257" r:id="rId6"/>
    <p:sldId id="259" r:id="rId7"/>
    <p:sldId id="286" r:id="rId8"/>
    <p:sldId id="261" r:id="rId9"/>
    <p:sldId id="329" r:id="rId10"/>
    <p:sldId id="295" r:id="rId11"/>
    <p:sldId id="262" r:id="rId12"/>
    <p:sldId id="290" r:id="rId13"/>
    <p:sldId id="296" r:id="rId14"/>
    <p:sldId id="302" r:id="rId15"/>
    <p:sldId id="287" r:id="rId16"/>
    <p:sldId id="282" r:id="rId17"/>
    <p:sldId id="303" r:id="rId18"/>
    <p:sldId id="305" r:id="rId19"/>
    <p:sldId id="304" r:id="rId20"/>
    <p:sldId id="323" r:id="rId21"/>
    <p:sldId id="306" r:id="rId22"/>
    <p:sldId id="307" r:id="rId23"/>
    <p:sldId id="308" r:id="rId24"/>
    <p:sldId id="309" r:id="rId25"/>
    <p:sldId id="310" r:id="rId26"/>
    <p:sldId id="316" r:id="rId27"/>
    <p:sldId id="268" r:id="rId28"/>
    <p:sldId id="328" r:id="rId29"/>
    <p:sldId id="326" r:id="rId30"/>
    <p:sldId id="315" r:id="rId31"/>
    <p:sldId id="317" r:id="rId32"/>
    <p:sldId id="318" r:id="rId33"/>
    <p:sldId id="327" r:id="rId34"/>
    <p:sldId id="300" r:id="rId35"/>
    <p:sldId id="271" r:id="rId36"/>
    <p:sldId id="325" r:id="rId37"/>
    <p:sldId id="281" r:id="rId38"/>
    <p:sldId id="292" r:id="rId39"/>
    <p:sldId id="275" r:id="rId40"/>
    <p:sldId id="291" r:id="rId41"/>
    <p:sldId id="264" r:id="rId42"/>
    <p:sldId id="298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89" y="-82"/>
      </p:cViewPr>
      <p:guideLst>
        <p:guide orient="horz" pos="2160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5ABB0-CF69-4848-86F9-D7C843841D1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F5970-7BFC-4F45-AD06-DB32514072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8327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68B4712-6F14-4011-9975-A6B5AF0AFC16}" type="slidenum">
              <a:rPr lang="en-US" smtClean="0"/>
              <a:pPr eaLnBrk="1" hangingPunct="1">
                <a:defRPr/>
              </a:pPr>
              <a:t>27</a:t>
            </a:fld>
            <a:endParaRPr lang="en-US" smtClean="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DA146E9-E5A2-4193-B9DC-D0AB11F2D71C}" type="slidenum">
              <a:rPr lang="en-US" altLang="ru-RU" sz="1200"/>
              <a:pPr algn="r" eaLnBrk="1" hangingPunct="1"/>
              <a:t>27</a:t>
            </a:fld>
            <a:endParaRPr lang="en-US" altLang="ru-RU" sz="1200"/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81A056D-4C30-46EB-B009-4A0456B41D3F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28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E31B427C-A6E7-453D-AB37-1C6674A869AE}" type="slidenum">
              <a:rPr lang="en-US" altLang="ru-RU" sz="1200" smtClean="0">
                <a:solidFill>
                  <a:prstClr val="black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ru-RU" sz="1200" smtClean="0">
              <a:solidFill>
                <a:prstClr val="black"/>
              </a:solidFill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26CB45B-3D8A-4657-935D-22EB79E514C0}" type="slidenum">
              <a:rPr lang="en-US" smtClean="0"/>
              <a:pPr eaLnBrk="1" hangingPunct="1">
                <a:defRPr/>
              </a:pPr>
              <a:t>32</a:t>
            </a:fld>
            <a:endParaRPr lang="en-US" smtClean="0"/>
          </a:p>
        </p:txBody>
      </p:sp>
      <p:sp>
        <p:nvSpPr>
          <p:cNvPr id="1331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6C763BEB-D017-40F1-8EA0-11C17D39261D}" type="slidenum">
              <a:rPr lang="en-US" altLang="ru-RU" sz="1200"/>
              <a:pPr algn="r" eaLnBrk="1" hangingPunct="1"/>
              <a:t>32</a:t>
            </a:fld>
            <a:endParaRPr lang="en-US" altLang="ru-RU" sz="1200"/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6C065-0B28-4D32-895B-31368E0C0B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466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246BA-24BB-4135-B9AA-8FCBC72B57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638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864F7-16A0-4F6E-BB08-A165BAE6F1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5460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5DD45-3F9A-40D1-AEA6-89935CAE3E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8631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B6870-32E6-4C45-A350-48C7D63595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2108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4C650-3FE7-4566-AC11-22A3E30216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1006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410C3-2CC9-465A-92F4-C879570657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5383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FB5B2-8389-4329-82E2-6EA066AD39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7080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75811-BBC3-45D9-962B-3CEC4ED64B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89082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99BDF-FE06-448E-987E-7F014BA691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7592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8E103-3192-46F6-9CC9-29213E83E9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42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680A2A-13BD-4268-B7C7-78B75185017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822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организация лабораторной микробиологической служб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9144000" cy="35753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97938" y="188640"/>
            <a:ext cx="7772400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C00000"/>
                </a:solidFill>
              </a:rPr>
              <a:t>ОРГАНИЗАЦИЯ МИКРОБИОЛОГИЧЕСКОЙ ЛАБОРАТОРНОЙ СЛУЖБЫ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41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5846"/>
            <a:ext cx="885698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C00000"/>
                </a:solidFill>
              </a:rPr>
              <a:t>Микробиологическая лаборатория </a:t>
            </a:r>
            <a:r>
              <a:rPr lang="ru-RU" sz="2200" dirty="0"/>
              <a:t>- научно-практическое учреждение, выполняющее бактериологические, вирусологические, иммунологические и другие микробиологические исследования.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Задачи </a:t>
            </a:r>
            <a:r>
              <a:rPr lang="ru-RU" sz="2200" dirty="0"/>
              <a:t>лабораторий, организованных при больницах, поликлиниках, центрах Госсанэпиднадзора, - диагностика инфекционных болезней и проведение исследований в целях выявления степени микробного загрязнения внешней среды и различных объектов.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Специализированные </a:t>
            </a:r>
            <a:r>
              <a:rPr lang="ru-RU" sz="2200" dirty="0"/>
              <a:t>лаборатории выполняют контрольные функции на водопроводных станциях, предприятиях, выпускающих медицинские биопрепараты, на предприятиях пищевой промышленности (хлебопекарных, молочных комбинатах и др.).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Существуют </a:t>
            </a:r>
            <a:r>
              <a:rPr lang="ru-RU" sz="2200" dirty="0"/>
              <a:t>лаборатории, входящие в состав научно-исследовательских учреждений, которые предназначены для решения различных узкоспециализированных задач.</a:t>
            </a:r>
          </a:p>
        </p:txBody>
      </p:sp>
    </p:spTree>
    <p:extLst>
      <p:ext uri="{BB962C8B-B14F-4D97-AF65-F5344CB8AC3E}">
        <p14:creationId xmlns="" xmlns:p14="http://schemas.microsoft.com/office/powerpoint/2010/main" val="269159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12844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В зависимости </a:t>
            </a:r>
            <a:r>
              <a:rPr lang="ru-RU" sz="2400" i="1" dirty="0"/>
              <a:t>от выполняемых </a:t>
            </a:r>
            <a:r>
              <a:rPr lang="ru-RU" sz="2400" i="1" dirty="0" smtClean="0"/>
              <a:t>исследований: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диагностические</a:t>
            </a:r>
            <a:r>
              <a:rPr lang="ru-RU" sz="2400" dirty="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производственные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научно-исследовательские.</a:t>
            </a:r>
          </a:p>
          <a:p>
            <a:endParaRPr lang="ru-RU" sz="2400" dirty="0"/>
          </a:p>
          <a:p>
            <a:r>
              <a:rPr lang="ru-RU" sz="2400" i="1" dirty="0"/>
              <a:t>В соответствии с типами изучаемых </a:t>
            </a:r>
            <a:r>
              <a:rPr lang="ru-RU" sz="2400" i="1" dirty="0" smtClean="0"/>
              <a:t>микроорганизмов:</a:t>
            </a:r>
            <a:endParaRPr lang="ru-RU" sz="2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бактериологические,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вирусологические,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микологические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протозоологические</a:t>
            </a:r>
          </a:p>
          <a:p>
            <a:endParaRPr lang="ru-RU" sz="2400" dirty="0"/>
          </a:p>
          <a:p>
            <a:r>
              <a:rPr lang="ru-RU" sz="2400" dirty="0"/>
              <a:t>С возбудителями инфекционных заболеваний </a:t>
            </a:r>
            <a:r>
              <a:rPr lang="ru-RU" sz="2400" dirty="0" smtClean="0"/>
              <a:t>работают </a:t>
            </a:r>
            <a:r>
              <a:rPr lang="ru-RU" sz="2400" dirty="0"/>
              <a:t>только в специализированных лабораториях, обеспечивающих безопасность её персонала и невозможность «утечки» патогенных микроорганизмов за пределы лаборатории.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Классификация микробиологических лабо­раторий</a:t>
            </a:r>
            <a:endParaRPr lang="ru-RU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05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Объект изучения медицинских микробиологических лабораторий – это ПБА.</a:t>
            </a:r>
          </a:p>
          <a:p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Патогенные </a:t>
            </a:r>
            <a:r>
              <a:rPr lang="ru-RU" sz="2400" b="1" dirty="0">
                <a:solidFill>
                  <a:srgbClr val="C00000"/>
                </a:solidFill>
              </a:rPr>
              <a:t>биологические </a:t>
            </a:r>
            <a:r>
              <a:rPr lang="ru-RU" sz="2400" b="1" dirty="0" smtClean="0">
                <a:solidFill>
                  <a:srgbClr val="C00000"/>
                </a:solidFill>
              </a:rPr>
              <a:t>агенты (ПБА):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патогенные </a:t>
            </a:r>
            <a:r>
              <a:rPr lang="ru-RU" sz="2400" dirty="0"/>
              <a:t>для человека микроорганизмы (вирусы, бактерии, грибы, </a:t>
            </a:r>
            <a:r>
              <a:rPr lang="ru-RU" sz="2400" dirty="0" smtClean="0"/>
              <a:t>простейшие</a:t>
            </a:r>
            <a:r>
              <a:rPr lang="ru-RU" sz="2400" dirty="0"/>
              <a:t>), 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 smtClean="0"/>
              <a:t>генноинженерно</a:t>
            </a:r>
            <a:r>
              <a:rPr lang="ru-RU" sz="2400" dirty="0" smtClean="0"/>
              <a:t> </a:t>
            </a:r>
            <a:r>
              <a:rPr lang="ru-RU" sz="2400" dirty="0"/>
              <a:t>модифицированные микроорганизмы, 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яды </a:t>
            </a:r>
            <a:r>
              <a:rPr lang="ru-RU" sz="2400" dirty="0"/>
              <a:t>биологического происхождения (токсины), 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гельминты</a:t>
            </a:r>
            <a:r>
              <a:rPr lang="ru-RU" sz="2400" dirty="0"/>
              <a:t>, 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материал </a:t>
            </a:r>
            <a:r>
              <a:rPr lang="ru-RU" sz="2400" dirty="0"/>
              <a:t>(включая кровь, биологические жидкости и экскременты организма человека), подозрительный на содержание ПБА. </a:t>
            </a:r>
            <a:endParaRPr lang="ru-RU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9013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308" y="193668"/>
            <a:ext cx="888425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КЛАССИФИКАЦИЯ </a:t>
            </a:r>
            <a:r>
              <a:rPr lang="ru-RU" b="1" dirty="0" smtClean="0">
                <a:solidFill>
                  <a:srgbClr val="C00000"/>
                </a:solidFill>
              </a:rPr>
              <a:t>МИКРООРГАНИЗМОВ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ПО </a:t>
            </a:r>
            <a:r>
              <a:rPr lang="ru-RU" b="1" dirty="0">
                <a:solidFill>
                  <a:srgbClr val="C00000"/>
                </a:solidFill>
              </a:rPr>
              <a:t>СТЕПЕНИ </a:t>
            </a:r>
            <a:r>
              <a:rPr lang="ru-RU" b="1" dirty="0" smtClean="0">
                <a:solidFill>
                  <a:srgbClr val="C00000"/>
                </a:solidFill>
              </a:rPr>
              <a:t>ИХ БИОЛОГИЧЕСКОЙ ОПАСНОСТИ</a:t>
            </a:r>
            <a:r>
              <a:rPr lang="en-US" b="1" dirty="0" smtClean="0">
                <a:solidFill>
                  <a:srgbClr val="C00000"/>
                </a:solidFill>
              </a:rPr>
              <a:t> (</a:t>
            </a:r>
            <a:r>
              <a:rPr lang="ru-RU" b="1" dirty="0" smtClean="0">
                <a:solidFill>
                  <a:srgbClr val="C00000"/>
                </a:solidFill>
              </a:rPr>
              <a:t>в РФ)</a:t>
            </a:r>
            <a:endParaRPr lang="ru-RU" b="1" dirty="0">
              <a:solidFill>
                <a:srgbClr val="C00000"/>
              </a:solidFill>
            </a:endParaRPr>
          </a:p>
          <a:p>
            <a:endParaRPr lang="ru-RU" dirty="0"/>
          </a:p>
          <a:p>
            <a:r>
              <a:rPr lang="ru-RU" dirty="0"/>
              <a:t>По степени биологической опасности все микроорганизмы делятся на </a:t>
            </a:r>
            <a:r>
              <a:rPr lang="ru-RU" b="1" dirty="0">
                <a:solidFill>
                  <a:srgbClr val="C00000"/>
                </a:solidFill>
              </a:rPr>
              <a:t>четыре группы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>
                <a:solidFill>
                  <a:srgbClr val="C00000"/>
                </a:solidFill>
              </a:rPr>
              <a:t>Группа I: </a:t>
            </a:r>
            <a:r>
              <a:rPr lang="ru-RU" dirty="0"/>
              <a:t>возбудители особо опасных инфекций: чума, натуральная оспа, лихорадки </a:t>
            </a:r>
            <a:r>
              <a:rPr lang="ru-RU" dirty="0" err="1"/>
              <a:t>Ласса</a:t>
            </a:r>
            <a:r>
              <a:rPr lang="ru-RU" dirty="0"/>
              <a:t>, </a:t>
            </a:r>
            <a:r>
              <a:rPr lang="ru-RU" dirty="0" err="1"/>
              <a:t>Эбола</a:t>
            </a:r>
            <a:r>
              <a:rPr lang="ru-RU" dirty="0"/>
              <a:t> и др.</a:t>
            </a:r>
          </a:p>
          <a:p>
            <a:endParaRPr lang="ru-RU" dirty="0"/>
          </a:p>
          <a:p>
            <a:r>
              <a:rPr lang="ru-RU" b="1" dirty="0">
                <a:solidFill>
                  <a:srgbClr val="C00000"/>
                </a:solidFill>
              </a:rPr>
              <a:t>Группа II: </a:t>
            </a:r>
            <a:r>
              <a:rPr lang="ru-RU" dirty="0"/>
              <a:t>возбудители </a:t>
            </a:r>
            <a:r>
              <a:rPr lang="ru-RU" dirty="0" err="1"/>
              <a:t>высококонтагиозных</a:t>
            </a:r>
            <a:r>
              <a:rPr lang="ru-RU" dirty="0"/>
              <a:t> бактериальных грибковых и вирусных инфекций: сибирская язва, холера, лихорадка Скалистых гор, сыпной тиф, бластомикоз, бешенство и др. В эту группу также включён </a:t>
            </a:r>
            <a:r>
              <a:rPr lang="ru-RU" dirty="0" err="1"/>
              <a:t>ботулотоксин</a:t>
            </a:r>
            <a:r>
              <a:rPr lang="ru-RU" dirty="0"/>
              <a:t> (но не сам возбудитель ботулизма).</a:t>
            </a:r>
          </a:p>
          <a:p>
            <a:endParaRPr lang="ru-RU" dirty="0"/>
          </a:p>
          <a:p>
            <a:r>
              <a:rPr lang="ru-RU" b="1" dirty="0">
                <a:solidFill>
                  <a:srgbClr val="C00000"/>
                </a:solidFill>
              </a:rPr>
              <a:t>Группа III: </a:t>
            </a:r>
            <a:r>
              <a:rPr lang="ru-RU" dirty="0"/>
              <a:t>возбудители бактериальных грибковых, вирусных и протозойных инфекций, выделенных в отдельные нозологические формы (возбудители коклюша, столбняка, ботулизма, туберкулёза, кандидоза, малярии, лейшманиоза, гриппа, полиомиелита и др.). В эту группу также включены </a:t>
            </a:r>
            <a:r>
              <a:rPr lang="ru-RU" dirty="0" err="1"/>
              <a:t>аттенуированные</a:t>
            </a:r>
            <a:r>
              <a:rPr lang="ru-RU" dirty="0"/>
              <a:t> штаммы бактерий групп I, II и III.</a:t>
            </a:r>
          </a:p>
          <a:p>
            <a:endParaRPr lang="ru-RU" dirty="0"/>
          </a:p>
          <a:p>
            <a:r>
              <a:rPr lang="ru-RU" b="1" dirty="0">
                <a:solidFill>
                  <a:srgbClr val="C00000"/>
                </a:solidFill>
              </a:rPr>
              <a:t>Группа IV: </a:t>
            </a:r>
            <a:r>
              <a:rPr lang="ru-RU" dirty="0"/>
              <a:t>возбудители бактериальных, вирусных, грибковых септицемии, менингитов, пневмоний, энтеритов, </a:t>
            </a:r>
            <a:r>
              <a:rPr lang="ru-RU" dirty="0" err="1"/>
              <a:t>токсикоинфекций</a:t>
            </a:r>
            <a:r>
              <a:rPr lang="ru-RU" dirty="0"/>
              <a:t> и острых отравлений (возбудители анаэробных газовых инфекций, синегнойной инфекции, аспергиллёза, амебиаза, аденовирусы, </a:t>
            </a:r>
            <a:r>
              <a:rPr lang="ru-RU" dirty="0" err="1"/>
              <a:t>герпесвирусы</a:t>
            </a:r>
            <a:r>
              <a:rPr lang="ru-RU" dirty="0"/>
              <a:t> и др</a:t>
            </a:r>
            <a:r>
              <a:rPr lang="ru-RU" dirty="0" smtClean="0"/>
              <a:t>.).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105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741" y="181957"/>
            <a:ext cx="856895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C00000"/>
                </a:solidFill>
              </a:rPr>
              <a:t>Санитарные правила, регламентирующие режим работы лабораторий:</a:t>
            </a:r>
          </a:p>
          <a:p>
            <a:pPr algn="ctr"/>
            <a:endParaRPr lang="ru-RU" sz="3000" b="1" dirty="0" smtClean="0">
              <a:solidFill>
                <a:srgbClr val="FF0000"/>
              </a:solidFill>
            </a:endParaRPr>
          </a:p>
          <a:p>
            <a:r>
              <a:rPr lang="ru-RU" sz="2600" dirty="0" smtClean="0"/>
              <a:t>Работа </a:t>
            </a:r>
            <a:r>
              <a:rPr lang="ru-RU" sz="2600" dirty="0"/>
              <a:t>с микроорганизмами регламентируется правилами и требованиями, направленными на обеспечение личной и общественной безопасности, защиту окружающей среды при работе с биологическими агентами: </a:t>
            </a:r>
            <a:endParaRPr lang="ru-RU" sz="2600" dirty="0" smtClean="0"/>
          </a:p>
          <a:p>
            <a:endParaRPr lang="ru-RU" sz="2600" dirty="0" smtClean="0"/>
          </a:p>
          <a:p>
            <a:pPr algn="ctr"/>
            <a:r>
              <a:rPr lang="ru-RU" sz="2600" b="1" dirty="0" smtClean="0">
                <a:solidFill>
                  <a:srgbClr val="000099"/>
                </a:solidFill>
              </a:rPr>
              <a:t>СП1.3.2322-08 </a:t>
            </a:r>
            <a:r>
              <a:rPr lang="ru-RU" sz="2600" dirty="0"/>
              <a:t>- регламентирует работу с </a:t>
            </a:r>
            <a:r>
              <a:rPr lang="ru-RU" sz="2600" dirty="0" smtClean="0"/>
              <a:t>микроорганизмами </a:t>
            </a:r>
            <a:r>
              <a:rPr lang="ru-RU" sz="2600" dirty="0"/>
              <a:t>3-4-й группы; </a:t>
            </a:r>
            <a:endParaRPr lang="ru-RU" sz="2600" dirty="0" smtClean="0"/>
          </a:p>
          <a:p>
            <a:pPr algn="ctr"/>
            <a:endParaRPr lang="ru-RU" sz="2600" dirty="0" smtClean="0"/>
          </a:p>
          <a:p>
            <a:pPr algn="ctr"/>
            <a:r>
              <a:rPr lang="ru-RU" sz="2600" b="1" dirty="0" smtClean="0">
                <a:solidFill>
                  <a:srgbClr val="000099"/>
                </a:solidFill>
              </a:rPr>
              <a:t>СП1.3.1265-03 </a:t>
            </a:r>
            <a:r>
              <a:rPr lang="ru-RU" sz="2600" dirty="0"/>
              <a:t>- регламентирует работу с микроорганизмами 1-2-й группы.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879" y="5805264"/>
            <a:ext cx="80731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i="1" dirty="0">
                <a:solidFill>
                  <a:srgbClr val="000099"/>
                </a:solidFill>
              </a:rPr>
              <a:t>Работа с ПБА может проводиться только в лабораториях, имеющих разрешение, выданное в установленном порядке.</a:t>
            </a:r>
          </a:p>
        </p:txBody>
      </p:sp>
    </p:spTree>
    <p:extLst>
      <p:ext uri="{BB962C8B-B14F-4D97-AF65-F5344CB8AC3E}">
        <p14:creationId xmlns="" xmlns:p14="http://schemas.microsoft.com/office/powerpoint/2010/main" val="225531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biohazard sig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0" name="Picture 4" descr="Image result for biohazard sign printab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44656"/>
            <a:ext cx="3166262" cy="22732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29689" y="259084"/>
            <a:ext cx="57384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rgbClr val="C00000"/>
                </a:solidFill>
              </a:rPr>
              <a:t>Лаборатории разных групп </a:t>
            </a:r>
            <a:r>
              <a:rPr lang="ru-RU" sz="2600" b="1" dirty="0" smtClean="0">
                <a:solidFill>
                  <a:srgbClr val="C00000"/>
                </a:solidFill>
              </a:rPr>
              <a:t>риска </a:t>
            </a:r>
            <a:r>
              <a:rPr lang="ru-RU" sz="2000" dirty="0" smtClean="0"/>
              <a:t>(в РФ)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5575" y="2708920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u="sng" dirty="0" smtClean="0">
                <a:solidFill>
                  <a:srgbClr val="C00000"/>
                </a:solidFill>
                <a:latin typeface="+mj-lt"/>
              </a:rPr>
              <a:t>Первая </a:t>
            </a:r>
            <a:r>
              <a:rPr lang="ru-RU" sz="2400" i="1" u="sng" dirty="0">
                <a:solidFill>
                  <a:srgbClr val="C00000"/>
                </a:solidFill>
                <a:latin typeface="+mj-lt"/>
              </a:rPr>
              <a:t>группа риска:</a:t>
            </a:r>
            <a:r>
              <a:rPr lang="ru-RU" sz="2400" i="1" dirty="0">
                <a:solidFill>
                  <a:srgbClr val="000000"/>
                </a:solidFill>
                <a:latin typeface="+mj-lt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+mj-lt"/>
              </a:rPr>
              <a:t>лаборатории особого режима (максимально изолированные) с высоким индивидуальным и общественным риском.</a:t>
            </a:r>
          </a:p>
          <a:p>
            <a:pPr algn="just"/>
            <a:r>
              <a:rPr lang="ru-RU" sz="2400" i="1" u="sng" dirty="0">
                <a:solidFill>
                  <a:srgbClr val="C00000"/>
                </a:solidFill>
                <a:latin typeface="+mj-lt"/>
              </a:rPr>
              <a:t>Вторая группа риска:</a:t>
            </a:r>
            <a:r>
              <a:rPr lang="ru-RU" sz="2400" i="1" dirty="0">
                <a:solidFill>
                  <a:srgbClr val="000000"/>
                </a:solidFill>
                <a:latin typeface="+mj-lt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+mj-lt"/>
              </a:rPr>
              <a:t>режимные лаборатории (изолированные) с высоким индивидуальным и низким общественным риском.</a:t>
            </a:r>
          </a:p>
          <a:p>
            <a:pPr algn="just"/>
            <a:r>
              <a:rPr lang="ru-RU" sz="2400" i="1" u="sng" dirty="0">
                <a:solidFill>
                  <a:srgbClr val="C00000"/>
                </a:solidFill>
                <a:latin typeface="+mj-lt"/>
              </a:rPr>
              <a:t>Третья группа риска: </a:t>
            </a:r>
            <a:r>
              <a:rPr lang="ru-RU" sz="2400" dirty="0">
                <a:solidFill>
                  <a:srgbClr val="000000"/>
                </a:solidFill>
                <a:latin typeface="+mj-lt"/>
              </a:rPr>
              <a:t>базовые (основные) лаборатории с умеренным индивидуальным и ограниченным общественным риском.</a:t>
            </a:r>
          </a:p>
          <a:p>
            <a:pPr algn="just"/>
            <a:r>
              <a:rPr lang="ru-RU" sz="2400" i="1" u="sng" dirty="0">
                <a:solidFill>
                  <a:srgbClr val="C00000"/>
                </a:solidFill>
                <a:latin typeface="+mj-lt"/>
              </a:rPr>
              <a:t>Четвёртая группа риска:</a:t>
            </a:r>
            <a:r>
              <a:rPr lang="ru-RU" sz="2400" i="1" dirty="0">
                <a:solidFill>
                  <a:srgbClr val="000000"/>
                </a:solidFill>
                <a:latin typeface="+mj-lt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+mj-lt"/>
              </a:rPr>
              <a:t>базовые (основные) лаборатории с низким индивидуальным и общественным риском.</a:t>
            </a:r>
            <a:endParaRPr lang="ru-RU" sz="24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68918" y="948212"/>
            <a:ext cx="55202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i="1" dirty="0">
                <a:solidFill>
                  <a:srgbClr val="000000"/>
                </a:solidFill>
              </a:rPr>
              <a:t>В зависимости от уровня безопасности работы с микроорганизмами лаборатории подразделяют на </a:t>
            </a:r>
            <a:r>
              <a:rPr lang="en-US" sz="2400" i="1" dirty="0" smtClean="0">
                <a:solidFill>
                  <a:srgbClr val="000000"/>
                </a:solidFill>
              </a:rPr>
              <a:t>4</a:t>
            </a:r>
            <a:r>
              <a:rPr lang="ru-RU" sz="2400" i="1" dirty="0" smtClean="0">
                <a:solidFill>
                  <a:srgbClr val="000000"/>
                </a:solidFill>
              </a:rPr>
              <a:t> </a:t>
            </a:r>
            <a:r>
              <a:rPr lang="ru-RU" sz="2400" i="1" dirty="0">
                <a:solidFill>
                  <a:srgbClr val="000000"/>
                </a:solidFill>
              </a:rPr>
              <a:t>группы риска.</a:t>
            </a:r>
          </a:p>
        </p:txBody>
      </p:sp>
    </p:spTree>
    <p:extLst>
      <p:ext uri="{BB962C8B-B14F-4D97-AF65-F5344CB8AC3E}">
        <p14:creationId xmlns="" xmlns:p14="http://schemas.microsoft.com/office/powerpoint/2010/main" val="36105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33022778"/>
              </p:ext>
            </p:extLst>
          </p:nvPr>
        </p:nvGraphicFramePr>
        <p:xfrm>
          <a:off x="21704" y="0"/>
          <a:ext cx="9122296" cy="6858000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805880"/>
                <a:gridCol w="2304256"/>
                <a:gridCol w="4320480"/>
                <a:gridCol w="1691680"/>
              </a:tblGrid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Группа риска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Название группы риска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Оценка риска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Примеры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 anchor="ctr"/>
                </a:tc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Группа риска I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Отсутствие или низкая индивидуальная и </a:t>
                      </a:r>
                      <a:r>
                        <a:rPr lang="ru-RU" sz="1600" dirty="0" smtClean="0">
                          <a:effectLst/>
                        </a:rPr>
                        <a:t>общественная </a:t>
                      </a:r>
                      <a:r>
                        <a:rPr lang="ru-RU" sz="1600" dirty="0">
                          <a:effectLst/>
                        </a:rPr>
                        <a:t>опасность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Микроорганизм, потенциально не являющийся возбудителем заболеваний человека или животных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Bacillus </a:t>
                      </a:r>
                      <a:r>
                        <a:rPr lang="en-US" sz="1600" i="1" dirty="0" err="1">
                          <a:effectLst/>
                        </a:rPr>
                        <a:t>subtilis</a:t>
                      </a:r>
                      <a:r>
                        <a:rPr lang="en-US" sz="1600" i="1" dirty="0" smtClean="0">
                          <a:effectLst/>
                        </a:rPr>
                        <a:t>,</a:t>
                      </a:r>
                      <a:endParaRPr lang="ru-RU" sz="1600" i="1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smtClean="0">
                          <a:effectLst/>
                        </a:rPr>
                        <a:t>Escherichia coli</a:t>
                      </a:r>
                      <a:endParaRPr lang="ru-RU" sz="1600" i="1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12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</a:tr>
              <a:tr h="228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Группа риска II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Умеренная индивидуальная опасность, низкая общественная опасность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Патогенный микроорганизм, который может вызвать заболевание, но не представляет серьёзного риска для персонала, населения, домашнего скота или окружающей среды. Неосторожность в лаборатории может вызвать инфекцию, однако существуют доступные лечебные и профилактические меры. Риск распространения ограничен.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Возбудители брюшного тифа, вирусного гепатита 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</a:tr>
              <a:tr h="1714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Группа риска III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Высокий индивидуальный и низкий общественный риск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Патогенный агент, который обычно вызывает серьёзное заболевание человека или животных, но, как правило, не распространяется от больного к здоровому. Существуют эффективные лечебно-профилактические процедуры.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Возбудители бруцеллеза, гистоплазмоза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</a:tr>
              <a:tr h="1428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Группа риска IV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Высокий индивидуальный и общественный риск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Патогенный агент вызывает обычно серьёзное заболевание у человека или животных и легко распространяется от больного к здоровому или опосредованно. Эффективных мер в большинстве случаев не существует.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Возбудители лихорадок Марбург и </a:t>
                      </a:r>
                      <a:r>
                        <a:rPr lang="ru-RU" sz="1600" dirty="0" err="1">
                          <a:effectLst/>
                        </a:rPr>
                        <a:t>Эбола</a:t>
                      </a:r>
                      <a:r>
                        <a:rPr lang="ru-RU" sz="1600" dirty="0">
                          <a:effectLst/>
                        </a:rPr>
                        <a:t>, чумы, ящура.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36" marR="5193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1399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3422"/>
            <a:ext cx="9144000" cy="76944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</a:rPr>
              <a:t>Взаимоотношения между группами риска и</a:t>
            </a:r>
          </a:p>
          <a:p>
            <a:pPr algn="ctr"/>
            <a:r>
              <a:rPr lang="ru-RU" sz="2200" b="1" dirty="0">
                <a:solidFill>
                  <a:schemeClr val="bg1"/>
                </a:solidFill>
              </a:rPr>
              <a:t>уровнями </a:t>
            </a:r>
            <a:r>
              <a:rPr lang="ru-RU" sz="2200" b="1" dirty="0" smtClean="0">
                <a:solidFill>
                  <a:schemeClr val="bg1"/>
                </a:solidFill>
              </a:rPr>
              <a:t>биобезопасности (по ВОЗ)</a:t>
            </a:r>
            <a:endParaRPr lang="ru-RU" sz="2200" b="1" dirty="0">
              <a:solidFill>
                <a:schemeClr val="bg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" y="828276"/>
            <a:ext cx="9036496" cy="592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6714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Бактериологические </a:t>
            </a:r>
            <a:r>
              <a:rPr lang="ru-RU" sz="2000" b="1" dirty="0" smtClean="0">
                <a:solidFill>
                  <a:srgbClr val="C00000"/>
                </a:solidFill>
              </a:rPr>
              <a:t>лаборатории</a:t>
            </a:r>
          </a:p>
          <a:p>
            <a:pPr algn="ctr"/>
            <a:endParaRPr lang="ru-RU" sz="2000" b="1" dirty="0">
              <a:solidFill>
                <a:srgbClr val="C00000"/>
              </a:solidFill>
            </a:endParaRPr>
          </a:p>
          <a:p>
            <a:r>
              <a:rPr lang="ru-RU" sz="2000" dirty="0"/>
              <a:t>В системе </a:t>
            </a:r>
            <a:r>
              <a:rPr lang="ru-RU" sz="2000" i="1" dirty="0"/>
              <a:t>Министерства здравоохранения и Государственного комитета санитарно-эпидемиологического надзора РФ </a:t>
            </a:r>
            <a:r>
              <a:rPr lang="ru-RU" sz="2000" dirty="0"/>
              <a:t>наиболее разветвлена сеть бактериологических лабораторий. В соответствии с выполняемыми задачами выделяют: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бактериологические лаборатории в составе ЛПУ;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бактериологические лаборатории в составе комитетов Госсанэпиднадзора;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учебные бактериологические лаборатории вузов;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проблемные и отраслевые бактериологические лаборатории научно-исследовательских институтов и предприятий по выпуску бактерийных препаратов;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специализированные бактериологические лаборатории по контролю за особо опасными инфекциями;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специализированные бактериологические лаборатории по контролю за отдельными группами бактерий: микобактериями, риккетсиями, лептоспирами и др.</a:t>
            </a:r>
          </a:p>
          <a:p>
            <a:endParaRPr lang="ru-RU" sz="2000" i="1" dirty="0" smtClean="0"/>
          </a:p>
          <a:p>
            <a:r>
              <a:rPr lang="ru-RU" sz="2000" i="1" dirty="0" smtClean="0"/>
              <a:t>Большая </a:t>
            </a:r>
            <a:r>
              <a:rPr lang="ru-RU" sz="2000" i="1" dirty="0"/>
              <a:t>часть микробиологических лабораторий работает с </a:t>
            </a:r>
            <a:r>
              <a:rPr lang="ru-RU" sz="2000" i="1" dirty="0" smtClean="0"/>
              <a:t>ПБА</a:t>
            </a:r>
            <a:endParaRPr lang="en-US" sz="2000" i="1" dirty="0" smtClean="0"/>
          </a:p>
          <a:p>
            <a:r>
              <a:rPr lang="ru-RU" sz="2000" i="1" dirty="0" smtClean="0"/>
              <a:t>групп </a:t>
            </a:r>
            <a:r>
              <a:rPr lang="ru-RU" sz="2000" i="1" dirty="0"/>
              <a:t>III и IV, а изучением возбудителей особо опасных </a:t>
            </a:r>
            <a:r>
              <a:rPr lang="ru-RU" sz="2000" i="1" dirty="0" smtClean="0"/>
              <a:t>инфекций</a:t>
            </a:r>
            <a:endParaRPr lang="en-US" sz="2000" i="1" dirty="0" smtClean="0"/>
          </a:p>
          <a:p>
            <a:r>
              <a:rPr lang="ru-RU" sz="2000" i="1" dirty="0" smtClean="0"/>
              <a:t>(группы </a:t>
            </a:r>
            <a:r>
              <a:rPr lang="ru-RU" sz="2000" i="1" dirty="0"/>
              <a:t>I и II) занимаются только специализированные лаборатории</a:t>
            </a:r>
            <a:r>
              <a:rPr lang="ru-RU" sz="2000" i="1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6105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942" y="692696"/>
            <a:ext cx="8928992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100" dirty="0" smtClean="0"/>
              <a:t>• </a:t>
            </a:r>
            <a:r>
              <a:rPr lang="ru-RU" sz="2100" dirty="0"/>
              <a:t>Типовые проекты, а также проекты реконструкции и перепланировки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зданий и помещений лаборатории подлежат обязательному согласованию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с органами государственного </a:t>
            </a:r>
            <a:r>
              <a:rPr lang="ru-RU" sz="2100" dirty="0" smtClean="0"/>
              <a:t>санитарно-эпидемиологического </a:t>
            </a:r>
            <a:r>
              <a:rPr lang="ru-RU" sz="2100" dirty="0"/>
              <a:t>надзора;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• Производственные лаборатории, должны располагаться в отдельно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стоящих зданиях, не связанных с производственными помещениями, или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изолированном блоке здания, имеющем отдельный вход. Не допускается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их размещение в подвальных и цокольных этажах зданий;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• Диагностические лаборатории, должны иметь </a:t>
            </a:r>
            <a:r>
              <a:rPr lang="ru-RU" sz="2100" b="1" dirty="0"/>
              <a:t>2 входа</a:t>
            </a:r>
            <a:r>
              <a:rPr lang="ru-RU" sz="2100" dirty="0"/>
              <a:t>: </a:t>
            </a:r>
            <a:r>
              <a:rPr lang="ru-RU" sz="2100" dirty="0" smtClean="0"/>
              <a:t>один - для сотрудников</a:t>
            </a:r>
            <a:r>
              <a:rPr lang="ru-RU" sz="2100" dirty="0"/>
              <a:t>, </a:t>
            </a:r>
            <a:r>
              <a:rPr lang="ru-RU" sz="2100" dirty="0" smtClean="0"/>
              <a:t>другой - </a:t>
            </a:r>
            <a:r>
              <a:rPr lang="ru-RU" sz="2100" dirty="0"/>
              <a:t>для доставки материала на исследование.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Допускается получение материала через </a:t>
            </a:r>
            <a:r>
              <a:rPr lang="ru-RU" sz="2100" b="1" dirty="0"/>
              <a:t>передаточное окно</a:t>
            </a:r>
            <a:r>
              <a:rPr lang="ru-RU" sz="2100" dirty="0"/>
              <a:t>;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• В лабораториях </a:t>
            </a:r>
            <a:r>
              <a:rPr lang="ru-RU" sz="2100" dirty="0" smtClean="0"/>
              <a:t>научно-исследовательских </a:t>
            </a:r>
            <a:r>
              <a:rPr lang="ru-RU" sz="2100" dirty="0"/>
              <a:t>учреждений, а также в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производственных лабораториях, проводящих экспериментальные</a:t>
            </a:r>
          </a:p>
          <a:p>
            <a:pPr>
              <a:spcAft>
                <a:spcPts val="600"/>
              </a:spcAft>
            </a:pPr>
            <a:r>
              <a:rPr lang="ru-RU" sz="2100" dirty="0"/>
              <a:t>исследования, допускается наличие </a:t>
            </a:r>
            <a:r>
              <a:rPr lang="ru-RU" sz="2100" b="1" dirty="0"/>
              <a:t>одного входа</a:t>
            </a:r>
            <a:r>
              <a:rPr lang="ru-RU" sz="2100" dirty="0"/>
              <a:t>;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" y="48022"/>
            <a:ext cx="9144000" cy="49244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chemeClr val="bg1"/>
                </a:solidFill>
              </a:rPr>
              <a:t>Общие требования к организации </a:t>
            </a:r>
            <a:r>
              <a:rPr lang="ru-RU" sz="2600" b="1" dirty="0" smtClean="0">
                <a:solidFill>
                  <a:schemeClr val="bg1"/>
                </a:solidFill>
              </a:rPr>
              <a:t>лабораторий</a:t>
            </a:r>
            <a:endParaRPr lang="ru-RU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788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" y="48022"/>
            <a:ext cx="9144000" cy="49244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chemeClr val="bg1"/>
                </a:solidFill>
              </a:rPr>
              <a:t>Общие требования к организации </a:t>
            </a:r>
            <a:r>
              <a:rPr lang="ru-RU" sz="2600" b="1" dirty="0" smtClean="0">
                <a:solidFill>
                  <a:schemeClr val="bg1"/>
                </a:solidFill>
              </a:rPr>
              <a:t>лабораторий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556" y="692696"/>
            <a:ext cx="8712968" cy="5778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200" dirty="0"/>
              <a:t>Лаборатории должны иметь </a:t>
            </a:r>
            <a:r>
              <a:rPr lang="ru-RU" sz="2200" b="1" dirty="0"/>
              <a:t>необходимый набор помещений </a:t>
            </a:r>
            <a:r>
              <a:rPr lang="ru-RU" sz="2200" dirty="0"/>
              <a:t>в соответствии с производственной мощностью и номенклатурой выполняемых исследований. В них должны быть проведены водопровод, электричество, отопление и вентиляция. В системе водоснабжения должны быть предусмотрены раздельные сети подачи воды для лабораторных исследований и бытовых нужд (сеть питьевой воды). Последняя должна быть защищена от обратного тока воды из лабораторной сети. Вентиляция должна быть приточно-вытяжной, при этом наиболее низкое давление вытяжной вентиляции должно быть в помещениях с наибольшей опасностью инфицирования. При необходимости вентиляцию следует оснастить фильтрами тонкой очистки воздуха. Помещения должны иметь естественное и искусственное освещение. </a:t>
            </a:r>
          </a:p>
        </p:txBody>
      </p:sp>
    </p:spTree>
    <p:extLst>
      <p:ext uri="{BB962C8B-B14F-4D97-AF65-F5344CB8AC3E}">
        <p14:creationId xmlns="" xmlns:p14="http://schemas.microsoft.com/office/powerpoint/2010/main" val="110050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542" y="166568"/>
            <a:ext cx="871296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0099"/>
                </a:solidFill>
              </a:rPr>
              <a:t>В составе микробиологической лаборатории обязательным должно быть </a:t>
            </a:r>
            <a:r>
              <a:rPr lang="ru-RU" sz="2200" b="1" dirty="0" smtClean="0">
                <a:solidFill>
                  <a:srgbClr val="000099"/>
                </a:solidFill>
              </a:rPr>
              <a:t>наличие</a:t>
            </a:r>
            <a:r>
              <a:rPr lang="en-US" sz="2200" b="1" dirty="0" smtClean="0">
                <a:solidFill>
                  <a:srgbClr val="000099"/>
                </a:solidFill>
              </a:rPr>
              <a:t> </a:t>
            </a:r>
            <a:r>
              <a:rPr lang="ru-RU" sz="2200" b="1" dirty="0" smtClean="0">
                <a:solidFill>
                  <a:srgbClr val="000099"/>
                </a:solidFill>
              </a:rPr>
              <a:t>следующих </a:t>
            </a:r>
            <a:r>
              <a:rPr lang="ru-RU" sz="2200" b="1" dirty="0">
                <a:solidFill>
                  <a:srgbClr val="000099"/>
                </a:solidFill>
              </a:rPr>
              <a:t>основных и вспомогательных помещений</a:t>
            </a:r>
            <a:r>
              <a:rPr lang="ru-RU" sz="2200" b="1" dirty="0" smtClean="0">
                <a:solidFill>
                  <a:srgbClr val="000099"/>
                </a:solidFill>
              </a:rPr>
              <a:t>:</a:t>
            </a:r>
            <a:endParaRPr lang="en-US" sz="2200" b="1" dirty="0" smtClean="0">
              <a:solidFill>
                <a:srgbClr val="000099"/>
              </a:solidFill>
            </a:endParaRPr>
          </a:p>
          <a:p>
            <a:endParaRPr lang="ru-RU" sz="2200" dirty="0"/>
          </a:p>
          <a:p>
            <a:pPr marL="354013" indent="-177800"/>
            <a:r>
              <a:rPr lang="ru-RU" sz="2200" dirty="0"/>
              <a:t>• Для приема и регистрации проб,</a:t>
            </a:r>
          </a:p>
          <a:p>
            <a:pPr marL="354013" indent="-177800"/>
            <a:r>
              <a:rPr lang="ru-RU" sz="2200" dirty="0"/>
              <a:t>• Для проведения исследований,</a:t>
            </a:r>
          </a:p>
          <a:p>
            <a:pPr marL="354013" indent="-177800"/>
            <a:r>
              <a:rPr lang="ru-RU" sz="2200" dirty="0"/>
              <a:t>• </a:t>
            </a:r>
            <a:r>
              <a:rPr lang="ru-RU" sz="2200" dirty="0" err="1"/>
              <a:t>Боксированные</a:t>
            </a:r>
            <a:r>
              <a:rPr lang="ru-RU" sz="2200" dirty="0"/>
              <a:t> помещения,</a:t>
            </a:r>
          </a:p>
          <a:p>
            <a:pPr marL="354013" indent="-177800"/>
            <a:r>
              <a:rPr lang="ru-RU" sz="2200" dirty="0"/>
              <a:t>• Моечная,</a:t>
            </a:r>
          </a:p>
          <a:p>
            <a:pPr marL="354013" indent="-177800"/>
            <a:r>
              <a:rPr lang="ru-RU" sz="2200" dirty="0"/>
              <a:t>• Автоклавная для обеззараживания отработанного материала ("грязная автоклавная"),</a:t>
            </a:r>
          </a:p>
          <a:p>
            <a:pPr marL="354013" indent="-177800"/>
            <a:r>
              <a:rPr lang="ru-RU" sz="2200" dirty="0"/>
              <a:t>• Автоклавная для стерилизации посуды и питательных </a:t>
            </a:r>
            <a:r>
              <a:rPr lang="ru-RU" sz="2200" dirty="0" smtClean="0"/>
              <a:t>сред</a:t>
            </a:r>
          </a:p>
          <a:p>
            <a:pPr marL="354013" indent="-177800"/>
            <a:r>
              <a:rPr lang="ru-RU" sz="2200" dirty="0" smtClean="0"/>
              <a:t>("</a:t>
            </a:r>
            <a:r>
              <a:rPr lang="ru-RU" sz="2200" dirty="0"/>
              <a:t>чистая автоклавная"),</a:t>
            </a:r>
          </a:p>
          <a:p>
            <a:pPr marL="354013" indent="-177800"/>
            <a:r>
              <a:rPr lang="ru-RU" sz="2200" dirty="0"/>
              <a:t>• </a:t>
            </a:r>
            <a:r>
              <a:rPr lang="ru-RU" sz="2200" dirty="0" err="1"/>
              <a:t>Средоварочная</a:t>
            </a:r>
            <a:r>
              <a:rPr lang="ru-RU" sz="2200" dirty="0"/>
              <a:t> с боксом для разлива питательных сред,</a:t>
            </a:r>
          </a:p>
          <a:p>
            <a:pPr marL="354013" indent="-177800"/>
            <a:r>
              <a:rPr lang="ru-RU" sz="2200" dirty="0"/>
              <a:t>• Гардеробы для домашней и рабочей одежды персонала,</a:t>
            </a:r>
          </a:p>
          <a:p>
            <a:pPr marL="354013" indent="-177800"/>
            <a:r>
              <a:rPr lang="ru-RU" sz="2200" dirty="0"/>
              <a:t>• Комната отдыха и приема пищи,</a:t>
            </a:r>
          </a:p>
          <a:p>
            <a:pPr marL="354013" indent="-177800"/>
            <a:r>
              <a:rPr lang="ru-RU" sz="2200" dirty="0"/>
              <a:t>• Комната для работы с документацией и литературой,</a:t>
            </a:r>
          </a:p>
          <a:p>
            <a:pPr marL="354013" indent="-177800"/>
            <a:r>
              <a:rPr lang="ru-RU" sz="2200" dirty="0"/>
              <a:t>• Кладовые для хранения питательных сред, химических реактивов, лабораторной</a:t>
            </a:r>
          </a:p>
          <a:p>
            <a:pPr marL="354013" indent="-177800"/>
            <a:r>
              <a:rPr lang="ru-RU" sz="2200" dirty="0"/>
              <a:t>посуды, контейнеров, уборочного инвентаря и др.</a:t>
            </a:r>
          </a:p>
          <a:p>
            <a:pPr marL="354013" indent="-177800"/>
            <a:r>
              <a:rPr lang="ru-RU" sz="2200" dirty="0"/>
              <a:t>• Туалет.</a:t>
            </a:r>
          </a:p>
        </p:txBody>
      </p:sp>
    </p:spTree>
    <p:extLst>
      <p:ext uri="{BB962C8B-B14F-4D97-AF65-F5344CB8AC3E}">
        <p14:creationId xmlns="" xmlns:p14="http://schemas.microsoft.com/office/powerpoint/2010/main" val="148541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46970"/>
            <a:ext cx="6696744" cy="554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74" y="38975"/>
            <a:ext cx="89468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/>
              <a:t>Каждая лаборатория должна иметь </a:t>
            </a:r>
            <a:r>
              <a:rPr lang="ru-RU" sz="2200" b="1" dirty="0">
                <a:solidFill>
                  <a:srgbClr val="FF0000"/>
                </a:solidFill>
              </a:rPr>
              <a:t>«чистую» </a:t>
            </a:r>
            <a:r>
              <a:rPr lang="ru-RU" sz="2200" dirty="0"/>
              <a:t>и </a:t>
            </a:r>
            <a:r>
              <a:rPr lang="ru-RU" sz="2200" b="1" dirty="0">
                <a:solidFill>
                  <a:srgbClr val="FF0000"/>
                </a:solidFill>
              </a:rPr>
              <a:t>«грязную» </a:t>
            </a:r>
            <a:r>
              <a:rPr lang="ru-RU" sz="2200" dirty="0"/>
              <a:t>зоны. Их планировка и размещение оборудования должны обеспечивать «проточность» продвижения ПБА по «грязной» зоне.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1484784"/>
            <a:ext cx="55801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"Чистая" </a:t>
            </a:r>
            <a:r>
              <a:rPr lang="ru-RU" sz="2000" b="1" i="1" dirty="0" smtClean="0">
                <a:solidFill>
                  <a:srgbClr val="FF0000"/>
                </a:solidFill>
              </a:rPr>
              <a:t>зона </a:t>
            </a:r>
            <a:r>
              <a:rPr lang="ru-RU" sz="2000" i="1" dirty="0" smtClean="0"/>
              <a:t>– помещение или </a:t>
            </a:r>
            <a:r>
              <a:rPr lang="ru-RU" sz="2000" i="1" dirty="0"/>
              <a:t>группа </a:t>
            </a:r>
            <a:r>
              <a:rPr lang="ru-RU" sz="2000" i="1" dirty="0" smtClean="0"/>
              <a:t>помещений лаборатории</a:t>
            </a:r>
            <a:r>
              <a:rPr lang="ru-RU" sz="2000" i="1" dirty="0"/>
              <a:t>, где не </a:t>
            </a:r>
            <a:r>
              <a:rPr lang="ru-RU" sz="2000" i="1" dirty="0" smtClean="0"/>
              <a:t>проводятся </a:t>
            </a:r>
            <a:r>
              <a:rPr lang="ru-RU" sz="2000" i="1" dirty="0"/>
              <a:t>манипуляции с ПБА</a:t>
            </a:r>
            <a:r>
              <a:rPr lang="ru-RU" sz="2000" i="1" dirty="0" smtClean="0"/>
              <a:t>.</a:t>
            </a:r>
          </a:p>
          <a:p>
            <a:endParaRPr lang="ru-RU" sz="2000" i="1" dirty="0"/>
          </a:p>
          <a:p>
            <a:r>
              <a:rPr lang="ru-RU" sz="2000" b="1" i="1" dirty="0">
                <a:solidFill>
                  <a:srgbClr val="FF0000"/>
                </a:solidFill>
              </a:rPr>
              <a:t>"Заразная" </a:t>
            </a:r>
            <a:r>
              <a:rPr lang="ru-RU" sz="2000" b="1" i="1" dirty="0" smtClean="0">
                <a:solidFill>
                  <a:srgbClr val="FF0000"/>
                </a:solidFill>
              </a:rPr>
              <a:t>зона </a:t>
            </a:r>
            <a:r>
              <a:rPr lang="ru-RU" sz="2000" i="1" dirty="0" smtClean="0"/>
              <a:t>- помещение </a:t>
            </a:r>
            <a:r>
              <a:rPr lang="ru-RU" sz="2000" i="1" dirty="0"/>
              <a:t>или группа</a:t>
            </a:r>
          </a:p>
          <a:p>
            <a:r>
              <a:rPr lang="ru-RU" sz="2000" i="1" dirty="0"/>
              <a:t>помещений лаборатории, </a:t>
            </a:r>
            <a:r>
              <a:rPr lang="ru-RU" sz="2000" i="1" dirty="0" smtClean="0"/>
              <a:t>где проводятся </a:t>
            </a:r>
            <a:r>
              <a:rPr lang="ru-RU" sz="2000" i="1" dirty="0"/>
              <a:t>манипуляции </a:t>
            </a:r>
            <a:r>
              <a:rPr lang="ru-RU" sz="2000" i="1" dirty="0" smtClean="0"/>
              <a:t>с ПБА </a:t>
            </a:r>
            <a:r>
              <a:rPr lang="ru-RU" sz="2000" i="1" dirty="0"/>
              <a:t>и их хранение.</a:t>
            </a:r>
          </a:p>
        </p:txBody>
      </p:sp>
    </p:spTree>
    <p:extLst>
      <p:ext uri="{BB962C8B-B14F-4D97-AF65-F5344CB8AC3E}">
        <p14:creationId xmlns="" xmlns:p14="http://schemas.microsoft.com/office/powerpoint/2010/main" val="135036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064" y="151179"/>
            <a:ext cx="885698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«</a:t>
            </a:r>
            <a:r>
              <a:rPr lang="ru-RU" sz="2000" b="1" dirty="0">
                <a:solidFill>
                  <a:srgbClr val="C00000"/>
                </a:solidFill>
              </a:rPr>
              <a:t>Грязная» зона </a:t>
            </a:r>
            <a:r>
              <a:rPr lang="ru-RU" sz="2000" dirty="0"/>
              <a:t>включает помещения для приёма и регистрации материала, боксы и комнаты для</a:t>
            </a:r>
            <a:r>
              <a:rPr lang="ru-RU" sz="2000" b="1" dirty="0"/>
              <a:t> </a:t>
            </a:r>
            <a:r>
              <a:rPr lang="ru-RU" sz="2000" dirty="0"/>
              <a:t>проведения микробиологических исследований, помещения для проведения серологических исследований, комната для проведения люминесцентной микроскопии, термостатная, автоклавная для обеззараживания материала. Окна и двери всех помещений должны герметично закрываться. Приточно-вытяжная вентиляция «грязной» зоны должна быть оборудована фильтрами тонкой очистки выбрасываемого воздуха. Помещения для проведения работ с живыми ПБА должны быть оборудованы бактерицидными лампами. Обязательна маркировка автоклавов, столов, стеллажей для чистого и инфицированного материала. Покрытие лабораторной мебели, поверхности пола, стен и потолка должны быть гладкими и устойчивыми к действию моющих и дезинфицирующих средств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endParaRPr lang="ru-RU" sz="2000" dirty="0"/>
          </a:p>
          <a:p>
            <a:r>
              <a:rPr lang="ru-RU" sz="2000" b="1" dirty="0">
                <a:solidFill>
                  <a:srgbClr val="C00000"/>
                </a:solidFill>
              </a:rPr>
              <a:t>«Чистая» зона </a:t>
            </a:r>
            <a:r>
              <a:rPr lang="ru-RU" sz="2000" dirty="0"/>
              <a:t>включает гардероб для верхней одежды, комнаты отдыха, комнату для работы с документацией, комнату для надевания рабочей одежды, подсобные помещения, душевую, туалет, помещения для предварительных работ (препараторская, моечная, комната приготовления и разлива питательных сред и др.), стерилизационную, помещения с холодильниками для хранения питательных сред и диагностических препаратов. </a:t>
            </a:r>
            <a:r>
              <a:rPr lang="ru-RU" sz="2000" i="1" dirty="0"/>
              <a:t>В «чистой» зоне возможна работа с неживыми ПБА </a:t>
            </a:r>
            <a:r>
              <a:rPr lang="ru-RU" sz="2000" dirty="0"/>
              <a:t>(серологические и биохимические исследования).</a:t>
            </a:r>
          </a:p>
        </p:txBody>
      </p:sp>
    </p:spTree>
    <p:extLst>
      <p:ext uri="{BB962C8B-B14F-4D97-AF65-F5344CB8AC3E}">
        <p14:creationId xmlns="" xmlns:p14="http://schemas.microsoft.com/office/powerpoint/2010/main" val="316019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24944"/>
            <a:ext cx="4067944" cy="2707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 Организация и оборудование </a:t>
            </a:r>
            <a:r>
              <a:rPr lang="ru-RU" sz="2400" b="1" dirty="0" smtClean="0">
                <a:solidFill>
                  <a:schemeClr val="bg1"/>
                </a:solidFill>
              </a:rPr>
              <a:t>микробиологической лаборатории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458" y="477604"/>
            <a:ext cx="901603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Лаборатории и боксы должны быть обеспечены устройствами </a:t>
            </a:r>
            <a:r>
              <a:rPr lang="ru-RU" sz="2000" i="1" dirty="0" smtClean="0">
                <a:solidFill>
                  <a:srgbClr val="000099"/>
                </a:solidFill>
              </a:rPr>
              <a:t>приточно-вытяжной вентиляции</a:t>
            </a:r>
            <a:r>
              <a:rPr lang="ru-RU" sz="2000" dirty="0"/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Движение «заразного» и «чистого» материалов должно быть разделено во времени.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Внутренняя отделка помещений лаборатории: поверхность пола, стен и потолка должна быть гладкой, без щелей, легко обрабатываемой, устойчивой к действию моющих и дезинфицирующих средств, полы не должны быть скользкими.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Окна и двери должны быть герметичными.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 помещении моечной пол должен быть </a:t>
            </a:r>
            <a:endParaRPr lang="ru-RU" sz="2000" dirty="0" smtClean="0"/>
          </a:p>
          <a:p>
            <a:r>
              <a:rPr lang="ru-RU" sz="2000" dirty="0" smtClean="0"/>
              <a:t>покрыт </a:t>
            </a:r>
            <a:r>
              <a:rPr lang="ru-RU" sz="2000" dirty="0"/>
              <a:t>керамической плиткой; покрытие </a:t>
            </a:r>
            <a:endParaRPr lang="ru-RU" sz="2000" dirty="0" smtClean="0"/>
          </a:p>
          <a:p>
            <a:r>
              <a:rPr lang="ru-RU" sz="2000" dirty="0" smtClean="0"/>
              <a:t>пола </a:t>
            </a:r>
            <a:r>
              <a:rPr lang="ru-RU" sz="2000" dirty="0"/>
              <a:t>в помещениях автоклавных должно </a:t>
            </a:r>
            <a:endParaRPr lang="ru-RU" sz="2000" dirty="0" smtClean="0"/>
          </a:p>
          <a:p>
            <a:r>
              <a:rPr lang="ru-RU" sz="2000" dirty="0" smtClean="0"/>
              <a:t>быть </a:t>
            </a:r>
            <a:r>
              <a:rPr lang="ru-RU" sz="2000" dirty="0"/>
              <a:t>выполнено из электроизолирующего </a:t>
            </a:r>
            <a:endParaRPr lang="ru-RU" sz="2000" dirty="0" smtClean="0"/>
          </a:p>
          <a:p>
            <a:r>
              <a:rPr lang="ru-RU" sz="2000" dirty="0" smtClean="0"/>
              <a:t>материала</a:t>
            </a:r>
            <a:r>
              <a:rPr lang="ru-RU" sz="20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Покрытие потолка и стен выше 1,5 или 2 </a:t>
            </a:r>
            <a:r>
              <a:rPr lang="ru-RU" sz="2000" dirty="0" smtClean="0"/>
              <a:t>м</a:t>
            </a:r>
          </a:p>
          <a:p>
            <a:r>
              <a:rPr lang="ru-RU" sz="2000" dirty="0" smtClean="0"/>
              <a:t>от </a:t>
            </a:r>
            <a:r>
              <a:rPr lang="ru-RU" sz="2000" dirty="0"/>
              <a:t>пола допускается силикатными красками; </a:t>
            </a:r>
            <a:endParaRPr lang="ru-RU" sz="2000" dirty="0" smtClean="0"/>
          </a:p>
          <a:p>
            <a:r>
              <a:rPr lang="ru-RU" sz="2000" dirty="0" smtClean="0"/>
              <a:t>для </a:t>
            </a:r>
            <a:r>
              <a:rPr lang="ru-RU" sz="2000" dirty="0"/>
              <a:t>отделки потолка может применяться покрытие масляными или водоэмульсионными красками. Не допускается в помещениях лабораторий применение подвесных потолков. </a:t>
            </a:r>
          </a:p>
        </p:txBody>
      </p:sp>
    </p:spTree>
    <p:extLst>
      <p:ext uri="{BB962C8B-B14F-4D97-AF65-F5344CB8AC3E}">
        <p14:creationId xmlns="" xmlns:p14="http://schemas.microsoft.com/office/powerpoint/2010/main" val="20528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380399"/>
            <a:ext cx="9144000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Лаборатория </a:t>
            </a:r>
            <a:r>
              <a:rPr lang="ru-RU" sz="2000" dirty="0"/>
              <a:t>должна быть оснащена необходимой мебелью: шкафы, стеллажи, столы, оргтехника и др. </a:t>
            </a:r>
            <a:endParaRPr lang="ru-RU" sz="2000" dirty="0" smtClean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Лабораторное </a:t>
            </a:r>
            <a:r>
              <a:rPr lang="ru-RU" sz="2000" dirty="0"/>
              <a:t>оборудование и мебель должны быть прочными, изготовленными из устойчивых к действию </a:t>
            </a:r>
            <a:r>
              <a:rPr lang="ru-RU" sz="2000" dirty="0" err="1"/>
              <a:t>дезинфектантов</a:t>
            </a:r>
            <a:r>
              <a:rPr lang="ru-RU" sz="2000" dirty="0"/>
              <a:t> материалов; </a:t>
            </a:r>
            <a:endParaRPr lang="ru-RU" sz="2000" dirty="0" smtClean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Помещения </a:t>
            </a:r>
            <a:r>
              <a:rPr lang="ru-RU" sz="2000" dirty="0"/>
              <a:t>лабораторий должны быть непроницаемы для грызунов и насекомых; </a:t>
            </a:r>
            <a:endParaRPr lang="ru-RU" sz="2000" dirty="0" smtClean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Лаборатория </a:t>
            </a:r>
            <a:r>
              <a:rPr lang="ru-RU" sz="2000" dirty="0"/>
              <a:t>должна быть обеспечена средствами пожаротушения.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 Организация и оборудование </a:t>
            </a:r>
            <a:r>
              <a:rPr lang="ru-RU" sz="2400" b="1" dirty="0" smtClean="0">
                <a:solidFill>
                  <a:schemeClr val="bg1"/>
                </a:solidFill>
              </a:rPr>
              <a:t>микробиологической лаборатории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58" y="485775"/>
            <a:ext cx="57150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680114"/>
            <a:ext cx="321564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Лаборатория должна быть оснащена необходимым оборудованием и техникой: термостаты, автоклавы, сухожаровые шкафы, центрифуги, холодильники, измерительные приборы. 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42900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i="1" dirty="0">
                <a:solidFill>
                  <a:srgbClr val="000099"/>
                </a:solidFill>
              </a:rPr>
              <a:t>Все оборудование и техника должны быть подписаны, аттестованы и проходить периодическую поверку для подтверждения их соответствия необходимым требованиям, иметь паспорта и инструкции по применению.</a:t>
            </a:r>
            <a:endParaRPr lang="en-US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381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микробиологическая лаборатория, бокс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17" y="4416120"/>
            <a:ext cx="3060532" cy="2058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микробиологическая лаборатория, бок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49205"/>
            <a:ext cx="4953425" cy="3696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4664"/>
            <a:ext cx="2588694" cy="38616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0601" y="5445224"/>
            <a:ext cx="5131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0099"/>
                </a:solidFill>
              </a:rPr>
              <a:t>Боксированное</a:t>
            </a:r>
            <a:r>
              <a:rPr lang="ru-RU" b="1" i="1" dirty="0" smtClean="0">
                <a:solidFill>
                  <a:srgbClr val="000099"/>
                </a:solidFill>
              </a:rPr>
              <a:t> </a:t>
            </a:r>
            <a:r>
              <a:rPr lang="ru-RU" b="1" i="1" dirty="0">
                <a:solidFill>
                  <a:srgbClr val="000099"/>
                </a:solidFill>
              </a:rPr>
              <a:t>помещение (бокс</a:t>
            </a:r>
            <a:r>
              <a:rPr lang="ru-RU" b="1" i="1" dirty="0" smtClean="0">
                <a:solidFill>
                  <a:srgbClr val="000099"/>
                </a:solidFill>
              </a:rPr>
              <a:t>)</a:t>
            </a:r>
            <a:r>
              <a:rPr lang="ru-RU" i="1" dirty="0" smtClean="0"/>
              <a:t> -</a:t>
            </a:r>
            <a:endParaRPr lang="ru-RU" i="1" dirty="0"/>
          </a:p>
          <a:p>
            <a:pPr algn="ctr"/>
            <a:r>
              <a:rPr lang="ru-RU" i="1" dirty="0"/>
              <a:t>специальным образом </a:t>
            </a:r>
            <a:r>
              <a:rPr lang="ru-RU" i="1" dirty="0" smtClean="0"/>
              <a:t>устроенное, строго изолированное помещение</a:t>
            </a:r>
            <a:r>
              <a:rPr lang="ru-RU" i="1" dirty="0"/>
              <a:t>, состоящее из собственно </a:t>
            </a:r>
            <a:r>
              <a:rPr lang="ru-RU" i="1" dirty="0" smtClean="0"/>
              <a:t>бокса и </a:t>
            </a:r>
            <a:r>
              <a:rPr lang="ru-RU" i="1" dirty="0" err="1" smtClean="0"/>
              <a:t>предбокса</a:t>
            </a:r>
            <a:endParaRPr lang="ru-RU" i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9691" y="41046"/>
            <a:ext cx="677656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Для создания асептических условий при проведении микробиологических </a:t>
            </a:r>
            <a:r>
              <a:rPr lang="ru-RU" sz="2100" dirty="0" smtClean="0"/>
              <a:t>работ и предотвращения </a:t>
            </a:r>
            <a:r>
              <a:rPr lang="ru-RU" sz="2100" dirty="0"/>
              <a:t>микробиологического загрязнения внешней среды </a:t>
            </a:r>
            <a:r>
              <a:rPr lang="ru-RU" sz="2100" dirty="0" smtClean="0"/>
              <a:t>в лабораториях оборудуют </a:t>
            </a:r>
            <a:r>
              <a:rPr lang="ru-RU" sz="2100" b="1" dirty="0" smtClean="0">
                <a:solidFill>
                  <a:srgbClr val="C00000"/>
                </a:solidFill>
              </a:rPr>
              <a:t>боксы</a:t>
            </a:r>
            <a:r>
              <a:rPr lang="ru-RU" sz="2100" b="1" dirty="0" smtClean="0"/>
              <a:t> </a:t>
            </a:r>
            <a:r>
              <a:rPr lang="ru-RU" sz="2100" dirty="0" smtClean="0"/>
              <a:t>или </a:t>
            </a:r>
          </a:p>
          <a:p>
            <a:r>
              <a:rPr lang="ru-RU" sz="2100" dirty="0" smtClean="0"/>
              <a:t>настольные камеры (</a:t>
            </a:r>
            <a:r>
              <a:rPr lang="ru-RU" sz="2100" b="1" dirty="0" err="1" smtClean="0">
                <a:solidFill>
                  <a:srgbClr val="C00000"/>
                </a:solidFill>
              </a:rPr>
              <a:t>ламинары</a:t>
            </a:r>
            <a:r>
              <a:rPr lang="ru-RU" sz="2100" dirty="0" smtClean="0"/>
              <a:t>).</a:t>
            </a:r>
            <a:endParaRPr lang="ru-RU" sz="2100" dirty="0"/>
          </a:p>
        </p:txBody>
      </p:sp>
    </p:spTree>
    <p:extLst>
      <p:ext uri="{BB962C8B-B14F-4D97-AF65-F5344CB8AC3E}">
        <p14:creationId xmlns="" xmlns:p14="http://schemas.microsoft.com/office/powerpoint/2010/main" val="454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288" y="3428999"/>
            <a:ext cx="2003366" cy="3379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Л</a:t>
            </a:r>
            <a:r>
              <a:rPr lang="ru-RU" sz="2600" b="1" dirty="0" smtClean="0">
                <a:solidFill>
                  <a:schemeClr val="bg1"/>
                </a:solidFill>
              </a:rPr>
              <a:t>аминарные боксы биологической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(микробиологической) безопасности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798" y="1052736"/>
            <a:ext cx="41991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I </a:t>
            </a:r>
            <a:r>
              <a:rPr lang="ru-RU" sz="2000" b="1" dirty="0">
                <a:solidFill>
                  <a:srgbClr val="000099"/>
                </a:solidFill>
              </a:rPr>
              <a:t>класса </a:t>
            </a:r>
            <a:endParaRPr lang="ru-RU" sz="20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000" dirty="0" smtClean="0"/>
              <a:t>Предназначен </a:t>
            </a:r>
            <a:r>
              <a:rPr lang="ru-RU" sz="2000" dirty="0"/>
              <a:t>для защиты оператора и окружающей среды при работе с </a:t>
            </a:r>
            <a:r>
              <a:rPr lang="ru-RU" sz="2000" dirty="0" smtClean="0"/>
              <a:t>ПБА и </a:t>
            </a:r>
            <a:r>
              <a:rPr lang="ru-RU" sz="2000" dirty="0"/>
              <a:t>микроорганизмами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dirty="0" smtClean="0"/>
              <a:t> </a:t>
            </a:r>
          </a:p>
          <a:p>
            <a:pPr algn="ctr"/>
            <a:r>
              <a:rPr lang="ru-RU" sz="2000" dirty="0" smtClean="0"/>
              <a:t>Нестерильная </a:t>
            </a:r>
            <a:r>
              <a:rPr lang="ru-RU" sz="2000" dirty="0"/>
              <a:t>работа, нет защиты продукта от внешних загрязнений.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43438" y="937136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99"/>
                </a:solidFill>
              </a:rPr>
              <a:t>II </a:t>
            </a:r>
            <a:r>
              <a:rPr lang="ru-RU" sz="2000" b="1" dirty="0" smtClean="0">
                <a:solidFill>
                  <a:srgbClr val="000099"/>
                </a:solidFill>
              </a:rPr>
              <a:t>класса</a:t>
            </a:r>
          </a:p>
          <a:p>
            <a:r>
              <a:rPr lang="ru-RU" sz="2000" dirty="0" smtClean="0"/>
              <a:t>Физическая </a:t>
            </a:r>
            <a:r>
              <a:rPr lang="ru-RU" sz="2000" dirty="0"/>
              <a:t>изоляция (удержание и контролируемое удаление из рабочей зоны) </a:t>
            </a:r>
            <a:r>
              <a:rPr lang="ru-RU" sz="2000" dirty="0" smtClean="0"/>
              <a:t>ПБА </a:t>
            </a:r>
            <a:r>
              <a:rPr lang="ru-RU" sz="2000" dirty="0"/>
              <a:t>и микроорганизмов с целью предотвращения возможности заражения воздушно-капельным путем персонала и контаминации воздуха рабочего помещения и окружающей среды.</a:t>
            </a:r>
          </a:p>
          <a:p>
            <a:endParaRPr lang="ru-RU" sz="2000" dirty="0"/>
          </a:p>
          <a:p>
            <a:r>
              <a:rPr lang="ru-RU" sz="2000" dirty="0"/>
              <a:t>Защита рабочих агентов внутри рабочей зоны от внешней и перекрестной контаминации.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56934"/>
            <a:ext cx="2592288" cy="355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18214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дезраствор, бактериологическая лаборатор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966" y="5205398"/>
            <a:ext cx="1529111" cy="15291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Image result for дезраствор, бактериологическая лаборатория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793" t="4602" r="24970"/>
          <a:stretch/>
        </p:blipFill>
        <p:spPr bwMode="auto">
          <a:xfrm>
            <a:off x="7127880" y="1027893"/>
            <a:ext cx="1755113" cy="22219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Image result for дезраствор, бактериологическая лаборатор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99850"/>
            <a:ext cx="2621900" cy="55794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221" t="18258" r="25645" b="17019"/>
          <a:stretch/>
        </p:blipFill>
        <p:spPr bwMode="auto">
          <a:xfrm rot="1109077">
            <a:off x="5867807" y="2033219"/>
            <a:ext cx="980041" cy="151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Image resul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004" y="3645024"/>
            <a:ext cx="2024017" cy="20240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2033" y="158481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Дезинфекция </a:t>
            </a:r>
            <a:r>
              <a:rPr lang="ru-RU" sz="2000" dirty="0">
                <a:solidFill>
                  <a:srgbClr val="000000"/>
                </a:solidFill>
              </a:rPr>
              <a:t>- </a:t>
            </a:r>
            <a:r>
              <a:rPr lang="ru-RU" sz="2000" dirty="0" smtClean="0">
                <a:solidFill>
                  <a:srgbClr val="000000"/>
                </a:solidFill>
              </a:rPr>
              <a:t>обеззараживание </a:t>
            </a:r>
            <a:r>
              <a:rPr lang="ru-RU" sz="2000" dirty="0">
                <a:solidFill>
                  <a:srgbClr val="000000"/>
                </a:solidFill>
              </a:rPr>
              <a:t>объектов окружающей среды с </a:t>
            </a:r>
            <a:r>
              <a:rPr lang="ru-RU" sz="2000" dirty="0" smtClean="0">
                <a:solidFill>
                  <a:srgbClr val="000000"/>
                </a:solidFill>
              </a:rPr>
              <a:t>помощью </a:t>
            </a:r>
            <a:r>
              <a:rPr lang="ru-RU" sz="2000" dirty="0">
                <a:solidFill>
                  <a:srgbClr val="000000"/>
                </a:solidFill>
              </a:rPr>
              <a:t>химических веществ, обладающих антимикробным действием.</a:t>
            </a:r>
          </a:p>
          <a:p>
            <a:r>
              <a:rPr lang="ru-RU" sz="2000" i="1" dirty="0">
                <a:solidFill>
                  <a:srgbClr val="000000"/>
                </a:solidFill>
              </a:rPr>
              <a:t>Цель дезинфекции - </a:t>
            </a:r>
            <a:r>
              <a:rPr lang="ru-RU" sz="2000" dirty="0">
                <a:solidFill>
                  <a:srgbClr val="000000"/>
                </a:solidFill>
              </a:rPr>
              <a:t>предупредить передачу возбудителей от инфициро­ванного организма неинфицированному</a:t>
            </a:r>
            <a:r>
              <a:rPr lang="ru-RU" sz="2000" dirty="0" smtClean="0">
                <a:solidFill>
                  <a:srgbClr val="000000"/>
                </a:solidFill>
              </a:rPr>
              <a:t>.</a:t>
            </a:r>
          </a:p>
          <a:p>
            <a:endParaRPr lang="ru-RU" sz="2000" dirty="0" smtClean="0">
              <a:solidFill>
                <a:srgbClr val="000000"/>
              </a:solidFill>
            </a:endParaRPr>
          </a:p>
          <a:p>
            <a:r>
              <a:rPr lang="ru-RU" sz="2000" b="1" u="sng" dirty="0">
                <a:solidFill>
                  <a:srgbClr val="C00000"/>
                </a:solidFill>
              </a:rPr>
              <a:t>Химическую дезинфекцию </a:t>
            </a:r>
            <a:r>
              <a:rPr lang="ru-RU" sz="2000" dirty="0"/>
              <a:t>проводят с помощью различных дезинфицирующих веществ.</a:t>
            </a:r>
          </a:p>
          <a:p>
            <a:endParaRPr lang="ru-RU" sz="2000" dirty="0">
              <a:solidFill>
                <a:srgbClr val="000000"/>
              </a:solidFill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В микробиологический лаборатории </a:t>
            </a:r>
            <a:r>
              <a:rPr lang="ru-RU" sz="2000" b="1" dirty="0">
                <a:solidFill>
                  <a:srgbClr val="000000"/>
                </a:solidFill>
              </a:rPr>
              <a:t>используют</a:t>
            </a:r>
            <a:r>
              <a:rPr lang="ru-RU" sz="2000" dirty="0">
                <a:solidFill>
                  <a:srgbClr val="000000"/>
                </a:solidFill>
              </a:rPr>
              <a:t>:</a:t>
            </a:r>
          </a:p>
          <a:p>
            <a:r>
              <a:rPr lang="ru-RU" sz="2000" dirty="0">
                <a:solidFill>
                  <a:srgbClr val="000000"/>
                </a:solidFill>
              </a:rPr>
              <a:t>1. хлорную известь (</a:t>
            </a:r>
            <a:r>
              <a:rPr lang="ru-RU" sz="2000" dirty="0" smtClean="0">
                <a:solidFill>
                  <a:srgbClr val="000000"/>
                </a:solidFill>
              </a:rPr>
              <a:t>0,1-10</a:t>
            </a:r>
            <a:r>
              <a:rPr lang="ru-RU" sz="2000" dirty="0">
                <a:solidFill>
                  <a:srgbClr val="000000"/>
                </a:solidFill>
              </a:rPr>
              <a:t>% раствор);</a:t>
            </a:r>
          </a:p>
          <a:p>
            <a:r>
              <a:rPr lang="ru-RU" sz="2000" dirty="0">
                <a:solidFill>
                  <a:srgbClr val="000000"/>
                </a:solidFill>
              </a:rPr>
              <a:t>2.  хлорамин (</a:t>
            </a:r>
            <a:r>
              <a:rPr lang="ru-RU" sz="2000" dirty="0" smtClean="0">
                <a:solidFill>
                  <a:srgbClr val="000000"/>
                </a:solidFill>
              </a:rPr>
              <a:t>0.5-5</a:t>
            </a:r>
            <a:r>
              <a:rPr lang="ru-RU" sz="2000" dirty="0">
                <a:solidFill>
                  <a:srgbClr val="000000"/>
                </a:solidFill>
              </a:rPr>
              <a:t>% раствор), для дезинфекции рук </a:t>
            </a:r>
            <a:r>
              <a:rPr lang="ru-RU" sz="2000" dirty="0" smtClean="0">
                <a:solidFill>
                  <a:srgbClr val="000000"/>
                </a:solidFill>
              </a:rPr>
              <a:t>0,25-0,5</a:t>
            </a:r>
            <a:r>
              <a:rPr lang="ru-RU" sz="2000" dirty="0">
                <a:solidFill>
                  <a:srgbClr val="000000"/>
                </a:solidFill>
              </a:rPr>
              <a:t>% раствор, для дезинфекции предметов ухода за больными при кишечных и воздушно-капельных инфекциях 1-3% раствор, при туберкулезе </a:t>
            </a:r>
            <a:r>
              <a:rPr lang="ru-RU" sz="2000" dirty="0" smtClean="0">
                <a:solidFill>
                  <a:srgbClr val="000000"/>
                </a:solidFill>
              </a:rPr>
              <a:t>- 5</a:t>
            </a:r>
            <a:r>
              <a:rPr lang="ru-RU" sz="2000" dirty="0">
                <a:solidFill>
                  <a:srgbClr val="000000"/>
                </a:solidFill>
              </a:rPr>
              <a:t>% раствор;</a:t>
            </a:r>
          </a:p>
          <a:p>
            <a:r>
              <a:rPr lang="ru-RU" sz="2000" dirty="0">
                <a:solidFill>
                  <a:srgbClr val="000000"/>
                </a:solidFill>
              </a:rPr>
              <a:t>3.  фенол (карболовая кислота) в виде </a:t>
            </a:r>
            <a:r>
              <a:rPr lang="ru-RU" sz="2000" dirty="0" smtClean="0">
                <a:solidFill>
                  <a:srgbClr val="000000"/>
                </a:solidFill>
              </a:rPr>
              <a:t>3-5</a:t>
            </a:r>
            <a:r>
              <a:rPr lang="ru-RU" sz="2000" dirty="0">
                <a:solidFill>
                  <a:srgbClr val="000000"/>
                </a:solidFill>
              </a:rPr>
              <a:t>% раствора для дезинфекции по­мещений;</a:t>
            </a:r>
          </a:p>
          <a:p>
            <a:r>
              <a:rPr lang="ru-RU" sz="2000" dirty="0">
                <a:solidFill>
                  <a:srgbClr val="000000"/>
                </a:solidFill>
              </a:rPr>
              <a:t>4.  лизол (</a:t>
            </a:r>
            <a:r>
              <a:rPr lang="ru-RU" sz="2000" dirty="0" smtClean="0">
                <a:solidFill>
                  <a:srgbClr val="000000"/>
                </a:solidFill>
              </a:rPr>
              <a:t>3-5</a:t>
            </a:r>
            <a:r>
              <a:rPr lang="ru-RU" sz="2000" dirty="0">
                <a:solidFill>
                  <a:srgbClr val="000000"/>
                </a:solidFill>
              </a:rPr>
              <a:t>% раствор);</a:t>
            </a:r>
          </a:p>
          <a:p>
            <a:r>
              <a:rPr lang="ru-RU" sz="2000" dirty="0">
                <a:solidFill>
                  <a:srgbClr val="000000"/>
                </a:solidFill>
              </a:rPr>
              <a:t>5.  </a:t>
            </a:r>
            <a:r>
              <a:rPr lang="ru-RU" sz="2000" dirty="0" err="1">
                <a:solidFill>
                  <a:srgbClr val="000000"/>
                </a:solidFill>
              </a:rPr>
              <a:t>биглюконат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r>
              <a:rPr lang="ru-RU" sz="2000" dirty="0" err="1">
                <a:solidFill>
                  <a:srgbClr val="000000"/>
                </a:solidFill>
              </a:rPr>
              <a:t>хлоргексидина</a:t>
            </a:r>
            <a:r>
              <a:rPr lang="ru-RU" sz="2000" dirty="0">
                <a:solidFill>
                  <a:srgbClr val="000000"/>
                </a:solidFill>
              </a:rPr>
              <a:t> (</a:t>
            </a:r>
            <a:r>
              <a:rPr lang="ru-RU" sz="2000" dirty="0" err="1">
                <a:solidFill>
                  <a:srgbClr val="000000"/>
                </a:solidFill>
              </a:rPr>
              <a:t>гибитан</a:t>
            </a:r>
            <a:r>
              <a:rPr lang="ru-RU" sz="2000" dirty="0">
                <a:solidFill>
                  <a:srgbClr val="000000"/>
                </a:solidFill>
              </a:rPr>
              <a:t>), для дезинфекции рук 0,5% рас­твор, для дезинфекции помещений 0,1% раствор;</a:t>
            </a:r>
          </a:p>
          <a:p>
            <a:r>
              <a:rPr lang="ru-RU" sz="2000" dirty="0">
                <a:solidFill>
                  <a:srgbClr val="000000"/>
                </a:solidFill>
              </a:rPr>
              <a:t>6.  </a:t>
            </a:r>
            <a:r>
              <a:rPr lang="ru-RU" sz="2000" dirty="0" err="1">
                <a:solidFill>
                  <a:srgbClr val="000000"/>
                </a:solidFill>
              </a:rPr>
              <a:t>дихлорид</a:t>
            </a:r>
            <a:r>
              <a:rPr lang="ru-RU" sz="2000" dirty="0">
                <a:solidFill>
                  <a:srgbClr val="000000"/>
                </a:solidFill>
              </a:rPr>
              <a:t> ртути (сулема) </a:t>
            </a:r>
            <a:r>
              <a:rPr lang="ru-RU" sz="2000" dirty="0" smtClean="0">
                <a:solidFill>
                  <a:srgbClr val="000000"/>
                </a:solidFill>
              </a:rPr>
              <a:t>- </a:t>
            </a:r>
            <a:r>
              <a:rPr lang="ru-RU" sz="2000" dirty="0">
                <a:solidFill>
                  <a:srgbClr val="000000"/>
                </a:solidFill>
              </a:rPr>
              <a:t>иногда используют для дезинфекции предме­те ухода за больными. Препарат </a:t>
            </a:r>
            <a:r>
              <a:rPr lang="ru-RU" sz="2000" dirty="0" err="1">
                <a:solidFill>
                  <a:srgbClr val="000000"/>
                </a:solidFill>
              </a:rPr>
              <a:t>высокотоксичен</a:t>
            </a:r>
            <a:r>
              <a:rPr lang="ru-RU" sz="2000" dirty="0">
                <a:solidFill>
                  <a:srgbClr val="000000"/>
                </a:solidFill>
              </a:rPr>
              <a:t>, всасывается через кожу.</a:t>
            </a:r>
            <a:endParaRPr lang="ru-RU" sz="20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457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езсредство Абактерил (концентрат), 2,5 л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3870"/>
            <a:ext cx="1987517" cy="3068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1721" y="764704"/>
            <a:ext cx="691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В качестве действующих веществ содержит синергетическую смесь 2-х </a:t>
            </a:r>
            <a:r>
              <a:rPr lang="ru-RU" sz="2000" i="1" dirty="0" smtClean="0"/>
              <a:t>ЧАС  (четвертичные аммониевые соединения) </a:t>
            </a:r>
            <a:r>
              <a:rPr lang="ru-RU" sz="2000" i="1" dirty="0"/>
              <a:t>с </a:t>
            </a:r>
            <a:r>
              <a:rPr lang="ru-RU" sz="2000" i="1" dirty="0" err="1" smtClean="0"/>
              <a:t>полигексаметилен-гуанидин</a:t>
            </a:r>
            <a:r>
              <a:rPr lang="ru-RU" sz="2000" i="1" dirty="0" smtClean="0"/>
              <a:t> </a:t>
            </a:r>
            <a:r>
              <a:rPr lang="ru-RU" sz="2000" i="1" dirty="0"/>
              <a:t>гидрохлоридом (ПГМГ) и N,N-бис(3-аминопропил) </a:t>
            </a:r>
            <a:r>
              <a:rPr lang="ru-RU" sz="2000" i="1" dirty="0" err="1"/>
              <a:t>додециламином</a:t>
            </a:r>
            <a:r>
              <a:rPr lang="ru-RU" sz="2000" i="1" dirty="0"/>
              <a:t>: (суммарно) – 9% , </a:t>
            </a:r>
            <a:r>
              <a:rPr lang="ru-RU" sz="2000" i="1" dirty="0" smtClean="0"/>
              <a:t>моющий </a:t>
            </a:r>
            <a:r>
              <a:rPr lang="ru-RU" sz="2000" i="1" dirty="0"/>
              <a:t>и обезжиривающий компонент (</a:t>
            </a:r>
            <a:r>
              <a:rPr lang="ru-RU" sz="2000" i="1" dirty="0" err="1"/>
              <a:t>низкопенный</a:t>
            </a:r>
            <a:r>
              <a:rPr lang="ru-RU" sz="2000" i="1" dirty="0"/>
              <a:t> ПАВ), активаторы формулы, дезодорирующий компонент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035" y="3672830"/>
            <a:ext cx="2089965" cy="313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92771" y="5310062"/>
            <a:ext cx="53584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i="1" dirty="0"/>
              <a:t>30% </a:t>
            </a:r>
            <a:r>
              <a:rPr lang="ru-RU" sz="2000" i="1" dirty="0" smtClean="0"/>
              <a:t>раствор </a:t>
            </a:r>
            <a:r>
              <a:rPr lang="ru-RU" sz="2000" i="1" dirty="0" err="1" smtClean="0"/>
              <a:t>алкилдиметилбензиламмония</a:t>
            </a:r>
            <a:r>
              <a:rPr lang="ru-RU" sz="2000" i="1" dirty="0" smtClean="0"/>
              <a:t> </a:t>
            </a:r>
            <a:r>
              <a:rPr lang="ru-RU" sz="2000" i="1" dirty="0"/>
              <a:t>хлорида (ЧАС), 0,5% </a:t>
            </a:r>
            <a:r>
              <a:rPr lang="ru-RU" sz="2000" i="1" dirty="0" err="1"/>
              <a:t>глутарового</a:t>
            </a:r>
            <a:r>
              <a:rPr lang="ru-RU" sz="2000" i="1" dirty="0"/>
              <a:t> альдегида (ГА) и 5% </a:t>
            </a:r>
            <a:r>
              <a:rPr lang="ru-RU" sz="2000" i="1" dirty="0" err="1"/>
              <a:t>глиоксаля</a:t>
            </a:r>
            <a:r>
              <a:rPr lang="ru-RU" sz="2000" i="1" dirty="0"/>
              <a:t>, </a:t>
            </a:r>
            <a:r>
              <a:rPr lang="ru-RU" sz="2000" i="1" dirty="0" smtClean="0"/>
              <a:t>функциональные </a:t>
            </a:r>
            <a:r>
              <a:rPr lang="ru-RU" sz="2000" i="1" dirty="0"/>
              <a:t>добавки (</a:t>
            </a:r>
            <a:r>
              <a:rPr lang="ru-RU" sz="2000" i="1" dirty="0" err="1"/>
              <a:t>синтанол</a:t>
            </a:r>
            <a:r>
              <a:rPr lang="ru-RU" sz="2000" i="1" dirty="0"/>
              <a:t>, краситель и др.)</a:t>
            </a:r>
          </a:p>
        </p:txBody>
      </p:sp>
      <p:pic>
        <p:nvPicPr>
          <p:cNvPr id="3079" name="Picture 7" descr="Ди-Ультра дезинфицирующее средство для обработки поверхностей и ИМН (фотография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070" y="2773386"/>
            <a:ext cx="2536676" cy="25366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367283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i="1" dirty="0"/>
              <a:t>ЧАС, амин, производное </a:t>
            </a:r>
            <a:r>
              <a:rPr lang="ru-RU" sz="2000" i="1" dirty="0" err="1"/>
              <a:t>гуанидина</a:t>
            </a:r>
            <a:r>
              <a:rPr lang="ru-RU" sz="2000" i="1" dirty="0"/>
              <a:t>, вспомогательные и технологические </a:t>
            </a:r>
            <a:r>
              <a:rPr lang="ru-RU" sz="2000" i="1" dirty="0" smtClean="0"/>
              <a:t>компоненты</a:t>
            </a:r>
            <a:endParaRPr lang="ru-RU" sz="20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6368"/>
            <a:ext cx="9144000" cy="49244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Дезинфекция</a:t>
            </a:r>
            <a:endParaRPr lang="ru-RU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756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764" y="593761"/>
            <a:ext cx="88204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Пол, стены и мебель </a:t>
            </a:r>
            <a:r>
              <a:rPr lang="ru-RU" sz="2400" dirty="0"/>
              <a:t>в микробиологической лаборатории </a:t>
            </a:r>
            <a:r>
              <a:rPr lang="ru-RU" sz="2400" dirty="0" smtClean="0"/>
              <a:t>протирают растворами </a:t>
            </a:r>
            <a:r>
              <a:rPr lang="ru-RU" sz="2400" dirty="0"/>
              <a:t>различных дезинфицирующих веществ,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качестве </a:t>
            </a:r>
            <a:r>
              <a:rPr lang="ru-RU" sz="2400" dirty="0" smtClean="0"/>
              <a:t>которых чаще </a:t>
            </a:r>
            <a:r>
              <a:rPr lang="ru-RU" sz="2400" dirty="0"/>
              <a:t>всего </a:t>
            </a:r>
            <a:r>
              <a:rPr lang="ru-RU" sz="2400" dirty="0" smtClean="0"/>
              <a:t>используют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2 </a:t>
            </a:r>
            <a:r>
              <a:rPr lang="ru-RU" sz="2400" dirty="0"/>
              <a:t>- 3%-</a:t>
            </a:r>
            <a:r>
              <a:rPr lang="ru-RU" sz="2400" dirty="0" err="1"/>
              <a:t>ный</a:t>
            </a:r>
            <a:r>
              <a:rPr lang="ru-RU" sz="2400" dirty="0"/>
              <a:t> раствор соды (бикарбоната натрия</a:t>
            </a:r>
            <a:r>
              <a:rPr lang="ru-RU" sz="2400" dirty="0" smtClean="0"/>
              <a:t>),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3 </a:t>
            </a:r>
            <a:r>
              <a:rPr lang="ru-RU" sz="2400" dirty="0"/>
              <a:t>- 5%-</a:t>
            </a:r>
            <a:r>
              <a:rPr lang="ru-RU" sz="2400" dirty="0" err="1"/>
              <a:t>ный</a:t>
            </a:r>
            <a:r>
              <a:rPr lang="ru-RU" sz="2400" dirty="0"/>
              <a:t> раствор фенола (карболовой кислоты) или лизола (</a:t>
            </a:r>
            <a:r>
              <a:rPr lang="ru-RU" sz="2400" dirty="0" smtClean="0"/>
              <a:t>препарат фенола </a:t>
            </a:r>
            <a:r>
              <a:rPr lang="ru-RU" sz="2400" dirty="0"/>
              <a:t>с добавлением зеленого мыла</a:t>
            </a:r>
            <a:r>
              <a:rPr lang="ru-RU" sz="2400" dirty="0" smtClean="0"/>
              <a:t>),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0,5 </a:t>
            </a:r>
            <a:r>
              <a:rPr lang="ru-RU" sz="2400" dirty="0"/>
              <a:t>- 3%-</a:t>
            </a:r>
            <a:r>
              <a:rPr lang="ru-RU" sz="2400" dirty="0" err="1"/>
              <a:t>ный</a:t>
            </a:r>
            <a:r>
              <a:rPr lang="ru-RU" sz="2400" dirty="0"/>
              <a:t> водный раствор </a:t>
            </a:r>
            <a:r>
              <a:rPr lang="ru-RU" sz="2400" dirty="0" smtClean="0"/>
              <a:t>хлорамина </a:t>
            </a:r>
          </a:p>
          <a:p>
            <a:r>
              <a:rPr lang="ru-RU" sz="2400" dirty="0" smtClean="0"/>
              <a:t>               и </a:t>
            </a:r>
            <a:r>
              <a:rPr lang="ru-RU" sz="2400" dirty="0"/>
              <a:t>некоторые другие </a:t>
            </a:r>
            <a:r>
              <a:rPr lang="ru-RU" sz="2400" dirty="0" err="1"/>
              <a:t>дезинфектанты</a:t>
            </a:r>
            <a:r>
              <a:rPr lang="ru-RU" sz="2400" dirty="0"/>
              <a:t>.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92943"/>
            <a:ext cx="9144000" cy="295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66368"/>
            <a:ext cx="9144000" cy="49244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Дезинфекция</a:t>
            </a:r>
            <a:endParaRPr lang="ru-RU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420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Облучатель-рециркулятор ультрафиолетовый бактерицидны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522" y="1484784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16632"/>
            <a:ext cx="8748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+mj-lt"/>
              </a:rPr>
              <a:t>Тепловая дезинфекция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включает воздействие горячей водой и насыщенным паром: </a:t>
            </a:r>
            <a:endParaRPr lang="en-US" sz="2000" dirty="0" smtClean="0">
              <a:solidFill>
                <a:srgbClr val="0000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80°C – 10 мин; </a:t>
            </a:r>
            <a:endParaRPr lang="en-US" sz="2000" dirty="0" smtClean="0">
              <a:solidFill>
                <a:srgbClr val="0000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85°C – 3 мин; </a:t>
            </a:r>
            <a:endParaRPr lang="en-US" sz="2000" dirty="0" smtClean="0">
              <a:solidFill>
                <a:srgbClr val="0000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90°C – 1 мин. </a:t>
            </a:r>
            <a:endParaRPr lang="en-US" sz="2000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7275" y="2217348"/>
            <a:ext cx="48245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u="sng" dirty="0">
                <a:solidFill>
                  <a:srgbClr val="C00000"/>
                </a:solidFill>
              </a:rPr>
              <a:t>Ультрафиолетовое облучение </a:t>
            </a:r>
            <a:r>
              <a:rPr lang="ru-RU" sz="2000" dirty="0">
                <a:solidFill>
                  <a:srgbClr val="000000"/>
                </a:solidFill>
              </a:rPr>
              <a:t>происходят с помощью специальных бактерицидных ламп (настенных, потолочных, передвижных) для обеззараживания воздуха, различных поверхностей.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7708" y="4149080"/>
            <a:ext cx="88292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0099"/>
                </a:solidFill>
              </a:rPr>
              <a:t>Облучение УФ-лучами </a:t>
            </a:r>
            <a:r>
              <a:rPr lang="ru-RU" i="1" dirty="0">
                <a:solidFill>
                  <a:srgbClr val="000099"/>
                </a:solidFill>
              </a:rPr>
              <a:t>с длиной волны от 200 до 400 </a:t>
            </a:r>
            <a:r>
              <a:rPr lang="ru-RU" i="1" dirty="0" err="1" smtClean="0">
                <a:solidFill>
                  <a:srgbClr val="000099"/>
                </a:solidFill>
              </a:rPr>
              <a:t>нм</a:t>
            </a:r>
            <a:r>
              <a:rPr lang="ru-RU" i="1" dirty="0" smtClean="0">
                <a:solidFill>
                  <a:srgbClr val="000099"/>
                </a:solidFill>
              </a:rPr>
              <a:t> - эффективный </a:t>
            </a:r>
            <a:r>
              <a:rPr lang="ru-RU" i="1" dirty="0">
                <a:solidFill>
                  <a:srgbClr val="000099"/>
                </a:solidFill>
              </a:rPr>
              <a:t>и </a:t>
            </a:r>
            <a:r>
              <a:rPr lang="ru-RU" i="1" dirty="0" smtClean="0">
                <a:solidFill>
                  <a:srgbClr val="000099"/>
                </a:solidFill>
              </a:rPr>
              <a:t>наиболее </a:t>
            </a:r>
            <a:r>
              <a:rPr lang="ru-RU" i="1" dirty="0">
                <a:solidFill>
                  <a:srgbClr val="000099"/>
                </a:solidFill>
              </a:rPr>
              <a:t>часто применяемый способ </a:t>
            </a:r>
            <a:r>
              <a:rPr lang="ru-RU" b="1" i="1" dirty="0">
                <a:solidFill>
                  <a:srgbClr val="000099"/>
                </a:solidFill>
              </a:rPr>
              <a:t>дезинфекции воздуха </a:t>
            </a:r>
            <a:r>
              <a:rPr lang="ru-RU" i="1" dirty="0" smtClean="0">
                <a:solidFill>
                  <a:srgbClr val="000099"/>
                </a:solidFill>
              </a:rPr>
              <a:t>! В зависимости </a:t>
            </a:r>
            <a:r>
              <a:rPr lang="ru-RU" i="1" dirty="0">
                <a:solidFill>
                  <a:srgbClr val="000099"/>
                </a:solidFill>
              </a:rPr>
              <a:t>от степени загрязненности воздуха для его стерилизации требуется </a:t>
            </a:r>
            <a:r>
              <a:rPr lang="ru-RU" i="1" dirty="0" smtClean="0">
                <a:solidFill>
                  <a:srgbClr val="000099"/>
                </a:solidFill>
              </a:rPr>
              <a:t>облучение </a:t>
            </a:r>
            <a:r>
              <a:rPr lang="ru-RU" b="1" i="1" dirty="0">
                <a:solidFill>
                  <a:srgbClr val="000099"/>
                </a:solidFill>
              </a:rPr>
              <a:t>от 30 мин до нескольких часов</a:t>
            </a:r>
            <a:r>
              <a:rPr lang="ru-RU" i="1" dirty="0">
                <a:solidFill>
                  <a:srgbClr val="000099"/>
                </a:solidFill>
              </a:rPr>
              <a:t>. </a:t>
            </a:r>
            <a:endParaRPr lang="ru-RU" i="1" dirty="0" smtClean="0">
              <a:solidFill>
                <a:srgbClr val="000099"/>
              </a:solidFill>
            </a:endParaRPr>
          </a:p>
          <a:p>
            <a:r>
              <a:rPr lang="ru-RU" i="1" dirty="0" smtClean="0">
                <a:solidFill>
                  <a:srgbClr val="000099"/>
                </a:solidFill>
              </a:rPr>
              <a:t>УФ-лучи </a:t>
            </a:r>
            <a:r>
              <a:rPr lang="ru-RU" i="1" dirty="0">
                <a:solidFill>
                  <a:srgbClr val="000099"/>
                </a:solidFill>
              </a:rPr>
              <a:t>могут вызвать тяжелые поражения глаз. </a:t>
            </a:r>
            <a:r>
              <a:rPr lang="ru-RU" i="1" dirty="0" smtClean="0">
                <a:solidFill>
                  <a:srgbClr val="000099"/>
                </a:solidFill>
              </a:rPr>
              <a:t>Поэтому </a:t>
            </a:r>
            <a:r>
              <a:rPr lang="ru-RU" i="1" dirty="0">
                <a:solidFill>
                  <a:srgbClr val="000099"/>
                </a:solidFill>
              </a:rPr>
              <a:t>при работе с бактерицидными лампами нужно строго следить за </a:t>
            </a:r>
            <a:r>
              <a:rPr lang="ru-RU" i="1" dirty="0" smtClean="0">
                <a:solidFill>
                  <a:srgbClr val="000099"/>
                </a:solidFill>
              </a:rPr>
              <a:t>тем, чтобы </a:t>
            </a:r>
            <a:r>
              <a:rPr lang="ru-RU" i="1" dirty="0">
                <a:solidFill>
                  <a:srgbClr val="000099"/>
                </a:solidFill>
              </a:rPr>
              <a:t>ни прямые, ни отраженные ультрафиолетовые лучи не попадали </a:t>
            </a:r>
            <a:r>
              <a:rPr lang="ru-RU" i="1" dirty="0" smtClean="0">
                <a:solidFill>
                  <a:srgbClr val="000099"/>
                </a:solidFill>
              </a:rPr>
              <a:t>в глаза</a:t>
            </a:r>
            <a:r>
              <a:rPr lang="ru-RU" i="1" dirty="0">
                <a:solidFill>
                  <a:srgbClr val="000099"/>
                </a:solidFill>
              </a:rPr>
              <a:t>. В небольших помещениях при включенной бактерицидной </a:t>
            </a:r>
            <a:r>
              <a:rPr lang="ru-RU" i="1" dirty="0" smtClean="0">
                <a:solidFill>
                  <a:srgbClr val="000099"/>
                </a:solidFill>
              </a:rPr>
              <a:t>лампе </a:t>
            </a:r>
            <a:r>
              <a:rPr lang="ru-RU" i="1" dirty="0">
                <a:solidFill>
                  <a:srgbClr val="000099"/>
                </a:solidFill>
              </a:rPr>
              <a:t>находиться нельзя.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724975"/>
            <a:ext cx="46040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i="1" dirty="0">
                <a:solidFill>
                  <a:srgbClr val="000099"/>
                </a:solidFill>
              </a:rPr>
              <a:t>При этом режиме погибают все вегетативные формы бактерий и большинство вирусов. </a:t>
            </a:r>
          </a:p>
        </p:txBody>
      </p:sp>
    </p:spTree>
    <p:extLst>
      <p:ext uri="{BB962C8B-B14F-4D97-AF65-F5344CB8AC3E}">
        <p14:creationId xmlns="" xmlns:p14="http://schemas.microsoft.com/office/powerpoint/2010/main" val="179851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деза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07" y="447788"/>
            <a:ext cx="7066385" cy="33123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3709672"/>
            <a:ext cx="8964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- предназначен </a:t>
            </a:r>
            <a:r>
              <a:rPr lang="ru-RU" sz="2000" i="1" dirty="0"/>
              <a:t>для обеззараживания воздуха помещений всех категорий: </a:t>
            </a:r>
            <a:r>
              <a:rPr lang="ru-RU" sz="2000" i="1" dirty="0" smtClean="0"/>
              <a:t>ЛПУ (операционные</a:t>
            </a:r>
            <a:r>
              <a:rPr lang="ru-RU" sz="2000" i="1" dirty="0"/>
              <a:t>, ожоговые палаты, врачебные комнаты, палаты и т. д.). Он может применяться в комплексе санитарно-гигиенических мероприятий при подготовке помещения к работе, но основная его задача - работа в </a:t>
            </a:r>
            <a:r>
              <a:rPr lang="ru-RU" sz="2000" i="1" dirty="0" smtClean="0"/>
              <a:t>помещениях</a:t>
            </a:r>
            <a:r>
              <a:rPr lang="ru-RU" sz="2000" i="1" dirty="0"/>
              <a:t>, где требуется постоянное поддержание асептических условий </a:t>
            </a:r>
            <a:r>
              <a:rPr lang="ru-RU" sz="2000" i="1" u="sng" dirty="0"/>
              <a:t>в присутствии </a:t>
            </a:r>
            <a:r>
              <a:rPr lang="ru-RU" sz="2000" i="1" u="sng" dirty="0" smtClean="0"/>
              <a:t>людей (</a:t>
            </a:r>
            <a:r>
              <a:rPr lang="ru-RU" sz="2000" dirty="0"/>
              <a:t>Отсутствие прямых УФ-лучей и </a:t>
            </a:r>
            <a:r>
              <a:rPr lang="ru-RU" sz="2000" dirty="0" smtClean="0"/>
              <a:t>озона!)</a:t>
            </a:r>
            <a:r>
              <a:rPr lang="ru-RU" sz="2000" i="1" dirty="0" smtClean="0"/>
              <a:t>.</a:t>
            </a:r>
          </a:p>
          <a:p>
            <a:r>
              <a:rPr lang="ru-RU" sz="2000" i="1" dirty="0"/>
              <a:t>Лампы создают излучение достаточное для разрушения всех микроорганизмов, присутствующих в помещении (эффективность дезинфекции воздуха в зависимости от модели </a:t>
            </a:r>
            <a:r>
              <a:rPr lang="ru-RU" sz="2000" i="1" dirty="0" err="1"/>
              <a:t>рециркулятора</a:t>
            </a:r>
            <a:r>
              <a:rPr lang="ru-RU" sz="2000" i="1" dirty="0"/>
              <a:t> 95-99,9 </a:t>
            </a:r>
            <a:r>
              <a:rPr lang="ru-RU" sz="2000" i="1" dirty="0" smtClean="0"/>
              <a:t>%) </a:t>
            </a:r>
            <a:endParaRPr lang="ru-RU" sz="20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</a:rPr>
              <a:t>Облучатели-</a:t>
            </a:r>
            <a:r>
              <a:rPr lang="ru-RU" sz="2200" b="1" dirty="0" err="1">
                <a:solidFill>
                  <a:schemeClr val="bg1"/>
                </a:solidFill>
              </a:rPr>
              <a:t>рециркуляторы</a:t>
            </a:r>
            <a:r>
              <a:rPr lang="ru-RU" sz="2200" b="1" dirty="0">
                <a:solidFill>
                  <a:schemeClr val="bg1"/>
                </a:solidFill>
              </a:rPr>
              <a:t> бактерицидные </a:t>
            </a:r>
            <a:r>
              <a:rPr lang="ru-RU" sz="2200" b="1" dirty="0" err="1">
                <a:solidFill>
                  <a:schemeClr val="bg1"/>
                </a:solidFill>
              </a:rPr>
              <a:t>Дезар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655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772" y="843677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</a:rPr>
              <a:t>Стерилизация</a:t>
            </a:r>
            <a:r>
              <a:rPr lang="ru-RU" sz="2200" dirty="0" smtClean="0"/>
              <a:t> (лат. «обеспложивание») - методы</a:t>
            </a:r>
            <a:r>
              <a:rPr lang="ru-RU" sz="2200" dirty="0"/>
              <a:t>, применяемые для уничтожения всех форм </a:t>
            </a:r>
            <a:r>
              <a:rPr lang="ru-RU" sz="2200" dirty="0" smtClean="0"/>
              <a:t>жизни </a:t>
            </a:r>
            <a:r>
              <a:rPr lang="ru-RU" sz="2200" dirty="0"/>
              <a:t>как на поверхности, так и внутри стерилизуемых объектов.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u="sng" dirty="0" smtClean="0">
                <a:solidFill>
                  <a:srgbClr val="C00000"/>
                </a:solidFill>
              </a:rPr>
              <a:t>Способы </a:t>
            </a:r>
            <a:r>
              <a:rPr lang="ru-RU" sz="2200" u="sng" dirty="0">
                <a:solidFill>
                  <a:srgbClr val="C00000"/>
                </a:solidFill>
              </a:rPr>
              <a:t>термической </a:t>
            </a:r>
            <a:r>
              <a:rPr lang="ru-RU" sz="2200" u="sng" dirty="0" smtClean="0">
                <a:solidFill>
                  <a:srgbClr val="C00000"/>
                </a:solidFill>
              </a:rPr>
              <a:t>стерилизации</a:t>
            </a:r>
            <a:r>
              <a:rPr lang="ru-RU" sz="2200" dirty="0"/>
              <a:t>: </a:t>
            </a: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прокаливание </a:t>
            </a:r>
            <a:r>
              <a:rPr lang="ru-RU" sz="2200" dirty="0"/>
              <a:t>в пламени и обжигание, </a:t>
            </a: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сухожаровая стерилизация (горячим </a:t>
            </a:r>
            <a:r>
              <a:rPr lang="ru-RU" sz="2200" dirty="0"/>
              <a:t>воздухом), </a:t>
            </a: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стерилизация </a:t>
            </a:r>
            <a:r>
              <a:rPr lang="ru-RU" sz="2200" dirty="0"/>
              <a:t>насыщенным паром под давлением (</a:t>
            </a:r>
            <a:r>
              <a:rPr lang="ru-RU" sz="2200" dirty="0" err="1" smtClean="0"/>
              <a:t>автоклавирование</a:t>
            </a:r>
            <a:r>
              <a:rPr lang="ru-RU" sz="2200" dirty="0"/>
              <a:t>), </a:t>
            </a: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дробная </a:t>
            </a:r>
            <a:r>
              <a:rPr lang="ru-RU" sz="2200" dirty="0"/>
              <a:t>стерилизация (тиндализация), </a:t>
            </a: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пастеризация,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кипячение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u="sng" dirty="0" smtClean="0">
                <a:solidFill>
                  <a:srgbClr val="C00000"/>
                </a:solidFill>
              </a:rPr>
              <a:t>Методы </a:t>
            </a:r>
            <a:r>
              <a:rPr lang="ru-RU" sz="2200" u="sng" dirty="0">
                <a:solidFill>
                  <a:srgbClr val="C00000"/>
                </a:solidFill>
              </a:rPr>
              <a:t>холодной стерилизации: </a:t>
            </a:r>
            <a:endParaRPr lang="ru-RU" sz="2200" u="sng" dirty="0" smtClean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стерилизация </a:t>
            </a:r>
            <a:r>
              <a:rPr lang="ru-RU" sz="2200" dirty="0"/>
              <a:t>фильтрованием, </a:t>
            </a: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газообразными средствами</a:t>
            </a:r>
            <a:r>
              <a:rPr lang="ru-RU" sz="2200" dirty="0"/>
              <a:t>, </a:t>
            </a: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ультрафиолетовыми </a:t>
            </a:r>
            <a:r>
              <a:rPr lang="ru-RU" sz="2200" dirty="0"/>
              <a:t>лучами и другими видами излучений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" y="6225"/>
            <a:ext cx="9143999" cy="49244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chemeClr val="bg1"/>
                </a:solidFill>
              </a:rPr>
              <a:t>Методы стерилизации питательных сред и посуды</a:t>
            </a:r>
          </a:p>
        </p:txBody>
      </p:sp>
    </p:spTree>
    <p:extLst>
      <p:ext uri="{BB962C8B-B14F-4D97-AF65-F5344CB8AC3E}">
        <p14:creationId xmlns="" xmlns:p14="http://schemas.microsoft.com/office/powerpoint/2010/main" val="141360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настенный прибор для стерилизации в лп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62"/>
            <a:ext cx="2667000" cy="3429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79509" y="1124744"/>
            <a:ext cx="61561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b="1" dirty="0" smtClean="0">
                <a:solidFill>
                  <a:srgbClr val="000099"/>
                </a:solidFill>
              </a:rPr>
              <a:t>Стерилизация </a:t>
            </a:r>
            <a:r>
              <a:rPr lang="ru-RU" sz="2200" b="1" dirty="0">
                <a:solidFill>
                  <a:srgbClr val="000099"/>
                </a:solidFill>
              </a:rPr>
              <a:t>питательных сред насыщенным паром под </a:t>
            </a:r>
            <a:r>
              <a:rPr lang="ru-RU" sz="2200" b="1" dirty="0" smtClean="0">
                <a:solidFill>
                  <a:srgbClr val="000099"/>
                </a:solidFill>
              </a:rPr>
              <a:t>давлением</a:t>
            </a:r>
          </a:p>
          <a:p>
            <a:pPr lvl="0"/>
            <a:r>
              <a:rPr lang="ru-RU" sz="2200" dirty="0" smtClean="0">
                <a:solidFill>
                  <a:prstClr val="black"/>
                </a:solidFill>
              </a:rPr>
              <a:t>Совместное </a:t>
            </a:r>
            <a:r>
              <a:rPr lang="ru-RU" sz="2200" dirty="0">
                <a:solidFill>
                  <a:prstClr val="black"/>
                </a:solidFill>
              </a:rPr>
              <a:t>действие высокой температуры и давления пара </a:t>
            </a:r>
            <a:r>
              <a:rPr lang="ru-RU" sz="2200" dirty="0" smtClean="0">
                <a:solidFill>
                  <a:prstClr val="black"/>
                </a:solidFill>
              </a:rPr>
              <a:t>обеспечивает </a:t>
            </a:r>
            <a:r>
              <a:rPr lang="ru-RU" sz="2200" dirty="0">
                <a:solidFill>
                  <a:prstClr val="black"/>
                </a:solidFill>
              </a:rPr>
              <a:t>особую эффективность данного </a:t>
            </a:r>
            <a:r>
              <a:rPr lang="ru-RU" sz="2200" dirty="0" smtClean="0">
                <a:solidFill>
                  <a:prstClr val="black"/>
                </a:solidFill>
              </a:rPr>
              <a:t>способа - </a:t>
            </a:r>
            <a:r>
              <a:rPr lang="ru-RU" sz="2200" dirty="0" smtClean="0"/>
              <a:t>погибают </a:t>
            </a:r>
            <a:r>
              <a:rPr lang="ru-RU" sz="2200" dirty="0"/>
              <a:t>и вегетативные </a:t>
            </a:r>
            <a:r>
              <a:rPr lang="ru-RU" sz="2200" dirty="0" smtClean="0"/>
              <a:t>клетки, и </a:t>
            </a:r>
            <a:r>
              <a:rPr lang="ru-RU" sz="2200" dirty="0"/>
              <a:t>споры </a:t>
            </a:r>
            <a:r>
              <a:rPr lang="ru-RU" sz="2200" dirty="0" smtClean="0"/>
              <a:t>микроорганизмов</a:t>
            </a:r>
            <a:endParaRPr lang="ru-RU" sz="2200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01718" y="314483"/>
            <a:ext cx="6442282" cy="492443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00" b="1" dirty="0" err="1" smtClean="0">
                <a:solidFill>
                  <a:schemeClr val="bg1"/>
                </a:solidFill>
              </a:rPr>
              <a:t>Автоклавирование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60168" y="3790780"/>
            <a:ext cx="69127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000099"/>
                </a:solidFill>
              </a:rPr>
              <a:t>Температура насыщенного пара при разных давлениях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27" y="4221668"/>
            <a:ext cx="8363821" cy="25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105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0001"/>
          <a:stretch>
            <a:fillRect/>
          </a:stretch>
        </p:blipFill>
        <p:spPr bwMode="auto">
          <a:xfrm>
            <a:off x="35099" y="4696746"/>
            <a:ext cx="4482601" cy="216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7010400" y="66198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07EA717-647C-47F3-A502-C9E5FE17643F}" type="slidenum">
              <a:rPr lang="en-US" sz="1400">
                <a:solidFill>
                  <a:srgbClr val="FFFFCC"/>
                </a:solidFill>
                <a:latin typeface="+mn-lt"/>
                <a:cs typeface="+mn-cs"/>
              </a:rPr>
              <a:pPr algn="r">
                <a:defRPr/>
              </a:pPr>
              <a:t>27</a:t>
            </a:fld>
            <a:endParaRPr lang="en-US" sz="1400" dirty="0">
              <a:solidFill>
                <a:srgbClr val="FFFFCC"/>
              </a:solidFill>
              <a:latin typeface="+mn-lt"/>
              <a:cs typeface="+mn-cs"/>
            </a:endParaRP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2576" y="0"/>
            <a:ext cx="9156576" cy="634082"/>
          </a:xfrm>
          <a:solidFill>
            <a:srgbClr val="000099"/>
          </a:solidFill>
        </p:spPr>
        <p:txBody>
          <a:bodyPr>
            <a:normAutofit/>
          </a:bodyPr>
          <a:lstStyle/>
          <a:p>
            <a:pPr eaLnBrk="1" hangingPunct="1"/>
            <a:r>
              <a:rPr lang="ru-RU" altLang="ru-RU" sz="3200" b="1" dirty="0" smtClean="0">
                <a:solidFill>
                  <a:schemeClr val="bg1"/>
                </a:solidFill>
                <a:latin typeface="+mn-lt"/>
              </a:rPr>
              <a:t>Контроль стерилизации</a:t>
            </a:r>
            <a:endParaRPr lang="en-GB" altLang="ru-RU" sz="32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75753" y="808618"/>
            <a:ext cx="5159577" cy="205936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altLang="ru-RU" sz="2200" b="1" dirty="0" smtClean="0">
                <a:solidFill>
                  <a:srgbClr val="C00000"/>
                </a:solidFill>
              </a:rPr>
              <a:t>Контроль процесса</a:t>
            </a:r>
            <a:endParaRPr lang="en-GB" altLang="ru-RU" sz="2200" b="1" dirty="0" smtClean="0">
              <a:solidFill>
                <a:srgbClr val="C00000"/>
              </a:solidFill>
            </a:endParaRPr>
          </a:p>
          <a:p>
            <a:pPr lvl="1"/>
            <a:r>
              <a:rPr lang="ru-RU" altLang="ru-RU" sz="2200" dirty="0" smtClean="0"/>
              <a:t>Химические индикаторы</a:t>
            </a:r>
            <a:endParaRPr lang="en-GB" altLang="ru-RU" sz="2200" dirty="0" smtClean="0"/>
          </a:p>
          <a:p>
            <a:pPr lvl="1"/>
            <a:r>
              <a:rPr lang="ru-RU" altLang="ru-RU" sz="2200" dirty="0" smtClean="0"/>
              <a:t>Бактериологические индикаторы</a:t>
            </a:r>
            <a:endParaRPr lang="en-GB" altLang="ru-RU" sz="2200" dirty="0" smtClean="0"/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12649200" y="706183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743CCE1-C8E4-4127-93A6-B784432822A0}" type="slidenum">
              <a:rPr lang="en-US" sz="1400">
                <a:solidFill>
                  <a:srgbClr val="FFFFCC"/>
                </a:solidFill>
                <a:latin typeface="+mn-lt"/>
                <a:cs typeface="+mn-cs"/>
              </a:rPr>
              <a:pPr algn="r">
                <a:defRPr/>
              </a:pPr>
              <a:t>27</a:t>
            </a:fld>
            <a:endParaRPr lang="en-US" sz="1400" dirty="0">
              <a:solidFill>
                <a:srgbClr val="FFFFCC"/>
              </a:solidFill>
              <a:latin typeface="+mn-lt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3430214" y="2469338"/>
            <a:ext cx="5744266" cy="27746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100" b="1" dirty="0" smtClean="0">
                <a:solidFill>
                  <a:srgbClr val="FF0000"/>
                </a:solidFill>
              </a:rPr>
              <a:t>Химические</a:t>
            </a:r>
            <a:endParaRPr lang="en-GB" altLang="ru-RU" sz="2100" dirty="0" smtClean="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ru-RU" altLang="ru-RU" sz="2100" dirty="0" smtClean="0"/>
              <a:t>Температура соответствует требуемой для стерилизации.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ru-RU" altLang="ru-RU" sz="2100" dirty="0" smtClean="0"/>
              <a:t>Не проверяют время и давление</a:t>
            </a:r>
          </a:p>
          <a:p>
            <a:pPr>
              <a:lnSpc>
                <a:spcPct val="90000"/>
              </a:lnSpc>
            </a:pPr>
            <a:r>
              <a:rPr lang="ru-RU" altLang="ru-RU" sz="2100" b="1" dirty="0">
                <a:solidFill>
                  <a:srgbClr val="C00000"/>
                </a:solidFill>
              </a:rPr>
              <a:t>Биологические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ru-RU" altLang="ru-RU" sz="2100" dirty="0"/>
              <a:t>Температура, время и давление соответствуют требуемым для стерилизации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altLang="ru-RU" sz="2100" dirty="0" smtClean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28862" y="5076755"/>
            <a:ext cx="4515138" cy="1543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 b="1" i="1" dirty="0" smtClean="0">
                <a:latin typeface="+mn-lt"/>
              </a:rPr>
              <a:t>Ни </a:t>
            </a:r>
            <a:r>
              <a:rPr lang="ru-RU" altLang="ru-RU" sz="2000" b="1" i="1" dirty="0">
                <a:latin typeface="+mn-lt"/>
              </a:rPr>
              <a:t>один из индикаторов </a:t>
            </a:r>
            <a:endParaRPr lang="ru-RU" altLang="ru-RU" sz="2000" b="1" i="1" dirty="0" smtClean="0">
              <a:latin typeface="+mn-lt"/>
            </a:endParaRPr>
          </a:p>
          <a:p>
            <a:pPr eaLnBrk="1" hangingPunct="1"/>
            <a:r>
              <a:rPr lang="ru-RU" altLang="ru-RU" sz="2000" b="1" i="1" dirty="0">
                <a:latin typeface="+mn-lt"/>
              </a:rPr>
              <a:t>н</a:t>
            </a:r>
            <a:r>
              <a:rPr lang="ru-RU" altLang="ru-RU" sz="2000" b="1" i="1" dirty="0" smtClean="0">
                <a:latin typeface="+mn-lt"/>
              </a:rPr>
              <a:t>е </a:t>
            </a:r>
            <a:r>
              <a:rPr lang="ru-RU" altLang="ru-RU" sz="2000" b="1" i="1" dirty="0">
                <a:latin typeface="+mn-lt"/>
              </a:rPr>
              <a:t>гарантирует стерилизацию, если</a:t>
            </a:r>
            <a:r>
              <a:rPr lang="en-US" altLang="ru-RU" sz="2000" b="1" i="1" dirty="0">
                <a:latin typeface="+mn-lt"/>
              </a:rPr>
              <a:t>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b="1" i="1" dirty="0">
                <a:latin typeface="+mn-lt"/>
              </a:rPr>
              <a:t>Автоклав перегружен</a:t>
            </a:r>
            <a:endParaRPr lang="en-US" altLang="ru-RU" sz="2000" b="1" i="1" dirty="0">
              <a:latin typeface="+mn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b="1" i="1" dirty="0">
                <a:latin typeface="+mn-lt"/>
              </a:rPr>
              <a:t>Объем сред слишком большой</a:t>
            </a:r>
            <a:endParaRPr lang="en-US" altLang="ru-RU" sz="2000" b="1" i="1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6404431"/>
            <a:ext cx="29197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/>
              <a:t>Журнал стерилизации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0936"/>
            <a:ext cx="3111562" cy="2167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12365" y="2038451"/>
            <a:ext cx="5831635" cy="430887"/>
          </a:xfrm>
          <a:prstGeom prst="rect">
            <a:avLst/>
          </a:prstGeom>
          <a:solidFill>
            <a:srgbClr val="0000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bg1"/>
                </a:solidFill>
              </a:rPr>
              <a:t>Индикаторы стерилизации</a:t>
            </a:r>
            <a:endParaRPr lang="ru-RU" sz="2200" b="1" i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3438" y="804492"/>
            <a:ext cx="5055368" cy="83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altLang="ru-RU" sz="2200" b="1" dirty="0">
                <a:solidFill>
                  <a:srgbClr val="C00000"/>
                </a:solidFill>
              </a:rPr>
              <a:t>Контроль стерильности продуктов</a:t>
            </a:r>
            <a:endParaRPr lang="en-GB" altLang="ru-RU" sz="2200" b="1" dirty="0">
              <a:solidFill>
                <a:srgbClr val="C00000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ru-RU" altLang="ru-RU" sz="2200" dirty="0">
                <a:solidFill>
                  <a:prstClr val="black"/>
                </a:solidFill>
              </a:rPr>
              <a:t>Тест на рост</a:t>
            </a:r>
            <a:endParaRPr lang="en-GB" altLang="ru-RU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1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автокла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162367"/>
            <a:ext cx="2676806" cy="35595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3"/>
          <p:cNvSpPr txBox="1">
            <a:spLocks noGrp="1"/>
          </p:cNvSpPr>
          <p:nvPr/>
        </p:nvSpPr>
        <p:spPr bwMode="auto">
          <a:xfrm>
            <a:off x="7010400" y="66198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588DEFEB-F313-4FF9-B813-3A014CF0D34D}" type="slidenum">
              <a:rPr lang="en-US" sz="1400">
                <a:solidFill>
                  <a:srgbClr val="FFFFCC"/>
                </a:solidFill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z="1400" dirty="0">
              <a:solidFill>
                <a:srgbClr val="FFFFCC"/>
              </a:solidFill>
              <a:cs typeface="Arial" charset="0"/>
            </a:endParaRP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632"/>
            <a:ext cx="9143999" cy="914400"/>
          </a:xfrm>
          <a:solidFill>
            <a:srgbClr val="000099"/>
          </a:solidFill>
        </p:spPr>
        <p:txBody>
          <a:bodyPr/>
          <a:lstStyle/>
          <a:p>
            <a:pPr eaLnBrk="1" hangingPunct="1"/>
            <a:r>
              <a:rPr lang="ru-RU" altLang="ru-RU" sz="3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Стерилизация</a:t>
            </a:r>
            <a:endParaRPr lang="en-GB" altLang="ru-RU" sz="3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124" name="Text Box 12"/>
          <p:cNvSpPr txBox="1">
            <a:spLocks noChangeArrowheads="1"/>
          </p:cNvSpPr>
          <p:nvPr/>
        </p:nvSpPr>
        <p:spPr bwMode="auto">
          <a:xfrm>
            <a:off x="6400800" y="1219200"/>
            <a:ext cx="234512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Стерильные</a:t>
            </a:r>
            <a:endParaRPr lang="en-US" altLang="ru-RU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среды,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реагенты,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материалы</a:t>
            </a:r>
            <a:endParaRPr lang="en-US" altLang="ru-RU" sz="40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125" name="Text Box 13"/>
          <p:cNvSpPr txBox="1">
            <a:spLocks noChangeArrowheads="1"/>
          </p:cNvSpPr>
          <p:nvPr/>
        </p:nvSpPr>
        <p:spPr bwMode="auto">
          <a:xfrm>
            <a:off x="6553200" y="4660900"/>
            <a:ext cx="2476424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  <a:latin typeface="Calibri" panose="020F0502020204030204" pitchFamily="34" charset="0"/>
              </a:rPr>
              <a:t>Безопасные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  <a:latin typeface="Calibri" panose="020F0502020204030204" pitchFamily="34" charset="0"/>
              </a:rPr>
              <a:t>отходы, готовые к удалению</a:t>
            </a:r>
            <a:endParaRPr lang="en-US" altLang="ru-RU" sz="2800" b="1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126" name="Text Box 15"/>
          <p:cNvSpPr txBox="1">
            <a:spLocks noChangeArrowheads="1"/>
          </p:cNvSpPr>
          <p:nvPr/>
        </p:nvSpPr>
        <p:spPr bwMode="auto">
          <a:xfrm>
            <a:off x="533400" y="1219200"/>
            <a:ext cx="2742456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Приготовление сред,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реагентов,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материалов</a:t>
            </a:r>
            <a:endParaRPr lang="en-US" altLang="ru-RU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128" name="AutoShape 27"/>
          <p:cNvSpPr>
            <a:spLocks noChangeArrowheads="1"/>
          </p:cNvSpPr>
          <p:nvPr/>
        </p:nvSpPr>
        <p:spPr bwMode="auto">
          <a:xfrm>
            <a:off x="3429000" y="1324167"/>
            <a:ext cx="2590800" cy="838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29" name="Text Box 16"/>
          <p:cNvSpPr txBox="1">
            <a:spLocks noChangeArrowheads="1"/>
          </p:cNvSpPr>
          <p:nvPr/>
        </p:nvSpPr>
        <p:spPr bwMode="auto">
          <a:xfrm>
            <a:off x="218136" y="5229200"/>
            <a:ext cx="3856579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Контаминированные отходы</a:t>
            </a:r>
            <a:endParaRPr lang="en-US" altLang="ru-RU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130" name="AutoShape 27"/>
          <p:cNvSpPr>
            <a:spLocks noChangeArrowheads="1"/>
          </p:cNvSpPr>
          <p:nvPr/>
        </p:nvSpPr>
        <p:spPr bwMode="auto">
          <a:xfrm>
            <a:off x="3348038" y="5561371"/>
            <a:ext cx="2590800" cy="838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98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796" y="105013"/>
            <a:ext cx="577934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rgbClr val="C00000"/>
                </a:solidFill>
              </a:rPr>
              <a:t>Стерилизация стеклянной </a:t>
            </a:r>
            <a:r>
              <a:rPr lang="ru-RU" sz="2100" b="1" dirty="0" smtClean="0">
                <a:solidFill>
                  <a:srgbClr val="C00000"/>
                </a:solidFill>
              </a:rPr>
              <a:t>посуды</a:t>
            </a:r>
          </a:p>
          <a:p>
            <a:pPr algn="ctr"/>
            <a:r>
              <a:rPr lang="ru-RU" sz="2100" dirty="0" smtClean="0"/>
              <a:t>Основным </a:t>
            </a:r>
            <a:r>
              <a:rPr lang="ru-RU" sz="2100" dirty="0"/>
              <a:t>способом </a:t>
            </a:r>
            <a:r>
              <a:rPr lang="ru-RU" sz="2100" dirty="0" smtClean="0"/>
              <a:t>стерилизации </a:t>
            </a:r>
            <a:r>
              <a:rPr lang="ru-RU" sz="2100" dirty="0"/>
              <a:t>стеклянной посуды является </a:t>
            </a:r>
            <a:r>
              <a:rPr lang="ru-RU" sz="2100" b="1" dirty="0">
                <a:solidFill>
                  <a:srgbClr val="000099"/>
                </a:solidFill>
              </a:rPr>
              <a:t>обработка ее сухим горячим воздухом при температуре не выше 180 </a:t>
            </a:r>
            <a:r>
              <a:rPr lang="ru-RU" sz="2100" b="1" dirty="0" smtClean="0">
                <a:solidFill>
                  <a:srgbClr val="000099"/>
                </a:solidFill>
              </a:rPr>
              <a:t>°С</a:t>
            </a:r>
          </a:p>
          <a:p>
            <a:pPr algn="ctr"/>
            <a:r>
              <a:rPr lang="ru-RU" sz="2100" b="1" dirty="0" smtClean="0">
                <a:solidFill>
                  <a:srgbClr val="000099"/>
                </a:solidFill>
              </a:rPr>
              <a:t>в </a:t>
            </a:r>
            <a:r>
              <a:rPr lang="ru-RU" sz="2100" b="1" dirty="0">
                <a:solidFill>
                  <a:srgbClr val="000099"/>
                </a:solidFill>
              </a:rPr>
              <a:t>течение 1 - 3 </a:t>
            </a:r>
            <a:r>
              <a:rPr lang="ru-RU" sz="2100" b="1" dirty="0" smtClean="0">
                <a:solidFill>
                  <a:srgbClr val="000099"/>
                </a:solidFill>
              </a:rPr>
              <a:t>ч</a:t>
            </a:r>
            <a:r>
              <a:rPr lang="ru-RU" sz="2100" dirty="0" smtClean="0"/>
              <a:t>. </a:t>
            </a:r>
          </a:p>
          <a:p>
            <a:pPr algn="ctr"/>
            <a:r>
              <a:rPr lang="ru-RU" sz="2100" dirty="0" smtClean="0"/>
              <a:t>При </a:t>
            </a:r>
            <a:r>
              <a:rPr lang="ru-RU" sz="2100" dirty="0"/>
              <a:t>этом </a:t>
            </a:r>
            <a:r>
              <a:rPr lang="ru-RU" sz="2100" dirty="0" smtClean="0"/>
              <a:t>погибают </a:t>
            </a:r>
            <a:r>
              <a:rPr lang="ru-RU" sz="2100" dirty="0"/>
              <a:t>и вегетативные клетки, и споры микроорганизмов. </a:t>
            </a:r>
            <a:endParaRPr lang="ru-RU" sz="2100" dirty="0" smtClean="0"/>
          </a:p>
          <a:p>
            <a:pPr algn="ctr"/>
            <a:r>
              <a:rPr lang="ru-RU" sz="2100" dirty="0" smtClean="0"/>
              <a:t>Стерилизацию </a:t>
            </a:r>
            <a:r>
              <a:rPr lang="ru-RU" sz="2100" dirty="0"/>
              <a:t>осуществляют в специальных </a:t>
            </a:r>
            <a:r>
              <a:rPr lang="ru-RU" sz="2100" b="1" dirty="0">
                <a:solidFill>
                  <a:srgbClr val="000099"/>
                </a:solidFill>
              </a:rPr>
              <a:t>суховоздушных (</a:t>
            </a:r>
            <a:r>
              <a:rPr lang="ru-RU" sz="2100" b="1" dirty="0" smtClean="0">
                <a:solidFill>
                  <a:srgbClr val="000099"/>
                </a:solidFill>
              </a:rPr>
              <a:t>сухожаровых</a:t>
            </a:r>
            <a:r>
              <a:rPr lang="ru-RU" sz="2100" b="1" dirty="0">
                <a:solidFill>
                  <a:srgbClr val="000099"/>
                </a:solidFill>
              </a:rPr>
              <a:t>) стерилизаторах и сушильных </a:t>
            </a:r>
            <a:r>
              <a:rPr lang="ru-RU" sz="2100" b="1" dirty="0" smtClean="0">
                <a:solidFill>
                  <a:srgbClr val="000099"/>
                </a:solidFill>
              </a:rPr>
              <a:t>шкафах</a:t>
            </a:r>
            <a:r>
              <a:rPr lang="ru-RU" sz="2100" dirty="0"/>
              <a:t>.</a:t>
            </a:r>
          </a:p>
        </p:txBody>
      </p:sp>
      <p:pic>
        <p:nvPicPr>
          <p:cNvPr id="22530" name="Picture 2" descr="Image result for микробиологическая лаборатория, сухожаровой шкаф, стерилизац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881" y="33414"/>
            <a:ext cx="3103716" cy="27809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Image resul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995" b="4932"/>
          <a:stretch/>
        </p:blipFill>
        <p:spPr bwMode="auto">
          <a:xfrm>
            <a:off x="6040403" y="2289228"/>
            <a:ext cx="1707596" cy="2313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256320" y="3818118"/>
            <a:ext cx="60583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dirty="0">
                <a:solidFill>
                  <a:srgbClr val="000099"/>
                </a:solidFill>
              </a:rPr>
              <a:t>Время, необходимое для </a:t>
            </a:r>
            <a:r>
              <a:rPr lang="ru-RU" sz="2200" dirty="0" smtClean="0">
                <a:solidFill>
                  <a:srgbClr val="000099"/>
                </a:solidFill>
              </a:rPr>
              <a:t>стерилизации</a:t>
            </a:r>
          </a:p>
          <a:p>
            <a:pPr lvl="0" algn="ctr"/>
            <a:r>
              <a:rPr lang="ru-RU" sz="2200" dirty="0" smtClean="0">
                <a:solidFill>
                  <a:srgbClr val="000099"/>
                </a:solidFill>
              </a:rPr>
              <a:t>стеклянной </a:t>
            </a:r>
            <a:r>
              <a:rPr lang="ru-RU" sz="2200" dirty="0">
                <a:solidFill>
                  <a:srgbClr val="000099"/>
                </a:solidFill>
              </a:rPr>
              <a:t>посуды сухим жаром 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0" y="4725144"/>
            <a:ext cx="829309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70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4779"/>
            <a:ext cx="9144000" cy="531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" y="6225"/>
            <a:ext cx="9143999" cy="89255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chemeClr val="bg1"/>
                </a:solidFill>
              </a:rPr>
              <a:t>Методы стерилизации </a:t>
            </a:r>
            <a:r>
              <a:rPr lang="ru-RU" sz="2600" b="1" dirty="0" smtClean="0">
                <a:solidFill>
                  <a:schemeClr val="bg1"/>
                </a:solidFill>
              </a:rPr>
              <a:t>и дезинфекции в микробиологической лаборатории</a:t>
            </a:r>
            <a:endParaRPr lang="ru-RU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29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" y="1058062"/>
            <a:ext cx="9144000" cy="398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" y="5058867"/>
            <a:ext cx="9112789" cy="17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0"/>
            <a:ext cx="9144000" cy="89255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chemeClr val="bg1"/>
                </a:solidFill>
              </a:rPr>
              <a:t>Методы стерилизации </a:t>
            </a:r>
            <a:r>
              <a:rPr lang="ru-RU" sz="2600" b="1" dirty="0" smtClean="0">
                <a:solidFill>
                  <a:schemeClr val="bg1"/>
                </a:solidFill>
              </a:rPr>
              <a:t>и дезинфекции в микробиологической лаборатории</a:t>
            </a:r>
            <a:endParaRPr lang="ru-RU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392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 txBox="1">
            <a:spLocks noGrp="1"/>
          </p:cNvSpPr>
          <p:nvPr/>
        </p:nvSpPr>
        <p:spPr bwMode="auto">
          <a:xfrm>
            <a:off x="7010400" y="66198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4AF85703-85E2-4A1A-B71A-E4DEE76D4E58}" type="slidenum">
              <a:rPr lang="en-US" sz="1400">
                <a:solidFill>
                  <a:srgbClr val="FFFFCC"/>
                </a:solidFill>
                <a:latin typeface="+mn-lt"/>
                <a:cs typeface="+mn-cs"/>
              </a:rPr>
              <a:pPr algn="r">
                <a:defRPr/>
              </a:pPr>
              <a:t>32</a:t>
            </a:fld>
            <a:endParaRPr lang="en-US" sz="1400" dirty="0">
              <a:solidFill>
                <a:srgbClr val="FFFFCC"/>
              </a:solidFill>
              <a:latin typeface="+mn-lt"/>
              <a:cs typeface="+mn-cs"/>
            </a:endParaRP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84312"/>
          </a:xfrm>
          <a:solidFill>
            <a:srgbClr val="000099"/>
          </a:solidFill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dirty="0" smtClean="0">
                <a:solidFill>
                  <a:schemeClr val="bg1"/>
                </a:solidFill>
              </a:rPr>
              <a:t>Оборудование микробиологической лаборатории</a:t>
            </a:r>
            <a:endParaRPr lang="en-US" alt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677884"/>
            <a:ext cx="8229600" cy="3589316"/>
          </a:xfrm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ru-RU" sz="2200" b="1" dirty="0" smtClean="0"/>
              <a:t> </a:t>
            </a:r>
            <a:r>
              <a:rPr lang="ru-RU" altLang="ru-RU" sz="2200" b="1" dirty="0" smtClean="0"/>
              <a:t>Контролируйте температуру в</a:t>
            </a:r>
            <a:r>
              <a:rPr lang="en-US" altLang="ru-RU" sz="2200" b="1" dirty="0" smtClean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ru-RU" sz="2200" dirty="0" smtClean="0"/>
              <a:t> </a:t>
            </a:r>
            <a:r>
              <a:rPr lang="ru-RU" altLang="ru-RU" sz="2200" dirty="0" smtClean="0"/>
              <a:t>термостатах</a:t>
            </a:r>
            <a:endParaRPr lang="en-US" altLang="ru-RU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ru-RU" sz="2200" dirty="0" smtClean="0"/>
              <a:t> </a:t>
            </a:r>
            <a:r>
              <a:rPr lang="ru-RU" altLang="ru-RU" sz="2200" dirty="0" smtClean="0"/>
              <a:t>холодильниках</a:t>
            </a:r>
            <a:endParaRPr lang="en-US" altLang="ru-RU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ru-RU" sz="2200" dirty="0" smtClean="0"/>
              <a:t> </a:t>
            </a:r>
            <a:r>
              <a:rPr lang="ru-RU" altLang="ru-RU" sz="2200" dirty="0" smtClean="0"/>
              <a:t>морозильных камерах</a:t>
            </a:r>
            <a:r>
              <a:rPr lang="en-US" altLang="ru-RU" sz="2200" dirty="0" smtClean="0"/>
              <a:t>	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ru-RU" sz="2200" b="1" dirty="0" smtClean="0"/>
              <a:t>Проверяйте работу</a:t>
            </a:r>
            <a:r>
              <a:rPr lang="en-US" altLang="ru-RU" sz="2200" b="1" dirty="0" smtClean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ru-RU" sz="2200" dirty="0" smtClean="0"/>
              <a:t>автоматических пипеток</a:t>
            </a:r>
            <a:endParaRPr lang="en-US" altLang="ru-RU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altLang="ru-RU" sz="2200" dirty="0" smtClean="0"/>
              <a:t>автоклавов</a:t>
            </a:r>
            <a:endParaRPr lang="en-US" altLang="ru-RU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ru-RU" sz="2200" dirty="0" smtClean="0"/>
              <a:t>pH </a:t>
            </a:r>
            <a:r>
              <a:rPr lang="ru-RU" altLang="ru-RU" sz="2200" dirty="0" smtClean="0"/>
              <a:t>метров</a:t>
            </a:r>
            <a:endParaRPr lang="en-US" altLang="ru-RU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altLang="ru-RU" sz="2200" dirty="0" smtClean="0"/>
              <a:t>весов и измерительных приборов</a:t>
            </a:r>
            <a:endParaRPr lang="en-US" altLang="ru-RU" sz="2200" dirty="0" smtClean="0"/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ru-RU" sz="2200" b="1" dirty="0" smtClean="0"/>
              <a:t>Ведите записи</a:t>
            </a:r>
            <a:endParaRPr lang="en-US" altLang="ru-RU" sz="2200" b="1" dirty="0" smtClean="0"/>
          </a:p>
        </p:txBody>
      </p:sp>
      <p:pic>
        <p:nvPicPr>
          <p:cNvPr id="3077" name="Picture 6" descr="Incubat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4" y="764703"/>
            <a:ext cx="2464643" cy="3286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7" descr="Pipett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32" y="4304225"/>
            <a:ext cx="2448272" cy="2346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020" y="4304225"/>
            <a:ext cx="3431408" cy="2315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4626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9144000" cy="83099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Требования к проведению </a:t>
            </a:r>
            <a:r>
              <a:rPr lang="ru-RU" sz="2400" b="1" dirty="0" smtClean="0">
                <a:solidFill>
                  <a:schemeClr val="bg1"/>
                </a:solidFill>
              </a:rPr>
              <a:t>работ</a:t>
            </a: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в </a:t>
            </a:r>
            <a:r>
              <a:rPr lang="ru-RU" sz="2400" b="1" dirty="0">
                <a:solidFill>
                  <a:schemeClr val="bg1"/>
                </a:solidFill>
              </a:rPr>
              <a:t>микробиологической лаборатории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985854"/>
            <a:ext cx="885698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Работу </a:t>
            </a:r>
            <a:r>
              <a:rPr lang="ru-RU" sz="2200" dirty="0"/>
              <a:t>с ПБА групп III и IV выполняют специалисты </a:t>
            </a:r>
            <a:r>
              <a:rPr lang="ru-RU" sz="2200" b="1" dirty="0">
                <a:solidFill>
                  <a:srgbClr val="000099"/>
                </a:solidFill>
              </a:rPr>
              <a:t>с высшим и средним специальным </a:t>
            </a:r>
            <a:r>
              <a:rPr lang="ru-RU" sz="2200" b="1" dirty="0" smtClean="0">
                <a:solidFill>
                  <a:srgbClr val="000099"/>
                </a:solidFill>
              </a:rPr>
              <a:t>образованием</a:t>
            </a:r>
            <a:r>
              <a:rPr lang="ru-RU" sz="22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К </a:t>
            </a:r>
            <a:r>
              <a:rPr lang="ru-RU" sz="2200" dirty="0"/>
              <a:t>ней допускают сотрудников, прошедших </a:t>
            </a:r>
            <a:r>
              <a:rPr lang="ru-RU" sz="2200" b="1" dirty="0">
                <a:solidFill>
                  <a:srgbClr val="000099"/>
                </a:solidFill>
              </a:rPr>
              <a:t>инструктаж по соблюдению требований безопасности работы с ПБА</a:t>
            </a:r>
            <a:r>
              <a:rPr lang="ru-RU" sz="2200" dirty="0"/>
              <a:t>; последующий инструктаж следует проводить не реже одного раза в год. </a:t>
            </a:r>
            <a:endParaRPr lang="ru-RU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Все </a:t>
            </a:r>
            <a:r>
              <a:rPr lang="ru-RU" sz="2200" dirty="0"/>
              <a:t>сотрудники, работающие с ПБА, должны находиться </a:t>
            </a:r>
            <a:r>
              <a:rPr lang="ru-RU" sz="2200" b="1" dirty="0">
                <a:solidFill>
                  <a:srgbClr val="000099"/>
                </a:solidFill>
              </a:rPr>
              <a:t>на диспансерном учёте</a:t>
            </a:r>
            <a:r>
              <a:rPr lang="ru-RU" sz="2200" dirty="0" smtClean="0"/>
              <a:t>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9812"/>
            <a:ext cx="4121286" cy="274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14370" y="3448067"/>
            <a:ext cx="482453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В грязной зоне запрещается курить, употреблять еду, напитки, жевательную резинку. </a:t>
            </a:r>
            <a:r>
              <a:rPr lang="ru-RU" sz="2200" dirty="0" smtClean="0">
                <a:solidFill>
                  <a:prstClr val="black"/>
                </a:solidFill>
              </a:rPr>
              <a:t>Нельзя хранить верхнюю одежду, головные уборы, обувь, пищевые продукты.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prstClr val="black"/>
                </a:solidFill>
              </a:rPr>
              <a:t>В </a:t>
            </a:r>
            <a:r>
              <a:rPr lang="ru-RU" sz="2200" dirty="0">
                <a:solidFill>
                  <a:prstClr val="black"/>
                </a:solidFill>
              </a:rPr>
              <a:t>помещения зоны нельзя приводить детей и домашних животных.</a:t>
            </a:r>
          </a:p>
        </p:txBody>
      </p:sp>
    </p:spTree>
    <p:extLst>
      <p:ext uri="{BB962C8B-B14F-4D97-AF65-F5344CB8AC3E}">
        <p14:creationId xmlns="" xmlns:p14="http://schemas.microsoft.com/office/powerpoint/2010/main" val="262289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" y="25551"/>
            <a:ext cx="914057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0099"/>
                </a:solidFill>
              </a:rPr>
              <a:t>Требования к порядку использования</a:t>
            </a:r>
          </a:p>
          <a:p>
            <a:r>
              <a:rPr lang="ru-RU" sz="2600" b="1" dirty="0">
                <a:solidFill>
                  <a:srgbClr val="000099"/>
                </a:solidFill>
              </a:rPr>
              <a:t>средств индивидуальной </a:t>
            </a:r>
            <a:r>
              <a:rPr lang="ru-RU" sz="2600" b="1" dirty="0" smtClean="0">
                <a:solidFill>
                  <a:srgbClr val="000099"/>
                </a:solidFill>
              </a:rPr>
              <a:t>защиты</a:t>
            </a:r>
            <a:r>
              <a:rPr lang="en-US" sz="2600" b="1" dirty="0" smtClean="0">
                <a:solidFill>
                  <a:srgbClr val="000099"/>
                </a:solidFill>
              </a:rPr>
              <a:t> </a:t>
            </a:r>
            <a:r>
              <a:rPr lang="ru-RU" sz="2600" b="1" dirty="0" smtClean="0">
                <a:solidFill>
                  <a:srgbClr val="000099"/>
                </a:solidFill>
              </a:rPr>
              <a:t>(СИЗ):</a:t>
            </a:r>
            <a:endParaRPr lang="en-US" sz="2600" b="1" dirty="0" smtClean="0">
              <a:solidFill>
                <a:srgbClr val="000099"/>
              </a:solidFill>
            </a:endParaRPr>
          </a:p>
          <a:p>
            <a:pPr algn="ctr"/>
            <a:endParaRPr lang="ru-RU" sz="2600" b="1" dirty="0">
              <a:solidFill>
                <a:srgbClr val="FF0000"/>
              </a:solidFill>
            </a:endParaRPr>
          </a:p>
          <a:p>
            <a:r>
              <a:rPr lang="ru-RU" sz="2000" dirty="0"/>
              <a:t>• Сотрудники лабораторий должны быть</a:t>
            </a:r>
          </a:p>
          <a:p>
            <a:r>
              <a:rPr lang="ru-RU" sz="2000" dirty="0"/>
              <a:t>обеспечены медицинскими халатами,</a:t>
            </a:r>
          </a:p>
          <a:p>
            <a:r>
              <a:rPr lang="ru-RU" sz="2000" dirty="0"/>
              <a:t>комбинезонами, шапочками, сменной обувью</a:t>
            </a:r>
          </a:p>
          <a:p>
            <a:r>
              <a:rPr lang="ru-RU" sz="2000" dirty="0"/>
              <a:t>и другими СИЗ в зависимости от характера</a:t>
            </a:r>
          </a:p>
          <a:p>
            <a:r>
              <a:rPr lang="ru-RU" sz="2000" dirty="0"/>
              <a:t>выполняемых работ и в соответствии с</a:t>
            </a:r>
          </a:p>
          <a:p>
            <a:r>
              <a:rPr lang="ru-RU" sz="2000" dirty="0"/>
              <a:t>действующими нормами;</a:t>
            </a:r>
          </a:p>
          <a:p>
            <a:r>
              <a:rPr lang="ru-RU" sz="2000" dirty="0"/>
              <a:t>• Рабочая одежда и обувь должны быть</a:t>
            </a:r>
          </a:p>
          <a:p>
            <a:r>
              <a:rPr lang="ru-RU" sz="2000" dirty="0"/>
              <a:t>индивидуальными, соответствовать размерам</a:t>
            </a:r>
          </a:p>
          <a:p>
            <a:r>
              <a:rPr lang="ru-RU" sz="2000" dirty="0"/>
              <a:t>работающих и храниться отдельно от личной</a:t>
            </a:r>
          </a:p>
          <a:p>
            <a:r>
              <a:rPr lang="ru-RU" sz="2000" dirty="0"/>
              <a:t>одежды;</a:t>
            </a:r>
          </a:p>
          <a:p>
            <a:r>
              <a:rPr lang="ru-RU" sz="2000" dirty="0"/>
              <a:t>• При проведении исследований в</a:t>
            </a:r>
          </a:p>
          <a:p>
            <a:r>
              <a:rPr lang="ru-RU" sz="2000" dirty="0" err="1"/>
              <a:t>боксированных</a:t>
            </a:r>
            <a:r>
              <a:rPr lang="ru-RU" sz="2000" dirty="0"/>
              <a:t> помещениях производится</a:t>
            </a:r>
          </a:p>
          <a:p>
            <a:r>
              <a:rPr lang="ru-RU" sz="2000" dirty="0"/>
              <a:t>смена медицинского халата в </a:t>
            </a:r>
            <a:r>
              <a:rPr lang="ru-RU" sz="2000" dirty="0" err="1"/>
              <a:t>предбоксе</a:t>
            </a:r>
            <a:endParaRPr lang="ru-RU" sz="2000" dirty="0"/>
          </a:p>
          <a:p>
            <a:r>
              <a:rPr lang="ru-RU" sz="2000" dirty="0"/>
              <a:t>• Смена рабочей одежды должна проводиться по</a:t>
            </a:r>
          </a:p>
          <a:p>
            <a:r>
              <a:rPr lang="ru-RU" sz="2000" dirty="0"/>
              <a:t>мере загрязнения, но не реже 1 раза в неделю;</a:t>
            </a:r>
          </a:p>
          <a:p>
            <a:r>
              <a:rPr lang="ru-RU" sz="2000" dirty="0"/>
              <a:t>• Перед сдачей в стирку защитная одежда</a:t>
            </a:r>
          </a:p>
          <a:p>
            <a:r>
              <a:rPr lang="ru-RU" sz="2000" dirty="0"/>
              <a:t>должна быть </a:t>
            </a:r>
            <a:r>
              <a:rPr lang="ru-RU" sz="2000" dirty="0" smtClean="0"/>
              <a:t>обеззаражена</a:t>
            </a:r>
            <a:endParaRPr lang="ru-RU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989" y="1843598"/>
            <a:ext cx="1853540" cy="277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800" y="1844036"/>
            <a:ext cx="1853540" cy="277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Image 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548" y="25551"/>
            <a:ext cx="2519908" cy="1682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Image resul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456" y="4696125"/>
            <a:ext cx="3208146" cy="2132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105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6954" y="226328"/>
            <a:ext cx="871296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Доставка</a:t>
            </a:r>
            <a:r>
              <a:rPr lang="en-US" sz="2200" dirty="0" smtClean="0"/>
              <a:t> </a:t>
            </a:r>
            <a:r>
              <a:rPr lang="ru-RU" sz="2200" dirty="0" smtClean="0"/>
              <a:t>в</a:t>
            </a:r>
            <a:r>
              <a:rPr lang="en-US" sz="2200" dirty="0" smtClean="0"/>
              <a:t> </a:t>
            </a:r>
            <a:r>
              <a:rPr lang="ru-RU" sz="2200" dirty="0" smtClean="0"/>
              <a:t>лабораторию</a:t>
            </a:r>
            <a:r>
              <a:rPr lang="en-US" sz="2200" dirty="0" smtClean="0"/>
              <a:t> </a:t>
            </a:r>
            <a:r>
              <a:rPr lang="ru-RU" sz="2200" dirty="0" smtClean="0"/>
              <a:t>материала</a:t>
            </a:r>
            <a:r>
              <a:rPr lang="en-US" sz="2200" dirty="0" smtClean="0"/>
              <a:t> </a:t>
            </a:r>
            <a:r>
              <a:rPr lang="ru-RU" sz="2200" dirty="0" smtClean="0"/>
              <a:t>для</a:t>
            </a:r>
            <a:r>
              <a:rPr lang="en-US" sz="2200" dirty="0" smtClean="0"/>
              <a:t> </a:t>
            </a:r>
            <a:r>
              <a:rPr lang="ru-RU" sz="2200" dirty="0" smtClean="0"/>
              <a:t>исследования</a:t>
            </a:r>
            <a:r>
              <a:rPr lang="en-US" sz="2200" dirty="0" smtClean="0"/>
              <a:t> </a:t>
            </a:r>
            <a:r>
              <a:rPr lang="ru-RU" sz="2200" dirty="0" smtClean="0"/>
              <a:t>осуществляется</a:t>
            </a:r>
            <a:r>
              <a:rPr lang="en-US" sz="2200" dirty="0" smtClean="0"/>
              <a:t> </a:t>
            </a:r>
            <a:r>
              <a:rPr lang="ru-RU" sz="2200" dirty="0" smtClean="0"/>
              <a:t>в</a:t>
            </a:r>
            <a:r>
              <a:rPr lang="en-US" sz="2200" dirty="0" smtClean="0"/>
              <a:t> </a:t>
            </a:r>
            <a:r>
              <a:rPr lang="ru-RU" sz="2200" dirty="0" smtClean="0"/>
              <a:t>специальных</a:t>
            </a:r>
            <a:r>
              <a:rPr lang="en-US" sz="2200" dirty="0" smtClean="0"/>
              <a:t> </a:t>
            </a:r>
            <a:r>
              <a:rPr lang="ru-RU" sz="2200" dirty="0" smtClean="0"/>
              <a:t>контейнерах</a:t>
            </a:r>
            <a:r>
              <a:rPr lang="ru-RU" sz="2200" dirty="0"/>
              <a:t>, </a:t>
            </a:r>
            <a:r>
              <a:rPr lang="ru-RU" sz="2200" dirty="0" smtClean="0"/>
              <a:t>биксах</a:t>
            </a:r>
            <a:r>
              <a:rPr lang="en-US" sz="2200" dirty="0" smtClean="0"/>
              <a:t> </a:t>
            </a:r>
            <a:r>
              <a:rPr lang="ru-RU" sz="2200" dirty="0" smtClean="0"/>
              <a:t>или</a:t>
            </a:r>
            <a:r>
              <a:rPr lang="en-US" sz="2200" dirty="0" smtClean="0"/>
              <a:t> </a:t>
            </a:r>
            <a:r>
              <a:rPr lang="ru-RU" sz="2200" dirty="0" smtClean="0"/>
              <a:t>сумках-холодильниках</a:t>
            </a:r>
            <a:r>
              <a:rPr lang="ru-RU" sz="2200" dirty="0"/>
              <a:t>; </a:t>
            </a:r>
            <a:r>
              <a:rPr lang="ru-RU" sz="2200" dirty="0" smtClean="0"/>
              <a:t>доставляемые</a:t>
            </a:r>
            <a:r>
              <a:rPr lang="en-US" sz="2200" dirty="0" smtClean="0"/>
              <a:t> </a:t>
            </a:r>
            <a:r>
              <a:rPr lang="ru-RU" sz="2200" dirty="0" smtClean="0"/>
              <a:t>емкости</a:t>
            </a:r>
            <a:r>
              <a:rPr lang="en-US" sz="2200" dirty="0" smtClean="0"/>
              <a:t> </a:t>
            </a:r>
            <a:r>
              <a:rPr lang="ru-RU" sz="2200" dirty="0" smtClean="0"/>
              <a:t>с</a:t>
            </a:r>
            <a:r>
              <a:rPr lang="en-US" sz="2200" dirty="0" smtClean="0"/>
              <a:t> </a:t>
            </a:r>
            <a:r>
              <a:rPr lang="ru-RU" sz="2200" dirty="0" smtClean="0"/>
              <a:t>жидким</a:t>
            </a:r>
            <a:r>
              <a:rPr lang="en-US" sz="2200" dirty="0" smtClean="0"/>
              <a:t> </a:t>
            </a:r>
            <a:r>
              <a:rPr lang="ru-RU" sz="2200" dirty="0" smtClean="0"/>
              <a:t>материалом</a:t>
            </a:r>
            <a:r>
              <a:rPr lang="en-US" sz="2200" dirty="0" smtClean="0"/>
              <a:t> </a:t>
            </a:r>
            <a:r>
              <a:rPr lang="ru-RU" sz="2200" dirty="0" smtClean="0"/>
              <a:t>должны</a:t>
            </a:r>
            <a:r>
              <a:rPr lang="en-US" sz="2200" dirty="0" smtClean="0"/>
              <a:t> </a:t>
            </a:r>
            <a:r>
              <a:rPr lang="ru-RU" sz="2200" dirty="0" smtClean="0"/>
              <a:t>быть</a:t>
            </a:r>
            <a:r>
              <a:rPr lang="en-US" sz="2200" dirty="0" smtClean="0"/>
              <a:t> </a:t>
            </a:r>
            <a:r>
              <a:rPr lang="ru-RU" sz="2200" dirty="0" smtClean="0"/>
              <a:t>закрыты</a:t>
            </a:r>
            <a:r>
              <a:rPr lang="en-US" sz="2200" dirty="0" smtClean="0"/>
              <a:t> </a:t>
            </a:r>
            <a:r>
              <a:rPr lang="ru-RU" sz="2200" dirty="0" smtClean="0"/>
              <a:t>резиновыми</a:t>
            </a:r>
            <a:r>
              <a:rPr lang="en-US" sz="2200" dirty="0" smtClean="0"/>
              <a:t> </a:t>
            </a:r>
            <a:r>
              <a:rPr lang="ru-RU" sz="2200" dirty="0" smtClean="0"/>
              <a:t>или</a:t>
            </a:r>
            <a:r>
              <a:rPr lang="en-US" sz="2200" dirty="0" smtClean="0"/>
              <a:t> </a:t>
            </a:r>
            <a:r>
              <a:rPr lang="ru-RU" sz="2200" dirty="0" smtClean="0"/>
              <a:t>пластмассовыми</a:t>
            </a:r>
            <a:r>
              <a:rPr lang="en-US" sz="2200" dirty="0" smtClean="0"/>
              <a:t> </a:t>
            </a:r>
            <a:r>
              <a:rPr lang="ru-RU" sz="2200" dirty="0" smtClean="0"/>
              <a:t>пробками,</a:t>
            </a:r>
            <a:r>
              <a:rPr lang="en-US" sz="2200" dirty="0" smtClean="0"/>
              <a:t> </a:t>
            </a:r>
            <a:r>
              <a:rPr lang="ru-RU" sz="2200" dirty="0" smtClean="0"/>
              <a:t>исключающими выливание содержимого во время транспортирования</a:t>
            </a:r>
            <a:endParaRPr lang="ru-RU" sz="2200" dirty="0"/>
          </a:p>
        </p:txBody>
      </p:sp>
      <p:sp>
        <p:nvSpPr>
          <p:cNvPr id="15" name="Rectangle 2"/>
          <p:cNvSpPr>
            <a:spLocks noGrp="1" noChangeArrowheads="1"/>
          </p:cNvSpPr>
          <p:nvPr/>
        </p:nvSpPr>
        <p:spPr bwMode="auto">
          <a:xfrm>
            <a:off x="757238" y="2196523"/>
            <a:ext cx="77724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Транспортные системы</a:t>
            </a:r>
          </a:p>
        </p:txBody>
      </p:sp>
      <p:pic>
        <p:nvPicPr>
          <p:cNvPr id="16" name="Рисунок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640" y="3237617"/>
            <a:ext cx="3209504" cy="35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Рисунок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592" y="2573343"/>
            <a:ext cx="44640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-15645" y="2486070"/>
            <a:ext cx="493204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ru-RU" sz="2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CultureSwab </a:t>
            </a:r>
            <a:r>
              <a:rPr kumimoji="1" lang="ru-RU" altLang="ru-RU" sz="2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универсальные транспортные системы с </a:t>
            </a:r>
            <a:r>
              <a:rPr kumimoji="1" lang="ru-RU" altLang="ru-RU" sz="22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агаром</a:t>
            </a:r>
            <a:r>
              <a:rPr kumimoji="1" lang="ru-RU" altLang="ru-RU" sz="2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ru-RU" altLang="ru-RU" sz="22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Амиес</a:t>
            </a:r>
            <a:r>
              <a:rPr kumimoji="1" lang="ru-RU" altLang="ru-RU" sz="2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Плюс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4933816" y="4443938"/>
            <a:ext cx="411477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2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Системы для транспортировки анаэробов, с индикатором кислорода</a:t>
            </a:r>
          </a:p>
        </p:txBody>
      </p:sp>
    </p:spTree>
    <p:extLst>
      <p:ext uri="{BB962C8B-B14F-4D97-AF65-F5344CB8AC3E}">
        <p14:creationId xmlns="" xmlns:p14="http://schemas.microsoft.com/office/powerpoint/2010/main" val="39360939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980728"/>
            <a:ext cx="8712968" cy="3577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ru-RU" sz="2200" b="1" dirty="0">
                <a:solidFill>
                  <a:srgbClr val="000099"/>
                </a:solidFill>
              </a:rPr>
              <a:t>После окончания работы </a:t>
            </a:r>
            <a:r>
              <a:rPr lang="ru-RU" sz="2200" dirty="0">
                <a:solidFill>
                  <a:prstClr val="black"/>
                </a:solidFill>
              </a:rPr>
              <a:t>все объекты, содержащие ПБА, должны быть убраны в хранилища (холодильники, термостаты, шкафы) с обязательной дезинфекцией столов. Остатки ПБА, использованную посуду и оборудование собирают в закрывающиеся ёмкости и передают в автоклавную. Категорически запрещено сливать отходы с ПБА в канализацию без предварительного обеззараживания. После окончания работы с ПБА и заражёнными животными, а также после ухода из лаборатории следует тщательно вымыть руки.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-1"/>
            <a:ext cx="9144000" cy="83099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Требования к проведению </a:t>
            </a:r>
            <a:r>
              <a:rPr lang="ru-RU" sz="2400" b="1" dirty="0" smtClean="0">
                <a:solidFill>
                  <a:schemeClr val="bg1"/>
                </a:solidFill>
              </a:rPr>
              <a:t>работ</a:t>
            </a: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в </a:t>
            </a:r>
            <a:r>
              <a:rPr lang="ru-RU" sz="2400" b="1" dirty="0">
                <a:solidFill>
                  <a:schemeClr val="bg1"/>
                </a:solidFill>
              </a:rPr>
              <a:t>микробиологической лаборатории</a:t>
            </a:r>
          </a:p>
        </p:txBody>
      </p:sp>
    </p:spTree>
    <p:extLst>
      <p:ext uri="{BB962C8B-B14F-4D97-AF65-F5344CB8AC3E}">
        <p14:creationId xmlns="" xmlns:p14="http://schemas.microsoft.com/office/powerpoint/2010/main" val="39553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4866"/>
            <a:ext cx="6235140" cy="58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Image result for отходы, класс опасности, микробиолог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480" y="1044866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553998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Утилизация отходов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6669" y="614639"/>
            <a:ext cx="91606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Отходы подразделяются на классы в зависимости от степени их опасности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246540" y="2978228"/>
            <a:ext cx="2897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/>
              <a:t>Мешки для сбора медицинских отходов</a:t>
            </a:r>
            <a:endParaRPr lang="ru-RU" sz="2000" i="1" dirty="0"/>
          </a:p>
        </p:txBody>
      </p:sp>
    </p:spTree>
    <p:extLst>
      <p:ext uri="{BB962C8B-B14F-4D97-AF65-F5344CB8AC3E}">
        <p14:creationId xmlns="" xmlns:p14="http://schemas.microsoft.com/office/powerpoint/2010/main" val="18471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1" y="654546"/>
            <a:ext cx="893843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Авария </a:t>
            </a:r>
            <a:r>
              <a:rPr lang="ru-RU" sz="2000" dirty="0" smtClean="0"/>
              <a:t>- </a:t>
            </a:r>
            <a:r>
              <a:rPr lang="ru-RU" sz="2000" dirty="0"/>
              <a:t>нештатная ситуация, при которой создается реальная </a:t>
            </a:r>
            <a:r>
              <a:rPr lang="ru-RU" sz="2000" dirty="0" smtClean="0"/>
              <a:t>или потенциальная </a:t>
            </a:r>
            <a:r>
              <a:rPr lang="ru-RU" sz="2000" dirty="0"/>
              <a:t>возможность выделения ПБА в воздух производственной</a:t>
            </a:r>
          </a:p>
          <a:p>
            <a:r>
              <a:rPr lang="ru-RU" sz="2000" dirty="0"/>
              <a:t>зоны, окружающую среду или заражения персонала.</a:t>
            </a:r>
          </a:p>
          <a:p>
            <a:r>
              <a:rPr lang="ru-RU" sz="2000" dirty="0"/>
              <a:t>• При авариях работу с ПБА немедленно прекращают, ставят в известность</a:t>
            </a:r>
          </a:p>
          <a:p>
            <a:r>
              <a:rPr lang="ru-RU" sz="2000" dirty="0"/>
              <a:t>руководителя лаборатории или лицо, его замещающее;</a:t>
            </a:r>
          </a:p>
          <a:p>
            <a:r>
              <a:rPr lang="ru-RU" sz="2000" dirty="0"/>
              <a:t>• Все открытые части тела обрабатывают дезинфицирующим раствором или </a:t>
            </a:r>
            <a:r>
              <a:rPr lang="ru-RU" sz="2000" dirty="0" smtClean="0"/>
              <a:t>70% этанолом; </a:t>
            </a:r>
            <a:r>
              <a:rPr lang="ru-RU" sz="2000" dirty="0"/>
              <a:t>при попадании инфекционного материала </a:t>
            </a:r>
            <a:r>
              <a:rPr lang="ru-RU" sz="2000" dirty="0" smtClean="0"/>
              <a:t>на слизистые </a:t>
            </a:r>
            <a:r>
              <a:rPr lang="ru-RU" sz="2000" dirty="0"/>
              <a:t>оболочки их немедленно обрабатывают</a:t>
            </a:r>
            <a:r>
              <a:rPr lang="ru-RU" sz="2000" dirty="0" smtClean="0"/>
              <a:t>: </a:t>
            </a:r>
            <a:r>
              <a:rPr lang="ru-RU" sz="2000" i="1" dirty="0" smtClean="0">
                <a:solidFill>
                  <a:srgbClr val="C00000"/>
                </a:solidFill>
              </a:rPr>
              <a:t>глаза</a:t>
            </a:r>
            <a:r>
              <a:rPr lang="ru-RU" sz="2000" dirty="0" smtClean="0"/>
              <a:t> – 1% </a:t>
            </a:r>
            <a:r>
              <a:rPr lang="ru-RU" sz="2000" dirty="0"/>
              <a:t>раствором борной кислоты, несколькими каплями </a:t>
            </a:r>
            <a:r>
              <a:rPr lang="ru-RU" sz="2000" dirty="0" smtClean="0"/>
              <a:t>1% </a:t>
            </a:r>
            <a:r>
              <a:rPr lang="ru-RU" sz="2000" dirty="0"/>
              <a:t>раствора азотнокислого серебра или струей воды</a:t>
            </a:r>
            <a:r>
              <a:rPr lang="ru-RU" sz="2000" dirty="0" smtClean="0"/>
              <a:t>; в </a:t>
            </a:r>
            <a:r>
              <a:rPr lang="ru-RU" sz="2000" i="1" dirty="0">
                <a:solidFill>
                  <a:srgbClr val="C00000"/>
                </a:solidFill>
              </a:rPr>
              <a:t>нос</a:t>
            </a:r>
            <a:r>
              <a:rPr lang="ru-RU" sz="2000" dirty="0"/>
              <a:t> закапывают, а </a:t>
            </a:r>
            <a:r>
              <a:rPr lang="ru-RU" sz="2000" i="1" dirty="0">
                <a:solidFill>
                  <a:srgbClr val="C00000"/>
                </a:solidFill>
              </a:rPr>
              <a:t>рот и горло </a:t>
            </a:r>
            <a:r>
              <a:rPr lang="ru-RU" sz="2000" dirty="0"/>
              <a:t>прополаскивают </a:t>
            </a:r>
            <a:r>
              <a:rPr lang="ru-RU" sz="2000" dirty="0" smtClean="0"/>
              <a:t>0,05% раствором борной </a:t>
            </a:r>
            <a:r>
              <a:rPr lang="ru-RU" sz="2000" dirty="0"/>
              <a:t>кислоты;</a:t>
            </a:r>
          </a:p>
          <a:p>
            <a:r>
              <a:rPr lang="ru-RU" sz="2000" dirty="0"/>
              <a:t>• При аварии, связанной с ранением или другим повреждением кожных</a:t>
            </a:r>
          </a:p>
          <a:p>
            <a:r>
              <a:rPr lang="ru-RU" sz="2000" dirty="0"/>
              <a:t>покровов, </a:t>
            </a:r>
            <a:r>
              <a:rPr lang="ru-RU" sz="2000" dirty="0" smtClean="0"/>
              <a:t>перчатки (если </a:t>
            </a:r>
            <a:r>
              <a:rPr lang="ru-RU" sz="2000" dirty="0"/>
              <a:t>работа проводилась в них) обрабатываются</a:t>
            </a:r>
          </a:p>
          <a:p>
            <a:r>
              <a:rPr lang="ru-RU" sz="2000" dirty="0" err="1"/>
              <a:t>дезраствором</a:t>
            </a:r>
            <a:r>
              <a:rPr lang="ru-RU" sz="2000" dirty="0"/>
              <a:t>, снимаются, из ранки выдавливается кровь, руки</a:t>
            </a:r>
          </a:p>
          <a:p>
            <a:r>
              <a:rPr lang="ru-RU" sz="2000" dirty="0"/>
              <a:t>обрабатываются </a:t>
            </a:r>
            <a:r>
              <a:rPr lang="ru-RU" sz="2000" dirty="0" smtClean="0"/>
              <a:t>70% этанолом, </a:t>
            </a:r>
            <a:r>
              <a:rPr lang="ru-RU" sz="2000" dirty="0"/>
              <a:t>затем моются водой с мылом, ранка</a:t>
            </a:r>
          </a:p>
          <a:p>
            <a:r>
              <a:rPr lang="ru-RU" sz="2000" dirty="0"/>
              <a:t>смазывается раствором йода;</a:t>
            </a:r>
          </a:p>
          <a:p>
            <a:r>
              <a:rPr lang="ru-RU" sz="2000" dirty="0"/>
              <a:t>• Проводится обеззараживание места аварии; защитная одежда замачивается в</a:t>
            </a:r>
          </a:p>
          <a:p>
            <a:r>
              <a:rPr lang="ru-RU" sz="2000" dirty="0"/>
              <a:t>дезинфицирующем растворе; все сотрудники, находившиеся в зоне аварии,</a:t>
            </a:r>
          </a:p>
          <a:p>
            <a:r>
              <a:rPr lang="ru-RU" sz="2000" dirty="0"/>
              <a:t>должны принять </a:t>
            </a:r>
            <a:r>
              <a:rPr lang="ru-RU" sz="2000" dirty="0" smtClean="0"/>
              <a:t>душ.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chemeClr val="bg1"/>
                </a:solidFill>
              </a:rPr>
              <a:t>Ликвидация последствий аварий</a:t>
            </a:r>
          </a:p>
        </p:txBody>
      </p:sp>
    </p:spTree>
    <p:extLst>
      <p:ext uri="{BB962C8B-B14F-4D97-AF65-F5344CB8AC3E}">
        <p14:creationId xmlns="" xmlns:p14="http://schemas.microsoft.com/office/powerpoint/2010/main" val="36105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7016" y="1228397"/>
            <a:ext cx="8856984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/>
              <a:t>Основная </a:t>
            </a:r>
            <a:r>
              <a:rPr lang="ru-RU" sz="2100" dirty="0"/>
              <a:t>задача хранения культур – поддержание их </a:t>
            </a:r>
            <a:r>
              <a:rPr lang="ru-RU" sz="2100" dirty="0" smtClean="0"/>
              <a:t>жизнеспособности</a:t>
            </a:r>
            <a:r>
              <a:rPr lang="ru-RU" sz="2100" dirty="0"/>
              <a:t>, сохранение стабильности </a:t>
            </a:r>
            <a:r>
              <a:rPr lang="ru-RU" sz="2100" dirty="0" err="1"/>
              <a:t>таксономически</a:t>
            </a:r>
            <a:r>
              <a:rPr lang="ru-RU" sz="2100" dirty="0"/>
              <a:t> важных признаков, а</a:t>
            </a:r>
          </a:p>
          <a:p>
            <a:r>
              <a:rPr lang="ru-RU" sz="2100" dirty="0"/>
              <a:t>также определенных свойств, представляющих интерес для науки и</a:t>
            </a:r>
          </a:p>
          <a:p>
            <a:r>
              <a:rPr lang="ru-RU" sz="2100" dirty="0"/>
              <a:t>практики. Проблема длительного хранения микроорганизмов сводится</a:t>
            </a:r>
          </a:p>
          <a:p>
            <a:r>
              <a:rPr lang="ru-RU" sz="2100" dirty="0"/>
              <a:t>к созданию условий </a:t>
            </a:r>
            <a:r>
              <a:rPr lang="ru-RU" sz="2100" b="1" dirty="0"/>
              <a:t>анабиоза</a:t>
            </a:r>
            <a:r>
              <a:rPr lang="ru-RU" sz="2100" dirty="0"/>
              <a:t>, т. е. торможению процессов обмена</a:t>
            </a:r>
          </a:p>
          <a:p>
            <a:r>
              <a:rPr lang="ru-RU" sz="2100" dirty="0"/>
              <a:t>веществ. Хранение микроорганизмов осуществляется в специальных</a:t>
            </a:r>
          </a:p>
          <a:p>
            <a:r>
              <a:rPr lang="ru-RU" sz="2100" b="1" dirty="0"/>
              <a:t>коллекциях типовых культур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В </a:t>
            </a:r>
            <a:r>
              <a:rPr lang="ru-RU" sz="2100" dirty="0"/>
              <a:t>коллекциях жизнеспособность </a:t>
            </a:r>
            <a:r>
              <a:rPr lang="ru-RU" sz="2100" dirty="0" smtClean="0"/>
              <a:t>микроорганизмов </a:t>
            </a:r>
            <a:r>
              <a:rPr lang="ru-RU" sz="2100" dirty="0"/>
              <a:t>поддерживается преимущественно </a:t>
            </a:r>
            <a:r>
              <a:rPr lang="ru-RU" sz="2100" u="sng" dirty="0"/>
              <a:t>следующими </a:t>
            </a:r>
            <a:r>
              <a:rPr lang="ru-RU" sz="2100" u="sng" dirty="0" smtClean="0"/>
              <a:t>методами</a:t>
            </a:r>
            <a:r>
              <a:rPr lang="ru-RU" sz="2100" dirty="0" smtClean="0"/>
              <a:t>:</a:t>
            </a:r>
          </a:p>
          <a:p>
            <a:pPr marL="457200" indent="-457200">
              <a:buAutoNum type="arabicParenR"/>
            </a:pPr>
            <a:r>
              <a:rPr lang="ru-RU" sz="2100" dirty="0" smtClean="0"/>
              <a:t>периодическими </a:t>
            </a:r>
            <a:r>
              <a:rPr lang="ru-RU" sz="2100" dirty="0"/>
              <a:t>пересевами (</a:t>
            </a:r>
            <a:r>
              <a:rPr lang="ru-RU" sz="2100" dirty="0" err="1"/>
              <a:t>субкультивирование</a:t>
            </a:r>
            <a:r>
              <a:rPr lang="ru-RU" sz="2100" dirty="0"/>
              <a:t>); </a:t>
            </a:r>
            <a:endParaRPr lang="ru-RU" sz="2100" dirty="0" smtClean="0"/>
          </a:p>
          <a:p>
            <a:pPr marL="457200" indent="-457200">
              <a:buAutoNum type="arabicParenR"/>
            </a:pPr>
            <a:r>
              <a:rPr lang="ru-RU" sz="2100" dirty="0" smtClean="0"/>
              <a:t>под минеральным </a:t>
            </a:r>
            <a:r>
              <a:rPr lang="ru-RU" sz="2100" dirty="0"/>
              <a:t>маслом; </a:t>
            </a:r>
            <a:endParaRPr lang="ru-RU" sz="2100" dirty="0" smtClean="0"/>
          </a:p>
          <a:p>
            <a:pPr marL="457200" indent="-457200">
              <a:buAutoNum type="arabicParenR"/>
            </a:pPr>
            <a:r>
              <a:rPr lang="ru-RU" sz="2100" dirty="0" smtClean="0"/>
              <a:t>высушиванием</a:t>
            </a:r>
            <a:r>
              <a:rPr lang="ru-RU" sz="2100" dirty="0"/>
              <a:t>; </a:t>
            </a:r>
            <a:endParaRPr lang="ru-RU" sz="2100" dirty="0" smtClean="0"/>
          </a:p>
          <a:p>
            <a:pPr marL="457200" indent="-457200">
              <a:buAutoNum type="arabicParenR"/>
            </a:pPr>
            <a:r>
              <a:rPr lang="ru-RU" sz="2100" dirty="0" smtClean="0"/>
              <a:t>лиофилизацией</a:t>
            </a:r>
            <a:r>
              <a:rPr lang="ru-RU" sz="2100" dirty="0"/>
              <a:t>; </a:t>
            </a:r>
            <a:endParaRPr lang="ru-RU" sz="2100" dirty="0" smtClean="0"/>
          </a:p>
          <a:p>
            <a:pPr marL="457200" indent="-457200">
              <a:buAutoNum type="arabicParenR"/>
            </a:pPr>
            <a:r>
              <a:rPr lang="ru-RU" sz="2100" dirty="0" smtClean="0"/>
              <a:t>в условиях </a:t>
            </a:r>
            <a:r>
              <a:rPr lang="ru-RU" sz="2100" dirty="0"/>
              <a:t>низких и ультранизких температур.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50118" cy="892552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chemeClr val="bg1"/>
                </a:solidFill>
              </a:rPr>
              <a:t>П</a:t>
            </a:r>
            <a:r>
              <a:rPr lang="ru-RU" sz="2600" b="1" dirty="0" smtClean="0">
                <a:solidFill>
                  <a:schemeClr val="bg1"/>
                </a:solidFill>
              </a:rPr>
              <a:t>оддержание (хранение) культур</a:t>
            </a:r>
          </a:p>
          <a:p>
            <a:pPr lvl="0" algn="ctr"/>
            <a:r>
              <a:rPr lang="ru-RU" sz="2600" b="1" dirty="0" smtClean="0">
                <a:solidFill>
                  <a:schemeClr val="bg1"/>
                </a:solidFill>
              </a:rPr>
              <a:t>микроорганизмов</a:t>
            </a:r>
            <a:endParaRPr lang="ru-RU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354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0099"/>
                </a:solidFill>
              </a:rPr>
              <a:t>Время выживания бактерий </a:t>
            </a:r>
            <a:endParaRPr lang="ru-RU" sz="22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000099"/>
                </a:solidFill>
              </a:rPr>
              <a:t>при использовании различных </a:t>
            </a:r>
            <a:r>
              <a:rPr lang="ru-RU" sz="2200" b="1" dirty="0">
                <a:solidFill>
                  <a:srgbClr val="000099"/>
                </a:solidFill>
              </a:rPr>
              <a:t>методов их хранения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2" y="769441"/>
            <a:ext cx="8482012" cy="572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105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</a:rPr>
              <a:t>Хранение микроорганизмов при низких и ультранизких </a:t>
            </a:r>
            <a:r>
              <a:rPr lang="ru-RU" sz="2000" b="1" dirty="0" smtClean="0">
                <a:solidFill>
                  <a:srgbClr val="000099"/>
                </a:solidFill>
              </a:rPr>
              <a:t>температурах </a:t>
            </a:r>
          </a:p>
          <a:p>
            <a:endParaRPr lang="ru-RU" sz="2000" dirty="0" smtClean="0"/>
          </a:p>
          <a:p>
            <a:r>
              <a:rPr lang="ru-RU" sz="2000" dirty="0" smtClean="0"/>
              <a:t>Микроорганизмы замораживают: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 </a:t>
            </a:r>
            <a:r>
              <a:rPr lang="ru-RU" sz="2000" dirty="0"/>
              <a:t>рефрижераторах (от – 12 °С до – 80 °С</a:t>
            </a:r>
            <a:r>
              <a:rPr lang="ru-RU" sz="2000" dirty="0" smtClean="0"/>
              <a:t>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 рефрижераторах </a:t>
            </a:r>
            <a:r>
              <a:rPr lang="ru-RU" sz="2000" dirty="0"/>
              <a:t>с азотом: газово-фазовый ( – 150 °С) </a:t>
            </a:r>
            <a:endParaRPr lang="ru-RU" sz="2000" dirty="0" smtClean="0"/>
          </a:p>
          <a:p>
            <a:r>
              <a:rPr lang="ru-RU" sz="2000" dirty="0" smtClean="0"/>
              <a:t>или жидко-фазовый </a:t>
            </a:r>
            <a:r>
              <a:rPr lang="ru-RU" sz="2000" dirty="0"/>
              <a:t>( – 196 °С</a:t>
            </a:r>
            <a:r>
              <a:rPr lang="ru-RU" sz="2000" dirty="0" smtClean="0"/>
              <a:t>).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Считается</a:t>
            </a:r>
            <a:r>
              <a:rPr lang="ru-RU" i="1" dirty="0">
                <a:solidFill>
                  <a:srgbClr val="000099"/>
                </a:solidFill>
              </a:rPr>
              <a:t>, что грамположительные </a:t>
            </a:r>
            <a:r>
              <a:rPr lang="ru-RU" i="1" dirty="0" smtClean="0">
                <a:solidFill>
                  <a:srgbClr val="000099"/>
                </a:solidFill>
              </a:rPr>
              <a:t>бактерии 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более </a:t>
            </a:r>
            <a:r>
              <a:rPr lang="ru-RU" i="1" dirty="0">
                <a:solidFill>
                  <a:srgbClr val="000099"/>
                </a:solidFill>
              </a:rPr>
              <a:t>устойчивы к замораживанию, чем грамотрицательные</a:t>
            </a:r>
            <a:r>
              <a:rPr lang="ru-RU" i="1" dirty="0" smtClean="0">
                <a:solidFill>
                  <a:srgbClr val="000099"/>
                </a:solidFill>
              </a:rPr>
              <a:t>.</a:t>
            </a:r>
            <a:endParaRPr lang="ru-RU" i="1" dirty="0">
              <a:solidFill>
                <a:srgbClr val="000099"/>
              </a:solidFill>
            </a:endParaRPr>
          </a:p>
        </p:txBody>
      </p:sp>
      <p:pic>
        <p:nvPicPr>
          <p:cNvPr id="35842" name="Picture 2" descr="Image result for низкотемпературный холодильник, жидкий азо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4" y="3564814"/>
            <a:ext cx="2905125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Image result for низкотемпературный холодильник, жидкий азо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6671"/>
            <a:ext cx="2267744" cy="30645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698" y="2610683"/>
            <a:ext cx="61561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При хранении бактерий в жидком азоте используют </a:t>
            </a:r>
            <a:r>
              <a:rPr lang="ru-RU" dirty="0" err="1" smtClean="0">
                <a:solidFill>
                  <a:prstClr val="black"/>
                </a:solidFill>
              </a:rPr>
              <a:t>криопротекторы</a:t>
            </a:r>
            <a:r>
              <a:rPr lang="ru-RU" dirty="0" smtClean="0">
                <a:solidFill>
                  <a:prstClr val="black"/>
                </a:solidFill>
              </a:rPr>
              <a:t> двух </a:t>
            </a:r>
            <a:r>
              <a:rPr lang="ru-RU" dirty="0">
                <a:solidFill>
                  <a:prstClr val="black"/>
                </a:solidFill>
              </a:rPr>
              <a:t>типов: </a:t>
            </a:r>
            <a:r>
              <a:rPr lang="ru-RU" b="1" dirty="0">
                <a:solidFill>
                  <a:srgbClr val="000099"/>
                </a:solidFill>
              </a:rPr>
              <a:t>глицерин</a:t>
            </a:r>
            <a:r>
              <a:rPr lang="ru-RU" dirty="0">
                <a:solidFill>
                  <a:prstClr val="black"/>
                </a:solidFill>
              </a:rPr>
              <a:t> и </a:t>
            </a:r>
            <a:r>
              <a:rPr lang="ru-RU" b="1" dirty="0" err="1">
                <a:solidFill>
                  <a:srgbClr val="000099"/>
                </a:solidFill>
              </a:rPr>
              <a:t>диметилсульфоксид</a:t>
            </a:r>
            <a:r>
              <a:rPr lang="ru-RU" dirty="0">
                <a:solidFill>
                  <a:prstClr val="black"/>
                </a:solidFill>
              </a:rPr>
              <a:t>, которые легко проходят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через клеточную мембрану и обеспечивают как внутри, так и внеклеточную защиту; </a:t>
            </a:r>
            <a:r>
              <a:rPr lang="ru-RU" b="1" dirty="0">
                <a:solidFill>
                  <a:srgbClr val="000099"/>
                </a:solidFill>
              </a:rPr>
              <a:t>сахароза, глюкоза, </a:t>
            </a:r>
            <a:r>
              <a:rPr lang="ru-RU" b="1" dirty="0" err="1">
                <a:solidFill>
                  <a:srgbClr val="000099"/>
                </a:solidFill>
              </a:rPr>
              <a:t>полиэтиленгликоль</a:t>
            </a:r>
            <a:r>
              <a:rPr lang="ru-RU" b="1" dirty="0">
                <a:solidFill>
                  <a:srgbClr val="000099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обеспечивают защитное действие на наружной поверхности клеточной мембраны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pPr lvl="0"/>
            <a:r>
              <a:rPr lang="ru-RU" dirty="0">
                <a:solidFill>
                  <a:prstClr val="black"/>
                </a:solidFill>
              </a:rPr>
              <a:t>По </a:t>
            </a:r>
            <a:r>
              <a:rPr lang="ru-RU" dirty="0" smtClean="0">
                <a:solidFill>
                  <a:prstClr val="black"/>
                </a:solidFill>
              </a:rPr>
              <a:t>основным </a:t>
            </a:r>
            <a:r>
              <a:rPr lang="ru-RU" dirty="0">
                <a:solidFill>
                  <a:prstClr val="black"/>
                </a:solidFill>
              </a:rPr>
              <a:t>преимуществам криогенного сохранения микроорганизмов можно отнести: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</a:rPr>
              <a:t>малую вероятность заражения культуры, сохранение в стабильном </a:t>
            </a:r>
            <a:r>
              <a:rPr lang="ru-RU" dirty="0" smtClean="0">
                <a:solidFill>
                  <a:prstClr val="black"/>
                </a:solidFill>
              </a:rPr>
              <a:t>состоянии </a:t>
            </a:r>
            <a:r>
              <a:rPr lang="ru-RU" dirty="0">
                <a:solidFill>
                  <a:prstClr val="black"/>
                </a:solidFill>
              </a:rPr>
              <a:t>свойств </a:t>
            </a:r>
            <a:r>
              <a:rPr lang="ru-RU" dirty="0" smtClean="0">
                <a:solidFill>
                  <a:prstClr val="black"/>
                </a:solidFill>
              </a:rPr>
              <a:t>микроорганизмов,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</a:rPr>
              <a:t>небольшие </a:t>
            </a:r>
            <a:r>
              <a:rPr lang="ru-RU" dirty="0">
                <a:solidFill>
                  <a:prstClr val="black"/>
                </a:solidFill>
              </a:rPr>
              <a:t>временные и </a:t>
            </a:r>
            <a:r>
              <a:rPr lang="ru-RU" dirty="0" smtClean="0">
                <a:solidFill>
                  <a:prstClr val="black"/>
                </a:solidFill>
              </a:rPr>
              <a:t>материальные </a:t>
            </a:r>
            <a:r>
              <a:rPr lang="ru-RU" dirty="0">
                <a:solidFill>
                  <a:prstClr val="black"/>
                </a:solidFill>
              </a:rPr>
              <a:t>затраты, возможность использования замороженных культур в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</a:rPr>
              <a:t>качестве прямого </a:t>
            </a:r>
            <a:r>
              <a:rPr lang="ru-RU" dirty="0" err="1">
                <a:solidFill>
                  <a:prstClr val="black"/>
                </a:solidFill>
              </a:rPr>
              <a:t>инокулята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62697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2979</Words>
  <Application>Microsoft Office PowerPoint</Application>
  <PresentationFormat>Экран (4:3)</PresentationFormat>
  <Paragraphs>360</Paragraphs>
  <Slides>41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43" baseType="lpstr">
      <vt:lpstr>Тема Office</vt:lpstr>
      <vt:lpstr>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Контроль стерилизации</vt:lpstr>
      <vt:lpstr>Стерилизация</vt:lpstr>
      <vt:lpstr>Слайд 29</vt:lpstr>
      <vt:lpstr>Слайд 30</vt:lpstr>
      <vt:lpstr>Слайд 31</vt:lpstr>
      <vt:lpstr>Оборудование микробиологической лаборатории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Dina Yarullina</dc:creator>
  <cp:lastModifiedBy>Ольга</cp:lastModifiedBy>
  <cp:revision>53</cp:revision>
  <dcterms:created xsi:type="dcterms:W3CDTF">2016-09-10T15:27:45Z</dcterms:created>
  <dcterms:modified xsi:type="dcterms:W3CDTF">2016-09-18T13:40:18Z</dcterms:modified>
</cp:coreProperties>
</file>