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5" r:id="rId5"/>
    <p:sldId id="266" r:id="rId6"/>
    <p:sldId id="270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FF00FF"/>
    <a:srgbClr val="157FFF"/>
    <a:srgbClr val="F7E289"/>
    <a:srgbClr val="FF9E1D"/>
    <a:srgbClr val="D68B1C"/>
    <a:srgbClr val="D09622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6370338" cy="1563703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2148B0-4A33-4065-B91C-0393428DD3BD}" type="doc">
      <dgm:prSet loTypeId="urn:microsoft.com/office/officeart/2005/8/layout/vList6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CDB7209-5D53-45F9-A041-5DE1D834263E}">
      <dgm:prSet phldrT="[Текст]" custT="1"/>
      <dgm:spPr/>
      <dgm:t>
        <a:bodyPr/>
        <a:lstStyle/>
        <a:p>
          <a:r>
            <a:rPr lang="ru-RU" sz="1600" b="1" i="0" dirty="0" smtClean="0"/>
            <a:t>Управление финансовыми потоками в условиях цифровой трансформации</a:t>
          </a:r>
          <a:endParaRPr lang="ru-RU" sz="1600" b="1" dirty="0"/>
        </a:p>
      </dgm:t>
    </dgm:pt>
    <dgm:pt modelId="{27ACDD1F-8C42-40DD-BAE7-BF44126391A1}" type="parTrans" cxnId="{D7D8553F-C01F-4F02-8C4C-743FAF7062BB}">
      <dgm:prSet/>
      <dgm:spPr/>
      <dgm:t>
        <a:bodyPr/>
        <a:lstStyle/>
        <a:p>
          <a:endParaRPr lang="ru-RU" sz="1600"/>
        </a:p>
      </dgm:t>
    </dgm:pt>
    <dgm:pt modelId="{4818D433-4405-4AE1-8846-D389126C904F}" type="sibTrans" cxnId="{D7D8553F-C01F-4F02-8C4C-743FAF7062BB}">
      <dgm:prSet/>
      <dgm:spPr/>
      <dgm:t>
        <a:bodyPr/>
        <a:lstStyle/>
        <a:p>
          <a:endParaRPr lang="ru-RU" sz="1600"/>
        </a:p>
      </dgm:t>
    </dgm:pt>
    <dgm:pt modelId="{3AD9D177-B615-47F7-92F8-752E54606706}">
      <dgm:prSet phldrT="[Текст]" custT="1"/>
      <dgm:spPr/>
      <dgm:t>
        <a:bodyPr/>
        <a:lstStyle/>
        <a:p>
          <a:r>
            <a:rPr lang="ru-RU" sz="1600" b="0" i="0" dirty="0" smtClean="0"/>
            <a:t> </a:t>
          </a:r>
          <a:r>
            <a:rPr lang="ru-RU" sz="1600" b="1" i="0" dirty="0" smtClean="0"/>
            <a:t>Практикум по  дисциплине «эмоциональный  интеллект»</a:t>
          </a:r>
          <a:endParaRPr lang="ru-RU" sz="1600" b="1" dirty="0"/>
        </a:p>
      </dgm:t>
    </dgm:pt>
    <dgm:pt modelId="{9A06C769-C451-46F9-92B1-CC548B712D91}" type="parTrans" cxnId="{7B715CFA-FF9E-4759-A710-D8B6649AF5F4}">
      <dgm:prSet/>
      <dgm:spPr/>
      <dgm:t>
        <a:bodyPr/>
        <a:lstStyle/>
        <a:p>
          <a:endParaRPr lang="ru-RU" sz="1600"/>
        </a:p>
      </dgm:t>
    </dgm:pt>
    <dgm:pt modelId="{D7D3BCB8-CD99-4B3B-9E0A-FAB617E31844}" type="sibTrans" cxnId="{7B715CFA-FF9E-4759-A710-D8B6649AF5F4}">
      <dgm:prSet/>
      <dgm:spPr/>
      <dgm:t>
        <a:bodyPr/>
        <a:lstStyle/>
        <a:p>
          <a:endParaRPr lang="ru-RU" sz="1600"/>
        </a:p>
      </dgm:t>
    </dgm:pt>
    <dgm:pt modelId="{E425AC7D-9E22-47D5-9035-9FA4B402A5AF}">
      <dgm:prSet phldrT="[Текст]" custT="1"/>
      <dgm:spPr/>
      <dgm:t>
        <a:bodyPr/>
        <a:lstStyle/>
        <a:p>
          <a:r>
            <a:rPr lang="ru-RU" sz="1600" b="1" i="0" dirty="0" smtClean="0"/>
            <a:t>Поведенческие финансы </a:t>
          </a:r>
          <a:endParaRPr lang="ru-RU" sz="1600" b="1" dirty="0"/>
        </a:p>
      </dgm:t>
    </dgm:pt>
    <dgm:pt modelId="{1767B18D-A509-463C-9BCD-507AD767731E}" type="parTrans" cxnId="{33C286DD-10DB-4D37-95D2-8EE4633E8614}">
      <dgm:prSet/>
      <dgm:spPr/>
      <dgm:t>
        <a:bodyPr/>
        <a:lstStyle/>
        <a:p>
          <a:endParaRPr lang="ru-RU" sz="1600"/>
        </a:p>
      </dgm:t>
    </dgm:pt>
    <dgm:pt modelId="{B3187388-1D74-48B2-A401-47023CAD9E83}" type="sibTrans" cxnId="{33C286DD-10DB-4D37-95D2-8EE4633E8614}">
      <dgm:prSet/>
      <dgm:spPr/>
      <dgm:t>
        <a:bodyPr/>
        <a:lstStyle/>
        <a:p>
          <a:endParaRPr lang="ru-RU" sz="1600"/>
        </a:p>
      </dgm:t>
    </dgm:pt>
    <dgm:pt modelId="{7648DF1E-39D8-4F8B-89AD-01BDC5E01E21}">
      <dgm:prSet phldrT="[Текст]" custT="1"/>
      <dgm:spPr/>
      <dgm:t>
        <a:bodyPr/>
        <a:lstStyle/>
        <a:p>
          <a:r>
            <a:rPr lang="ru-RU" sz="1600" dirty="0" smtClean="0"/>
            <a:t>5 семестр , 26/28 </a:t>
          </a:r>
          <a:r>
            <a:rPr lang="ru-RU" sz="1600" dirty="0" err="1" smtClean="0"/>
            <a:t>ак</a:t>
          </a:r>
          <a:r>
            <a:rPr lang="ru-RU" sz="1600" dirty="0" smtClean="0"/>
            <a:t>. часов, контрольная точка: зачет (в виде деловой игры) </a:t>
          </a:r>
          <a:endParaRPr lang="ru-RU" sz="1600" dirty="0"/>
        </a:p>
      </dgm:t>
    </dgm:pt>
    <dgm:pt modelId="{4C17D8E3-7BA7-4CED-875C-1D624B4F8014}" type="parTrans" cxnId="{FCB30C72-7745-4380-BFAA-8D1DF05F889D}">
      <dgm:prSet/>
      <dgm:spPr/>
      <dgm:t>
        <a:bodyPr/>
        <a:lstStyle/>
        <a:p>
          <a:endParaRPr lang="ru-RU" sz="1600"/>
        </a:p>
      </dgm:t>
    </dgm:pt>
    <dgm:pt modelId="{FFD185E9-0A3B-482B-946A-61FA0D93C1E4}" type="sibTrans" cxnId="{FCB30C72-7745-4380-BFAA-8D1DF05F889D}">
      <dgm:prSet/>
      <dgm:spPr/>
      <dgm:t>
        <a:bodyPr/>
        <a:lstStyle/>
        <a:p>
          <a:endParaRPr lang="ru-RU" sz="1600"/>
        </a:p>
      </dgm:t>
    </dgm:pt>
    <dgm:pt modelId="{462F6E57-D074-4B53-9530-03A2EDA903FD}">
      <dgm:prSet phldrT="[Текст]" custT="1"/>
      <dgm:spPr/>
      <dgm:t>
        <a:bodyPr/>
        <a:lstStyle/>
        <a:p>
          <a:r>
            <a:rPr lang="ru-RU" sz="1600" dirty="0" smtClean="0"/>
            <a:t>6 семестр, 26/28 </a:t>
          </a:r>
          <a:r>
            <a:rPr lang="ru-RU" sz="1600" dirty="0" err="1" smtClean="0"/>
            <a:t>ак</a:t>
          </a:r>
          <a:r>
            <a:rPr lang="ru-RU" sz="1600" dirty="0" smtClean="0"/>
            <a:t>. часов, контрольная точка: зачет ( в виде деловой игры) </a:t>
          </a:r>
          <a:endParaRPr lang="ru-RU" sz="1600" dirty="0"/>
        </a:p>
      </dgm:t>
    </dgm:pt>
    <dgm:pt modelId="{9940EF75-9757-4777-84AA-1655CA5580DA}" type="parTrans" cxnId="{CEDAB349-C3A9-442D-B532-DA4F94825DBB}">
      <dgm:prSet/>
      <dgm:spPr/>
      <dgm:t>
        <a:bodyPr/>
        <a:lstStyle/>
        <a:p>
          <a:endParaRPr lang="ru-RU" sz="1600"/>
        </a:p>
      </dgm:t>
    </dgm:pt>
    <dgm:pt modelId="{19BFCD3D-5D7D-4402-B7E8-019B764484E9}" type="sibTrans" cxnId="{CEDAB349-C3A9-442D-B532-DA4F94825DBB}">
      <dgm:prSet/>
      <dgm:spPr/>
      <dgm:t>
        <a:bodyPr/>
        <a:lstStyle/>
        <a:p>
          <a:endParaRPr lang="ru-RU" sz="1600"/>
        </a:p>
      </dgm:t>
    </dgm:pt>
    <dgm:pt modelId="{E891E0D1-A451-4F31-B237-E16752F3E6E1}">
      <dgm:prSet phldrT="[Текст]" custT="1"/>
      <dgm:spPr/>
      <dgm:t>
        <a:bodyPr/>
        <a:lstStyle/>
        <a:p>
          <a:r>
            <a:rPr lang="ru-RU" sz="1600" dirty="0" smtClean="0"/>
            <a:t>7 семестр, 26/28 </a:t>
          </a:r>
          <a:r>
            <a:rPr lang="ru-RU" sz="1600" dirty="0" err="1" smtClean="0"/>
            <a:t>ак</a:t>
          </a:r>
          <a:r>
            <a:rPr lang="ru-RU" sz="1600" dirty="0" smtClean="0"/>
            <a:t>. часов, контрольная точка: зачет ( в интерактивной форме)</a:t>
          </a:r>
          <a:endParaRPr lang="ru-RU" sz="1600" dirty="0"/>
        </a:p>
      </dgm:t>
    </dgm:pt>
    <dgm:pt modelId="{F25C29BC-8C11-4B13-8661-2DA4B089945C}" type="parTrans" cxnId="{15CD14D9-65F9-4B83-A623-37214A57FC96}">
      <dgm:prSet/>
      <dgm:spPr/>
      <dgm:t>
        <a:bodyPr/>
        <a:lstStyle/>
        <a:p>
          <a:endParaRPr lang="ru-RU" sz="1600"/>
        </a:p>
      </dgm:t>
    </dgm:pt>
    <dgm:pt modelId="{981D867A-80EF-4E3C-925D-83FB0ECE1A76}" type="sibTrans" cxnId="{15CD14D9-65F9-4B83-A623-37214A57FC96}">
      <dgm:prSet/>
      <dgm:spPr/>
      <dgm:t>
        <a:bodyPr/>
        <a:lstStyle/>
        <a:p>
          <a:endParaRPr lang="ru-RU" sz="1600"/>
        </a:p>
      </dgm:t>
    </dgm:pt>
    <dgm:pt modelId="{BE36A391-D955-4E08-BDFC-C9E731AE9364}" type="pres">
      <dgm:prSet presAssocID="{D12148B0-4A33-4065-B91C-0393428DD3B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6CBC84D-5689-4F11-A827-1420EF8CB2D8}" type="pres">
      <dgm:prSet presAssocID="{4CDB7209-5D53-45F9-A041-5DE1D834263E}" presName="linNode" presStyleCnt="0"/>
      <dgm:spPr/>
      <dgm:t>
        <a:bodyPr/>
        <a:lstStyle/>
        <a:p>
          <a:endParaRPr lang="ru-RU"/>
        </a:p>
      </dgm:t>
    </dgm:pt>
    <dgm:pt modelId="{F91C5981-C234-4F62-AD10-3A9D51221172}" type="pres">
      <dgm:prSet presAssocID="{4CDB7209-5D53-45F9-A041-5DE1D834263E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E6615C-D8BF-451D-9F7D-F16246654929}" type="pres">
      <dgm:prSet presAssocID="{4CDB7209-5D53-45F9-A041-5DE1D834263E}" presName="childShp" presStyleLbl="bgAccFollowNode1" presStyleIdx="0" presStyleCnt="3" custLinFactNeighborX="-1903" custLinFactNeighborY="101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9F8E53-3684-4069-AEF2-86CA533EE504}" type="pres">
      <dgm:prSet presAssocID="{4818D433-4405-4AE1-8846-D389126C904F}" presName="spacing" presStyleCnt="0"/>
      <dgm:spPr/>
      <dgm:t>
        <a:bodyPr/>
        <a:lstStyle/>
        <a:p>
          <a:endParaRPr lang="ru-RU"/>
        </a:p>
      </dgm:t>
    </dgm:pt>
    <dgm:pt modelId="{038CAA34-1D04-4578-9F13-360AB8D03D41}" type="pres">
      <dgm:prSet presAssocID="{3AD9D177-B615-47F7-92F8-752E54606706}" presName="linNode" presStyleCnt="0"/>
      <dgm:spPr/>
      <dgm:t>
        <a:bodyPr/>
        <a:lstStyle/>
        <a:p>
          <a:endParaRPr lang="ru-RU"/>
        </a:p>
      </dgm:t>
    </dgm:pt>
    <dgm:pt modelId="{A3647BB5-C120-4F5A-B5AE-20EC080941FE}" type="pres">
      <dgm:prSet presAssocID="{3AD9D177-B615-47F7-92F8-752E54606706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A6EC0E-6E01-437B-BA6F-EA0C3F79469D}" type="pres">
      <dgm:prSet presAssocID="{3AD9D177-B615-47F7-92F8-752E54606706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874B1F-4122-4240-8450-0D6D6FFE3D37}" type="pres">
      <dgm:prSet presAssocID="{D7D3BCB8-CD99-4B3B-9E0A-FAB617E31844}" presName="spacing" presStyleCnt="0"/>
      <dgm:spPr/>
      <dgm:t>
        <a:bodyPr/>
        <a:lstStyle/>
        <a:p>
          <a:endParaRPr lang="ru-RU"/>
        </a:p>
      </dgm:t>
    </dgm:pt>
    <dgm:pt modelId="{4FB2F386-8667-404C-B668-444F3FDCE27B}" type="pres">
      <dgm:prSet presAssocID="{E425AC7D-9E22-47D5-9035-9FA4B402A5AF}" presName="linNode" presStyleCnt="0"/>
      <dgm:spPr/>
      <dgm:t>
        <a:bodyPr/>
        <a:lstStyle/>
        <a:p>
          <a:endParaRPr lang="ru-RU"/>
        </a:p>
      </dgm:t>
    </dgm:pt>
    <dgm:pt modelId="{22AD7CE1-AEDA-4473-AAE1-B38DFA0ECA3B}" type="pres">
      <dgm:prSet presAssocID="{E425AC7D-9E22-47D5-9035-9FA4B402A5AF}" presName="parentShp" presStyleLbl="node1" presStyleIdx="2" presStyleCnt="3" custLinFactNeighborY="-6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DA01C9-1FB1-44DD-854B-DD1E823295DE}" type="pres">
      <dgm:prSet presAssocID="{E425AC7D-9E22-47D5-9035-9FA4B402A5AF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2723C7-BB06-48CA-A368-04458F2843D5}" type="presOf" srcId="{E891E0D1-A451-4F31-B237-E16752F3E6E1}" destId="{6EDA01C9-1FB1-44DD-854B-DD1E823295DE}" srcOrd="0" destOrd="0" presId="urn:microsoft.com/office/officeart/2005/8/layout/vList6"/>
    <dgm:cxn modelId="{A7D051D2-196B-4870-B03C-4C830C3D253E}" type="presOf" srcId="{D12148B0-4A33-4065-B91C-0393428DD3BD}" destId="{BE36A391-D955-4E08-BDFC-C9E731AE9364}" srcOrd="0" destOrd="0" presId="urn:microsoft.com/office/officeart/2005/8/layout/vList6"/>
    <dgm:cxn modelId="{475C4A4B-1B27-4901-8B1F-C9481352EE91}" type="presOf" srcId="{7648DF1E-39D8-4F8B-89AD-01BDC5E01E21}" destId="{80E6615C-D8BF-451D-9F7D-F16246654929}" srcOrd="0" destOrd="0" presId="urn:microsoft.com/office/officeart/2005/8/layout/vList6"/>
    <dgm:cxn modelId="{FCB30C72-7745-4380-BFAA-8D1DF05F889D}" srcId="{4CDB7209-5D53-45F9-A041-5DE1D834263E}" destId="{7648DF1E-39D8-4F8B-89AD-01BDC5E01E21}" srcOrd="0" destOrd="0" parTransId="{4C17D8E3-7BA7-4CED-875C-1D624B4F8014}" sibTransId="{FFD185E9-0A3B-482B-946A-61FA0D93C1E4}"/>
    <dgm:cxn modelId="{7B715CFA-FF9E-4759-A710-D8B6649AF5F4}" srcId="{D12148B0-4A33-4065-B91C-0393428DD3BD}" destId="{3AD9D177-B615-47F7-92F8-752E54606706}" srcOrd="1" destOrd="0" parTransId="{9A06C769-C451-46F9-92B1-CC548B712D91}" sibTransId="{D7D3BCB8-CD99-4B3B-9E0A-FAB617E31844}"/>
    <dgm:cxn modelId="{CEDAB349-C3A9-442D-B532-DA4F94825DBB}" srcId="{3AD9D177-B615-47F7-92F8-752E54606706}" destId="{462F6E57-D074-4B53-9530-03A2EDA903FD}" srcOrd="0" destOrd="0" parTransId="{9940EF75-9757-4777-84AA-1655CA5580DA}" sibTransId="{19BFCD3D-5D7D-4402-B7E8-019B764484E9}"/>
    <dgm:cxn modelId="{D7D8553F-C01F-4F02-8C4C-743FAF7062BB}" srcId="{D12148B0-4A33-4065-B91C-0393428DD3BD}" destId="{4CDB7209-5D53-45F9-A041-5DE1D834263E}" srcOrd="0" destOrd="0" parTransId="{27ACDD1F-8C42-40DD-BAE7-BF44126391A1}" sibTransId="{4818D433-4405-4AE1-8846-D389126C904F}"/>
    <dgm:cxn modelId="{A91EEC42-3C4B-4D98-808A-2E36152EACCA}" type="presOf" srcId="{4CDB7209-5D53-45F9-A041-5DE1D834263E}" destId="{F91C5981-C234-4F62-AD10-3A9D51221172}" srcOrd="0" destOrd="0" presId="urn:microsoft.com/office/officeart/2005/8/layout/vList6"/>
    <dgm:cxn modelId="{5EAE4B81-6E40-48BF-9E21-C41DDBDB1A70}" type="presOf" srcId="{E425AC7D-9E22-47D5-9035-9FA4B402A5AF}" destId="{22AD7CE1-AEDA-4473-AAE1-B38DFA0ECA3B}" srcOrd="0" destOrd="0" presId="urn:microsoft.com/office/officeart/2005/8/layout/vList6"/>
    <dgm:cxn modelId="{33C286DD-10DB-4D37-95D2-8EE4633E8614}" srcId="{D12148B0-4A33-4065-B91C-0393428DD3BD}" destId="{E425AC7D-9E22-47D5-9035-9FA4B402A5AF}" srcOrd="2" destOrd="0" parTransId="{1767B18D-A509-463C-9BCD-507AD767731E}" sibTransId="{B3187388-1D74-48B2-A401-47023CAD9E83}"/>
    <dgm:cxn modelId="{15CD14D9-65F9-4B83-A623-37214A57FC96}" srcId="{E425AC7D-9E22-47D5-9035-9FA4B402A5AF}" destId="{E891E0D1-A451-4F31-B237-E16752F3E6E1}" srcOrd="0" destOrd="0" parTransId="{F25C29BC-8C11-4B13-8661-2DA4B089945C}" sibTransId="{981D867A-80EF-4E3C-925D-83FB0ECE1A76}"/>
    <dgm:cxn modelId="{5D294E97-9A78-459C-8F96-EC656FA4EA24}" type="presOf" srcId="{3AD9D177-B615-47F7-92F8-752E54606706}" destId="{A3647BB5-C120-4F5A-B5AE-20EC080941FE}" srcOrd="0" destOrd="0" presId="urn:microsoft.com/office/officeart/2005/8/layout/vList6"/>
    <dgm:cxn modelId="{0B951614-B476-4D8F-BAEB-9DEAC622B568}" type="presOf" srcId="{462F6E57-D074-4B53-9530-03A2EDA903FD}" destId="{DBA6EC0E-6E01-437B-BA6F-EA0C3F79469D}" srcOrd="0" destOrd="0" presId="urn:microsoft.com/office/officeart/2005/8/layout/vList6"/>
    <dgm:cxn modelId="{6E672924-478F-4BB1-A4C5-166194622F35}" type="presParOf" srcId="{BE36A391-D955-4E08-BDFC-C9E731AE9364}" destId="{B6CBC84D-5689-4F11-A827-1420EF8CB2D8}" srcOrd="0" destOrd="0" presId="urn:microsoft.com/office/officeart/2005/8/layout/vList6"/>
    <dgm:cxn modelId="{C204C967-B5AF-4295-AA30-B3FA11013065}" type="presParOf" srcId="{B6CBC84D-5689-4F11-A827-1420EF8CB2D8}" destId="{F91C5981-C234-4F62-AD10-3A9D51221172}" srcOrd="0" destOrd="0" presId="urn:microsoft.com/office/officeart/2005/8/layout/vList6"/>
    <dgm:cxn modelId="{36A6F179-41FD-4D2E-821A-16A05EF9F0F0}" type="presParOf" srcId="{B6CBC84D-5689-4F11-A827-1420EF8CB2D8}" destId="{80E6615C-D8BF-451D-9F7D-F16246654929}" srcOrd="1" destOrd="0" presId="urn:microsoft.com/office/officeart/2005/8/layout/vList6"/>
    <dgm:cxn modelId="{42E6E314-0562-4B6A-A385-C33B144BC3E6}" type="presParOf" srcId="{BE36A391-D955-4E08-BDFC-C9E731AE9364}" destId="{0C9F8E53-3684-4069-AEF2-86CA533EE504}" srcOrd="1" destOrd="0" presId="urn:microsoft.com/office/officeart/2005/8/layout/vList6"/>
    <dgm:cxn modelId="{87DD46C9-EC86-4188-990F-B8DB28932A61}" type="presParOf" srcId="{BE36A391-D955-4E08-BDFC-C9E731AE9364}" destId="{038CAA34-1D04-4578-9F13-360AB8D03D41}" srcOrd="2" destOrd="0" presId="urn:microsoft.com/office/officeart/2005/8/layout/vList6"/>
    <dgm:cxn modelId="{37284862-4304-4D23-B651-9ECCE85306A1}" type="presParOf" srcId="{038CAA34-1D04-4578-9F13-360AB8D03D41}" destId="{A3647BB5-C120-4F5A-B5AE-20EC080941FE}" srcOrd="0" destOrd="0" presId="urn:microsoft.com/office/officeart/2005/8/layout/vList6"/>
    <dgm:cxn modelId="{739946FF-175F-4A47-B197-5E3E3A94AC56}" type="presParOf" srcId="{038CAA34-1D04-4578-9F13-360AB8D03D41}" destId="{DBA6EC0E-6E01-437B-BA6F-EA0C3F79469D}" srcOrd="1" destOrd="0" presId="urn:microsoft.com/office/officeart/2005/8/layout/vList6"/>
    <dgm:cxn modelId="{1316C167-37FD-4574-B247-EC8DAF91AE69}" type="presParOf" srcId="{BE36A391-D955-4E08-BDFC-C9E731AE9364}" destId="{B2874B1F-4122-4240-8450-0D6D6FFE3D37}" srcOrd="3" destOrd="0" presId="urn:microsoft.com/office/officeart/2005/8/layout/vList6"/>
    <dgm:cxn modelId="{950123AB-3406-4F96-824B-B06E3902F601}" type="presParOf" srcId="{BE36A391-D955-4E08-BDFC-C9E731AE9364}" destId="{4FB2F386-8667-404C-B668-444F3FDCE27B}" srcOrd="4" destOrd="0" presId="urn:microsoft.com/office/officeart/2005/8/layout/vList6"/>
    <dgm:cxn modelId="{14BAEC7A-1183-438B-9864-D4E293D350A6}" type="presParOf" srcId="{4FB2F386-8667-404C-B668-444F3FDCE27B}" destId="{22AD7CE1-AEDA-4473-AAE1-B38DFA0ECA3B}" srcOrd="0" destOrd="0" presId="urn:microsoft.com/office/officeart/2005/8/layout/vList6"/>
    <dgm:cxn modelId="{8FB84326-E8E9-491E-9CB4-026D6E9B42E8}" type="presParOf" srcId="{4FB2F386-8667-404C-B668-444F3FDCE27B}" destId="{6EDA01C9-1FB1-44DD-854B-DD1E823295D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4A21C3-F77D-4366-82D6-D5AE809C0D97}" type="doc">
      <dgm:prSet loTypeId="urn:microsoft.com/office/officeart/2005/8/layout/vList3#1" loCatId="picture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F690A84-97DC-43A6-9FB3-4EBB8576B17F}">
      <dgm:prSet phldrT="[Текст]"/>
      <dgm:spPr/>
      <dgm:t>
        <a:bodyPr/>
        <a:lstStyle/>
        <a:p>
          <a:r>
            <a:rPr lang="ru-RU" b="1" dirty="0" smtClean="0"/>
            <a:t>Что такое финансовые потоки и что означает эффективное управление ими в современном понимании</a:t>
          </a:r>
          <a:r>
            <a:rPr lang="ru-RU" dirty="0" smtClean="0"/>
            <a:t>? (Деловая игра «денежный поток»)</a:t>
          </a:r>
          <a:endParaRPr lang="ru-RU" dirty="0"/>
        </a:p>
      </dgm:t>
    </dgm:pt>
    <dgm:pt modelId="{6D6843A8-518F-4640-B7D5-719C43DCB7DB}" type="parTrans" cxnId="{342B5C65-CF29-4952-9F3E-5CA9A6D848D7}">
      <dgm:prSet/>
      <dgm:spPr/>
      <dgm:t>
        <a:bodyPr/>
        <a:lstStyle/>
        <a:p>
          <a:endParaRPr lang="ru-RU"/>
        </a:p>
      </dgm:t>
    </dgm:pt>
    <dgm:pt modelId="{203132C3-DDC0-4A61-B05F-F4CB3C8BC174}" type="sibTrans" cxnId="{342B5C65-CF29-4952-9F3E-5CA9A6D848D7}">
      <dgm:prSet/>
      <dgm:spPr/>
      <dgm:t>
        <a:bodyPr/>
        <a:lstStyle/>
        <a:p>
          <a:endParaRPr lang="ru-RU"/>
        </a:p>
      </dgm:t>
    </dgm:pt>
    <dgm:pt modelId="{158B9237-44BF-469B-8C50-75129A5981AA}">
      <dgm:prSet phldrT="[Текст]"/>
      <dgm:spPr/>
      <dgm:t>
        <a:bodyPr/>
        <a:lstStyle/>
        <a:p>
          <a:r>
            <a:rPr lang="ru-RU" b="1" i="1" dirty="0" smtClean="0"/>
            <a:t> </a:t>
          </a:r>
          <a:r>
            <a:rPr lang="ru-RU" b="1" i="0" dirty="0" smtClean="0"/>
            <a:t>Почему цифровая трансформация, является одной из лучших интеллектуальных идей десятилетия ? </a:t>
          </a:r>
          <a:r>
            <a:rPr lang="ru-RU" b="0" i="0" dirty="0" smtClean="0"/>
            <a:t>(Деловая игра «остров технологий»)</a:t>
          </a:r>
          <a:endParaRPr lang="ru-RU" b="0" i="0" dirty="0"/>
        </a:p>
      </dgm:t>
    </dgm:pt>
    <dgm:pt modelId="{464A3698-49B7-40B0-B27F-DF17DE7D0B3C}" type="parTrans" cxnId="{661C60EF-132C-445A-AF62-EB2E0605F342}">
      <dgm:prSet/>
      <dgm:spPr/>
      <dgm:t>
        <a:bodyPr/>
        <a:lstStyle/>
        <a:p>
          <a:endParaRPr lang="ru-RU"/>
        </a:p>
      </dgm:t>
    </dgm:pt>
    <dgm:pt modelId="{624EEBEA-7DDF-47FD-8F4F-0737CEE69BB5}" type="sibTrans" cxnId="{661C60EF-132C-445A-AF62-EB2E0605F342}">
      <dgm:prSet/>
      <dgm:spPr/>
      <dgm:t>
        <a:bodyPr/>
        <a:lstStyle/>
        <a:p>
          <a:endParaRPr lang="ru-RU"/>
        </a:p>
      </dgm:t>
    </dgm:pt>
    <dgm:pt modelId="{46E297A4-2168-4145-A5A8-6424D9BD363C}">
      <dgm:prSet phldrT="[Текст]"/>
      <dgm:spPr/>
      <dgm:t>
        <a:bodyPr/>
        <a:lstStyle/>
        <a:p>
          <a:r>
            <a:rPr lang="ru-RU" b="1" dirty="0" smtClean="0"/>
            <a:t>Как </a:t>
          </a:r>
          <a:r>
            <a:rPr lang="ru-RU" b="1" i="0" dirty="0" smtClean="0"/>
            <a:t> я могу использовать перспективные технологии для качественного изменения своего (будущего) бизнеса? </a:t>
          </a:r>
          <a:r>
            <a:rPr lang="ru-RU" b="0" i="0" dirty="0" smtClean="0"/>
            <a:t>(Деловая игра Виртуальный бизнес)</a:t>
          </a:r>
          <a:endParaRPr lang="ru-RU" b="0" dirty="0"/>
        </a:p>
      </dgm:t>
    </dgm:pt>
    <dgm:pt modelId="{BBA0C0E8-BEAE-497F-98F0-F11C2DDE6D4B}" type="sibTrans" cxnId="{9F94C5E7-9AFA-4B58-8C80-4660DA553E4B}">
      <dgm:prSet/>
      <dgm:spPr/>
      <dgm:t>
        <a:bodyPr/>
        <a:lstStyle/>
        <a:p>
          <a:endParaRPr lang="ru-RU"/>
        </a:p>
      </dgm:t>
    </dgm:pt>
    <dgm:pt modelId="{90F73E97-F2B5-40C8-84BA-59318AD5AF20}" type="parTrans" cxnId="{9F94C5E7-9AFA-4B58-8C80-4660DA553E4B}">
      <dgm:prSet/>
      <dgm:spPr/>
      <dgm:t>
        <a:bodyPr/>
        <a:lstStyle/>
        <a:p>
          <a:endParaRPr lang="ru-RU"/>
        </a:p>
      </dgm:t>
    </dgm:pt>
    <dgm:pt modelId="{13F5886D-3FC1-4E0A-AFDB-DB44872CD53E}" type="pres">
      <dgm:prSet presAssocID="{894A21C3-F77D-4366-82D6-D5AE809C0D9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6F1B4F-40CF-4935-A724-0D55E180AF53}" type="pres">
      <dgm:prSet presAssocID="{2F690A84-97DC-43A6-9FB3-4EBB8576B17F}" presName="composite" presStyleCnt="0"/>
      <dgm:spPr/>
    </dgm:pt>
    <dgm:pt modelId="{8F90A482-99DC-418E-A665-A7BD89954E77}" type="pres">
      <dgm:prSet presAssocID="{2F690A84-97DC-43A6-9FB3-4EBB8576B17F}" presName="imgShp" presStyleLbl="fgImgPlace1" presStyleIdx="0" presStyleCnt="3" custScaleX="283277" custLinFactY="22487" custLinFactNeighborX="-72676" custLinFactNeighborY="10000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29AE722-23CB-4C5F-A6EC-59A5F4DAC6C2}" type="pres">
      <dgm:prSet presAssocID="{2F690A84-97DC-43A6-9FB3-4EBB8576B17F}" presName="txShp" presStyleLbl="node1" presStyleIdx="0" presStyleCnt="3" custScaleX="84754" custLinFactNeighborX="7007" custLinFactNeighborY="-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0FC44-C1A8-4E1B-824C-7D6CBE4CB817}" type="pres">
      <dgm:prSet presAssocID="{203132C3-DDC0-4A61-B05F-F4CB3C8BC174}" presName="spacing" presStyleCnt="0"/>
      <dgm:spPr/>
    </dgm:pt>
    <dgm:pt modelId="{FEAC5DBA-EFB2-4E63-86D2-F66669FA62D8}" type="pres">
      <dgm:prSet presAssocID="{158B9237-44BF-469B-8C50-75129A5981AA}" presName="composite" presStyleCnt="0"/>
      <dgm:spPr/>
    </dgm:pt>
    <dgm:pt modelId="{3A97C087-4217-4A53-A0B1-4DEDA146376E}" type="pres">
      <dgm:prSet presAssocID="{158B9237-44BF-469B-8C50-75129A5981AA}" presName="imgShp" presStyleLbl="fgImgPlace1" presStyleIdx="1" presStyleCnt="3" custScaleX="284225" custLinFactY="-25043" custLinFactNeighborX="-87012" custLinFactNeighborY="-10000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B571DF2-ADE7-4388-ADC6-2A6F74EB8694}" type="pres">
      <dgm:prSet presAssocID="{158B9237-44BF-469B-8C50-75129A5981AA}" presName="txShp" presStyleLbl="node1" presStyleIdx="1" presStyleCnt="3" custScaleX="76967" custLinFactNeighborX="8672" custLinFactNeighborY="-25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7B1107-567B-46BB-9D9F-41BDADF55A1F}" type="pres">
      <dgm:prSet presAssocID="{624EEBEA-7DDF-47FD-8F4F-0737CEE69BB5}" presName="spacing" presStyleCnt="0"/>
      <dgm:spPr/>
    </dgm:pt>
    <dgm:pt modelId="{5C0AAC59-CD7C-4EBC-A97D-D2FF133528D9}" type="pres">
      <dgm:prSet presAssocID="{46E297A4-2168-4145-A5A8-6424D9BD363C}" presName="composite" presStyleCnt="0"/>
      <dgm:spPr/>
    </dgm:pt>
    <dgm:pt modelId="{7947565E-D278-4729-ADC2-B9294183F325}" type="pres">
      <dgm:prSet presAssocID="{46E297A4-2168-4145-A5A8-6424D9BD363C}" presName="imgShp" presStyleLbl="fgImgPlace1" presStyleIdx="2" presStyleCnt="3" custScaleX="301032" custLinFactNeighborX="-79142" custLinFactNeighborY="-498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D8A245C-E1F3-4E6E-955C-25A3C8C5A78A}" type="pres">
      <dgm:prSet presAssocID="{46E297A4-2168-4145-A5A8-6424D9BD363C}" presName="txShp" presStyleLbl="node1" presStyleIdx="2" presStyleCnt="3" custFlipVert="1" custScaleX="90070" custScaleY="96932" custLinFactNeighborX="5377" custLinFactNeighborY="-65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C510FF-D213-4E71-9199-46FEA5F395C6}" type="presOf" srcId="{2F690A84-97DC-43A6-9FB3-4EBB8576B17F}" destId="{329AE722-23CB-4C5F-A6EC-59A5F4DAC6C2}" srcOrd="0" destOrd="0" presId="urn:microsoft.com/office/officeart/2005/8/layout/vList3#1"/>
    <dgm:cxn modelId="{342B5C65-CF29-4952-9F3E-5CA9A6D848D7}" srcId="{894A21C3-F77D-4366-82D6-D5AE809C0D97}" destId="{2F690A84-97DC-43A6-9FB3-4EBB8576B17F}" srcOrd="0" destOrd="0" parTransId="{6D6843A8-518F-4640-B7D5-719C43DCB7DB}" sibTransId="{203132C3-DDC0-4A61-B05F-F4CB3C8BC174}"/>
    <dgm:cxn modelId="{9F94C5E7-9AFA-4B58-8C80-4660DA553E4B}" srcId="{894A21C3-F77D-4366-82D6-D5AE809C0D97}" destId="{46E297A4-2168-4145-A5A8-6424D9BD363C}" srcOrd="2" destOrd="0" parTransId="{90F73E97-F2B5-40C8-84BA-59318AD5AF20}" sibTransId="{BBA0C0E8-BEAE-497F-98F0-F11C2DDE6D4B}"/>
    <dgm:cxn modelId="{DF11213F-EE5C-417B-9554-4B9AE801C47F}" type="presOf" srcId="{894A21C3-F77D-4366-82D6-D5AE809C0D97}" destId="{13F5886D-3FC1-4E0A-AFDB-DB44872CD53E}" srcOrd="0" destOrd="0" presId="urn:microsoft.com/office/officeart/2005/8/layout/vList3#1"/>
    <dgm:cxn modelId="{8020231C-CBBC-4EEA-A302-9133BA2DFC07}" type="presOf" srcId="{46E297A4-2168-4145-A5A8-6424D9BD363C}" destId="{8D8A245C-E1F3-4E6E-955C-25A3C8C5A78A}" srcOrd="0" destOrd="0" presId="urn:microsoft.com/office/officeart/2005/8/layout/vList3#1"/>
    <dgm:cxn modelId="{661C60EF-132C-445A-AF62-EB2E0605F342}" srcId="{894A21C3-F77D-4366-82D6-D5AE809C0D97}" destId="{158B9237-44BF-469B-8C50-75129A5981AA}" srcOrd="1" destOrd="0" parTransId="{464A3698-49B7-40B0-B27F-DF17DE7D0B3C}" sibTransId="{624EEBEA-7DDF-47FD-8F4F-0737CEE69BB5}"/>
    <dgm:cxn modelId="{5DDB127F-74DB-49D9-A267-2A5174D10D39}" type="presOf" srcId="{158B9237-44BF-469B-8C50-75129A5981AA}" destId="{3B571DF2-ADE7-4388-ADC6-2A6F74EB8694}" srcOrd="0" destOrd="0" presId="urn:microsoft.com/office/officeart/2005/8/layout/vList3#1"/>
    <dgm:cxn modelId="{8DA98C0E-AC95-4DAE-9A95-BA70E87CEBA7}" type="presParOf" srcId="{13F5886D-3FC1-4E0A-AFDB-DB44872CD53E}" destId="{7C6F1B4F-40CF-4935-A724-0D55E180AF53}" srcOrd="0" destOrd="0" presId="urn:microsoft.com/office/officeart/2005/8/layout/vList3#1"/>
    <dgm:cxn modelId="{423B9BE0-6B7C-49DE-8ADA-11D5927C55C2}" type="presParOf" srcId="{7C6F1B4F-40CF-4935-A724-0D55E180AF53}" destId="{8F90A482-99DC-418E-A665-A7BD89954E77}" srcOrd="0" destOrd="0" presId="urn:microsoft.com/office/officeart/2005/8/layout/vList3#1"/>
    <dgm:cxn modelId="{D0189AA3-7305-44A3-A91E-05C0518E3AB6}" type="presParOf" srcId="{7C6F1B4F-40CF-4935-A724-0D55E180AF53}" destId="{329AE722-23CB-4C5F-A6EC-59A5F4DAC6C2}" srcOrd="1" destOrd="0" presId="urn:microsoft.com/office/officeart/2005/8/layout/vList3#1"/>
    <dgm:cxn modelId="{A6146A32-00C2-489D-866A-1D807FA52230}" type="presParOf" srcId="{13F5886D-3FC1-4E0A-AFDB-DB44872CD53E}" destId="{0920FC44-C1A8-4E1B-824C-7D6CBE4CB817}" srcOrd="1" destOrd="0" presId="urn:microsoft.com/office/officeart/2005/8/layout/vList3#1"/>
    <dgm:cxn modelId="{9462A143-F06B-45A5-BDCE-B568531E3275}" type="presParOf" srcId="{13F5886D-3FC1-4E0A-AFDB-DB44872CD53E}" destId="{FEAC5DBA-EFB2-4E63-86D2-F66669FA62D8}" srcOrd="2" destOrd="0" presId="urn:microsoft.com/office/officeart/2005/8/layout/vList3#1"/>
    <dgm:cxn modelId="{E8E757D4-00B9-4AC6-9E4D-8B0DB42C41E2}" type="presParOf" srcId="{FEAC5DBA-EFB2-4E63-86D2-F66669FA62D8}" destId="{3A97C087-4217-4A53-A0B1-4DEDA146376E}" srcOrd="0" destOrd="0" presId="urn:microsoft.com/office/officeart/2005/8/layout/vList3#1"/>
    <dgm:cxn modelId="{B992F6B8-4441-4ABD-BF04-C135A5C6A982}" type="presParOf" srcId="{FEAC5DBA-EFB2-4E63-86D2-F66669FA62D8}" destId="{3B571DF2-ADE7-4388-ADC6-2A6F74EB8694}" srcOrd="1" destOrd="0" presId="urn:microsoft.com/office/officeart/2005/8/layout/vList3#1"/>
    <dgm:cxn modelId="{93F45E88-8B63-475A-B814-0D728E383045}" type="presParOf" srcId="{13F5886D-3FC1-4E0A-AFDB-DB44872CD53E}" destId="{637B1107-567B-46BB-9D9F-41BDADF55A1F}" srcOrd="3" destOrd="0" presId="urn:microsoft.com/office/officeart/2005/8/layout/vList3#1"/>
    <dgm:cxn modelId="{DB3217A7-8989-43F4-8B08-F2B05E9B437C}" type="presParOf" srcId="{13F5886D-3FC1-4E0A-AFDB-DB44872CD53E}" destId="{5C0AAC59-CD7C-4EBC-A97D-D2FF133528D9}" srcOrd="4" destOrd="0" presId="urn:microsoft.com/office/officeart/2005/8/layout/vList3#1"/>
    <dgm:cxn modelId="{2A164BDC-BA3B-43FD-9DF0-9C7630F104DA}" type="presParOf" srcId="{5C0AAC59-CD7C-4EBC-A97D-D2FF133528D9}" destId="{7947565E-D278-4729-ADC2-B9294183F325}" srcOrd="0" destOrd="0" presId="urn:microsoft.com/office/officeart/2005/8/layout/vList3#1"/>
    <dgm:cxn modelId="{1F80B945-D88F-4EFD-8C38-7E4417744C98}" type="presParOf" srcId="{5C0AAC59-CD7C-4EBC-A97D-D2FF133528D9}" destId="{8D8A245C-E1F3-4E6E-955C-25A3C8C5A78A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4A21C3-F77D-4366-82D6-D5AE809C0D97}" type="doc">
      <dgm:prSet loTypeId="urn:microsoft.com/office/officeart/2005/8/layout/vList3#2" loCatId="picture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42A2654-4B37-4FAC-AC71-1505A277F292}">
      <dgm:prSet phldrT="[Текст]" custT="1"/>
      <dgm:spPr/>
      <dgm:t>
        <a:bodyPr/>
        <a:lstStyle/>
        <a:p>
          <a:r>
            <a:rPr lang="ru-RU" sz="1600" b="1" dirty="0" smtClean="0"/>
            <a:t>В чем заключается переход от эпохи </a:t>
          </a:r>
          <a:r>
            <a:rPr lang="ru-RU" sz="1600" b="1" dirty="0" err="1" smtClean="0"/>
            <a:t>high-tex</a:t>
          </a:r>
          <a:r>
            <a:rPr lang="ru-RU" sz="1600" b="1" dirty="0" smtClean="0"/>
            <a:t> к эпохе </a:t>
          </a:r>
          <a:r>
            <a:rPr lang="ru-RU" sz="1600" b="1" dirty="0" err="1" smtClean="0"/>
            <a:t>high-hume</a:t>
          </a:r>
          <a:r>
            <a:rPr lang="ru-RU" sz="1600" b="1" dirty="0" smtClean="0"/>
            <a:t>, концепция ограниченной рациональности для менеджеров и финансистов и как это учесть в принятии решений?</a:t>
          </a:r>
        </a:p>
        <a:p>
          <a:endParaRPr lang="ru-RU" sz="1200" b="1" dirty="0"/>
        </a:p>
      </dgm:t>
    </dgm:pt>
    <dgm:pt modelId="{587EF977-A88B-4A88-BEEF-75AA8AC945D7}" type="sibTrans" cxnId="{8D167E63-F3EF-4F62-8DAA-D1E0AF4E95B6}">
      <dgm:prSet/>
      <dgm:spPr/>
      <dgm:t>
        <a:bodyPr/>
        <a:lstStyle/>
        <a:p>
          <a:endParaRPr lang="ru-RU"/>
        </a:p>
      </dgm:t>
    </dgm:pt>
    <dgm:pt modelId="{F68CE5B2-9826-4639-9470-5301144A76B6}" type="parTrans" cxnId="{8D167E63-F3EF-4F62-8DAA-D1E0AF4E95B6}">
      <dgm:prSet/>
      <dgm:spPr/>
      <dgm:t>
        <a:bodyPr/>
        <a:lstStyle/>
        <a:p>
          <a:endParaRPr lang="ru-RU"/>
        </a:p>
      </dgm:t>
    </dgm:pt>
    <dgm:pt modelId="{46E297A4-2168-4145-A5A8-6424D9BD363C}">
      <dgm:prSet phldrT="[Текст]" custT="1"/>
      <dgm:spPr/>
      <dgm:t>
        <a:bodyPr/>
        <a:lstStyle/>
        <a:p>
          <a:r>
            <a:rPr lang="ru-RU" sz="1600" b="1" dirty="0" smtClean="0"/>
            <a:t>Что такое стратегия уникального специалиста и как она работает с позиции увеличения финансового капитала?</a:t>
          </a:r>
          <a:endParaRPr lang="ru-RU" sz="1600" b="1" dirty="0"/>
        </a:p>
      </dgm:t>
    </dgm:pt>
    <dgm:pt modelId="{BBA0C0E8-BEAE-497F-98F0-F11C2DDE6D4B}" type="sibTrans" cxnId="{9F94C5E7-9AFA-4B58-8C80-4660DA553E4B}">
      <dgm:prSet/>
      <dgm:spPr/>
      <dgm:t>
        <a:bodyPr/>
        <a:lstStyle/>
        <a:p>
          <a:endParaRPr lang="ru-RU"/>
        </a:p>
      </dgm:t>
    </dgm:pt>
    <dgm:pt modelId="{90F73E97-F2B5-40C8-84BA-59318AD5AF20}" type="parTrans" cxnId="{9F94C5E7-9AFA-4B58-8C80-4660DA553E4B}">
      <dgm:prSet/>
      <dgm:spPr/>
      <dgm:t>
        <a:bodyPr/>
        <a:lstStyle/>
        <a:p>
          <a:endParaRPr lang="ru-RU"/>
        </a:p>
      </dgm:t>
    </dgm:pt>
    <dgm:pt modelId="{2F690A84-97DC-43A6-9FB3-4EBB8576B17F}">
      <dgm:prSet phldrT="[Текст]" custT="1"/>
      <dgm:spPr/>
      <dgm:t>
        <a:bodyPr/>
        <a:lstStyle/>
        <a:p>
          <a:r>
            <a:rPr lang="ru-RU" sz="1600" b="1" dirty="0" smtClean="0"/>
            <a:t>Что такое эмоциональный интеллект </a:t>
          </a:r>
          <a:r>
            <a:rPr lang="en-US" sz="1600" b="1" dirty="0" smtClean="0"/>
            <a:t> EQ</a:t>
          </a:r>
          <a:r>
            <a:rPr lang="ru-RU" sz="1600" b="1" dirty="0" smtClean="0"/>
            <a:t> и почему только высокий </a:t>
          </a:r>
          <a:r>
            <a:rPr lang="en-US" sz="1600" b="1" dirty="0" smtClean="0"/>
            <a:t>IQ</a:t>
          </a:r>
          <a:r>
            <a:rPr lang="ru-RU" sz="1600" b="1" dirty="0" smtClean="0"/>
            <a:t> не достаточен?</a:t>
          </a:r>
        </a:p>
      </dgm:t>
    </dgm:pt>
    <dgm:pt modelId="{203132C3-DDC0-4A61-B05F-F4CB3C8BC174}" type="sibTrans" cxnId="{342B5C65-CF29-4952-9F3E-5CA9A6D848D7}">
      <dgm:prSet/>
      <dgm:spPr/>
      <dgm:t>
        <a:bodyPr/>
        <a:lstStyle/>
        <a:p>
          <a:endParaRPr lang="ru-RU"/>
        </a:p>
      </dgm:t>
    </dgm:pt>
    <dgm:pt modelId="{6D6843A8-518F-4640-B7D5-719C43DCB7DB}" type="parTrans" cxnId="{342B5C65-CF29-4952-9F3E-5CA9A6D848D7}">
      <dgm:prSet/>
      <dgm:spPr/>
      <dgm:t>
        <a:bodyPr/>
        <a:lstStyle/>
        <a:p>
          <a:endParaRPr lang="ru-RU"/>
        </a:p>
      </dgm:t>
    </dgm:pt>
    <dgm:pt modelId="{13F5886D-3FC1-4E0A-AFDB-DB44872CD53E}" type="pres">
      <dgm:prSet presAssocID="{894A21C3-F77D-4366-82D6-D5AE809C0D9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6F1B4F-40CF-4935-A724-0D55E180AF53}" type="pres">
      <dgm:prSet presAssocID="{2F690A84-97DC-43A6-9FB3-4EBB8576B17F}" presName="composite" presStyleCnt="0"/>
      <dgm:spPr/>
    </dgm:pt>
    <dgm:pt modelId="{8F90A482-99DC-418E-A665-A7BD89954E77}" type="pres">
      <dgm:prSet presAssocID="{2F690A84-97DC-43A6-9FB3-4EBB8576B17F}" presName="imgShp" presStyleLbl="fgImgPlace1" presStyleIdx="0" presStyleCnt="3" custLinFactNeighborX="-60877" custLinFactNeighborY="1746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29AE722-23CB-4C5F-A6EC-59A5F4DAC6C2}" type="pres">
      <dgm:prSet presAssocID="{2F690A84-97DC-43A6-9FB3-4EBB8576B17F}" presName="txShp" presStyleLbl="node1" presStyleIdx="0" presStyleCnt="3" custScaleX="99027" custScaleY="100001" custLinFactNeighborX="402" custLinFactNeighborY="17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0FC44-C1A8-4E1B-824C-7D6CBE4CB817}" type="pres">
      <dgm:prSet presAssocID="{203132C3-DDC0-4A61-B05F-F4CB3C8BC174}" presName="spacing" presStyleCnt="0"/>
      <dgm:spPr/>
    </dgm:pt>
    <dgm:pt modelId="{5C0AAC59-CD7C-4EBC-A97D-D2FF133528D9}" type="pres">
      <dgm:prSet presAssocID="{46E297A4-2168-4145-A5A8-6424D9BD363C}" presName="composite" presStyleCnt="0"/>
      <dgm:spPr/>
    </dgm:pt>
    <dgm:pt modelId="{7947565E-D278-4729-ADC2-B9294183F325}" type="pres">
      <dgm:prSet presAssocID="{46E297A4-2168-4145-A5A8-6424D9BD363C}" presName="imgShp" presStyleLbl="fgImgPlace1" presStyleIdx="1" presStyleCnt="3" custLinFactY="20017" custLinFactNeighborX="-51844" custLinFactNeighborY="10000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D8A245C-E1F3-4E6E-955C-25A3C8C5A78A}" type="pres">
      <dgm:prSet presAssocID="{46E297A4-2168-4145-A5A8-6424D9BD363C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A1546F-F142-40DC-96E8-DF05113A2165}" type="pres">
      <dgm:prSet presAssocID="{BBA0C0E8-BEAE-497F-98F0-F11C2DDE6D4B}" presName="spacing" presStyleCnt="0"/>
      <dgm:spPr/>
    </dgm:pt>
    <dgm:pt modelId="{82A96050-2650-402C-B428-1BE345419425}" type="pres">
      <dgm:prSet presAssocID="{442A2654-4B37-4FAC-AC71-1505A277F292}" presName="composite" presStyleCnt="0"/>
      <dgm:spPr/>
    </dgm:pt>
    <dgm:pt modelId="{8D23AD2E-5003-4FEC-B380-67CC8756C70B}" type="pres">
      <dgm:prSet presAssocID="{442A2654-4B37-4FAC-AC71-1505A277F292}" presName="imgShp" presStyleLbl="fgImgPlace1" presStyleIdx="2" presStyleCnt="3" custLinFactY="-27513" custLinFactNeighborX="-51844" custLinFactNeighborY="-10000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9F14684-2C20-428B-AF2F-D1BC5B8F99B8}" type="pres">
      <dgm:prSet presAssocID="{442A2654-4B37-4FAC-AC71-1505A277F292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D15502-2E03-40BC-B3CE-7B2779D1B8A1}" type="presOf" srcId="{46E297A4-2168-4145-A5A8-6424D9BD363C}" destId="{8D8A245C-E1F3-4E6E-955C-25A3C8C5A78A}" srcOrd="0" destOrd="0" presId="urn:microsoft.com/office/officeart/2005/8/layout/vList3#2"/>
    <dgm:cxn modelId="{A35EAB41-4370-409B-82C4-7B0A3ADB5358}" type="presOf" srcId="{442A2654-4B37-4FAC-AC71-1505A277F292}" destId="{59F14684-2C20-428B-AF2F-D1BC5B8F99B8}" srcOrd="0" destOrd="0" presId="urn:microsoft.com/office/officeart/2005/8/layout/vList3#2"/>
    <dgm:cxn modelId="{342B5C65-CF29-4952-9F3E-5CA9A6D848D7}" srcId="{894A21C3-F77D-4366-82D6-D5AE809C0D97}" destId="{2F690A84-97DC-43A6-9FB3-4EBB8576B17F}" srcOrd="0" destOrd="0" parTransId="{6D6843A8-518F-4640-B7D5-719C43DCB7DB}" sibTransId="{203132C3-DDC0-4A61-B05F-F4CB3C8BC174}"/>
    <dgm:cxn modelId="{9F94C5E7-9AFA-4B58-8C80-4660DA553E4B}" srcId="{894A21C3-F77D-4366-82D6-D5AE809C0D97}" destId="{46E297A4-2168-4145-A5A8-6424D9BD363C}" srcOrd="1" destOrd="0" parTransId="{90F73E97-F2B5-40C8-84BA-59318AD5AF20}" sibTransId="{BBA0C0E8-BEAE-497F-98F0-F11C2DDE6D4B}"/>
    <dgm:cxn modelId="{39873F6D-B87B-4CDF-872A-C7CDDC4697C1}" type="presOf" srcId="{894A21C3-F77D-4366-82D6-D5AE809C0D97}" destId="{13F5886D-3FC1-4E0A-AFDB-DB44872CD53E}" srcOrd="0" destOrd="0" presId="urn:microsoft.com/office/officeart/2005/8/layout/vList3#2"/>
    <dgm:cxn modelId="{8D167E63-F3EF-4F62-8DAA-D1E0AF4E95B6}" srcId="{894A21C3-F77D-4366-82D6-D5AE809C0D97}" destId="{442A2654-4B37-4FAC-AC71-1505A277F292}" srcOrd="2" destOrd="0" parTransId="{F68CE5B2-9826-4639-9470-5301144A76B6}" sibTransId="{587EF977-A88B-4A88-BEEF-75AA8AC945D7}"/>
    <dgm:cxn modelId="{D47173B3-6D18-427F-AE44-86B47DDCBD71}" type="presOf" srcId="{2F690A84-97DC-43A6-9FB3-4EBB8576B17F}" destId="{329AE722-23CB-4C5F-A6EC-59A5F4DAC6C2}" srcOrd="0" destOrd="0" presId="urn:microsoft.com/office/officeart/2005/8/layout/vList3#2"/>
    <dgm:cxn modelId="{CB3C9B05-1A5D-4341-A1A4-1615A7C89AE2}" type="presParOf" srcId="{13F5886D-3FC1-4E0A-AFDB-DB44872CD53E}" destId="{7C6F1B4F-40CF-4935-A724-0D55E180AF53}" srcOrd="0" destOrd="0" presId="urn:microsoft.com/office/officeart/2005/8/layout/vList3#2"/>
    <dgm:cxn modelId="{37C75675-D3B2-42EA-8B9B-EA1BC7FC1FAA}" type="presParOf" srcId="{7C6F1B4F-40CF-4935-A724-0D55E180AF53}" destId="{8F90A482-99DC-418E-A665-A7BD89954E77}" srcOrd="0" destOrd="0" presId="urn:microsoft.com/office/officeart/2005/8/layout/vList3#2"/>
    <dgm:cxn modelId="{DA4EBDB9-3106-4D3D-B7C3-A8A37377AC33}" type="presParOf" srcId="{7C6F1B4F-40CF-4935-A724-0D55E180AF53}" destId="{329AE722-23CB-4C5F-A6EC-59A5F4DAC6C2}" srcOrd="1" destOrd="0" presId="urn:microsoft.com/office/officeart/2005/8/layout/vList3#2"/>
    <dgm:cxn modelId="{CC2549E2-5223-4857-B38B-3724C81B2632}" type="presParOf" srcId="{13F5886D-3FC1-4E0A-AFDB-DB44872CD53E}" destId="{0920FC44-C1A8-4E1B-824C-7D6CBE4CB817}" srcOrd="1" destOrd="0" presId="urn:microsoft.com/office/officeart/2005/8/layout/vList3#2"/>
    <dgm:cxn modelId="{4A51F09E-F9A3-4F3A-94B1-7FD23FECB391}" type="presParOf" srcId="{13F5886D-3FC1-4E0A-AFDB-DB44872CD53E}" destId="{5C0AAC59-CD7C-4EBC-A97D-D2FF133528D9}" srcOrd="2" destOrd="0" presId="urn:microsoft.com/office/officeart/2005/8/layout/vList3#2"/>
    <dgm:cxn modelId="{E7C3EC06-3D9C-47E7-80D4-28CE1B456CE4}" type="presParOf" srcId="{5C0AAC59-CD7C-4EBC-A97D-D2FF133528D9}" destId="{7947565E-D278-4729-ADC2-B9294183F325}" srcOrd="0" destOrd="0" presId="urn:microsoft.com/office/officeart/2005/8/layout/vList3#2"/>
    <dgm:cxn modelId="{B83DCCBA-9C00-4B1C-879A-E401CC5661C9}" type="presParOf" srcId="{5C0AAC59-CD7C-4EBC-A97D-D2FF133528D9}" destId="{8D8A245C-E1F3-4E6E-955C-25A3C8C5A78A}" srcOrd="1" destOrd="0" presId="urn:microsoft.com/office/officeart/2005/8/layout/vList3#2"/>
    <dgm:cxn modelId="{AAB2C110-4A81-4BA3-975F-142F9A80F843}" type="presParOf" srcId="{13F5886D-3FC1-4E0A-AFDB-DB44872CD53E}" destId="{A2A1546F-F142-40DC-96E8-DF05113A2165}" srcOrd="3" destOrd="0" presId="urn:microsoft.com/office/officeart/2005/8/layout/vList3#2"/>
    <dgm:cxn modelId="{2EEFC543-F38D-4AE1-B276-17E9639C998E}" type="presParOf" srcId="{13F5886D-3FC1-4E0A-AFDB-DB44872CD53E}" destId="{82A96050-2650-402C-B428-1BE345419425}" srcOrd="4" destOrd="0" presId="urn:microsoft.com/office/officeart/2005/8/layout/vList3#2"/>
    <dgm:cxn modelId="{04E201D9-1F84-4CF7-859C-E48021D5244E}" type="presParOf" srcId="{82A96050-2650-402C-B428-1BE345419425}" destId="{8D23AD2E-5003-4FEC-B380-67CC8756C70B}" srcOrd="0" destOrd="0" presId="urn:microsoft.com/office/officeart/2005/8/layout/vList3#2"/>
    <dgm:cxn modelId="{E49492D8-E42A-43C5-9714-8E591077907F}" type="presParOf" srcId="{82A96050-2650-402C-B428-1BE345419425}" destId="{59F14684-2C20-428B-AF2F-D1BC5B8F99B8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4A21C3-F77D-4366-82D6-D5AE809C0D97}" type="doc">
      <dgm:prSet loTypeId="urn:microsoft.com/office/officeart/2005/8/layout/vList3#3" loCatId="picture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F690A84-97DC-43A6-9FB3-4EBB8576B17F}">
      <dgm:prSet phldrT="[Текст]"/>
      <dgm:spPr/>
      <dgm:t>
        <a:bodyPr/>
        <a:lstStyle/>
        <a:p>
          <a:pPr algn="just"/>
          <a:r>
            <a:rPr lang="ru-RU" b="1" i="0" dirty="0" smtClean="0"/>
            <a:t>За что психолог </a:t>
          </a:r>
          <a:r>
            <a:rPr lang="ru-RU" b="1" i="0" dirty="0" err="1" smtClean="0"/>
            <a:t>Д.Канеман</a:t>
          </a:r>
          <a:r>
            <a:rPr lang="ru-RU" b="1" i="0" dirty="0" smtClean="0"/>
            <a:t> получил Нобелевскую премию по экономике и почему  теория поведенческих финансов  заменяет традиционные финансы в XXI веке?</a:t>
          </a:r>
          <a:endParaRPr lang="ru-RU" b="1" dirty="0"/>
        </a:p>
      </dgm:t>
    </dgm:pt>
    <dgm:pt modelId="{6D6843A8-518F-4640-B7D5-719C43DCB7DB}" type="parTrans" cxnId="{342B5C65-CF29-4952-9F3E-5CA9A6D848D7}">
      <dgm:prSet/>
      <dgm:spPr/>
      <dgm:t>
        <a:bodyPr/>
        <a:lstStyle/>
        <a:p>
          <a:endParaRPr lang="ru-RU"/>
        </a:p>
      </dgm:t>
    </dgm:pt>
    <dgm:pt modelId="{203132C3-DDC0-4A61-B05F-F4CB3C8BC174}" type="sibTrans" cxnId="{342B5C65-CF29-4952-9F3E-5CA9A6D848D7}">
      <dgm:prSet/>
      <dgm:spPr/>
      <dgm:t>
        <a:bodyPr/>
        <a:lstStyle/>
        <a:p>
          <a:endParaRPr lang="ru-RU"/>
        </a:p>
      </dgm:t>
    </dgm:pt>
    <dgm:pt modelId="{46E297A4-2168-4145-A5A8-6424D9BD363C}">
      <dgm:prSet phldrT="[Текст]"/>
      <dgm:spPr/>
      <dgm:t>
        <a:bodyPr/>
        <a:lstStyle/>
        <a:p>
          <a:pPr algn="just"/>
          <a:r>
            <a:rPr lang="ru-RU" b="1" dirty="0" smtClean="0"/>
            <a:t>Как влияют эмоции на управленческие решения?  Что такое аппетит к риску при принятии финансовых решений? Влияет ли эмоциональный интеллект на финансовое поведение? </a:t>
          </a:r>
          <a:endParaRPr lang="ru-RU" b="1" dirty="0"/>
        </a:p>
      </dgm:t>
    </dgm:pt>
    <dgm:pt modelId="{90F73E97-F2B5-40C8-84BA-59318AD5AF20}" type="parTrans" cxnId="{9F94C5E7-9AFA-4B58-8C80-4660DA553E4B}">
      <dgm:prSet/>
      <dgm:spPr/>
      <dgm:t>
        <a:bodyPr/>
        <a:lstStyle/>
        <a:p>
          <a:endParaRPr lang="ru-RU"/>
        </a:p>
      </dgm:t>
    </dgm:pt>
    <dgm:pt modelId="{BBA0C0E8-BEAE-497F-98F0-F11C2DDE6D4B}" type="sibTrans" cxnId="{9F94C5E7-9AFA-4B58-8C80-4660DA553E4B}">
      <dgm:prSet/>
      <dgm:spPr/>
      <dgm:t>
        <a:bodyPr/>
        <a:lstStyle/>
        <a:p>
          <a:endParaRPr lang="ru-RU"/>
        </a:p>
      </dgm:t>
    </dgm:pt>
    <dgm:pt modelId="{442A2654-4B37-4FAC-AC71-1505A277F292}">
      <dgm:prSet phldrT="[Текст]"/>
      <dgm:spPr/>
      <dgm:t>
        <a:bodyPr/>
        <a:lstStyle/>
        <a:p>
          <a:pPr algn="just"/>
          <a:r>
            <a:rPr lang="ru-RU" b="1" dirty="0" smtClean="0"/>
            <a:t>И, наконец, как продемонстрировать работодателю свои уникальные способности? Как научится рациональному поведению и правильно позиционировать себя в конкурентной динамично меняющейся рыночной среде?  </a:t>
          </a:r>
          <a:endParaRPr lang="ru-RU" b="1" dirty="0" smtClean="0"/>
        </a:p>
      </dgm:t>
    </dgm:pt>
    <dgm:pt modelId="{F68CE5B2-9826-4639-9470-5301144A76B6}" type="parTrans" cxnId="{8D167E63-F3EF-4F62-8DAA-D1E0AF4E95B6}">
      <dgm:prSet/>
      <dgm:spPr/>
      <dgm:t>
        <a:bodyPr/>
        <a:lstStyle/>
        <a:p>
          <a:endParaRPr lang="ru-RU"/>
        </a:p>
      </dgm:t>
    </dgm:pt>
    <dgm:pt modelId="{587EF977-A88B-4A88-BEEF-75AA8AC945D7}" type="sibTrans" cxnId="{8D167E63-F3EF-4F62-8DAA-D1E0AF4E95B6}">
      <dgm:prSet/>
      <dgm:spPr/>
      <dgm:t>
        <a:bodyPr/>
        <a:lstStyle/>
        <a:p>
          <a:endParaRPr lang="ru-RU"/>
        </a:p>
      </dgm:t>
    </dgm:pt>
    <dgm:pt modelId="{13F5886D-3FC1-4E0A-AFDB-DB44872CD53E}" type="pres">
      <dgm:prSet presAssocID="{894A21C3-F77D-4366-82D6-D5AE809C0D9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6F1B4F-40CF-4935-A724-0D55E180AF53}" type="pres">
      <dgm:prSet presAssocID="{2F690A84-97DC-43A6-9FB3-4EBB8576B17F}" presName="composite" presStyleCnt="0"/>
      <dgm:spPr/>
    </dgm:pt>
    <dgm:pt modelId="{8F90A482-99DC-418E-A665-A7BD89954E77}" type="pres">
      <dgm:prSet presAssocID="{2F690A84-97DC-43A6-9FB3-4EBB8576B17F}" presName="imgShp" presStyleLbl="fgImgPlace1" presStyleIdx="0" presStyleCnt="3" custLinFactNeighborX="-59354" custLinFactNeighborY="-4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29AE722-23CB-4C5F-A6EC-59A5F4DAC6C2}" type="pres">
      <dgm:prSet presAssocID="{2F690A84-97DC-43A6-9FB3-4EBB8576B17F}" presName="txShp" presStyleLbl="node1" presStyleIdx="0" presStyleCnt="3" custLinFactNeighborX="-324" custLinFactNeighborY="-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0FC44-C1A8-4E1B-824C-7D6CBE4CB817}" type="pres">
      <dgm:prSet presAssocID="{203132C3-DDC0-4A61-B05F-F4CB3C8BC174}" presName="spacing" presStyleCnt="0"/>
      <dgm:spPr/>
    </dgm:pt>
    <dgm:pt modelId="{5C0AAC59-CD7C-4EBC-A97D-D2FF133528D9}" type="pres">
      <dgm:prSet presAssocID="{46E297A4-2168-4145-A5A8-6424D9BD363C}" presName="composite" presStyleCnt="0"/>
      <dgm:spPr/>
    </dgm:pt>
    <dgm:pt modelId="{7947565E-D278-4729-ADC2-B9294183F325}" type="pres">
      <dgm:prSet presAssocID="{46E297A4-2168-4145-A5A8-6424D9BD363C}" presName="imgShp" presStyleLbl="fgImgPlace1" presStyleIdx="1" presStyleCnt="3" custScaleX="126042" custLinFactNeighborX="-59354" custLinFactNeighborY="-834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D8A245C-E1F3-4E6E-955C-25A3C8C5A78A}" type="pres">
      <dgm:prSet presAssocID="{46E297A4-2168-4145-A5A8-6424D9BD363C}" presName="txShp" presStyleLbl="node1" presStyleIdx="1" presStyleCnt="3" custLinFactNeighborX="2193" custLinFactNeighborY="83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A1546F-F142-40DC-96E8-DF05113A2165}" type="pres">
      <dgm:prSet presAssocID="{BBA0C0E8-BEAE-497F-98F0-F11C2DDE6D4B}" presName="spacing" presStyleCnt="0"/>
      <dgm:spPr/>
    </dgm:pt>
    <dgm:pt modelId="{82A96050-2650-402C-B428-1BE345419425}" type="pres">
      <dgm:prSet presAssocID="{442A2654-4B37-4FAC-AC71-1505A277F292}" presName="composite" presStyleCnt="0"/>
      <dgm:spPr/>
    </dgm:pt>
    <dgm:pt modelId="{8D23AD2E-5003-4FEC-B380-67CC8756C70B}" type="pres">
      <dgm:prSet presAssocID="{442A2654-4B37-4FAC-AC71-1505A277F292}" presName="imgShp" presStyleLbl="fgImgPlace1" presStyleIdx="2" presStyleCnt="3" custScaleX="133342" custLinFactNeighborX="-67689" custLinFactNeighborY="-16652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9F14684-2C20-428B-AF2F-D1BC5B8F99B8}" type="pres">
      <dgm:prSet presAssocID="{442A2654-4B37-4FAC-AC71-1505A277F292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64A346-617A-438A-84D7-CD89919A1E69}" type="presOf" srcId="{2F690A84-97DC-43A6-9FB3-4EBB8576B17F}" destId="{329AE722-23CB-4C5F-A6EC-59A5F4DAC6C2}" srcOrd="0" destOrd="0" presId="urn:microsoft.com/office/officeart/2005/8/layout/vList3#3"/>
    <dgm:cxn modelId="{5A7C4152-08B1-40A3-982E-2AE53D840859}" type="presOf" srcId="{46E297A4-2168-4145-A5A8-6424D9BD363C}" destId="{8D8A245C-E1F3-4E6E-955C-25A3C8C5A78A}" srcOrd="0" destOrd="0" presId="urn:microsoft.com/office/officeart/2005/8/layout/vList3#3"/>
    <dgm:cxn modelId="{342B5C65-CF29-4952-9F3E-5CA9A6D848D7}" srcId="{894A21C3-F77D-4366-82D6-D5AE809C0D97}" destId="{2F690A84-97DC-43A6-9FB3-4EBB8576B17F}" srcOrd="0" destOrd="0" parTransId="{6D6843A8-518F-4640-B7D5-719C43DCB7DB}" sibTransId="{203132C3-DDC0-4A61-B05F-F4CB3C8BC174}"/>
    <dgm:cxn modelId="{9F94C5E7-9AFA-4B58-8C80-4660DA553E4B}" srcId="{894A21C3-F77D-4366-82D6-D5AE809C0D97}" destId="{46E297A4-2168-4145-A5A8-6424D9BD363C}" srcOrd="1" destOrd="0" parTransId="{90F73E97-F2B5-40C8-84BA-59318AD5AF20}" sibTransId="{BBA0C0E8-BEAE-497F-98F0-F11C2DDE6D4B}"/>
    <dgm:cxn modelId="{8B46C7CC-FCBA-42FB-A071-B2BBA763FDF5}" type="presOf" srcId="{442A2654-4B37-4FAC-AC71-1505A277F292}" destId="{59F14684-2C20-428B-AF2F-D1BC5B8F99B8}" srcOrd="0" destOrd="0" presId="urn:microsoft.com/office/officeart/2005/8/layout/vList3#3"/>
    <dgm:cxn modelId="{8D167E63-F3EF-4F62-8DAA-D1E0AF4E95B6}" srcId="{894A21C3-F77D-4366-82D6-D5AE809C0D97}" destId="{442A2654-4B37-4FAC-AC71-1505A277F292}" srcOrd="2" destOrd="0" parTransId="{F68CE5B2-9826-4639-9470-5301144A76B6}" sibTransId="{587EF977-A88B-4A88-BEEF-75AA8AC945D7}"/>
    <dgm:cxn modelId="{C50639F9-DA97-4410-8876-DEFD6CA64F67}" type="presOf" srcId="{894A21C3-F77D-4366-82D6-D5AE809C0D97}" destId="{13F5886D-3FC1-4E0A-AFDB-DB44872CD53E}" srcOrd="0" destOrd="0" presId="urn:microsoft.com/office/officeart/2005/8/layout/vList3#3"/>
    <dgm:cxn modelId="{83A88C17-A59D-4C2D-AAB7-1282B2CC0CBD}" type="presParOf" srcId="{13F5886D-3FC1-4E0A-AFDB-DB44872CD53E}" destId="{7C6F1B4F-40CF-4935-A724-0D55E180AF53}" srcOrd="0" destOrd="0" presId="urn:microsoft.com/office/officeart/2005/8/layout/vList3#3"/>
    <dgm:cxn modelId="{4A6ADDE3-7B87-4569-BA15-96A6E0A9C7E1}" type="presParOf" srcId="{7C6F1B4F-40CF-4935-A724-0D55E180AF53}" destId="{8F90A482-99DC-418E-A665-A7BD89954E77}" srcOrd="0" destOrd="0" presId="urn:microsoft.com/office/officeart/2005/8/layout/vList3#3"/>
    <dgm:cxn modelId="{DB2DE947-FAB7-4524-AA26-F213F85D747B}" type="presParOf" srcId="{7C6F1B4F-40CF-4935-A724-0D55E180AF53}" destId="{329AE722-23CB-4C5F-A6EC-59A5F4DAC6C2}" srcOrd="1" destOrd="0" presId="urn:microsoft.com/office/officeart/2005/8/layout/vList3#3"/>
    <dgm:cxn modelId="{5763C2BC-4564-4D4F-A939-B13EF653ED5A}" type="presParOf" srcId="{13F5886D-3FC1-4E0A-AFDB-DB44872CD53E}" destId="{0920FC44-C1A8-4E1B-824C-7D6CBE4CB817}" srcOrd="1" destOrd="0" presId="urn:microsoft.com/office/officeart/2005/8/layout/vList3#3"/>
    <dgm:cxn modelId="{82EF541D-A32F-47CE-B5FB-921C98503B4C}" type="presParOf" srcId="{13F5886D-3FC1-4E0A-AFDB-DB44872CD53E}" destId="{5C0AAC59-CD7C-4EBC-A97D-D2FF133528D9}" srcOrd="2" destOrd="0" presId="urn:microsoft.com/office/officeart/2005/8/layout/vList3#3"/>
    <dgm:cxn modelId="{C6E9CD62-04FC-4EA9-8D47-07F3AC504BC2}" type="presParOf" srcId="{5C0AAC59-CD7C-4EBC-A97D-D2FF133528D9}" destId="{7947565E-D278-4729-ADC2-B9294183F325}" srcOrd="0" destOrd="0" presId="urn:microsoft.com/office/officeart/2005/8/layout/vList3#3"/>
    <dgm:cxn modelId="{CFBE6BE9-ECA6-41CC-B891-25FCE78E01F6}" type="presParOf" srcId="{5C0AAC59-CD7C-4EBC-A97D-D2FF133528D9}" destId="{8D8A245C-E1F3-4E6E-955C-25A3C8C5A78A}" srcOrd="1" destOrd="0" presId="urn:microsoft.com/office/officeart/2005/8/layout/vList3#3"/>
    <dgm:cxn modelId="{E75FEC11-7E4A-447B-A0AA-6AC7D78BF1E7}" type="presParOf" srcId="{13F5886D-3FC1-4E0A-AFDB-DB44872CD53E}" destId="{A2A1546F-F142-40DC-96E8-DF05113A2165}" srcOrd="3" destOrd="0" presId="urn:microsoft.com/office/officeart/2005/8/layout/vList3#3"/>
    <dgm:cxn modelId="{081CC26C-9066-42E4-B299-88E7C345AA33}" type="presParOf" srcId="{13F5886D-3FC1-4E0A-AFDB-DB44872CD53E}" destId="{82A96050-2650-402C-B428-1BE345419425}" srcOrd="4" destOrd="0" presId="urn:microsoft.com/office/officeart/2005/8/layout/vList3#3"/>
    <dgm:cxn modelId="{7FB16377-DAD3-4A44-87E0-C048B4B811E0}" type="presParOf" srcId="{82A96050-2650-402C-B428-1BE345419425}" destId="{8D23AD2E-5003-4FEC-B380-67CC8756C70B}" srcOrd="0" destOrd="0" presId="urn:microsoft.com/office/officeart/2005/8/layout/vList3#3"/>
    <dgm:cxn modelId="{D8A28475-B2AF-45D6-915D-EB99DF237FFF}" type="presParOf" srcId="{82A96050-2650-402C-B428-1BE345419425}" destId="{59F14684-2C20-428B-AF2F-D1BC5B8F99B8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E6615C-D8BF-451D-9F7D-F16246654929}">
      <dsp:nvSpPr>
        <dsp:cNvPr id="0" name=""/>
        <dsp:cNvSpPr/>
      </dsp:nvSpPr>
      <dsp:spPr>
        <a:xfrm>
          <a:off x="3531666" y="72324"/>
          <a:ext cx="5400267" cy="7158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5 семестр , 26/28 </a:t>
          </a:r>
          <a:r>
            <a:rPr lang="ru-RU" sz="1600" kern="1200" dirty="0" err="1" smtClean="0"/>
            <a:t>ак</a:t>
          </a:r>
          <a:r>
            <a:rPr lang="ru-RU" sz="1600" kern="1200" dirty="0" smtClean="0"/>
            <a:t>. часов, контрольная точка: зачет (в виде деловой игры) </a:t>
          </a:r>
          <a:endParaRPr lang="ru-RU" sz="1600" kern="1200" dirty="0"/>
        </a:p>
      </dsp:txBody>
      <dsp:txXfrm>
        <a:off x="3531666" y="72324"/>
        <a:ext cx="5400267" cy="715804"/>
      </dsp:txXfrm>
    </dsp:sp>
    <dsp:sp modelId="{F91C5981-C234-4F62-AD10-3A9D51221172}">
      <dsp:nvSpPr>
        <dsp:cNvPr id="0" name=""/>
        <dsp:cNvSpPr/>
      </dsp:nvSpPr>
      <dsp:spPr>
        <a:xfrm>
          <a:off x="0" y="0"/>
          <a:ext cx="3600178" cy="71580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Управление финансовыми потоками в условиях цифровой трансформации</a:t>
          </a:r>
          <a:endParaRPr lang="ru-RU" sz="1600" b="1" kern="1200" dirty="0"/>
        </a:p>
      </dsp:txBody>
      <dsp:txXfrm>
        <a:off x="0" y="0"/>
        <a:ext cx="3600178" cy="715804"/>
      </dsp:txXfrm>
    </dsp:sp>
    <dsp:sp modelId="{DBA6EC0E-6E01-437B-BA6F-EA0C3F79469D}">
      <dsp:nvSpPr>
        <dsp:cNvPr id="0" name=""/>
        <dsp:cNvSpPr/>
      </dsp:nvSpPr>
      <dsp:spPr>
        <a:xfrm>
          <a:off x="3600177" y="787385"/>
          <a:ext cx="5400267" cy="7158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5358425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5"/>
              <a:satOff val="-6896"/>
              <a:lumOff val="-5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6 семестр, 26/28 </a:t>
          </a:r>
          <a:r>
            <a:rPr lang="ru-RU" sz="1600" kern="1200" dirty="0" err="1" smtClean="0"/>
            <a:t>ак</a:t>
          </a:r>
          <a:r>
            <a:rPr lang="ru-RU" sz="1600" kern="1200" dirty="0" smtClean="0"/>
            <a:t>. часов, контрольная точка: зачет ( в виде деловой игры) </a:t>
          </a:r>
          <a:endParaRPr lang="ru-RU" sz="1600" kern="1200" dirty="0"/>
        </a:p>
      </dsp:txBody>
      <dsp:txXfrm>
        <a:off x="3600177" y="787385"/>
        <a:ext cx="5400267" cy="715804"/>
      </dsp:txXfrm>
    </dsp:sp>
    <dsp:sp modelId="{A3647BB5-C120-4F5A-B5AE-20EC080941FE}">
      <dsp:nvSpPr>
        <dsp:cNvPr id="0" name=""/>
        <dsp:cNvSpPr/>
      </dsp:nvSpPr>
      <dsp:spPr>
        <a:xfrm>
          <a:off x="0" y="787385"/>
          <a:ext cx="3600178" cy="715804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 </a:t>
          </a:r>
          <a:r>
            <a:rPr lang="ru-RU" sz="1600" b="1" i="0" kern="1200" dirty="0" smtClean="0"/>
            <a:t>Практикум по  дисциплине «эмоциональный  интеллект»</a:t>
          </a:r>
          <a:endParaRPr lang="ru-RU" sz="1600" b="1" kern="1200" dirty="0"/>
        </a:p>
      </dsp:txBody>
      <dsp:txXfrm>
        <a:off x="0" y="787385"/>
        <a:ext cx="3600178" cy="715804"/>
      </dsp:txXfrm>
    </dsp:sp>
    <dsp:sp modelId="{6EDA01C9-1FB1-44DD-854B-DD1E823295DE}">
      <dsp:nvSpPr>
        <dsp:cNvPr id="0" name=""/>
        <dsp:cNvSpPr/>
      </dsp:nvSpPr>
      <dsp:spPr>
        <a:xfrm>
          <a:off x="3600177" y="1574770"/>
          <a:ext cx="5400267" cy="7158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10716850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7 семестр, 26/28 </a:t>
          </a:r>
          <a:r>
            <a:rPr lang="ru-RU" sz="1600" kern="1200" dirty="0" err="1" smtClean="0"/>
            <a:t>ак</a:t>
          </a:r>
          <a:r>
            <a:rPr lang="ru-RU" sz="1600" kern="1200" dirty="0" smtClean="0"/>
            <a:t>. часов, контрольная точка: зачет ( в интерактивной форме)</a:t>
          </a:r>
          <a:endParaRPr lang="ru-RU" sz="1600" kern="1200" dirty="0"/>
        </a:p>
      </dsp:txBody>
      <dsp:txXfrm>
        <a:off x="3600177" y="1574770"/>
        <a:ext cx="5400267" cy="715804"/>
      </dsp:txXfrm>
    </dsp:sp>
    <dsp:sp modelId="{22AD7CE1-AEDA-4473-AAE1-B38DFA0ECA3B}">
      <dsp:nvSpPr>
        <dsp:cNvPr id="0" name=""/>
        <dsp:cNvSpPr/>
      </dsp:nvSpPr>
      <dsp:spPr>
        <a:xfrm>
          <a:off x="0" y="1527054"/>
          <a:ext cx="3600178" cy="715804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Поведенческие финансы </a:t>
          </a:r>
          <a:endParaRPr lang="ru-RU" sz="1600" b="1" kern="1200" dirty="0"/>
        </a:p>
      </dsp:txBody>
      <dsp:txXfrm>
        <a:off x="0" y="1527054"/>
        <a:ext cx="3600178" cy="71580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9AE722-23CB-4C5F-A6EC-59A5F4DAC6C2}">
      <dsp:nvSpPr>
        <dsp:cNvPr id="0" name=""/>
        <dsp:cNvSpPr/>
      </dsp:nvSpPr>
      <dsp:spPr>
        <a:xfrm rot="10800000">
          <a:off x="3719182" y="0"/>
          <a:ext cx="6024667" cy="872386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698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Что такое финансовые потоки и что означает эффективное управление ими в современном понимании</a:t>
          </a:r>
          <a:r>
            <a:rPr lang="ru-RU" sz="1700" kern="1200" dirty="0" smtClean="0"/>
            <a:t>? (Деловая игра «денежный поток»)</a:t>
          </a:r>
          <a:endParaRPr lang="ru-RU" sz="1700" kern="1200" dirty="0"/>
        </a:p>
      </dsp:txBody>
      <dsp:txXfrm rot="10800000">
        <a:off x="3719182" y="0"/>
        <a:ext cx="6024667" cy="872386"/>
      </dsp:txXfrm>
    </dsp:sp>
    <dsp:sp modelId="{8F90A482-99DC-418E-A665-A7BD89954E77}">
      <dsp:nvSpPr>
        <dsp:cNvPr id="0" name=""/>
        <dsp:cNvSpPr/>
      </dsp:nvSpPr>
      <dsp:spPr>
        <a:xfrm>
          <a:off x="809569" y="1068933"/>
          <a:ext cx="2471271" cy="87238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B571DF2-ADE7-4388-ADC6-2A6F74EB8694}">
      <dsp:nvSpPr>
        <dsp:cNvPr id="0" name=""/>
        <dsp:cNvSpPr/>
      </dsp:nvSpPr>
      <dsp:spPr>
        <a:xfrm rot="10800000">
          <a:off x="4254754" y="1068933"/>
          <a:ext cx="5471135" cy="872386"/>
        </a:xfrm>
        <a:prstGeom prst="homePlate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tint val="50000"/>
                <a:satMod val="300000"/>
              </a:schemeClr>
            </a:gs>
            <a:gs pos="35000">
              <a:schemeClr val="accent4">
                <a:hueOff val="-2232385"/>
                <a:satOff val="13449"/>
                <a:lumOff val="1078"/>
                <a:alphaOff val="0"/>
                <a:tint val="37000"/>
                <a:satMod val="30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698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 </a:t>
          </a:r>
          <a:r>
            <a:rPr lang="ru-RU" sz="1700" b="1" i="0" kern="1200" dirty="0" smtClean="0"/>
            <a:t>Почему цифровая трансформация, является одной из лучших интеллектуальных идей десятилетия ? </a:t>
          </a:r>
          <a:r>
            <a:rPr lang="ru-RU" sz="1700" b="0" i="0" kern="1200" dirty="0" smtClean="0"/>
            <a:t>(Деловая игра «остров технологий»)</a:t>
          </a:r>
          <a:endParaRPr lang="ru-RU" sz="1700" b="0" i="0" kern="1200" dirty="0"/>
        </a:p>
      </dsp:txBody>
      <dsp:txXfrm rot="10800000">
        <a:off x="4254754" y="1068933"/>
        <a:ext cx="5471135" cy="872386"/>
      </dsp:txXfrm>
    </dsp:sp>
    <dsp:sp modelId="{3A97C087-4217-4A53-A0B1-4DEDA146376E}">
      <dsp:nvSpPr>
        <dsp:cNvPr id="0" name=""/>
        <dsp:cNvSpPr/>
      </dsp:nvSpPr>
      <dsp:spPr>
        <a:xfrm>
          <a:off x="820819" y="0"/>
          <a:ext cx="2479541" cy="87238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D8A245C-E1F3-4E6E-955C-25A3C8C5A78A}">
      <dsp:nvSpPr>
        <dsp:cNvPr id="0" name=""/>
        <dsp:cNvSpPr/>
      </dsp:nvSpPr>
      <dsp:spPr>
        <a:xfrm rot="10800000" flipV="1">
          <a:off x="3358625" y="2137869"/>
          <a:ext cx="6402551" cy="845622"/>
        </a:xfrm>
        <a:prstGeom prst="homePlat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698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Как </a:t>
          </a:r>
          <a:r>
            <a:rPr lang="ru-RU" sz="1700" b="1" i="0" kern="1200" dirty="0" smtClean="0"/>
            <a:t> я могу использовать перспективные технологии для качественного изменения своего (будущего) бизнеса? </a:t>
          </a:r>
          <a:r>
            <a:rPr lang="ru-RU" sz="1700" b="0" i="0" kern="1200" dirty="0" smtClean="0"/>
            <a:t>(Деловая игра Виртуальный бизнес)</a:t>
          </a:r>
          <a:endParaRPr lang="ru-RU" sz="1700" b="0" kern="1200" dirty="0"/>
        </a:p>
      </dsp:txBody>
      <dsp:txXfrm rot="10800000" flipV="1">
        <a:off x="3358625" y="2137869"/>
        <a:ext cx="6402551" cy="845622"/>
      </dsp:txXfrm>
    </dsp:sp>
    <dsp:sp modelId="{7947565E-D278-4729-ADC2-B9294183F325}">
      <dsp:nvSpPr>
        <dsp:cNvPr id="0" name=""/>
        <dsp:cNvSpPr/>
      </dsp:nvSpPr>
      <dsp:spPr>
        <a:xfrm>
          <a:off x="619966" y="2137869"/>
          <a:ext cx="2626163" cy="87238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9AE722-23CB-4C5F-A6EC-59A5F4DAC6C2}">
      <dsp:nvSpPr>
        <dsp:cNvPr id="0" name=""/>
        <dsp:cNvSpPr/>
      </dsp:nvSpPr>
      <dsp:spPr>
        <a:xfrm rot="10800000">
          <a:off x="2035557" y="152704"/>
          <a:ext cx="6838131" cy="872395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69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Что такое эмоциональный интеллект </a:t>
          </a:r>
          <a:r>
            <a:rPr lang="en-US" sz="1600" b="1" kern="1200" dirty="0" smtClean="0"/>
            <a:t> EQ</a:t>
          </a:r>
          <a:r>
            <a:rPr lang="ru-RU" sz="1600" b="1" kern="1200" dirty="0" smtClean="0"/>
            <a:t> и почему только высокий </a:t>
          </a:r>
          <a:r>
            <a:rPr lang="en-US" sz="1600" b="1" kern="1200" dirty="0" smtClean="0"/>
            <a:t>IQ</a:t>
          </a:r>
          <a:r>
            <a:rPr lang="ru-RU" sz="1600" b="1" kern="1200" dirty="0" smtClean="0"/>
            <a:t> не достаточен?</a:t>
          </a:r>
        </a:p>
      </dsp:txBody>
      <dsp:txXfrm rot="10800000">
        <a:off x="2035557" y="152704"/>
        <a:ext cx="6838131" cy="872395"/>
      </dsp:txXfrm>
    </dsp:sp>
    <dsp:sp modelId="{8F90A482-99DC-418E-A665-A7BD89954E77}">
      <dsp:nvSpPr>
        <dsp:cNvPr id="0" name=""/>
        <dsp:cNvSpPr/>
      </dsp:nvSpPr>
      <dsp:spPr>
        <a:xfrm>
          <a:off x="1006927" y="152709"/>
          <a:ext cx="872387" cy="87238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D8A245C-E1F3-4E6E-955C-25A3C8C5A78A}">
      <dsp:nvSpPr>
        <dsp:cNvPr id="0" name=""/>
        <dsp:cNvSpPr/>
      </dsp:nvSpPr>
      <dsp:spPr>
        <a:xfrm rot="10800000">
          <a:off x="1957406" y="1090861"/>
          <a:ext cx="6905320" cy="872387"/>
        </a:xfrm>
        <a:prstGeom prst="homePlate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tint val="50000"/>
                <a:satMod val="300000"/>
              </a:schemeClr>
            </a:gs>
            <a:gs pos="35000">
              <a:schemeClr val="accent4">
                <a:hueOff val="-2232385"/>
                <a:satOff val="13449"/>
                <a:lumOff val="1078"/>
                <a:alphaOff val="0"/>
                <a:tint val="37000"/>
                <a:satMod val="30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69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Что такое стратегия уникального специалиста и как она работает с позиции увеличения финансового капитала?</a:t>
          </a:r>
          <a:endParaRPr lang="ru-RU" sz="1600" b="1" kern="1200" dirty="0"/>
        </a:p>
      </dsp:txBody>
      <dsp:txXfrm rot="10800000">
        <a:off x="1957406" y="1090861"/>
        <a:ext cx="6905320" cy="872387"/>
      </dsp:txXfrm>
    </dsp:sp>
    <dsp:sp modelId="{7947565E-D278-4729-ADC2-B9294183F325}">
      <dsp:nvSpPr>
        <dsp:cNvPr id="0" name=""/>
        <dsp:cNvSpPr/>
      </dsp:nvSpPr>
      <dsp:spPr>
        <a:xfrm>
          <a:off x="1068932" y="2137874"/>
          <a:ext cx="872387" cy="87238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9F14684-2C20-428B-AF2F-D1BC5B8F99B8}">
      <dsp:nvSpPr>
        <dsp:cNvPr id="0" name=""/>
        <dsp:cNvSpPr/>
      </dsp:nvSpPr>
      <dsp:spPr>
        <a:xfrm rot="10800000">
          <a:off x="1957406" y="2181345"/>
          <a:ext cx="6905320" cy="872387"/>
        </a:xfrm>
        <a:prstGeom prst="homePlat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69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В чем заключается переход от эпохи </a:t>
          </a:r>
          <a:r>
            <a:rPr lang="ru-RU" sz="1600" b="1" kern="1200" dirty="0" err="1" smtClean="0"/>
            <a:t>high-tex</a:t>
          </a:r>
          <a:r>
            <a:rPr lang="ru-RU" sz="1600" b="1" kern="1200" dirty="0" smtClean="0"/>
            <a:t> к эпохе </a:t>
          </a:r>
          <a:r>
            <a:rPr lang="ru-RU" sz="1600" b="1" kern="1200" dirty="0" err="1" smtClean="0"/>
            <a:t>high-hume</a:t>
          </a:r>
          <a:r>
            <a:rPr lang="ru-RU" sz="1600" b="1" kern="1200" dirty="0" smtClean="0"/>
            <a:t>, концепция ограниченной рациональности для менеджеров и финансистов и как это учесть в принятии решений?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</dsp:txBody>
      <dsp:txXfrm rot="10800000">
        <a:off x="1957406" y="2181345"/>
        <a:ext cx="6905320" cy="872387"/>
      </dsp:txXfrm>
    </dsp:sp>
    <dsp:sp modelId="{8D23AD2E-5003-4FEC-B380-67CC8756C70B}">
      <dsp:nvSpPr>
        <dsp:cNvPr id="0" name=""/>
        <dsp:cNvSpPr/>
      </dsp:nvSpPr>
      <dsp:spPr>
        <a:xfrm>
          <a:off x="1068932" y="1068938"/>
          <a:ext cx="872387" cy="87238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9AE722-23CB-4C5F-A6EC-59A5F4DAC6C2}">
      <dsp:nvSpPr>
        <dsp:cNvPr id="0" name=""/>
        <dsp:cNvSpPr/>
      </dsp:nvSpPr>
      <dsp:spPr>
        <a:xfrm rot="10800000">
          <a:off x="2046934" y="0"/>
          <a:ext cx="7311515" cy="916006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3933" tIns="53340" rIns="99568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smtClean="0"/>
            <a:t>За что психолог </a:t>
          </a:r>
          <a:r>
            <a:rPr lang="ru-RU" sz="1400" b="1" i="0" kern="1200" dirty="0" err="1" smtClean="0"/>
            <a:t>Д.Канеман</a:t>
          </a:r>
          <a:r>
            <a:rPr lang="ru-RU" sz="1400" b="1" i="0" kern="1200" dirty="0" smtClean="0"/>
            <a:t> получил Нобелевскую премию по экономике и почему  теория поведенческих финансов  заменяет традиционные финансы в XXI веке?</a:t>
          </a:r>
          <a:endParaRPr lang="ru-RU" sz="1400" b="1" kern="1200" dirty="0"/>
        </a:p>
      </dsp:txBody>
      <dsp:txXfrm rot="10800000">
        <a:off x="2046934" y="0"/>
        <a:ext cx="7311515" cy="916006"/>
      </dsp:txXfrm>
    </dsp:sp>
    <dsp:sp modelId="{8F90A482-99DC-418E-A665-A7BD89954E77}">
      <dsp:nvSpPr>
        <dsp:cNvPr id="0" name=""/>
        <dsp:cNvSpPr/>
      </dsp:nvSpPr>
      <dsp:spPr>
        <a:xfrm>
          <a:off x="1068934" y="0"/>
          <a:ext cx="916006" cy="91600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D8A245C-E1F3-4E6E-955C-25A3C8C5A78A}">
      <dsp:nvSpPr>
        <dsp:cNvPr id="0" name=""/>
        <dsp:cNvSpPr/>
      </dsp:nvSpPr>
      <dsp:spPr>
        <a:xfrm rot="10800000">
          <a:off x="2290602" y="1221638"/>
          <a:ext cx="7311515" cy="916006"/>
        </a:xfrm>
        <a:prstGeom prst="homePlate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tint val="50000"/>
                <a:satMod val="300000"/>
              </a:schemeClr>
            </a:gs>
            <a:gs pos="35000">
              <a:schemeClr val="accent4">
                <a:hueOff val="-2232385"/>
                <a:satOff val="13449"/>
                <a:lumOff val="1078"/>
                <a:alphaOff val="0"/>
                <a:tint val="37000"/>
                <a:satMod val="30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3933" tIns="53340" rIns="99568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Как влияют эмоции на управленческие решения?  Что такое аппетит к риску при принятии финансовых решений? Влияет ли эмоциональный интеллект на финансовое поведение? </a:t>
          </a:r>
          <a:endParaRPr lang="ru-RU" sz="1400" b="1" kern="1200" dirty="0"/>
        </a:p>
      </dsp:txBody>
      <dsp:txXfrm rot="10800000">
        <a:off x="2290602" y="1221638"/>
        <a:ext cx="7311515" cy="916006"/>
      </dsp:txXfrm>
    </dsp:sp>
    <dsp:sp modelId="{7947565E-D278-4729-ADC2-B9294183F325}">
      <dsp:nvSpPr>
        <dsp:cNvPr id="0" name=""/>
        <dsp:cNvSpPr/>
      </dsp:nvSpPr>
      <dsp:spPr>
        <a:xfrm>
          <a:off x="1009297" y="1068940"/>
          <a:ext cx="1154552" cy="91600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9F14684-2C20-428B-AF2F-D1BC5B8F99B8}">
      <dsp:nvSpPr>
        <dsp:cNvPr id="0" name=""/>
        <dsp:cNvSpPr/>
      </dsp:nvSpPr>
      <dsp:spPr>
        <a:xfrm rot="10800000">
          <a:off x="2146977" y="2290407"/>
          <a:ext cx="7311515" cy="916006"/>
        </a:xfrm>
        <a:prstGeom prst="homePlat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3933" tIns="53340" rIns="99568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И, наконец, как продемонстрировать работодателю свои уникальные способности? Как научится рациональному поведению и правильно позиционировать себя в конкурентной динамично меняющейся рыночной среде?  </a:t>
          </a:r>
          <a:endParaRPr lang="ru-RU" sz="1400" b="1" kern="1200" dirty="0" smtClean="0"/>
        </a:p>
      </dsp:txBody>
      <dsp:txXfrm rot="10800000">
        <a:off x="2146977" y="2290407"/>
        <a:ext cx="7311515" cy="916006"/>
      </dsp:txXfrm>
    </dsp:sp>
    <dsp:sp modelId="{8D23AD2E-5003-4FEC-B380-67CC8756C70B}">
      <dsp:nvSpPr>
        <dsp:cNvPr id="0" name=""/>
        <dsp:cNvSpPr/>
      </dsp:nvSpPr>
      <dsp:spPr>
        <a:xfrm>
          <a:off x="916231" y="2137873"/>
          <a:ext cx="1221421" cy="91600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77959-D1C4-4B67-9DF1-F15933815998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AA485-D19E-4142-A6A0-DAC3F32368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8295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AA485-D19E-4142-A6A0-DAC3F32368C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1054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AA485-D19E-4142-A6A0-DAC3F32368C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19295" y="985720"/>
            <a:ext cx="4428445" cy="12216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4130" y="2665475"/>
            <a:ext cx="6400800" cy="1068935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rgbClr val="157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5" y="680310"/>
            <a:ext cx="656631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8720" y="1749245"/>
            <a:ext cx="6413610" cy="4581150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0" y="527605"/>
            <a:ext cx="7016195" cy="68488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157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0" y="1443835"/>
            <a:ext cx="7016195" cy="4275740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5" y="680310"/>
            <a:ext cx="6244435" cy="53218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1425" y="1749245"/>
            <a:ext cx="3054100" cy="773424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rgbClr val="157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1425" y="2512770"/>
            <a:ext cx="3054100" cy="303505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93640" y="1749245"/>
            <a:ext cx="3054100" cy="773424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57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93640" y="2512770"/>
            <a:ext cx="3054100" cy="303505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7.jpeg"/><Relationship Id="rId9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images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4950" y="5719574"/>
            <a:ext cx="6099051" cy="1138425"/>
          </a:xfrm>
          <a:prstGeom prst="rect">
            <a:avLst/>
          </a:prstGeom>
        </p:spPr>
      </p:pic>
      <p:pic>
        <p:nvPicPr>
          <p:cNvPr id="13" name="Рисунок 12" descr="images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9144000" cy="20546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03065" y="222195"/>
            <a:ext cx="5344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197654" y="5811733"/>
            <a:ext cx="5955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Кафедра управления корпоративными финансами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27288" y="355888"/>
            <a:ext cx="9144001" cy="916230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Поведенческие финансы: от эмоционального интеллекта к финансовому капиталу</a:t>
            </a:r>
            <a:endParaRPr 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497" y="5719574"/>
            <a:ext cx="3685267" cy="11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3920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images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2600" y="1477328"/>
            <a:ext cx="2821399" cy="13195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7685" y="680310"/>
            <a:ext cx="6566315" cy="6108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Актуальность, миссия, цель реализации и  структура </a:t>
            </a:r>
            <a:r>
              <a:rPr lang="ru-RU" dirty="0" err="1" smtClean="0"/>
              <a:t>майнора</a:t>
            </a: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97325378"/>
              </p:ext>
            </p:extLst>
          </p:nvPr>
        </p:nvGraphicFramePr>
        <p:xfrm>
          <a:off x="143555" y="4345229"/>
          <a:ext cx="9000445" cy="2290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0" y="2818180"/>
            <a:ext cx="9144001" cy="1068935"/>
          </a:xfrm>
          <a:prstGeom prst="roundRect">
            <a:avLst/>
          </a:prstGeom>
          <a:effectLst>
            <a:softEdge rad="317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Миссия</a:t>
            </a:r>
            <a:r>
              <a:rPr lang="ru-RU" dirty="0" smtClean="0">
                <a:solidFill>
                  <a:srgbClr val="002060"/>
                </a:solidFill>
              </a:rPr>
              <a:t>:  </a:t>
            </a:r>
            <a:r>
              <a:rPr lang="ru-RU" b="1" dirty="0">
                <a:solidFill>
                  <a:srgbClr val="002060"/>
                </a:solidFill>
              </a:rPr>
              <a:t>Для каждого открыт путь к большим финансам и </a:t>
            </a:r>
            <a:r>
              <a:rPr lang="ru-RU" b="1" dirty="0" smtClean="0">
                <a:solidFill>
                  <a:srgbClr val="002060"/>
                </a:solidFill>
              </a:rPr>
              <a:t>возможностям!</a:t>
            </a:r>
            <a:endParaRPr lang="ru-RU" dirty="0" smtClean="0">
              <a:solidFill>
                <a:srgbClr val="002060"/>
              </a:solidFill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Расширение комплекса базовых знаний будущих менеджеров, что позволит выпускникам стать успешными руководителями в любой сфере практической деятельности и претендовать на больший спектр высокооплачиваемых должностей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92244" y="0"/>
            <a:ext cx="62517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Актуальность  </a:t>
            </a:r>
            <a:r>
              <a:rPr lang="ru-RU" b="1" dirty="0" err="1" smtClean="0"/>
              <a:t>майнора</a:t>
            </a:r>
            <a:r>
              <a:rPr lang="ru-RU" b="1" dirty="0" smtClean="0"/>
              <a:t>:</a:t>
            </a:r>
            <a:r>
              <a:rPr lang="ru-RU" dirty="0" smtClean="0"/>
              <a:t>  мы познакомим Вас с новейшими инструментами поведенческих финансов, что позволит вам в приятной атмосфере узнать лучше и развить свои способности, выбрать стратегию уникального специалиста, позволяющую в перспективе не ограниченно  увеличить свой финансовый капитал.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-1" y="1596540"/>
            <a:ext cx="62517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Цель: </a:t>
            </a:r>
            <a:r>
              <a:rPr lang="ru-RU" dirty="0" smtClean="0"/>
              <a:t>знания будущего –доступны каждому!</a:t>
            </a:r>
          </a:p>
          <a:p>
            <a:pPr algn="just"/>
            <a:r>
              <a:rPr lang="ru-RU" dirty="0" smtClean="0"/>
              <a:t>Доступен в  удаленном формате. Зачет проходит в интересной игровой форме(классический вариант - по выбору)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655770" y="3887115"/>
            <a:ext cx="2176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Структура </a:t>
            </a:r>
            <a:r>
              <a:rPr lang="ru-RU" b="1" dirty="0" err="1" smtClean="0"/>
              <a:t>майнора</a:t>
            </a:r>
            <a:endParaRPr lang="ru-RU" b="1" dirty="0"/>
          </a:p>
        </p:txBody>
      </p:sp>
      <p:pic>
        <p:nvPicPr>
          <p:cNvPr id="15" name="Рисунок 14" descr="images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2857500" cy="159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3309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l="-1000"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91130"/>
            <a:ext cx="2562225" cy="17907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7080"/>
          </a:xfrm>
        </p:spPr>
        <p:txBody>
          <a:bodyPr>
            <a:noAutofit/>
          </a:bodyPr>
          <a:lstStyle/>
          <a:p>
            <a:pPr lvl="0" algn="ctr"/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400" b="1" dirty="0" smtClean="0"/>
              <a:t>5 семестр: </a:t>
            </a:r>
            <a:br>
              <a:rPr lang="ru-RU" sz="2400" b="1" dirty="0" smtClean="0"/>
            </a:br>
            <a:r>
              <a:rPr lang="ru-RU" sz="2400" b="1" dirty="0" smtClean="0"/>
              <a:t>Управление финансовыми потоками в условиях цифровой трансформации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en-US" sz="2000" b="1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87244432"/>
              </p:ext>
            </p:extLst>
          </p:nvPr>
        </p:nvGraphicFramePr>
        <p:xfrm>
          <a:off x="-619970" y="3276295"/>
          <a:ext cx="10689349" cy="305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2586834" y="1443835"/>
            <a:ext cx="6557166" cy="1527049"/>
          </a:xfrm>
          <a:prstGeom prst="round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 smtClean="0"/>
              <a:t>Данный курс проходит в приятной атмосфере, строится на индивидуальном подходе к каждому участнику,  состоит из нескольких  авторских деловых игр и интерактивных практик. Используются методики </a:t>
            </a:r>
            <a:r>
              <a:rPr lang="ru-RU" sz="2000" dirty="0" err="1" smtClean="0"/>
              <a:t>Гиссенского</a:t>
            </a:r>
            <a:r>
              <a:rPr lang="ru-RU" sz="2000" dirty="0" smtClean="0"/>
              <a:t> университета (</a:t>
            </a:r>
            <a:r>
              <a:rPr lang="ru-RU" sz="2000" i="1" dirty="0" smtClean="0"/>
              <a:t>Германия), </a:t>
            </a:r>
            <a:r>
              <a:rPr lang="ru-RU" sz="2000" dirty="0" smtClean="0"/>
              <a:t>университета </a:t>
            </a:r>
            <a:r>
              <a:rPr lang="ru-RU" sz="2000" dirty="0" err="1" smtClean="0"/>
              <a:t>г.Лаппеенранты</a:t>
            </a:r>
            <a:r>
              <a:rPr lang="ru-RU" sz="2000" dirty="0" smtClean="0"/>
              <a:t> </a:t>
            </a:r>
            <a:r>
              <a:rPr lang="ru-RU" sz="2000" i="1" dirty="0" smtClean="0"/>
              <a:t>(Финляндия), </a:t>
            </a:r>
            <a:r>
              <a:rPr lang="ru-RU" sz="2000" dirty="0" smtClean="0"/>
              <a:t>Мальты</a:t>
            </a:r>
            <a:r>
              <a:rPr lang="ru-RU" sz="2000" i="1" dirty="0" smtClean="0"/>
              <a:t>  и многих других.</a:t>
            </a:r>
          </a:p>
          <a:p>
            <a:pPr algn="just"/>
            <a:r>
              <a:rPr lang="ru-RU" sz="2000" b="1" dirty="0" smtClean="0"/>
              <a:t>В частности изучается</a:t>
            </a:r>
            <a:r>
              <a:rPr lang="ru-RU" sz="2000" dirty="0" smtClean="0"/>
              <a:t>: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738" y="453542"/>
            <a:ext cx="9143999" cy="684885"/>
          </a:xfrm>
        </p:spPr>
        <p:txBody>
          <a:bodyPr>
            <a:noAutofit/>
          </a:bodyPr>
          <a:lstStyle/>
          <a:p>
            <a:pPr lvl="0" algn="ctr"/>
            <a:r>
              <a:rPr lang="ru-RU" sz="2800" b="1" dirty="0" smtClean="0"/>
              <a:t>6 семестр: </a:t>
            </a:r>
            <a:br>
              <a:rPr lang="ru-RU" sz="2800" b="1" dirty="0" smtClean="0"/>
            </a:br>
            <a:r>
              <a:rPr lang="ru-RU" sz="2800" b="1" dirty="0" smtClean="0"/>
              <a:t>Практикум по дисциплине «эмоциональный интеллект»</a:t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endParaRPr lang="en-US" sz="2800" b="1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15189128"/>
              </p:ext>
            </p:extLst>
          </p:nvPr>
        </p:nvGraphicFramePr>
        <p:xfrm>
          <a:off x="-925380" y="3429000"/>
          <a:ext cx="10383940" cy="3054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351922" y="916983"/>
            <a:ext cx="5650084" cy="2137869"/>
          </a:xfrm>
          <a:prstGeom prst="round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dirty="0" smtClean="0"/>
          </a:p>
          <a:p>
            <a:pPr algn="just"/>
            <a:r>
              <a:rPr lang="ru-RU" dirty="0"/>
              <a:t> </a:t>
            </a:r>
            <a:r>
              <a:rPr lang="ru-RU" dirty="0" smtClean="0"/>
              <a:t>   </a:t>
            </a:r>
          </a:p>
          <a:p>
            <a:pPr algn="just"/>
            <a:r>
              <a:rPr lang="ru-RU" dirty="0" smtClean="0"/>
              <a:t> В данном курсе предложены интересные игровые задания, акцент сделан </a:t>
            </a:r>
            <a:r>
              <a:rPr lang="ru-RU" b="1" dirty="0" smtClean="0"/>
              <a:t>на наработку практических навыков эмоционального интеллекта, а также решение  индивидуальных задач участников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Правило курса: участник выполняет только те упражнения, которые ему подходят.</a:t>
            </a:r>
          </a:p>
          <a:p>
            <a:pPr algn="just"/>
            <a:r>
              <a:rPr lang="ru-RU" dirty="0" smtClean="0"/>
              <a:t>     Занятия проходят в веселой, творческой атмосфере, где каждый получает объективный личный результат.</a:t>
            </a:r>
            <a:endParaRPr lang="ru-RU" dirty="0"/>
          </a:p>
          <a:p>
            <a:pPr algn="just"/>
            <a:r>
              <a:rPr lang="ru-RU" dirty="0" smtClean="0"/>
              <a:t>В частности изучается:</a:t>
            </a:r>
            <a:endParaRPr lang="ru-RU" dirty="0"/>
          </a:p>
        </p:txBody>
      </p:sp>
      <p:pic>
        <p:nvPicPr>
          <p:cNvPr id="2050" name="Picture 2" descr="Фото: erhui1979 / istockphoto.co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5429" y="945189"/>
            <a:ext cx="3243083" cy="2137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89677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ages1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443835"/>
            <a:ext cx="2933700" cy="155257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6260" y="222195"/>
            <a:ext cx="8398775" cy="684885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800" b="1" dirty="0" smtClean="0"/>
              <a:t>7 семестр: </a:t>
            </a:r>
            <a:br>
              <a:rPr lang="ru-RU" sz="2800" b="1" dirty="0" smtClean="0"/>
            </a:br>
            <a:r>
              <a:rPr lang="ru-RU" sz="2800" b="1" dirty="0" smtClean="0"/>
              <a:t> Поведенческие финансы: от эмоционального интеллекта к финансовому капиталу</a:t>
            </a:r>
            <a:br>
              <a:rPr lang="ru-RU" sz="2800" b="1" dirty="0" smtClean="0"/>
            </a:br>
            <a:endParaRPr lang="en-US" sz="2800" b="1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22186835"/>
              </p:ext>
            </p:extLst>
          </p:nvPr>
        </p:nvGraphicFramePr>
        <p:xfrm>
          <a:off x="-772675" y="3276294"/>
          <a:ext cx="10994760" cy="3206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044951" y="1443834"/>
            <a:ext cx="5802790" cy="763525"/>
          </a:xfrm>
          <a:prstGeom prst="round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Данный курс является завершающим и посвящен современному взгляду на поведенческие финансы. Включает в себя интерактивные лекции,  серии деловых игр и </a:t>
            </a:r>
            <a:r>
              <a:rPr lang="ru-RU" dirty="0" err="1" smtClean="0"/>
              <a:t>тренинговые</a:t>
            </a:r>
            <a:r>
              <a:rPr lang="ru-RU" dirty="0" smtClean="0"/>
              <a:t> ситуации, разработанные с использованием  наиболее эффективных методик.</a:t>
            </a:r>
          </a:p>
          <a:p>
            <a:pPr algn="just"/>
            <a:r>
              <a:rPr lang="ru-RU" dirty="0" smtClean="0"/>
              <a:t>В частности в курсе изучается: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19571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   Отзывы наших выпускников 2021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5525" y="1749245"/>
            <a:ext cx="3405224" cy="427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8966" y="2970885"/>
            <a:ext cx="45811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Занятия ведут доброжелательные, любящие свой курс и студентов преподаватели – практики, прошедшие </a:t>
            </a:r>
            <a:r>
              <a:rPr lang="ru-RU" dirty="0" smtClean="0"/>
              <a:t>стажировку и обучение в ведущих университетах </a:t>
            </a:r>
            <a:r>
              <a:rPr lang="ru-RU" dirty="0" smtClean="0"/>
              <a:t>не только в России( Москва, Санкт-Петербург), но и в Европе ( Германия, Франция, Финляндия, Литва), Мальта.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0000CC"/>
                </a:solidFill>
              </a:rPr>
              <a:t>Если вам нравится учиться  и развивать свои навыки в хорошем настроении – добро пожаловать в нашу команду!</a:t>
            </a:r>
            <a:endParaRPr lang="ru-RU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1918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w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150" y="1596540"/>
            <a:ext cx="5650085" cy="397033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5813" y="1053192"/>
            <a:ext cx="3311455" cy="388297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Вы получите самые актуальные навыки в области поведенческих финансов.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Овладение современными компетенциями позволит Вам стать 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успешными менеджерами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 высоким вознаграждением. 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 упустите свой шанс!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1670" y="5414165"/>
            <a:ext cx="77879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tx2"/>
                </a:solidFill>
              </a:rPr>
              <a:t>ДОБРО ПОЖАЛОВАТЬ!</a:t>
            </a:r>
            <a:endParaRPr lang="ru-RU" sz="60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4375" y="222195"/>
            <a:ext cx="82460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каждого открыт путь к большим финансам и возможностям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1643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4309</TotalTime>
  <Words>564</Words>
  <Application>Microsoft Office PowerPoint</Application>
  <PresentationFormat>Экран (4:3)</PresentationFormat>
  <Paragraphs>52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Поведенческие финансы: от эмоционального интеллекта к финансовому капиталу</vt:lpstr>
      <vt:lpstr>Актуальность, миссия, цель реализации и  структура майнора</vt:lpstr>
      <vt:lpstr>  5 семестр:  Управление финансовыми потоками в условиях цифровой трансформации  </vt:lpstr>
      <vt:lpstr>6 семестр:  Практикум по дисциплине «эмоциональный интеллект»  </vt:lpstr>
      <vt:lpstr>  7 семестр:   Поведенческие финансы: от эмоционального интеллекта к финансовому капиталу </vt:lpstr>
      <vt:lpstr>   Отзывы наших выпускников 2021</vt:lpstr>
      <vt:lpstr>Слайд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Пользователь Windows</cp:lastModifiedBy>
  <cp:revision>123</cp:revision>
  <dcterms:created xsi:type="dcterms:W3CDTF">2013-08-21T19:17:07Z</dcterms:created>
  <dcterms:modified xsi:type="dcterms:W3CDTF">2022-02-15T19:46:57Z</dcterms:modified>
</cp:coreProperties>
</file>