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422" r:id="rId2"/>
    <p:sldId id="493" r:id="rId3"/>
    <p:sldId id="479" r:id="rId4"/>
    <p:sldId id="491" r:id="rId5"/>
    <p:sldId id="464" r:id="rId6"/>
    <p:sldId id="488" r:id="rId7"/>
    <p:sldId id="468" r:id="rId8"/>
    <p:sldId id="495" r:id="rId9"/>
    <p:sldId id="492" r:id="rId10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3FF"/>
    <a:srgbClr val="0068A5"/>
    <a:srgbClr val="FFFEEB"/>
    <a:srgbClr val="FFE3CB"/>
    <a:srgbClr val="FFD79A"/>
    <a:srgbClr val="F79734"/>
    <a:srgbClr val="A9ABAE"/>
    <a:srgbClr val="587D6C"/>
    <a:srgbClr val="BC9033"/>
    <a:srgbClr val="F26C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105" autoAdjust="0"/>
    <p:restoredTop sz="98932" autoAdjust="0"/>
  </p:normalViewPr>
  <p:slideViewPr>
    <p:cSldViewPr snapToGrid="0">
      <p:cViewPr varScale="1">
        <p:scale>
          <a:sx n="61" d="100"/>
          <a:sy n="61" d="100"/>
        </p:scale>
        <p:origin x="78" y="3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4178778-6F96-44A8-B120-2D80BF318283}" type="datetimeFigureOut">
              <a:rPr lang="ru-RU" smtClean="0"/>
              <a:pPr>
                <a:defRPr/>
              </a:pPr>
              <a:t>28.02.2021</a:t>
            </a:fld>
            <a:endParaRPr lang="ru-RU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E266C07-3109-4A35-B849-DC47EF4A212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66C07-3109-4A35-B849-DC47EF4A212A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841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0EBA3-0844-4890-8603-5C506B745353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8106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0EBA3-0844-4890-8603-5C506B745353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995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0EBA3-0844-4890-8603-5C506B745353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816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0EBA3-0844-4890-8603-5C506B745353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816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FCD13-0AFB-FD46-9D1E-361BD5DC4D71}" type="datetime1">
              <a:rPr lang="ru-RU" smtClean="0"/>
              <a:pPr>
                <a:defRPr/>
              </a:pPr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11B7B-8DA1-44EF-820D-B18655461D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F4E5C-CA25-B646-831C-100FFD370893}" type="datetime1">
              <a:rPr lang="ru-RU" smtClean="0"/>
              <a:pPr>
                <a:defRPr/>
              </a:pPr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E79F4-3B79-4454-9568-25EDD36D14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6BCBE-9463-EA45-AA42-66EEA4BD4408}" type="datetime1">
              <a:rPr lang="ru-RU" smtClean="0"/>
              <a:pPr>
                <a:defRPr/>
              </a:pPr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79897-CB1B-4380-A11F-E7A1A61386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19EB3-B621-0042-9FBE-780E11E7ADD0}" type="datetime1">
              <a:rPr lang="ru-RU" smtClean="0"/>
              <a:pPr>
                <a:defRPr/>
              </a:pPr>
              <a:t>28.02.2021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9CF07-5C3E-462C-A0DA-FCE7EE19CC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FD3F0-3A61-5243-8F4D-A59266676671}" type="datetime1">
              <a:rPr lang="ru-RU" smtClean="0"/>
              <a:pPr>
                <a:defRPr/>
              </a:pPr>
              <a:t>28.02.2021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61F04-3045-48B5-8B98-49ECCC3A1F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56846-AC44-3341-95C7-5B1BF1BCE62D}" type="datetime1">
              <a:rPr lang="ru-RU" smtClean="0"/>
              <a:pPr>
                <a:defRPr/>
              </a:pPr>
              <a:t>28.02.2021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8FEFD-AF04-4D1F-AFE7-BF0271F3AD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51EBC-398D-8E4B-B9F8-17ACA01B62DE}" type="datetime1">
              <a:rPr lang="ru-RU" smtClean="0"/>
              <a:pPr>
                <a:defRPr/>
              </a:pPr>
              <a:t>28.02.2021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7A382-AAD2-4B58-9073-507193475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848E4-3BB0-F040-B807-1C78A7610E84}" type="datetime1">
              <a:rPr lang="ru-RU" smtClean="0"/>
              <a:pPr>
                <a:defRPr/>
              </a:pPr>
              <a:t>28.02.2021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F4DB0-3E31-438C-976C-5CCFA796C1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9998C-6407-414B-9CBB-947754928D82}" type="datetime1">
              <a:rPr lang="ru-RU" smtClean="0"/>
              <a:pPr>
                <a:defRPr/>
              </a:pPr>
              <a:t>28.02.2021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5D560-F602-4B7B-9861-057A590B44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A4A89-0456-DD4B-B398-AA7266DDF581}" type="datetime1">
              <a:rPr lang="ru-RU" smtClean="0"/>
              <a:pPr>
                <a:defRPr/>
              </a:pPr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B992C-22F2-414D-AD69-C9371B2E63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84776-F383-9042-8A7B-0292176144E8}" type="datetime1">
              <a:rPr lang="ru-RU" smtClean="0"/>
              <a:pPr>
                <a:defRPr/>
              </a:pPr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1DB42-8D6C-47E7-88E4-61C1E7CE1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42BB4C32-F12C-544B-AF20-3BEE6AC24ED3}" type="datetime1">
              <a:rPr lang="ru-RU" smtClean="0"/>
              <a:pPr>
                <a:defRPr/>
              </a:pPr>
              <a:t>28.02.2021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1DE6EB59-8E1E-470D-904F-5F3201DF42E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" t="4827" r="28488" b="35107"/>
          <a:stretch/>
        </p:blipFill>
        <p:spPr>
          <a:xfrm>
            <a:off x="0" y="0"/>
            <a:ext cx="12198773" cy="6852668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36" y="388641"/>
            <a:ext cx="3724497" cy="1034582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0" y="1503002"/>
            <a:ext cx="5070764" cy="6583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  <a:p>
            <a:endParaRPr lang="ru-RU" dirty="0">
              <a:solidFill>
                <a:schemeClr val="bg1"/>
              </a:solidFill>
              <a:latin typeface="Calibri Light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34700" y="1810638"/>
            <a:ext cx="3664168" cy="17044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en-US" sz="2400" b="1" dirty="0">
              <a:solidFill>
                <a:schemeClr val="bg1"/>
              </a:solidFill>
              <a:latin typeface="Calibri Light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34700" y="1686910"/>
            <a:ext cx="6995844" cy="10363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prstClr val="white"/>
              </a:solidFill>
              <a:latin typeface="Calibri Light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4700" y="1805049"/>
            <a:ext cx="37116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rgbClr val="FFFEEB"/>
                </a:solidFill>
                <a:latin typeface="Times New Roman" pitchFamily="18" charset="0"/>
                <a:cs typeface="Times New Roman" pitchFamily="18" charset="0"/>
              </a:rPr>
              <a:t>Department of Psychology and Pedagogy</a:t>
            </a:r>
          </a:p>
        </p:txBody>
      </p:sp>
    </p:spTree>
    <p:extLst>
      <p:ext uri="{BB962C8B-B14F-4D97-AF65-F5344CB8AC3E}">
        <p14:creationId xmlns:p14="http://schemas.microsoft.com/office/powerpoint/2010/main" val="136989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940947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094" t="31349" r="29333" b="58678"/>
          <a:stretch>
            <a:fillRect/>
          </a:stretch>
        </p:blipFill>
        <p:spPr bwMode="auto">
          <a:xfrm>
            <a:off x="7748774" y="225779"/>
            <a:ext cx="4128983" cy="7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69976" y="273134"/>
            <a:ext cx="5863968" cy="8075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240000" tIns="45720" rIns="91440" bIns="4572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altLang="ru-RU" sz="2400" b="1" dirty="0" smtClean="0">
                <a:solidFill>
                  <a:srgbClr val="0068A5"/>
                </a:solidFill>
                <a:latin typeface="Arial" charset="0"/>
                <a:ea typeface="Arial" charset="0"/>
                <a:cs typeface="Arial" charset="0"/>
              </a:rPr>
              <a:t>Master’s degree</a:t>
            </a:r>
            <a:endParaRPr lang="ru-RU" altLang="ru-RU" sz="2400" b="1" dirty="0">
              <a:solidFill>
                <a:srgbClr val="0068A5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735696"/>
              </p:ext>
            </p:extLst>
          </p:nvPr>
        </p:nvGraphicFramePr>
        <p:xfrm>
          <a:off x="312092" y="914403"/>
          <a:ext cx="11206973" cy="57854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069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3329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en-US" sz="2400" dirty="0" smtClean="0">
                          <a:solidFill>
                            <a:schemeClr val="l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Pre-school education </a:t>
                      </a:r>
                      <a:r>
                        <a:rPr lang="en-US" sz="2400" dirty="0" err="1" smtClean="0">
                          <a:solidFill>
                            <a:schemeClr val="lt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managment</a:t>
                      </a:r>
                      <a:endParaRPr lang="ru-RU" sz="2400" dirty="0">
                        <a:solidFill>
                          <a:srgbClr val="0068A5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9561" marR="2956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723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9561" marR="29561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3902">
                <a:tc>
                  <a:txBody>
                    <a:bodyPr/>
                    <a:lstStyle/>
                    <a:p>
                      <a:r>
                        <a:rPr lang="ru-RU" sz="1800" b="0" kern="1200" dirty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44.04.01 </a:t>
                      </a:r>
                      <a:r>
                        <a:rPr lang="en-US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Teacher</a:t>
                      </a:r>
                      <a:r>
                        <a:rPr lang="en-US" sz="1800" b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training</a:t>
                      </a:r>
                      <a:endParaRPr lang="ru-RU" sz="1800" b="0" kern="1200" dirty="0">
                        <a:solidFill>
                          <a:srgbClr val="0068A5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en-US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Study</a:t>
                      </a:r>
                      <a:r>
                        <a:rPr lang="ru-RU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 </a:t>
                      </a:r>
                      <a:r>
                        <a:rPr lang="en-US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Pre-school</a:t>
                      </a:r>
                      <a:r>
                        <a:rPr lang="en-US" sz="1800" b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education management</a:t>
                      </a:r>
                      <a:endParaRPr lang="ru-RU" sz="1800" b="0" kern="1200" dirty="0">
                        <a:solidFill>
                          <a:srgbClr val="0068A5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800" b="0" kern="1200" dirty="0">
                        <a:solidFill>
                          <a:srgbClr val="0068A5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9561" marR="2956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9711">
                <a:tc>
                  <a:txBody>
                    <a:bodyPr/>
                    <a:lstStyle/>
                    <a:p>
                      <a:r>
                        <a:rPr lang="en-US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Qualification</a:t>
                      </a:r>
                      <a:r>
                        <a:rPr lang="ru-RU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en-US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degree</a:t>
                      </a:r>
                      <a:r>
                        <a:rPr lang="ru-RU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): </a:t>
                      </a:r>
                      <a:r>
                        <a:rPr lang="en-US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Master’s degree</a:t>
                      </a:r>
                      <a:endParaRPr lang="ru-RU" sz="1800" b="0" kern="1200" dirty="0">
                        <a:solidFill>
                          <a:srgbClr val="0068A5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en-US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Form of education</a:t>
                      </a:r>
                      <a:r>
                        <a:rPr lang="ru-RU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 </a:t>
                      </a:r>
                      <a:r>
                        <a:rPr lang="en-US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extramural</a:t>
                      </a:r>
                      <a:endParaRPr lang="ru-RU" sz="1800" b="0" kern="1200" dirty="0">
                        <a:solidFill>
                          <a:srgbClr val="0068A5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L="29561" marR="29561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9368">
                <a:tc>
                  <a:txBody>
                    <a:bodyPr/>
                    <a:lstStyle/>
                    <a:p>
                      <a:r>
                        <a:rPr lang="en-US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Period</a:t>
                      </a:r>
                      <a:r>
                        <a:rPr lang="en-US" sz="1800" b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of study</a:t>
                      </a:r>
                      <a:r>
                        <a:rPr lang="ru-RU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 </a:t>
                      </a:r>
                      <a:r>
                        <a:rPr lang="ru-RU" sz="1800" b="0" kern="1200" dirty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</a:t>
                      </a:r>
                      <a:r>
                        <a:rPr lang="en-US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years</a:t>
                      </a:r>
                      <a:r>
                        <a:rPr lang="ru-RU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kern="1200" dirty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 </a:t>
                      </a:r>
                      <a:r>
                        <a:rPr lang="en-US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months</a:t>
                      </a:r>
                      <a:endParaRPr lang="ru-RU" sz="1800" b="0" kern="1200" dirty="0">
                        <a:solidFill>
                          <a:srgbClr val="0068A5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Language</a:t>
                      </a:r>
                      <a:r>
                        <a:rPr lang="en-US" sz="1800" b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of study:</a:t>
                      </a:r>
                      <a:r>
                        <a:rPr lang="ru-RU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Russian</a:t>
                      </a:r>
                      <a:endParaRPr lang="ru-RU" sz="1800" b="0" kern="1200" dirty="0">
                        <a:solidFill>
                          <a:srgbClr val="0068A5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 charset="2"/>
                        <a:buNone/>
                        <a:tabLst>
                          <a:tab pos="457200" algn="l"/>
                        </a:tabLst>
                      </a:pP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L="29561" marR="2956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8496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9561" marR="29561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8433" name="Picture 1" descr="C:\Users\User\Desktop\картин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29506" y="-2764146"/>
            <a:ext cx="23812501" cy="23812500"/>
          </a:xfrm>
          <a:prstGeom prst="rect">
            <a:avLst/>
          </a:prstGeom>
          <a:noFill/>
        </p:spPr>
      </p:pic>
      <p:pic>
        <p:nvPicPr>
          <p:cNvPr id="18435" name="Picture 3" descr="C:\Users\User\Desktop\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01089" y="3257550"/>
            <a:ext cx="2751138" cy="2809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555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3691916"/>
              </p:ext>
            </p:extLst>
          </p:nvPr>
        </p:nvGraphicFramePr>
        <p:xfrm>
          <a:off x="838200" y="997527"/>
          <a:ext cx="11115303" cy="518133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1115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7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68A5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Objective</a:t>
                      </a:r>
                      <a:r>
                        <a:rPr lang="ru-RU" sz="15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: </a:t>
                      </a:r>
                      <a:endParaRPr lang="ru-RU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6132">
                <a:tc>
                  <a:txBody>
                    <a:bodyPr/>
                    <a:lstStyle/>
                    <a:p>
                      <a:pPr marL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8A5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- Training of manager-teachers for pre-school education system</a:t>
                      </a:r>
                      <a:r>
                        <a:rPr kumimoji="0" lang="ru-RU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8A5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2000" b="0" dirty="0">
                        <a:solidFill>
                          <a:srgbClr val="0068A5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6944">
                <a:tc>
                  <a:txBody>
                    <a:bodyPr/>
                    <a:lstStyle/>
                    <a:p>
                      <a:pPr marL="26035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68A5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Tasks</a:t>
                      </a:r>
                      <a:r>
                        <a:rPr lang="ru-RU" sz="1800" b="1" dirty="0" smtClean="0">
                          <a:solidFill>
                            <a:srgbClr val="0068A5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:</a:t>
                      </a:r>
                      <a:endParaRPr lang="ru-RU" sz="1800" b="1" dirty="0">
                        <a:solidFill>
                          <a:srgbClr val="0068A5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0897">
                <a:tc>
                  <a:txBody>
                    <a:bodyPr/>
                    <a:lstStyle/>
                    <a:p>
                      <a:pPr marL="26035" marR="0" lvl="0" indent="45720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68A5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en-US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8A5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Expanding and deepening the range of professionally oriented knowledge</a:t>
                      </a:r>
                      <a:r>
                        <a:rPr kumimoji="0" lang="ru-RU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8A5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8A5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 mastering modern methodology and technology </a:t>
                      </a:r>
                      <a:r>
                        <a:rPr kumimoji="0" lang="ru-RU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8A5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8A5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of pedagogical and methodological training</a:t>
                      </a:r>
                      <a:r>
                        <a:rPr kumimoji="0" lang="ru-RU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kumimoji="0" lang="ru-RU" b="0" i="0" u="none" strike="noStrike" cap="none" normalizeH="0" baseline="0" dirty="0">
                        <a:ln>
                          <a:noFill/>
                        </a:ln>
                        <a:solidFill>
                          <a:srgbClr val="22222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8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1891">
                <a:tc>
                  <a:txBody>
                    <a:bodyPr/>
                    <a:lstStyle/>
                    <a:p>
                      <a:pPr marL="0" indent="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kern="1200" dirty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lang="en-US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Training of a professionally competent specialist who is ready to carry out innovative</a:t>
                      </a:r>
                      <a:r>
                        <a:rPr lang="en-US" sz="1800" b="0" i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professional activities in the profile of training in the context of modernization of the educational sphere </a:t>
                      </a:r>
                      <a:endParaRPr lang="ru-RU" sz="1800" b="0" i="0" kern="1200" dirty="0">
                        <a:solidFill>
                          <a:srgbClr val="0068A5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932248" y="357278"/>
            <a:ext cx="3227269" cy="547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094" t="31349" r="29333" b="58678"/>
          <a:stretch>
            <a:fillRect/>
          </a:stretch>
        </p:blipFill>
        <p:spPr bwMode="auto">
          <a:xfrm>
            <a:off x="7748774" y="225779"/>
            <a:ext cx="4128983" cy="7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959690"/>
              </p:ext>
            </p:extLst>
          </p:nvPr>
        </p:nvGraphicFramePr>
        <p:xfrm>
          <a:off x="914400" y="902526"/>
          <a:ext cx="10794670" cy="50356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94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9387">
                <a:tc>
                  <a:txBody>
                    <a:bodyPr/>
                    <a:lstStyle/>
                    <a:p>
                      <a:pPr marL="0" marR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Master’s program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graduate receives a basic profile and methodological education, making him an in-demand specialist in pre-school education organizations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800" b="0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571">
                <a:tc>
                  <a:txBody>
                    <a:bodyPr/>
                    <a:lstStyle/>
                    <a:p>
                      <a:pPr indent="457200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The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graduate is a professional methodologist and researcher who possesses an arsenal of modern teaching methods in accord with his profile</a:t>
                      </a:r>
                      <a:endParaRPr lang="ru-RU" sz="18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779">
                <a:tc>
                  <a:txBody>
                    <a:bodyPr/>
                    <a:lstStyle/>
                    <a:p>
                      <a:pPr indent="457200"/>
                      <a:endParaRPr lang="ru-RU" sz="18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4099">
                <a:tc>
                  <a:txBody>
                    <a:bodyPr/>
                    <a:lstStyle/>
                    <a:p>
                      <a:pPr indent="457200"/>
                      <a:r>
                        <a:rPr lang="en-US" sz="1800" b="1" kern="1200" dirty="0" smtClean="0">
                          <a:solidFill>
                            <a:srgbClr val="E2F3FF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Graduate</a:t>
                      </a:r>
                      <a:r>
                        <a:rPr lang="en-US" sz="1800" b="1" kern="1200" baseline="0" dirty="0" smtClean="0">
                          <a:solidFill>
                            <a:srgbClr val="E2F3FF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who has successfully mastered the program will possess</a:t>
                      </a:r>
                      <a:r>
                        <a:rPr lang="ru-RU" sz="1800" b="1" kern="1200" dirty="0" smtClean="0">
                          <a:solidFill>
                            <a:srgbClr val="E2F3FF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  <a:endParaRPr lang="ru-RU" sz="1800" b="1" kern="1200" dirty="0">
                        <a:solidFill>
                          <a:srgbClr val="E2F3FF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indent="457200"/>
                      <a:r>
                        <a:rPr lang="ru-RU" sz="1800" b="0" kern="120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lang="en-US" sz="1800" b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General cultural expertise</a:t>
                      </a:r>
                      <a:r>
                        <a:rPr lang="ru-RU" sz="1800" b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endParaRPr lang="ru-RU" sz="1800" b="0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algn="just"/>
                      <a:r>
                        <a:rPr lang="ru-RU" sz="1800" b="0" kern="120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- </a:t>
                      </a:r>
                      <a:r>
                        <a:rPr lang="en-US" sz="1800" b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General</a:t>
                      </a:r>
                      <a:r>
                        <a:rPr lang="en-US" sz="1800" b="0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professional expertise</a:t>
                      </a:r>
                      <a:r>
                        <a:rPr lang="ru-RU" sz="1800" b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endParaRPr lang="ru-RU" sz="1800" b="0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- </a:t>
                      </a:r>
                      <a:r>
                        <a:rPr lang="en-US" sz="1800" b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professional</a:t>
                      </a:r>
                      <a:r>
                        <a:rPr lang="en-US" sz="1800" b="0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and specialized expertise</a:t>
                      </a:r>
                      <a:r>
                        <a:rPr lang="ru-RU" sz="1800" b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22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2573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094" t="31349" r="29333" b="58678"/>
          <a:stretch>
            <a:fillRect/>
          </a:stretch>
        </p:blipFill>
        <p:spPr bwMode="auto">
          <a:xfrm>
            <a:off x="7748774" y="225779"/>
            <a:ext cx="4128983" cy="7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Прямоугольник 25"/>
          <p:cNvSpPr/>
          <p:nvPr/>
        </p:nvSpPr>
        <p:spPr>
          <a:xfrm>
            <a:off x="544524" y="-1841651"/>
            <a:ext cx="7204250" cy="87912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endParaRPr lang="ru-RU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302230"/>
              </p:ext>
            </p:extLst>
          </p:nvPr>
        </p:nvGraphicFramePr>
        <p:xfrm>
          <a:off x="570016" y="1089989"/>
          <a:ext cx="10949048" cy="53820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49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8024">
                <a:tc>
                  <a:txBody>
                    <a:bodyPr/>
                    <a:lstStyle/>
                    <a:p>
                      <a:pPr algn="just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Period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of study: 2 years 6 months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6839">
                <a:tc>
                  <a:txBody>
                    <a:bodyPr/>
                    <a:lstStyle/>
                    <a:p>
                      <a:pPr indent="457200" algn="just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Form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of education: extramural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Preliminary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tests related with the profile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written exam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6181">
                <a:tc>
                  <a:txBody>
                    <a:bodyPr/>
                    <a:lstStyle/>
                    <a:p>
                      <a:pPr indent="540385">
                        <a:lnSpc>
                          <a:spcPct val="115000"/>
                        </a:lnSpc>
                        <a:spcBef>
                          <a:spcPts val="535"/>
                        </a:spcBef>
                        <a:spcAft>
                          <a:spcPts val="535"/>
                        </a:spcAft>
                      </a:pPr>
                      <a:r>
                        <a:rPr lang="en-US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Minimum qualifying </a:t>
                      </a: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</a:t>
                      </a:r>
                      <a:r>
                        <a:rPr lang="en-US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for each</a:t>
                      </a:r>
                      <a:r>
                        <a:rPr lang="en-US" sz="18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subject</a:t>
                      </a: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),–   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</a:t>
                      </a:r>
                    </a:p>
                    <a:p>
                      <a:r>
                        <a:rPr lang="en-US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Types</a:t>
                      </a:r>
                      <a:r>
                        <a:rPr lang="en-US" sz="18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of c</a:t>
                      </a:r>
                      <a:r>
                        <a:rPr lang="en-US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ompetition</a:t>
                      </a:r>
                      <a:r>
                        <a:rPr lang="en-US" sz="18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for admission</a:t>
                      </a: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: (</a:t>
                      </a:r>
                      <a:r>
                        <a:rPr lang="en-US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state-funded</a:t>
                      </a: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 </a:t>
                      </a:r>
                      <a:r>
                        <a:rPr lang="en-US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fee-based</a:t>
                      </a: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)</a:t>
                      </a:r>
                      <a:endParaRPr lang="ru-RU" sz="1800" b="1" dirty="0"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L="45720" marR="4572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4444">
                <a:tc>
                  <a:txBody>
                    <a:bodyPr/>
                    <a:lstStyle/>
                    <a:p>
                      <a:pPr indent="457200" algn="l"/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мест:</a:t>
                      </a:r>
                    </a:p>
                    <a:p>
                      <a:pPr marL="342900" indent="-342900" algn="l">
                        <a:buAutoNum type="arabicParenR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Target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admission level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for state-funded)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– </a:t>
                      </a:r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</a:p>
                    <a:p>
                      <a:pPr marL="342900" indent="-342900" algn="l">
                        <a:buNone/>
                      </a:pPr>
                      <a:r>
                        <a:rPr lang="ru-RU" sz="1800" b="1" kern="1200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2)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Recruitment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plan 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for fee-based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–  3</a:t>
                      </a:r>
                    </a:p>
                    <a:p>
                      <a:pPr algn="l"/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Online form of education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–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Dual-degree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study program 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-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indent="540385" algn="just">
                        <a:lnSpc>
                          <a:spcPct val="115000"/>
                        </a:lnSpc>
                        <a:spcBef>
                          <a:spcPts val="535"/>
                        </a:spcBef>
                        <a:spcAft>
                          <a:spcPts val="535"/>
                        </a:spcAft>
                      </a:pP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57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27" name="Picture 3" descr="C:\Users\User\Desktop\i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5314" y="3800475"/>
            <a:ext cx="2771774" cy="21574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3721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094" t="31349" r="29333" b="58678"/>
          <a:stretch>
            <a:fillRect/>
          </a:stretch>
        </p:blipFill>
        <p:spPr bwMode="auto">
          <a:xfrm>
            <a:off x="7748774" y="225779"/>
            <a:ext cx="4128983" cy="7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406772"/>
              </p:ext>
            </p:extLst>
          </p:nvPr>
        </p:nvGraphicFramePr>
        <p:xfrm>
          <a:off x="320633" y="760212"/>
          <a:ext cx="11115303" cy="5856293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1115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2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Why</a:t>
                      </a:r>
                      <a:r>
                        <a:rPr lang="en-US" sz="1800" b="1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the Master’s Program in pre-school education Management is relevant</a:t>
                      </a:r>
                      <a:endParaRPr lang="ru-RU" sz="15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46651" marR="46651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8541">
                <a:tc>
                  <a:txBody>
                    <a:bodyPr/>
                    <a:lstStyle/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The main difference</a:t>
                      </a:r>
                      <a:r>
                        <a:rPr lang="en-US" sz="1800" b="0" i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a master’s degree and a bachelor’s or a specialty degree is a higher level of independence among students</a:t>
                      </a:r>
                      <a:r>
                        <a:rPr lang="ru-RU" sz="1800" b="0" i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20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5141">
                <a:tc>
                  <a:txBody>
                    <a:bodyPr/>
                    <a:lstStyle/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Future masters</a:t>
                      </a:r>
                      <a:r>
                        <a:rPr lang="en-US" sz="1800" b="0" i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are constantly encouraged to apply theoretical knowledge in practice and to implement their own experience in educational project</a:t>
                      </a:r>
                      <a:endParaRPr lang="ru-RU" sz="18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00077">
                <a:tc>
                  <a:txBody>
                    <a:bodyPr/>
                    <a:lstStyle/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The result of such a</a:t>
                      </a:r>
                      <a:r>
                        <a:rPr lang="en-US" sz="1800" b="0" i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policy is the absence of a distance between theory and reality</a:t>
                      </a:r>
                      <a:endParaRPr lang="ru-RU" sz="18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528">
                <a:tc>
                  <a:txBody>
                    <a:bodyPr/>
                    <a:lstStyle/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kern="1200" dirty="0" smtClean="0">
                          <a:solidFill>
                            <a:srgbClr val="0068A5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After</a:t>
                      </a:r>
                      <a:r>
                        <a:rPr lang="en-US" sz="2000" b="0" i="0" kern="1200" baseline="0" dirty="0" smtClean="0">
                          <a:solidFill>
                            <a:srgbClr val="0068A5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the graduation, final exams in specialty and thesis defense are provided</a:t>
                      </a:r>
                      <a:endParaRPr lang="ru-RU" sz="20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54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094" t="31349" r="29333" b="58678"/>
          <a:stretch>
            <a:fillRect/>
          </a:stretch>
        </p:blipFill>
        <p:spPr bwMode="auto">
          <a:xfrm>
            <a:off x="7748774" y="225779"/>
            <a:ext cx="4128983" cy="7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138835"/>
              </p:ext>
            </p:extLst>
          </p:nvPr>
        </p:nvGraphicFramePr>
        <p:xfrm>
          <a:off x="828675" y="760215"/>
          <a:ext cx="10772775" cy="5901261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0772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54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Possible jobs</a:t>
                      </a:r>
                      <a:r>
                        <a:rPr lang="ru-RU" sz="1800" b="1" i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ru-RU" sz="1800" b="1" i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46651" marR="46651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5002">
                <a:tc>
                  <a:txBody>
                    <a:bodyPr/>
                    <a:lstStyle/>
                    <a:p>
                      <a:pPr marL="26035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 smtClean="0">
                          <a:solidFill>
                            <a:srgbClr val="0068A5"/>
                          </a:solidFill>
                          <a:latin typeface="+mn-lt"/>
                          <a:ea typeface="+mn-ea"/>
                          <a:cs typeface="+mn-cs"/>
                        </a:rPr>
                        <a:t>When implementing</a:t>
                      </a:r>
                      <a:r>
                        <a:rPr lang="en-US" sz="1800" b="1" i="0" kern="1200" baseline="0" dirty="0" smtClean="0">
                          <a:solidFill>
                            <a:srgbClr val="0068A5"/>
                          </a:solidFill>
                          <a:latin typeface="+mn-lt"/>
                          <a:ea typeface="+mn-ea"/>
                          <a:cs typeface="+mn-cs"/>
                        </a:rPr>
                        <a:t> teaching activities</a:t>
                      </a: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ru-RU" sz="1800" b="0" i="0" kern="1200" dirty="0">
                        <a:solidFill>
                          <a:srgbClr val="0068A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6035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smtClean="0">
                          <a:solidFill>
                            <a:srgbClr val="0068A5"/>
                          </a:solidFill>
                          <a:latin typeface="+mn-lt"/>
                          <a:ea typeface="+mn-ea"/>
                          <a:cs typeface="+mn-cs"/>
                        </a:rPr>
                        <a:t>Preschool education teacher</a:t>
                      </a: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ru-RU" sz="1800" b="0" i="0" kern="1200" dirty="0">
                        <a:solidFill>
                          <a:srgbClr val="0068A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6035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r>
                        <a:rPr lang="ru-RU" sz="1800" b="0" i="0" kern="1200" baseline="0" dirty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20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7008">
                <a:tc>
                  <a:txBody>
                    <a:bodyPr/>
                    <a:lstStyle/>
                    <a:p>
                      <a:pPr marL="26035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When implementing research</a:t>
                      </a:r>
                      <a:r>
                        <a:rPr lang="en-US" sz="1800" b="1" i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and methodological activities</a:t>
                      </a: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  <a:r>
                        <a:rPr lang="ru-RU" sz="1800" b="0" i="0" kern="1200" dirty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26035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Senior</a:t>
                      </a:r>
                      <a:r>
                        <a:rPr lang="en-US" sz="1800" b="0" i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educator of a pre-school organization</a:t>
                      </a: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endParaRPr lang="ru-RU" sz="1800" b="0" i="0" kern="1200" dirty="0">
                        <a:solidFill>
                          <a:srgbClr val="0068A5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6035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 teacher</a:t>
                      </a:r>
                      <a:r>
                        <a:rPr lang="en-US" sz="1800" b="0" i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in teacher training college or university</a:t>
                      </a: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800" b="0" i="0" kern="1200" dirty="0">
                        <a:solidFill>
                          <a:srgbClr val="0068A5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6035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4670">
                <a:tc>
                  <a:txBody>
                    <a:bodyPr/>
                    <a:lstStyle/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When implementing organizational and management activities</a:t>
                      </a:r>
                      <a:r>
                        <a:rPr lang="ru-RU" sz="1800" b="1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  <a:r>
                        <a:rPr lang="ru-RU" sz="1800" b="1" i="0" kern="1200" dirty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Senior</a:t>
                      </a:r>
                      <a:r>
                        <a:rPr lang="en-US" sz="1800" b="0" i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educator of a pre-school organization</a:t>
                      </a: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endParaRPr lang="ru-RU" sz="1800" b="0" i="0" kern="1200" dirty="0">
                        <a:solidFill>
                          <a:srgbClr val="0068A5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Head</a:t>
                      </a:r>
                      <a:r>
                        <a:rPr lang="en-US" sz="1800" b="0" i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of a pre-school organization</a:t>
                      </a: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</a:t>
                      </a:r>
                      <a:r>
                        <a:rPr lang="en-US" sz="1800" b="0" i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member of management body of pre-school education</a:t>
                      </a: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endParaRPr lang="ru-RU" sz="1800" b="0" i="0" kern="1200" dirty="0">
                        <a:solidFill>
                          <a:srgbClr val="0068A5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6035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 teacher</a:t>
                      </a:r>
                      <a:r>
                        <a:rPr lang="en-US" sz="1800" b="0" i="0" kern="1200" baseline="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in teacher training college or university</a:t>
                      </a:r>
                      <a:r>
                        <a:rPr lang="ru-RU" sz="1800" b="0" i="0" kern="1200" dirty="0" smtClean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800" b="0" i="0" kern="1200" dirty="0">
                        <a:solidFill>
                          <a:srgbClr val="0068A5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kern="1200" dirty="0">
                          <a:solidFill>
                            <a:srgbClr val="0068A5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9831">
                <a:tc>
                  <a:txBody>
                    <a:bodyPr/>
                    <a:lstStyle/>
                    <a:p>
                      <a:pPr marL="2603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2000" b="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6651" marR="46651" marT="0" marB="0" anchor="ctr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5403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C:\Users\User\Desktop\карти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38725" y="0"/>
            <a:ext cx="6858000" cy="6858000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42950" y="1571625"/>
            <a:ext cx="44005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Dear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applicants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!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Get your education in our master’s program!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12007</TotalTime>
  <Words>382</Words>
  <Application>Microsoft Office PowerPoint</Application>
  <PresentationFormat>Широкоэкранный</PresentationFormat>
  <Paragraphs>58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Миргалимов Марат Фаритович</dc:creator>
  <cp:lastModifiedBy>Динар Загиров</cp:lastModifiedBy>
  <cp:revision>447</cp:revision>
  <cp:lastPrinted>2016-04-17T10:17:02Z</cp:lastPrinted>
  <dcterms:created xsi:type="dcterms:W3CDTF">2016-01-26T07:55:06Z</dcterms:created>
  <dcterms:modified xsi:type="dcterms:W3CDTF">2021-02-28T19:32:51Z</dcterms:modified>
</cp:coreProperties>
</file>