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07" r:id="rId3"/>
    <p:sldId id="312" r:id="rId4"/>
    <p:sldId id="327" r:id="rId5"/>
    <p:sldId id="316" r:id="rId6"/>
    <p:sldId id="310" r:id="rId7"/>
    <p:sldId id="311" r:id="rId8"/>
    <p:sldId id="328" r:id="rId9"/>
    <p:sldId id="313" r:id="rId10"/>
    <p:sldId id="329" r:id="rId11"/>
    <p:sldId id="330" r:id="rId12"/>
    <p:sldId id="332" r:id="rId13"/>
    <p:sldId id="315" r:id="rId14"/>
    <p:sldId id="326" r:id="rId15"/>
    <p:sldId id="335" r:id="rId16"/>
    <p:sldId id="334" r:id="rId17"/>
    <p:sldId id="317" r:id="rId18"/>
    <p:sldId id="336" r:id="rId19"/>
    <p:sldId id="338" r:id="rId20"/>
    <p:sldId id="339" r:id="rId21"/>
    <p:sldId id="340" r:id="rId22"/>
    <p:sldId id="337" r:id="rId23"/>
    <p:sldId id="321" r:id="rId24"/>
    <p:sldId id="320" r:id="rId25"/>
    <p:sldId id="322" r:id="rId26"/>
    <p:sldId id="319" r:id="rId27"/>
    <p:sldId id="318" r:id="rId28"/>
    <p:sldId id="323" r:id="rId29"/>
  </p:sldIdLst>
  <p:sldSz cx="9144000" cy="6858000" type="screen4x3"/>
  <p:notesSz cx="6662738" cy="98329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1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94929" autoAdjust="0"/>
  </p:normalViewPr>
  <p:slideViewPr>
    <p:cSldViewPr>
      <p:cViewPr varScale="1">
        <p:scale>
          <a:sx n="51" d="100"/>
          <a:sy n="51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E94B3-C174-40D2-BFC4-1CC659A383DF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401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A0361-F631-4C55-80D8-7A9584ABDB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C15E2-2E23-4DB1-9F06-8CF50C5DB0E8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738188"/>
            <a:ext cx="4914900" cy="3686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274" y="4670663"/>
            <a:ext cx="5330190" cy="4424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401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140AE-336D-4CEC-8F63-614136B1F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Изменение механического движения тела вызывается силами, действующими на него со стороны других тел. Чтобы количественно характеризовать процесс обмена энергией между взаимодействующими телами, в механике вводится понятие 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работы силы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тело движется 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прямолинейно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на него действует постоянная сила F, которая составляет некоторый угол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направлением перемещения, то работа этой силы равна произведению проекции силы 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</a:t>
            </a:r>
            <a:r>
              <a:rPr lang="en-US" sz="1200" i="1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направление перемещения (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</a:t>
            </a:r>
            <a:r>
              <a:rPr lang="en-US" sz="1200" i="1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</a:t>
            </a:r>
            <a:r>
              <a:rPr lang="en-US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cosa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умноженной на перемещение точки приложения силы: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					(11.1)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общем случае сила может изменяться как по модулю, так и по направлению, поэтому формулой (11.1) пользоваться нельзя. Если, однако, рассмотреть элементар­ное перемещение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силу F можно считать постоянной, а движение точки ее приложения — прямолинейным. 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Элементарной работой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силы F на перемещении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называется </a:t>
            </a:r>
            <a:r>
              <a:rPr lang="ru-RU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скалярная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величина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140AE-336D-4CEC-8F63-614136B1F694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9864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86256"/>
            <a:ext cx="6400800" cy="13525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786842" cy="542928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b="1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b="1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b="1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b="1"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82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3600" b="1" kern="1200">
          <a:solidFill>
            <a:schemeClr val="accent2">
              <a:lumMod val="50000"/>
            </a:schemeClr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1-03-01.sw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hyperlink" Target="1-03-05_&#1056;&#1072;&#1073;&#1086;&#1090;&#1072;%20&#1089;&#1080;&#1083;&#1099;%20&#1090;&#1103;&#1078;&#1077;&#1089;&#1090;&#1080;.swf" TargetMode="External"/><Relationship Id="rId18" Type="http://schemas.openxmlformats.org/officeDocument/2006/relationships/image" Target="../media/image11.wmf"/><Relationship Id="rId3" Type="http://schemas.openxmlformats.org/officeDocument/2006/relationships/image" Target="../media/image3.png"/><Relationship Id="rId7" Type="http://schemas.openxmlformats.org/officeDocument/2006/relationships/image" Target="../media/image5.wmf"/><Relationship Id="rId12" Type="http://schemas.openxmlformats.org/officeDocument/2006/relationships/image" Target="../media/image8.png"/><Relationship Id="rId17" Type="http://schemas.openxmlformats.org/officeDocument/2006/relationships/oleObject" Target="../embeddings/oleObject5.bin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hyperlink" Target="1-03-03_&#1088;&#1072;&#1073;&#1086;&#1090;&#1072;.swf" TargetMode="External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2.png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3.wm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6.wmf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25.bin"/><Relationship Id="rId18" Type="http://schemas.openxmlformats.org/officeDocument/2006/relationships/image" Target="../media/image37.wmf"/><Relationship Id="rId3" Type="http://schemas.openxmlformats.org/officeDocument/2006/relationships/oleObject" Target="../embeddings/oleObject20.bin"/><Relationship Id="rId21" Type="http://schemas.openxmlformats.org/officeDocument/2006/relationships/oleObject" Target="../embeddings/oleObject29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34.wmf"/><Relationship Id="rId17" Type="http://schemas.openxmlformats.org/officeDocument/2006/relationships/oleObject" Target="../embeddings/oleObject27.bin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6.wmf"/><Relationship Id="rId20" Type="http://schemas.openxmlformats.org/officeDocument/2006/relationships/image" Target="../media/image3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26.bin"/><Relationship Id="rId23" Type="http://schemas.openxmlformats.org/officeDocument/2006/relationships/image" Target="../media/image40.png"/><Relationship Id="rId10" Type="http://schemas.openxmlformats.org/officeDocument/2006/relationships/image" Target="../media/image33.wmf"/><Relationship Id="rId19" Type="http://schemas.openxmlformats.org/officeDocument/2006/relationships/oleObject" Target="../embeddings/oleObject28.bin"/><Relationship Id="rId4" Type="http://schemas.openxmlformats.org/officeDocument/2006/relationships/image" Target="../media/image30.w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35.wmf"/><Relationship Id="rId22" Type="http://schemas.openxmlformats.org/officeDocument/2006/relationships/image" Target="../media/image3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42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3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hyperlink" Target="1-03-06_&#1079;&#1072;&#1082;&#1086;&#1085;%20&#1089;&#1086;&#1093;&#1088;&#1072;&#1085;&#1077;&#1085;&#1080;&#1103;%20&#1101;&#1085;&#1077;&#1088;&#1075;&#1080;&#1080;.swf" TargetMode="External"/><Relationship Id="rId7" Type="http://schemas.openxmlformats.org/officeDocument/2006/relationships/oleObject" Target="../embeddings/oleObject34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hyperlink" Target="1-03-07_&#1079;&#1072;&#1082;&#1086;&#1085;%20&#1089;&#1086;&#1093;&#1088;&#1072;&#1085;&#1077;&#1085;&#1080;&#1103;%20&#1101;&#1085;&#1077;&#1088;&#1075;&#1080;&#1080;.swf" TargetMode="External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hyperlink" Target="1-03-04_&#1055;&#1088;&#1077;&#1086;&#1073;&#1088;&#1072;&#1079;&#1086;&#1074;&#1072;&#1085;&#1080;&#1077;%20&#1101;&#1085;&#1077;&#1088;&#1075;&#1080;&#1080;.sw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oleObject" Target="../embeddings/oleObject39.bin"/><Relationship Id="rId18" Type="http://schemas.openxmlformats.org/officeDocument/2006/relationships/image" Target="../media/image55.wmf"/><Relationship Id="rId3" Type="http://schemas.openxmlformats.org/officeDocument/2006/relationships/image" Target="../media/image47.png"/><Relationship Id="rId21" Type="http://schemas.openxmlformats.org/officeDocument/2006/relationships/oleObject" Target="../embeddings/oleObject43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52.wmf"/><Relationship Id="rId17" Type="http://schemas.openxmlformats.org/officeDocument/2006/relationships/oleObject" Target="../embeddings/oleObject41.bin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4.wmf"/><Relationship Id="rId20" Type="http://schemas.openxmlformats.org/officeDocument/2006/relationships/image" Target="../media/image5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38.bin"/><Relationship Id="rId24" Type="http://schemas.openxmlformats.org/officeDocument/2006/relationships/image" Target="../media/image58.wmf"/><Relationship Id="rId5" Type="http://schemas.openxmlformats.org/officeDocument/2006/relationships/oleObject" Target="../embeddings/oleObject35.bin"/><Relationship Id="rId15" Type="http://schemas.openxmlformats.org/officeDocument/2006/relationships/oleObject" Target="../embeddings/oleObject40.bin"/><Relationship Id="rId23" Type="http://schemas.openxmlformats.org/officeDocument/2006/relationships/oleObject" Target="../embeddings/oleObject44.bin"/><Relationship Id="rId10" Type="http://schemas.openxmlformats.org/officeDocument/2006/relationships/image" Target="../media/image51.wmf"/><Relationship Id="rId19" Type="http://schemas.openxmlformats.org/officeDocument/2006/relationships/oleObject" Target="../embeddings/oleObject42.bin"/><Relationship Id="rId4" Type="http://schemas.openxmlformats.org/officeDocument/2006/relationships/image" Target="../media/image48.png"/><Relationship Id="rId9" Type="http://schemas.openxmlformats.org/officeDocument/2006/relationships/oleObject" Target="../embeddings/oleObject37.bin"/><Relationship Id="rId14" Type="http://schemas.openxmlformats.org/officeDocument/2006/relationships/image" Target="../media/image53.wmf"/><Relationship Id="rId22" Type="http://schemas.openxmlformats.org/officeDocument/2006/relationships/image" Target="../media/image5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63.png"/><Relationship Id="rId4" Type="http://schemas.openxmlformats.org/officeDocument/2006/relationships/image" Target="../media/image60.wmf"/><Relationship Id="rId9" Type="http://schemas.openxmlformats.org/officeDocument/2006/relationships/hyperlink" Target="1-03-08_&#1079;&#1072;&#1082;&#1086;&#1085;%20&#1089;&#1086;&#1093;&#1088;%20&#1080;&#1084;&#1087;&#1091;&#1083;&#1100;&#1089;&#1072;.sw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6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hyperlink" Target="1-03-09_&#1058;&#1077;&#1083;&#1077;&#1078;&#1082;&#1080;.swf" TargetMode="External"/><Relationship Id="rId18" Type="http://schemas.openxmlformats.org/officeDocument/2006/relationships/image" Target="../media/image73.png"/><Relationship Id="rId3" Type="http://schemas.openxmlformats.org/officeDocument/2006/relationships/oleObject" Target="../embeddings/oleObject51.bin"/><Relationship Id="rId21" Type="http://schemas.openxmlformats.org/officeDocument/2006/relationships/oleObject" Target="../embeddings/oleObject57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70.wmf"/><Relationship Id="rId17" Type="http://schemas.openxmlformats.org/officeDocument/2006/relationships/hyperlink" Target="1-03-11_&#1079;&#1072;&#1082;&#1086;&#1085;%20&#1089;&#1086;&#1093;&#1088;%20&#1101;&#1085;&#1077;&#1088;&#1075;&#1080;&#1080;.swf" TargetMode="External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72.png"/><Relationship Id="rId20" Type="http://schemas.openxmlformats.org/officeDocument/2006/relationships/image" Target="../media/image7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wmf"/><Relationship Id="rId11" Type="http://schemas.openxmlformats.org/officeDocument/2006/relationships/oleObject" Target="../embeddings/oleObject55.bin"/><Relationship Id="rId24" Type="http://schemas.openxmlformats.org/officeDocument/2006/relationships/image" Target="../media/image77.png"/><Relationship Id="rId5" Type="http://schemas.openxmlformats.org/officeDocument/2006/relationships/oleObject" Target="../embeddings/oleObject52.bin"/><Relationship Id="rId15" Type="http://schemas.openxmlformats.org/officeDocument/2006/relationships/hyperlink" Target="1-03-10_&#1059;&#1087;&#1088;&#1091;&#1075;&#1080;&#1081;%20&#1091;&#1076;&#1072;&#1088;%20&#1096;&#1072;&#1088;&#1086;&#1074;.swf" TargetMode="External"/><Relationship Id="rId23" Type="http://schemas.openxmlformats.org/officeDocument/2006/relationships/image" Target="../media/image76.png"/><Relationship Id="rId10" Type="http://schemas.openxmlformats.org/officeDocument/2006/relationships/image" Target="../media/image69.wmf"/><Relationship Id="rId19" Type="http://schemas.openxmlformats.org/officeDocument/2006/relationships/oleObject" Target="../embeddings/oleObject56.bin"/><Relationship Id="rId4" Type="http://schemas.openxmlformats.org/officeDocument/2006/relationships/image" Target="../media/image66.wmf"/><Relationship Id="rId9" Type="http://schemas.openxmlformats.org/officeDocument/2006/relationships/oleObject" Target="../embeddings/oleObject54.bin"/><Relationship Id="rId14" Type="http://schemas.openxmlformats.org/officeDocument/2006/relationships/image" Target="../media/image71.png"/><Relationship Id="rId22" Type="http://schemas.openxmlformats.org/officeDocument/2006/relationships/image" Target="../media/image75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13" Type="http://schemas.openxmlformats.org/officeDocument/2006/relationships/image" Target="../media/image83.wmf"/><Relationship Id="rId3" Type="http://schemas.openxmlformats.org/officeDocument/2006/relationships/oleObject" Target="../embeddings/oleObject58.bin"/><Relationship Id="rId7" Type="http://schemas.openxmlformats.org/officeDocument/2006/relationships/image" Target="../media/image80.png"/><Relationship Id="rId12" Type="http://schemas.openxmlformats.org/officeDocument/2006/relationships/oleObject" Target="../embeddings/oleObject62.bin"/><Relationship Id="rId17" Type="http://schemas.openxmlformats.org/officeDocument/2006/relationships/image" Target="../media/image85.wmf"/><Relationship Id="rId2" Type="http://schemas.openxmlformats.org/officeDocument/2006/relationships/notesSlide" Target="../notesSlides/notesSlide17.xml"/><Relationship Id="rId16" Type="http://schemas.openxmlformats.org/officeDocument/2006/relationships/oleObject" Target="../embeddings/oleObject6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wmf"/><Relationship Id="rId11" Type="http://schemas.openxmlformats.org/officeDocument/2006/relationships/image" Target="../media/image82.wmf"/><Relationship Id="rId5" Type="http://schemas.openxmlformats.org/officeDocument/2006/relationships/oleObject" Target="../embeddings/oleObject59.bin"/><Relationship Id="rId15" Type="http://schemas.openxmlformats.org/officeDocument/2006/relationships/image" Target="../media/image84.wmf"/><Relationship Id="rId10" Type="http://schemas.openxmlformats.org/officeDocument/2006/relationships/oleObject" Target="../embeddings/oleObject61.bin"/><Relationship Id="rId4" Type="http://schemas.openxmlformats.org/officeDocument/2006/relationships/image" Target="../media/image78.wmf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6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8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3" Type="http://schemas.openxmlformats.org/officeDocument/2006/relationships/oleObject" Target="../embeddings/oleObject67.bin"/><Relationship Id="rId7" Type="http://schemas.openxmlformats.org/officeDocument/2006/relationships/image" Target="../media/image93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8.bin"/><Relationship Id="rId11" Type="http://schemas.openxmlformats.org/officeDocument/2006/relationships/image" Target="../media/image95.wmf"/><Relationship Id="rId5" Type="http://schemas.openxmlformats.org/officeDocument/2006/relationships/image" Target="../media/image92.png"/><Relationship Id="rId10" Type="http://schemas.openxmlformats.org/officeDocument/2006/relationships/oleObject" Target="../embeddings/oleObject70.bin"/><Relationship Id="rId4" Type="http://schemas.openxmlformats.org/officeDocument/2006/relationships/image" Target="../media/image91.wmf"/><Relationship Id="rId9" Type="http://schemas.openxmlformats.org/officeDocument/2006/relationships/image" Target="../media/image94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13" Type="http://schemas.openxmlformats.org/officeDocument/2006/relationships/image" Target="../media/image100.wmf"/><Relationship Id="rId18" Type="http://schemas.openxmlformats.org/officeDocument/2006/relationships/oleObject" Target="../embeddings/oleObject78.bin"/><Relationship Id="rId3" Type="http://schemas.openxmlformats.org/officeDocument/2006/relationships/image" Target="../media/image96.png"/><Relationship Id="rId21" Type="http://schemas.openxmlformats.org/officeDocument/2006/relationships/image" Target="../media/image78.wmf"/><Relationship Id="rId7" Type="http://schemas.openxmlformats.org/officeDocument/2006/relationships/image" Target="../media/image98.wmf"/><Relationship Id="rId12" Type="http://schemas.openxmlformats.org/officeDocument/2006/relationships/oleObject" Target="../embeddings/oleObject75.bin"/><Relationship Id="rId17" Type="http://schemas.openxmlformats.org/officeDocument/2006/relationships/image" Target="../media/image102.wmf"/><Relationship Id="rId25" Type="http://schemas.openxmlformats.org/officeDocument/2006/relationships/image" Target="../media/image105.wmf"/><Relationship Id="rId2" Type="http://schemas.openxmlformats.org/officeDocument/2006/relationships/notesSlide" Target="../notesSlides/notesSlide23.xml"/><Relationship Id="rId16" Type="http://schemas.openxmlformats.org/officeDocument/2006/relationships/oleObject" Target="../embeddings/oleObject77.bin"/><Relationship Id="rId20" Type="http://schemas.openxmlformats.org/officeDocument/2006/relationships/oleObject" Target="../embeddings/oleObject7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2.bin"/><Relationship Id="rId11" Type="http://schemas.openxmlformats.org/officeDocument/2006/relationships/image" Target="../media/image99.wmf"/><Relationship Id="rId24" Type="http://schemas.openxmlformats.org/officeDocument/2006/relationships/oleObject" Target="../embeddings/oleObject81.bin"/><Relationship Id="rId5" Type="http://schemas.openxmlformats.org/officeDocument/2006/relationships/image" Target="../media/image97.wmf"/><Relationship Id="rId15" Type="http://schemas.openxmlformats.org/officeDocument/2006/relationships/image" Target="../media/image101.wmf"/><Relationship Id="rId23" Type="http://schemas.openxmlformats.org/officeDocument/2006/relationships/image" Target="../media/image104.wmf"/><Relationship Id="rId10" Type="http://schemas.openxmlformats.org/officeDocument/2006/relationships/oleObject" Target="../embeddings/oleObject74.bin"/><Relationship Id="rId19" Type="http://schemas.openxmlformats.org/officeDocument/2006/relationships/image" Target="../media/image103.wmf"/><Relationship Id="rId4" Type="http://schemas.openxmlformats.org/officeDocument/2006/relationships/oleObject" Target="../embeddings/oleObject71.bin"/><Relationship Id="rId9" Type="http://schemas.openxmlformats.org/officeDocument/2006/relationships/image" Target="../media/image95.wmf"/><Relationship Id="rId14" Type="http://schemas.openxmlformats.org/officeDocument/2006/relationships/oleObject" Target="../embeddings/oleObject76.bin"/><Relationship Id="rId22" Type="http://schemas.openxmlformats.org/officeDocument/2006/relationships/oleObject" Target="../embeddings/oleObject80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13" Type="http://schemas.openxmlformats.org/officeDocument/2006/relationships/oleObject" Target="../embeddings/oleObject87.bin"/><Relationship Id="rId18" Type="http://schemas.openxmlformats.org/officeDocument/2006/relationships/image" Target="../media/image112.wmf"/><Relationship Id="rId26" Type="http://schemas.openxmlformats.org/officeDocument/2006/relationships/image" Target="../media/image115.wmf"/><Relationship Id="rId3" Type="http://schemas.openxmlformats.org/officeDocument/2006/relationships/oleObject" Target="../embeddings/oleObject82.bin"/><Relationship Id="rId21" Type="http://schemas.openxmlformats.org/officeDocument/2006/relationships/oleObject" Target="../embeddings/oleObject91.bin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110.wmf"/><Relationship Id="rId17" Type="http://schemas.openxmlformats.org/officeDocument/2006/relationships/oleObject" Target="../embeddings/oleObject89.bin"/><Relationship Id="rId25" Type="http://schemas.openxmlformats.org/officeDocument/2006/relationships/oleObject" Target="../embeddings/oleObject93.bin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97.wmf"/><Relationship Id="rId20" Type="http://schemas.openxmlformats.org/officeDocument/2006/relationships/image" Target="../media/image10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86.bin"/><Relationship Id="rId24" Type="http://schemas.openxmlformats.org/officeDocument/2006/relationships/image" Target="../media/image114.wmf"/><Relationship Id="rId5" Type="http://schemas.openxmlformats.org/officeDocument/2006/relationships/oleObject" Target="../embeddings/oleObject83.bin"/><Relationship Id="rId15" Type="http://schemas.openxmlformats.org/officeDocument/2006/relationships/oleObject" Target="../embeddings/oleObject88.bin"/><Relationship Id="rId23" Type="http://schemas.openxmlformats.org/officeDocument/2006/relationships/oleObject" Target="../embeddings/oleObject92.bin"/><Relationship Id="rId28" Type="http://schemas.openxmlformats.org/officeDocument/2006/relationships/image" Target="../media/image116.wmf"/><Relationship Id="rId10" Type="http://schemas.openxmlformats.org/officeDocument/2006/relationships/image" Target="../media/image109.wmf"/><Relationship Id="rId19" Type="http://schemas.openxmlformats.org/officeDocument/2006/relationships/oleObject" Target="../embeddings/oleObject90.bin"/><Relationship Id="rId4" Type="http://schemas.openxmlformats.org/officeDocument/2006/relationships/image" Target="../media/image106.wmf"/><Relationship Id="rId9" Type="http://schemas.openxmlformats.org/officeDocument/2006/relationships/oleObject" Target="../embeddings/oleObject85.bin"/><Relationship Id="rId14" Type="http://schemas.openxmlformats.org/officeDocument/2006/relationships/image" Target="../media/image111.wmf"/><Relationship Id="rId22" Type="http://schemas.openxmlformats.org/officeDocument/2006/relationships/image" Target="../media/image113.wmf"/><Relationship Id="rId27" Type="http://schemas.openxmlformats.org/officeDocument/2006/relationships/oleObject" Target="../embeddings/oleObject9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7.bin"/><Relationship Id="rId3" Type="http://schemas.openxmlformats.org/officeDocument/2006/relationships/oleObject" Target="../embeddings/oleObject95.bin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wmf"/><Relationship Id="rId5" Type="http://schemas.openxmlformats.org/officeDocument/2006/relationships/oleObject" Target="../embeddings/oleObject96.bin"/><Relationship Id="rId4" Type="http://schemas.openxmlformats.org/officeDocument/2006/relationships/image" Target="../media/image117.wmf"/><Relationship Id="rId9" Type="http://schemas.openxmlformats.org/officeDocument/2006/relationships/image" Target="../media/image120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0.bin"/><Relationship Id="rId13" Type="http://schemas.openxmlformats.org/officeDocument/2006/relationships/image" Target="../media/image126.wmf"/><Relationship Id="rId3" Type="http://schemas.openxmlformats.org/officeDocument/2006/relationships/image" Target="../media/image121.png"/><Relationship Id="rId7" Type="http://schemas.openxmlformats.org/officeDocument/2006/relationships/image" Target="../media/image123.wmf"/><Relationship Id="rId12" Type="http://schemas.openxmlformats.org/officeDocument/2006/relationships/oleObject" Target="../embeddings/oleObject102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9.bin"/><Relationship Id="rId11" Type="http://schemas.openxmlformats.org/officeDocument/2006/relationships/image" Target="../media/image125.wmf"/><Relationship Id="rId5" Type="http://schemas.openxmlformats.org/officeDocument/2006/relationships/image" Target="../media/image122.wmf"/><Relationship Id="rId10" Type="http://schemas.openxmlformats.org/officeDocument/2006/relationships/oleObject" Target="../embeddings/oleObject101.bin"/><Relationship Id="rId4" Type="http://schemas.openxmlformats.org/officeDocument/2006/relationships/oleObject" Target="../embeddings/oleObject98.bin"/><Relationship Id="rId9" Type="http://schemas.openxmlformats.org/officeDocument/2006/relationships/image" Target="../media/image12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3" Type="http://schemas.openxmlformats.org/officeDocument/2006/relationships/image" Target="../media/image127.png"/><Relationship Id="rId7" Type="http://schemas.openxmlformats.org/officeDocument/2006/relationships/image" Target="../media/image129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4.bin"/><Relationship Id="rId5" Type="http://schemas.openxmlformats.org/officeDocument/2006/relationships/image" Target="../media/image128.wmf"/><Relationship Id="rId4" Type="http://schemas.openxmlformats.org/officeDocument/2006/relationships/oleObject" Target="../embeddings/oleObject103.bin"/><Relationship Id="rId9" Type="http://schemas.openxmlformats.org/officeDocument/2006/relationships/image" Target="../media/image130.wmf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11.bin"/><Relationship Id="rId18" Type="http://schemas.openxmlformats.org/officeDocument/2006/relationships/image" Target="../media/image138.wmf"/><Relationship Id="rId26" Type="http://schemas.openxmlformats.org/officeDocument/2006/relationships/image" Target="../media/image142.wmf"/><Relationship Id="rId3" Type="http://schemas.openxmlformats.org/officeDocument/2006/relationships/oleObject" Target="../embeddings/oleObject106.bin"/><Relationship Id="rId21" Type="http://schemas.openxmlformats.org/officeDocument/2006/relationships/oleObject" Target="../embeddings/oleObject115.bin"/><Relationship Id="rId34" Type="http://schemas.openxmlformats.org/officeDocument/2006/relationships/image" Target="../media/image146.wmf"/><Relationship Id="rId7" Type="http://schemas.openxmlformats.org/officeDocument/2006/relationships/oleObject" Target="../embeddings/oleObject108.bin"/><Relationship Id="rId12" Type="http://schemas.openxmlformats.org/officeDocument/2006/relationships/image" Target="../media/image135.wmf"/><Relationship Id="rId17" Type="http://schemas.openxmlformats.org/officeDocument/2006/relationships/oleObject" Target="../embeddings/oleObject113.bin"/><Relationship Id="rId25" Type="http://schemas.openxmlformats.org/officeDocument/2006/relationships/oleObject" Target="../embeddings/oleObject117.bin"/><Relationship Id="rId33" Type="http://schemas.openxmlformats.org/officeDocument/2006/relationships/oleObject" Target="../embeddings/oleObject121.bin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37.wmf"/><Relationship Id="rId20" Type="http://schemas.openxmlformats.org/officeDocument/2006/relationships/image" Target="../media/image139.wmf"/><Relationship Id="rId29" Type="http://schemas.openxmlformats.org/officeDocument/2006/relationships/oleObject" Target="../embeddings/oleObject119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wmf"/><Relationship Id="rId11" Type="http://schemas.openxmlformats.org/officeDocument/2006/relationships/oleObject" Target="../embeddings/oleObject110.bin"/><Relationship Id="rId24" Type="http://schemas.openxmlformats.org/officeDocument/2006/relationships/image" Target="../media/image141.wmf"/><Relationship Id="rId32" Type="http://schemas.openxmlformats.org/officeDocument/2006/relationships/image" Target="../media/image145.wmf"/><Relationship Id="rId5" Type="http://schemas.openxmlformats.org/officeDocument/2006/relationships/oleObject" Target="../embeddings/oleObject107.bin"/><Relationship Id="rId15" Type="http://schemas.openxmlformats.org/officeDocument/2006/relationships/oleObject" Target="../embeddings/oleObject112.bin"/><Relationship Id="rId23" Type="http://schemas.openxmlformats.org/officeDocument/2006/relationships/oleObject" Target="../embeddings/oleObject116.bin"/><Relationship Id="rId28" Type="http://schemas.openxmlformats.org/officeDocument/2006/relationships/image" Target="../media/image143.wmf"/><Relationship Id="rId36" Type="http://schemas.openxmlformats.org/officeDocument/2006/relationships/image" Target="../media/image147.wmf"/><Relationship Id="rId10" Type="http://schemas.openxmlformats.org/officeDocument/2006/relationships/image" Target="../media/image134.wmf"/><Relationship Id="rId19" Type="http://schemas.openxmlformats.org/officeDocument/2006/relationships/oleObject" Target="../embeddings/oleObject114.bin"/><Relationship Id="rId31" Type="http://schemas.openxmlformats.org/officeDocument/2006/relationships/oleObject" Target="../embeddings/oleObject120.bin"/><Relationship Id="rId4" Type="http://schemas.openxmlformats.org/officeDocument/2006/relationships/image" Target="../media/image131.wmf"/><Relationship Id="rId9" Type="http://schemas.openxmlformats.org/officeDocument/2006/relationships/oleObject" Target="../embeddings/oleObject109.bin"/><Relationship Id="rId14" Type="http://schemas.openxmlformats.org/officeDocument/2006/relationships/image" Target="../media/image136.wmf"/><Relationship Id="rId22" Type="http://schemas.openxmlformats.org/officeDocument/2006/relationships/image" Target="../media/image140.wmf"/><Relationship Id="rId27" Type="http://schemas.openxmlformats.org/officeDocument/2006/relationships/oleObject" Target="../embeddings/oleObject118.bin"/><Relationship Id="rId30" Type="http://schemas.openxmlformats.org/officeDocument/2006/relationships/image" Target="../media/image144.wmf"/><Relationship Id="rId35" Type="http://schemas.openxmlformats.org/officeDocument/2006/relationships/oleObject" Target="../embeddings/oleObject122.bin"/><Relationship Id="rId8" Type="http://schemas.openxmlformats.org/officeDocument/2006/relationships/image" Target="../media/image13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2880320"/>
          </a:xfrm>
        </p:spPr>
        <p:txBody>
          <a:bodyPr>
            <a:normAutofit/>
          </a:bodyPr>
          <a:lstStyle/>
          <a:p>
            <a:r>
              <a:rPr lang="ru-RU" sz="3600" dirty="0"/>
              <a:t>1. Работа. Мощность. Энергия</a:t>
            </a:r>
            <a:br>
              <a:rPr lang="ru-RU" sz="3600" dirty="0"/>
            </a:br>
            <a:r>
              <a:rPr lang="ru-RU" sz="3600" dirty="0"/>
              <a:t>2. Элементы механики твердого тела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319" y="4232523"/>
            <a:ext cx="6400800" cy="720080"/>
          </a:xfrm>
        </p:spPr>
        <p:txBody>
          <a:bodyPr/>
          <a:lstStyle/>
          <a:p>
            <a:r>
              <a:rPr lang="ru-RU" b="1" dirty="0"/>
              <a:t>Лекция 3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57158" y="0"/>
            <a:ext cx="8501122" cy="135254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Курс лекций по физике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>
                <a:solidFill>
                  <a:schemeClr val="tx1">
                    <a:tint val="75000"/>
                  </a:schemeClr>
                </a:solidFill>
              </a:rPr>
              <a:t>Часть </a:t>
            </a:r>
            <a:r>
              <a:rPr lang="en-US" sz="3200" b="1" dirty="0">
                <a:solidFill>
                  <a:schemeClr val="tx1">
                    <a:tint val="75000"/>
                  </a:schemeClr>
                </a:solidFill>
              </a:rPr>
              <a:t>I.</a:t>
            </a:r>
            <a:r>
              <a:rPr lang="ru-RU" sz="3200" b="1" dirty="0">
                <a:solidFill>
                  <a:schemeClr val="tx1">
                    <a:tint val="75000"/>
                  </a:schemeClr>
                </a:solidFill>
              </a:rPr>
              <a:t> Физические основы механики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019925" y="6381750"/>
            <a:ext cx="2160588" cy="5032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Бахтина Е.Ю.,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к.ф.-м.н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., </a:t>
            </a:r>
            <a:b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доц.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каф.</a:t>
            </a:r>
            <a:r>
              <a:rPr lang="en-US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200" b="1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физики </a:t>
            </a:r>
            <a:r>
              <a:rPr lang="ru-RU" sz="1200" b="1" dirty="0" err="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МГАКХиС</a:t>
            </a:r>
            <a:endParaRPr lang="ru-RU" sz="12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41BF308-3864-07DF-757A-40ECB8814C8E}"/>
              </a:ext>
            </a:extLst>
          </p:cNvPr>
          <p:cNvSpPr txBox="1">
            <a:spLocks/>
          </p:cNvSpPr>
          <p:nvPr/>
        </p:nvSpPr>
        <p:spPr>
          <a:xfrm>
            <a:off x="357158" y="4952602"/>
            <a:ext cx="8501122" cy="142914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1. Механика. Молекулярная физика. - 2022. § 18-29. </a:t>
            </a:r>
          </a:p>
          <a:p>
            <a:pPr algn="l"/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en-US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e.lanbook.com/book/221120 </a:t>
            </a:r>
            <a:endParaRPr lang="ru-RU" sz="14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4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</a:t>
            </a:r>
            <a:r>
              <a:rPr lang="ru-RU" sz="1400" b="1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§ 11-21 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405061" y="3140967"/>
            <a:ext cx="4176464" cy="205200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788024" y="3146300"/>
            <a:ext cx="4104000" cy="205200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63441" y="4053870"/>
            <a:ext cx="1440160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холодное тело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Энергия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95536" y="836712"/>
            <a:ext cx="1368152" cy="648000"/>
          </a:xfrm>
          <a:prstGeom prst="rect">
            <a:avLst/>
          </a:prstGeom>
          <a:solidFill>
            <a:srgbClr val="6633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Энергия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836712"/>
            <a:ext cx="5112568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универсальная мера различных </a:t>
            </a:r>
            <a:br>
              <a:rPr lang="ru-RU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форм движения и взаимодействия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1560984"/>
            <a:ext cx="2880320" cy="9361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>
              <a:buFont typeface="Arial" pitchFamily="34" charset="0"/>
              <a:buChar char="•"/>
            </a:pP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механическая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тепловая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электромагнитная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ядерная,…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1705000"/>
            <a:ext cx="2304000" cy="57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Формы движения материи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различны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4053870"/>
            <a:ext cx="1296144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горячее тело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60032" y="3981822"/>
            <a:ext cx="1656184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механическое движение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528520" y="3981822"/>
            <a:ext cx="1296144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тепловое движение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64144" y="4725144"/>
            <a:ext cx="504000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22100"/>
                </a:solidFill>
                <a:latin typeface="Verdana" pitchFamily="34" charset="0"/>
              </a:rPr>
              <a:t>Q</a:t>
            </a:r>
            <a:r>
              <a:rPr lang="en-US" sz="1600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endParaRPr lang="ru-RU" sz="17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95489" y="4797192"/>
            <a:ext cx="504000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22100"/>
                </a:solidFill>
                <a:latin typeface="Verdana" pitchFamily="34" charset="0"/>
              </a:rPr>
              <a:t>Q</a:t>
            </a:r>
            <a:r>
              <a:rPr lang="en-US" sz="1600" baseline="-25000" dirty="0">
                <a:solidFill>
                  <a:srgbClr val="422100"/>
                </a:solidFill>
                <a:latin typeface="Verdana" pitchFamily="34" charset="0"/>
              </a:rPr>
              <a:t>2</a:t>
            </a:r>
            <a:endParaRPr lang="ru-RU" sz="17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1691824" y="4183028"/>
            <a:ext cx="1260000" cy="432048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</a:rPr>
              <a:t>охлаждение</a:t>
            </a:r>
          </a:p>
        </p:txBody>
      </p:sp>
      <p:sp>
        <p:nvSpPr>
          <p:cNvPr id="21" name="Стрелка вправо 20"/>
          <p:cNvSpPr/>
          <p:nvPr/>
        </p:nvSpPr>
        <p:spPr>
          <a:xfrm>
            <a:off x="6443067" y="4163938"/>
            <a:ext cx="1080000" cy="432048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</a:rPr>
              <a:t>трение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03848" y="1705000"/>
            <a:ext cx="1692000" cy="57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Виды энергии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различны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99592" y="4797192"/>
            <a:ext cx="504000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22100"/>
                </a:solidFill>
                <a:latin typeface="Verdana" pitchFamily="34" charset="0"/>
              </a:rPr>
              <a:t>Q</a:t>
            </a:r>
            <a:r>
              <a:rPr lang="en-US" sz="1600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endParaRPr lang="ru-RU" sz="17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956432" y="4725184"/>
            <a:ext cx="504000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22100"/>
                </a:solidFill>
                <a:latin typeface="Verdana" pitchFamily="34" charset="0"/>
              </a:rPr>
              <a:t>Q</a:t>
            </a:r>
            <a:r>
              <a:rPr lang="en-US" sz="1600" baseline="-25000" dirty="0">
                <a:solidFill>
                  <a:srgbClr val="422100"/>
                </a:solidFill>
                <a:latin typeface="Verdana" pitchFamily="34" charset="0"/>
              </a:rPr>
              <a:t>2</a:t>
            </a:r>
            <a:endParaRPr lang="ru-RU" sz="17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2771840" y="1843683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4221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42871" y="2636912"/>
            <a:ext cx="7815812" cy="3886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Энергия может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переходить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из одного вида в другой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00894" y="3189734"/>
            <a:ext cx="3816424" cy="64807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пример явления, в котором </a:t>
            </a:r>
            <a:br>
              <a:rPr lang="en-US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вид энергии НЕ ИЗМЕНЯЕТСЯ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860032" y="3195067"/>
            <a:ext cx="3960000" cy="64807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пример явления, в котором </a:t>
            </a:r>
            <a:br>
              <a:rPr lang="en-US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вид энергии ИЗМЕНЯЕТСЯ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67544" y="5445224"/>
            <a:ext cx="2520280" cy="9361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НО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для изолированных тел всегда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203848" y="5445224"/>
            <a:ext cx="5112568" cy="9361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энергия, отданная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(в той или иной форме)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одним телом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другому телу,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равна энергии, полученной вторым телом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452320" y="6165304"/>
            <a:ext cx="1008112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Q</a:t>
            </a:r>
            <a:r>
              <a:rPr lang="en-US" sz="1600" b="1" baseline="-25000" dirty="0">
                <a:solidFill>
                  <a:srgbClr val="422100"/>
                </a:solidFill>
                <a:latin typeface="Verdana" pitchFamily="34" charset="0"/>
              </a:rPr>
              <a:t>1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=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Q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2</a:t>
            </a:r>
            <a:endParaRPr lang="ru-RU" sz="2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38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8" y="907579"/>
            <a:ext cx="667156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6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2402" y="907579"/>
            <a:ext cx="667156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3" grpId="0" animBg="1"/>
      <p:bldP spid="12" grpId="0" animBg="1"/>
      <p:bldP spid="6" grpId="0" animBg="1"/>
      <p:bldP spid="7" grpId="0"/>
      <p:bldP spid="10" grpId="0" animBg="1"/>
      <p:bldP spid="11" grpId="0" animBg="1"/>
      <p:bldP spid="14" grpId="0" animBg="1"/>
      <p:bldP spid="15" grpId="0" animBg="1"/>
      <p:bldP spid="19" grpId="0" animBg="1"/>
      <p:bldP spid="20" grpId="0" animBg="1"/>
      <p:bldP spid="13" grpId="0" animBg="1"/>
      <p:bldP spid="21" grpId="0" animBg="1"/>
      <p:bldP spid="22" grpId="0" animBg="1"/>
      <p:bldP spid="24" grpId="0" animBg="1"/>
      <p:bldP spid="25" grpId="0" animBg="1"/>
      <p:bldP spid="27" grpId="0" animBg="1"/>
      <p:bldP spid="28" grpId="0"/>
      <p:bldP spid="31" grpId="0" animBg="1"/>
      <p:bldP spid="34" grpId="0" animBg="1"/>
      <p:bldP spid="35" grpId="0"/>
      <p:bldP spid="36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Работа силы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51520" y="6093296"/>
            <a:ext cx="1512000" cy="57602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422100"/>
                </a:solidFill>
                <a:latin typeface="Verdana" pitchFamily="34" charset="0"/>
              </a:rPr>
              <a:t>[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A</a:t>
            </a:r>
            <a:r>
              <a:rPr lang="en-US" sz="1400" dirty="0">
                <a:solidFill>
                  <a:srgbClr val="422100"/>
                </a:solidFill>
                <a:latin typeface="Verdana" pitchFamily="34" charset="0"/>
              </a:rPr>
              <a:t>]=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400" b="1" dirty="0" err="1">
                <a:solidFill>
                  <a:srgbClr val="422100"/>
                </a:solidFill>
                <a:latin typeface="Verdana" pitchFamily="34" charset="0"/>
              </a:rPr>
              <a:t>Дж</a:t>
            </a:r>
            <a:r>
              <a:rPr lang="ru-RU" sz="1400" dirty="0" err="1">
                <a:solidFill>
                  <a:srgbClr val="422100"/>
                </a:solidFill>
                <a:latin typeface="Verdana" pitchFamily="34" charset="0"/>
              </a:rPr>
              <a:t>=Н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∙м</a:t>
            </a:r>
            <a:endParaRPr lang="ru-RU" sz="1600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rcRect l="4920" t="28318" r="57271"/>
          <a:stretch>
            <a:fillRect/>
          </a:stretch>
        </p:blipFill>
        <p:spPr bwMode="auto">
          <a:xfrm>
            <a:off x="6582891" y="2371130"/>
            <a:ext cx="2627784" cy="1590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2879792" y="846237"/>
            <a:ext cx="1728192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Механическое движение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тела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5760" y="836712"/>
            <a:ext cx="2196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Силы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, </a:t>
            </a:r>
            <a:r>
              <a:rPr lang="ru-RU" sz="1300" b="1" dirty="0">
                <a:solidFill>
                  <a:srgbClr val="422100"/>
                </a:solidFill>
                <a:latin typeface="Verdana" pitchFamily="34" charset="0"/>
              </a:rPr>
              <a:t>действующие на тело со стороны других тел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2459409" y="1024161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36983" y="836712"/>
            <a:ext cx="1512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Обмен энергией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между телами</a:t>
            </a:r>
            <a:endParaRPr lang="ru-RU" sz="16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4644032" y="98072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40056" y="640879"/>
            <a:ext cx="864096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422100"/>
                </a:solidFill>
              </a:rPr>
              <a:t>?</a:t>
            </a:r>
            <a:endParaRPr lang="ru-RU" sz="5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444208" y="1178843"/>
            <a:ext cx="1584176" cy="684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422100"/>
                </a:solidFill>
                <a:latin typeface="Verdana" pitchFamily="34" charset="0"/>
              </a:rPr>
              <a:t>количественно</a:t>
            </a:r>
            <a:r>
              <a:rPr lang="ru-RU" sz="11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100" dirty="0">
                <a:solidFill>
                  <a:srgbClr val="422100"/>
                </a:solidFill>
                <a:latin typeface="Verdana" pitchFamily="34" charset="0"/>
              </a:rPr>
              <a:t>процесс обмена энергией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956376" y="833661"/>
            <a:ext cx="1116000" cy="72000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Работа силы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51520" y="1714488"/>
            <a:ext cx="3600400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Прямолинейное движение: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4005160"/>
            <a:ext cx="2124000" cy="86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–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может меняться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по модулю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по направлению</a:t>
            </a: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528" y="2636912"/>
          <a:ext cx="265091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38" name="Формула" r:id="rId4" imgW="1231560" imgH="228600" progId="Equation.3">
                  <p:embed/>
                </p:oleObj>
              </mc:Choice>
              <mc:Fallback>
                <p:oleObj name="Формула" r:id="rId4" imgW="12315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636912"/>
                        <a:ext cx="2650911" cy="50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251520" y="3212976"/>
            <a:ext cx="1944216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Общий случай: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2231784" y="4234805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627784" y="4005160"/>
            <a:ext cx="1368000" cy="86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Для элементарных промежутков времени: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139800" y="4005064"/>
            <a:ext cx="2772000" cy="86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i="1" dirty="0" err="1">
                <a:solidFill>
                  <a:srgbClr val="422100"/>
                </a:solidFill>
              </a:rPr>
              <a:t>dr</a:t>
            </a:r>
            <a:r>
              <a:rPr lang="en-US" sz="1400" b="1" dirty="0">
                <a:solidFill>
                  <a:srgbClr val="422100"/>
                </a:solidFill>
              </a:rPr>
              <a:t> – </a:t>
            </a:r>
            <a:r>
              <a:rPr lang="ru-RU" sz="1400" b="1" dirty="0">
                <a:solidFill>
                  <a:srgbClr val="422100"/>
                </a:solidFill>
              </a:rPr>
              <a:t>элементарное перемещение</a:t>
            </a:r>
            <a:endParaRPr lang="en-US" sz="1400" b="1" dirty="0">
              <a:solidFill>
                <a:srgbClr val="422100"/>
              </a:solidFill>
            </a:endParaRPr>
          </a:p>
          <a:p>
            <a:r>
              <a:rPr lang="en-US" sz="1400" b="1" i="1" dirty="0">
                <a:solidFill>
                  <a:srgbClr val="422100"/>
                </a:solidFill>
              </a:rPr>
              <a:t>F</a:t>
            </a:r>
            <a:r>
              <a:rPr lang="ru-RU" sz="1400" b="1" dirty="0">
                <a:solidFill>
                  <a:srgbClr val="422100"/>
                </a:solidFill>
              </a:rPr>
              <a:t> – элементарная сила</a:t>
            </a:r>
          </a:p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движение точки прямолинейное</a:t>
            </a:r>
          </a:p>
        </p:txBody>
      </p:sp>
      <p:sp>
        <p:nvSpPr>
          <p:cNvPr id="37" name="Стрелка вправо 36"/>
          <p:cNvSpPr/>
          <p:nvPr/>
        </p:nvSpPr>
        <p:spPr>
          <a:xfrm>
            <a:off x="6804248" y="4293096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164288" y="4005064"/>
            <a:ext cx="1872000" cy="864096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d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А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–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элементарная работа</a:t>
            </a:r>
          </a:p>
        </p:txBody>
      </p:sp>
      <p:graphicFrame>
        <p:nvGraphicFramePr>
          <p:cNvPr id="167940" name="Object 4"/>
          <p:cNvGraphicFramePr>
            <a:graphicFrameLocks noChangeAspect="1"/>
          </p:cNvGraphicFramePr>
          <p:nvPr/>
        </p:nvGraphicFramePr>
        <p:xfrm>
          <a:off x="3347864" y="5013216"/>
          <a:ext cx="2726978" cy="8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0" name="Формула" r:id="rId6" imgW="1562040" imgH="469800" progId="Equation.3">
                  <p:embed/>
                </p:oleObj>
              </mc:Choice>
              <mc:Fallback>
                <p:oleObj name="Формула" r:id="rId6" imgW="1562040" imgH="469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5013216"/>
                        <a:ext cx="2726978" cy="841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41" name="Object 5"/>
          <p:cNvGraphicFramePr>
            <a:graphicFrameLocks noChangeAspect="1"/>
          </p:cNvGraphicFramePr>
          <p:nvPr/>
        </p:nvGraphicFramePr>
        <p:xfrm>
          <a:off x="467544" y="5157232"/>
          <a:ext cx="271096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1" name="Формула" r:id="rId8" imgW="1371600" imgH="177480" progId="Equation.3">
                  <p:embed/>
                </p:oleObj>
              </mc:Choice>
              <mc:Fallback>
                <p:oleObj name="Формула" r:id="rId8" imgW="137160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5157232"/>
                        <a:ext cx="2710965" cy="36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42" name="Object 2"/>
          <p:cNvGraphicFramePr>
            <a:graphicFrameLocks noChangeAspect="1"/>
          </p:cNvGraphicFramePr>
          <p:nvPr/>
        </p:nvGraphicFramePr>
        <p:xfrm>
          <a:off x="1475656" y="5589280"/>
          <a:ext cx="774000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2" name="Формула" r:id="rId10" imgW="558720" imgH="253800" progId="Equation.3">
                  <p:embed/>
                </p:oleObj>
              </mc:Choice>
              <mc:Fallback>
                <p:oleObj name="Формула" r:id="rId10" imgW="55872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5589280"/>
                        <a:ext cx="774000" cy="360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" name="Прямая со стрелкой 47"/>
          <p:cNvCxnSpPr/>
          <p:nvPr/>
        </p:nvCxnSpPr>
        <p:spPr>
          <a:xfrm>
            <a:off x="3059832" y="5229240"/>
            <a:ext cx="468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67943" name="Picture 7" descr="1-18-1"/>
          <p:cNvPicPr>
            <a:picLocks noChangeAspect="1" noChangeArrowheads="1"/>
          </p:cNvPicPr>
          <p:nvPr/>
        </p:nvPicPr>
        <p:blipFill>
          <a:blip r:embed="rId12" cstate="print"/>
          <a:srcRect l="6048" t="7560" r="3233" b="5501"/>
          <a:stretch>
            <a:fillRect/>
          </a:stretch>
        </p:blipFill>
        <p:spPr bwMode="auto">
          <a:xfrm>
            <a:off x="3563888" y="1772816"/>
            <a:ext cx="35221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Прямоугольник 67"/>
          <p:cNvSpPr/>
          <p:nvPr/>
        </p:nvSpPr>
        <p:spPr>
          <a:xfrm>
            <a:off x="6660232" y="5041791"/>
            <a:ext cx="936104" cy="28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b="1" i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&lt; 90º</a:t>
            </a:r>
            <a:endParaRPr lang="ru-RU" sz="2000" b="1" i="1" dirty="0">
              <a:solidFill>
                <a:srgbClr val="4221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Стрелка вправо 68"/>
          <p:cNvSpPr/>
          <p:nvPr/>
        </p:nvSpPr>
        <p:spPr>
          <a:xfrm>
            <a:off x="6165741" y="530124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028384" y="5041791"/>
            <a:ext cx="792088" cy="28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&gt; 0</a:t>
            </a:r>
            <a:endParaRPr lang="ru-RU" sz="2000" b="1" i="1" dirty="0">
              <a:solidFill>
                <a:srgbClr val="4221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1" name="Прямая со стрелкой 70"/>
          <p:cNvCxnSpPr>
            <a:stCxn id="68" idx="3"/>
            <a:endCxn id="70" idx="1"/>
          </p:cNvCxnSpPr>
          <p:nvPr/>
        </p:nvCxnSpPr>
        <p:spPr>
          <a:xfrm>
            <a:off x="7596336" y="5185791"/>
            <a:ext cx="43204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660232" y="5329823"/>
            <a:ext cx="936104" cy="28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b="1" i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&gt; 90º</a:t>
            </a:r>
            <a:endParaRPr lang="ru-RU" sz="2000" b="1" i="1" dirty="0">
              <a:solidFill>
                <a:srgbClr val="4221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028384" y="5329823"/>
            <a:ext cx="792088" cy="28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&lt; 0</a:t>
            </a:r>
            <a:endParaRPr lang="ru-RU" sz="2000" b="1" i="1" dirty="0">
              <a:solidFill>
                <a:srgbClr val="4221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7" name="Прямая со стрелкой 76"/>
          <p:cNvCxnSpPr>
            <a:stCxn id="75" idx="3"/>
            <a:endCxn id="76" idx="1"/>
          </p:cNvCxnSpPr>
          <p:nvPr/>
        </p:nvCxnSpPr>
        <p:spPr>
          <a:xfrm>
            <a:off x="7596336" y="5473823"/>
            <a:ext cx="43204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4" name="Прямоугольник 83"/>
          <p:cNvSpPr/>
          <p:nvPr/>
        </p:nvSpPr>
        <p:spPr>
          <a:xfrm>
            <a:off x="6660232" y="5613695"/>
            <a:ext cx="936104" cy="28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b="1" i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= 90º</a:t>
            </a:r>
            <a:endParaRPr lang="ru-RU" sz="2000" b="1" i="1" dirty="0">
              <a:solidFill>
                <a:srgbClr val="4221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8028384" y="5613695"/>
            <a:ext cx="792088" cy="28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= 0</a:t>
            </a:r>
            <a:endParaRPr lang="ru-RU" sz="2000" b="1" i="1" dirty="0">
              <a:solidFill>
                <a:srgbClr val="4221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6" name="Прямая со стрелкой 85"/>
          <p:cNvCxnSpPr>
            <a:stCxn id="84" idx="3"/>
            <a:endCxn id="85" idx="1"/>
          </p:cNvCxnSpPr>
          <p:nvPr/>
        </p:nvCxnSpPr>
        <p:spPr>
          <a:xfrm>
            <a:off x="7596336" y="5757695"/>
            <a:ext cx="43204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>
            <a:off x="1835696" y="6093296"/>
            <a:ext cx="2880320" cy="76470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1Дж – работа, совершаемая силой 1Н на пути 1м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6084168" y="6021882"/>
            <a:ext cx="2249318" cy="76470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Работа силы тяжести 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НЕ зависит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от траектории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8388424" y="6065912"/>
            <a:ext cx="432048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422100"/>
                </a:solidFill>
              </a:rPr>
              <a:t>!</a:t>
            </a:r>
            <a:endParaRPr lang="ru-RU" sz="5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4499992" y="3625974"/>
            <a:ext cx="16339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422100"/>
                </a:solidFill>
              </a:rPr>
              <a:t>бесконечно малое</a:t>
            </a:r>
            <a:endParaRPr lang="ru-RU" sz="1400" b="1" dirty="0"/>
          </a:p>
        </p:txBody>
      </p:sp>
      <p:cxnSp>
        <p:nvCxnSpPr>
          <p:cNvPr id="95" name="Прямая со стрелкой 94"/>
          <p:cNvCxnSpPr/>
          <p:nvPr/>
        </p:nvCxnSpPr>
        <p:spPr>
          <a:xfrm flipV="1">
            <a:off x="4644008" y="3861048"/>
            <a:ext cx="360042" cy="14401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04" name="Picture 2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76059" y="6129360"/>
            <a:ext cx="661819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148764" y="1592856"/>
            <a:ext cx="671708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323528" y="2132856"/>
          <a:ext cx="106521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3" name="Формула" r:id="rId17" imgW="495000" imgH="215640" progId="Equation.3">
                  <p:embed/>
                </p:oleObj>
              </mc:Choice>
              <mc:Fallback>
                <p:oleObj name="Формула" r:id="rId17" imgW="495000" imgH="215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132856"/>
                        <a:ext cx="1065213" cy="4746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6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6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"/>
                            </p:stCondLst>
                            <p:childTnLst>
                              <p:par>
                                <p:cTn id="1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16" grpId="0" animBg="1"/>
      <p:bldP spid="17" grpId="0" animBg="1"/>
      <p:bldP spid="18" grpId="0" animBg="1"/>
      <p:bldP spid="19" grpId="0"/>
      <p:bldP spid="20" grpId="0"/>
      <p:bldP spid="22" grpId="0" animBg="1"/>
      <p:bldP spid="26" grpId="0"/>
      <p:bldP spid="27" grpId="0" animBg="1"/>
      <p:bldP spid="29" grpId="0"/>
      <p:bldP spid="21" grpId="0" animBg="1"/>
      <p:bldP spid="30" grpId="0" animBg="1"/>
      <p:bldP spid="31" grpId="0" animBg="1"/>
      <p:bldP spid="37" grpId="0" animBg="1"/>
      <p:bldP spid="38" grpId="0" animBg="1"/>
      <p:bldP spid="68" grpId="0" animBg="1"/>
      <p:bldP spid="69" grpId="0" animBg="1"/>
      <p:bldP spid="70" grpId="0" animBg="1"/>
      <p:bldP spid="75" grpId="0" animBg="1"/>
      <p:bldP spid="76" grpId="0" animBg="1"/>
      <p:bldP spid="84" grpId="0" animBg="1"/>
      <p:bldP spid="85" grpId="0" animBg="1"/>
      <p:bldP spid="87" grpId="0"/>
      <p:bldP spid="91" grpId="0"/>
      <p:bldP spid="92" grpId="0"/>
      <p:bldP spid="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Графическое определение работы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68962" name="Picture 2" descr="1-18-2"/>
          <p:cNvPicPr>
            <a:picLocks noChangeAspect="1" noChangeArrowheads="1"/>
          </p:cNvPicPr>
          <p:nvPr/>
        </p:nvPicPr>
        <p:blipFill>
          <a:blip r:embed="rId3" cstate="print"/>
          <a:srcRect l="9125" t="2703" r="7988" b="5405"/>
          <a:stretch>
            <a:fillRect/>
          </a:stretch>
        </p:blipFill>
        <p:spPr bwMode="auto">
          <a:xfrm>
            <a:off x="5220072" y="908720"/>
            <a:ext cx="3744416" cy="2233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5536" y="908720"/>
            <a:ext cx="4176464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Графически работа определяется </a:t>
            </a:r>
            <a:br>
              <a:rPr lang="ru-RU" sz="16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по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площади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криволинейной фигуры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под графиком </a:t>
            </a:r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(</a:t>
            </a:r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x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) 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40352" y="980728"/>
            <a:ext cx="1152128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err="1">
                <a:solidFill>
                  <a:srgbClr val="422100"/>
                </a:solidFill>
              </a:rPr>
              <a:t>Δ</a:t>
            </a:r>
            <a:r>
              <a:rPr lang="ru-RU" sz="1600" b="1" i="1" dirty="0" err="1">
                <a:solidFill>
                  <a:srgbClr val="422100"/>
                </a:solidFill>
              </a:rPr>
              <a:t>A</a:t>
            </a:r>
            <a:r>
              <a:rPr lang="ru-RU" sz="1600" b="1" i="1" baseline="-25000" dirty="0" err="1">
                <a:solidFill>
                  <a:srgbClr val="422100"/>
                </a:solidFill>
              </a:rPr>
              <a:t>i</a:t>
            </a:r>
            <a:r>
              <a:rPr lang="ru-RU" sz="1600" b="1" dirty="0" err="1">
                <a:solidFill>
                  <a:srgbClr val="422100"/>
                </a:solidFill>
              </a:rPr>
              <a:t> </a:t>
            </a:r>
            <a:r>
              <a:rPr lang="ru-RU" sz="1600" b="1" dirty="0">
                <a:solidFill>
                  <a:srgbClr val="422100"/>
                </a:solidFill>
              </a:rPr>
              <a:t>= </a:t>
            </a:r>
            <a:r>
              <a:rPr lang="ru-RU" sz="1600" b="1" i="1" dirty="0" err="1">
                <a:solidFill>
                  <a:srgbClr val="422100"/>
                </a:solidFill>
              </a:rPr>
              <a:t>F</a:t>
            </a:r>
            <a:r>
              <a:rPr lang="ru-RU" sz="1600" b="1" i="1" baseline="-25000" dirty="0" err="1">
                <a:solidFill>
                  <a:srgbClr val="422100"/>
                </a:solidFill>
              </a:rPr>
              <a:t>si</a:t>
            </a:r>
            <a:r>
              <a:rPr lang="ru-RU" sz="1600" b="1" dirty="0" err="1">
                <a:solidFill>
                  <a:srgbClr val="422100"/>
                </a:solidFill>
              </a:rPr>
              <a:t>Δ</a:t>
            </a:r>
            <a:r>
              <a:rPr lang="ru-RU" sz="1600" b="1" i="1" dirty="0" err="1">
                <a:solidFill>
                  <a:srgbClr val="422100"/>
                </a:solidFill>
              </a:rPr>
              <a:t>s</a:t>
            </a:r>
            <a:r>
              <a:rPr lang="ru-RU" sz="1600" b="1" i="1" baseline="-25000" dirty="0" err="1">
                <a:solidFill>
                  <a:srgbClr val="422100"/>
                </a:solidFill>
              </a:rPr>
              <a:t>i</a:t>
            </a:r>
            <a:endParaRPr lang="ru-RU" sz="17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1844824"/>
            <a:ext cx="4464496" cy="72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Пример силы, модуль которой зависит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от координаты –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упругая сила пружины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, подчиняющаяся закону Гука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168963" name="Picture 3" descr="1-18-3"/>
          <p:cNvPicPr>
            <a:picLocks noChangeAspect="1" noChangeArrowheads="1"/>
          </p:cNvPicPr>
          <p:nvPr/>
        </p:nvPicPr>
        <p:blipFill>
          <a:blip r:embed="rId4" cstate="print"/>
          <a:srcRect l="2083" t="11210" r="1213" b="2852"/>
          <a:stretch>
            <a:fillRect/>
          </a:stretch>
        </p:blipFill>
        <p:spPr bwMode="auto">
          <a:xfrm>
            <a:off x="395536" y="2583954"/>
            <a:ext cx="3312000" cy="1569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95536" y="4393678"/>
            <a:ext cx="3312368" cy="61949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Зависимость модуля внешней силы от координаты при растяжении пружины 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168964" name="Picture 4" descr="1-18-4"/>
          <p:cNvPicPr>
            <a:picLocks noChangeAspect="1" noChangeArrowheads="1"/>
          </p:cNvPicPr>
          <p:nvPr/>
        </p:nvPicPr>
        <p:blipFill>
          <a:blip r:embed="rId5" cstate="print"/>
          <a:srcRect l="2083" t="4002" r="4177" b="6069"/>
          <a:stretch>
            <a:fillRect/>
          </a:stretch>
        </p:blipFill>
        <p:spPr bwMode="auto">
          <a:xfrm>
            <a:off x="395536" y="5046976"/>
            <a:ext cx="3312000" cy="176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 стрелкой 13"/>
          <p:cNvCxnSpPr/>
          <p:nvPr/>
        </p:nvCxnSpPr>
        <p:spPr>
          <a:xfrm rot="5400000">
            <a:off x="2735002" y="5048386"/>
            <a:ext cx="79208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995936" y="3212976"/>
            <a:ext cx="4968552" cy="100811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По площади треугольника можно определить работу, совершенную внешней силой, приложенной к правому свободному концу пружины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68966" name="Object 6"/>
          <p:cNvGraphicFramePr>
            <a:graphicFrameLocks noChangeAspect="1"/>
          </p:cNvGraphicFramePr>
          <p:nvPr/>
        </p:nvGraphicFramePr>
        <p:xfrm>
          <a:off x="3923928" y="5704036"/>
          <a:ext cx="931863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66" name="Формула" r:id="rId6" imgW="533160" imgH="419040" progId="Equation.3">
                  <p:embed/>
                </p:oleObj>
              </mc:Choice>
              <mc:Fallback>
                <p:oleObj name="Формула" r:id="rId6" imgW="533160" imgH="419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5704036"/>
                        <a:ext cx="931863" cy="749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Прямая со стрелкой 23"/>
          <p:cNvCxnSpPr/>
          <p:nvPr/>
        </p:nvCxnSpPr>
        <p:spPr>
          <a:xfrm>
            <a:off x="2339752" y="6021288"/>
            <a:ext cx="1584176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5004048" y="4293096"/>
            <a:ext cx="2412000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Если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к телу приложено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несколько сил 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8" name="Стрелка вправо 27"/>
          <p:cNvSpPr/>
          <p:nvPr/>
        </p:nvSpPr>
        <p:spPr>
          <a:xfrm rot="5400000">
            <a:off x="3950912" y="4554144"/>
            <a:ext cx="882096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037934" y="5157256"/>
            <a:ext cx="3134466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общая работа всех сил равна алгебраической сумме работ, совершаемых отдельными силами 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2" name="Стрелка вправо 31"/>
          <p:cNvSpPr/>
          <p:nvPr/>
        </p:nvSpPr>
        <p:spPr>
          <a:xfrm>
            <a:off x="7668344" y="4365104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043223" y="6165368"/>
            <a:ext cx="3642758" cy="57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равна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работе равнодействующей приложенных сил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68967" name="Object 7"/>
          <p:cNvGraphicFramePr>
            <a:graphicFrameLocks noChangeAspect="1"/>
          </p:cNvGraphicFramePr>
          <p:nvPr/>
        </p:nvGraphicFramePr>
        <p:xfrm>
          <a:off x="7740352" y="4869160"/>
          <a:ext cx="10858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67" name="Формула" r:id="rId8" imgW="622080" imgH="431640" progId="Equation.3">
                  <p:embed/>
                </p:oleObj>
              </mc:Choice>
              <mc:Fallback>
                <p:oleObj name="Формула" r:id="rId8" imgW="622080" imgH="431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4869160"/>
                        <a:ext cx="1085850" cy="7715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7" grpId="0"/>
      <p:bldP spid="27" grpId="0" animBg="1"/>
      <p:bldP spid="28" grpId="0" animBg="1"/>
      <p:bldP spid="30" grpId="0" animBg="1"/>
      <p:bldP spid="32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Мощность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555776" y="5445224"/>
            <a:ext cx="5400600" cy="72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1 Вт (ватт) – мощность, при которой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за время 1 с совершается работа 1 Дж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380009"/>
            <a:ext cx="1656184" cy="1440000"/>
          </a:xfrm>
          <a:prstGeom prst="rect">
            <a:avLst/>
          </a:prstGeom>
          <a:solidFill>
            <a:srgbClr val="6633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Мощность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95736" y="1357298"/>
            <a:ext cx="4608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Характеризует скорость совершения работы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2079978"/>
            <a:ext cx="4608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Численно равна работе силы, совершаемой в единицу времени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64288" y="1844824"/>
            <a:ext cx="1332000" cy="576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Скалярная величина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5445224"/>
            <a:ext cx="1872000" cy="57606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22100"/>
                </a:solidFill>
                <a:latin typeface="Verdana" pitchFamily="34" charset="0"/>
              </a:rPr>
              <a:t>[</a:t>
            </a:r>
            <a:r>
              <a:rPr lang="en-US" sz="1600" b="1" i="1" dirty="0">
                <a:solidFill>
                  <a:srgbClr val="422100"/>
                </a:solidFill>
                <a:latin typeface="Verdana" pitchFamily="34" charset="0"/>
              </a:rPr>
              <a:t>N</a:t>
            </a:r>
            <a:r>
              <a:rPr lang="en-US" sz="1600" dirty="0">
                <a:solidFill>
                  <a:srgbClr val="422100"/>
                </a:solidFill>
                <a:latin typeface="Verdana" pitchFamily="34" charset="0"/>
              </a:rPr>
              <a:t>]=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Вт=Дж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/с</a:t>
            </a:r>
            <a:endParaRPr lang="ru-RU" sz="1700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69986" name="Object 2"/>
          <p:cNvGraphicFramePr>
            <a:graphicFrameLocks noChangeAspect="1"/>
          </p:cNvGraphicFramePr>
          <p:nvPr/>
        </p:nvGraphicFramePr>
        <p:xfrm>
          <a:off x="2123728" y="3645024"/>
          <a:ext cx="1393790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986" name="Формула" r:id="rId3" imgW="520560" imgH="393480" progId="Equation.3">
                  <p:embed/>
                </p:oleObj>
              </mc:Choice>
              <mc:Fallback>
                <p:oleObj name="Формула" r:id="rId3" imgW="5205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3645024"/>
                        <a:ext cx="1393790" cy="108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4283963" y="3501008"/>
          <a:ext cx="2517568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987" name="Формула" r:id="rId5" imgW="939600" imgH="393480" progId="Equation.3">
                  <p:embed/>
                </p:oleObj>
              </mc:Choice>
              <mc:Fallback>
                <p:oleObj name="Формула" r:id="rId5" imgW="93960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3" y="3501008"/>
                        <a:ext cx="2517568" cy="108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Прямоугольник 113"/>
          <p:cNvSpPr/>
          <p:nvPr/>
        </p:nvSpPr>
        <p:spPr>
          <a:xfrm>
            <a:off x="4499992" y="5397599"/>
            <a:ext cx="1008112" cy="72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всегда</a:t>
            </a:r>
            <a:endParaRPr lang="ru-RU" sz="1200" b="1" dirty="0">
              <a:solidFill>
                <a:srgbClr val="422100"/>
              </a:solidFill>
              <a:latin typeface="Verdana" pitchFamily="34" charset="0"/>
            </a:endParaRPr>
          </a:p>
          <a:p>
            <a:pPr algn="ctr"/>
            <a:r>
              <a:rPr lang="en-US" sz="1400" b="1" i="1" dirty="0" err="1">
                <a:solidFill>
                  <a:srgbClr val="422100"/>
                </a:solidFill>
                <a:latin typeface="Verdana" pitchFamily="34" charset="0"/>
              </a:rPr>
              <a:t>E</a:t>
            </a:r>
            <a:r>
              <a:rPr lang="en-US" sz="1400" b="1" i="1" baseline="-25000" dirty="0" err="1">
                <a:solidFill>
                  <a:srgbClr val="422100"/>
                </a:solidFill>
                <a:latin typeface="Verdana" pitchFamily="34" charset="0"/>
              </a:rPr>
              <a:t>k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&gt;0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Кинетическая энергия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95536" y="822995"/>
            <a:ext cx="2844000" cy="648072"/>
          </a:xfrm>
          <a:prstGeom prst="rect">
            <a:avLst/>
          </a:prstGeom>
          <a:solidFill>
            <a:srgbClr val="6633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Кинетическая энергия</a:t>
            </a:r>
            <a:r>
              <a:rPr lang="ru-RU" sz="1600" dirty="0">
                <a:solidFill>
                  <a:schemeClr val="bg2"/>
                </a:solidFill>
                <a:latin typeface="Verdana" pitchFamily="34" charset="0"/>
              </a:rPr>
              <a:t> механической системы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247281" y="822995"/>
            <a:ext cx="2880000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энергия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механического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движения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этой системы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228184" y="836712"/>
            <a:ext cx="576064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Е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к</a:t>
            </a:r>
            <a:endParaRPr lang="ru-RU" sz="2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876256" y="836712"/>
            <a:ext cx="576064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rgbClr val="422100"/>
                </a:solidFill>
                <a:latin typeface="Verdana" pitchFamily="34" charset="0"/>
              </a:rPr>
              <a:t>W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к</a:t>
            </a:r>
            <a:endParaRPr lang="ru-RU" sz="2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524328" y="836712"/>
            <a:ext cx="576064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T</a:t>
            </a:r>
            <a:endParaRPr lang="ru-RU" sz="2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95536" y="1628840"/>
            <a:ext cx="180000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покоящееся тело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95536" y="2060848"/>
            <a:ext cx="180000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сила </a:t>
            </a:r>
            <a:r>
              <a:rPr lang="ru-RU" sz="1400" b="1" i="1" dirty="0">
                <a:solidFill>
                  <a:srgbClr val="422100"/>
                </a:solidFill>
                <a:latin typeface="Verdana" pitchFamily="34" charset="0"/>
              </a:rPr>
              <a:t>F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rot="5400000">
            <a:off x="1909844" y="2024800"/>
            <a:ext cx="792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" name="Стрелка вправо 33"/>
          <p:cNvSpPr/>
          <p:nvPr/>
        </p:nvSpPr>
        <p:spPr>
          <a:xfrm>
            <a:off x="2377852" y="1844824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843808" y="1700808"/>
            <a:ext cx="1188000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тело движется</a:t>
            </a:r>
          </a:p>
        </p:txBody>
      </p:sp>
      <p:sp>
        <p:nvSpPr>
          <p:cNvPr id="36" name="Стрелка вправо 35"/>
          <p:cNvSpPr/>
          <p:nvPr/>
        </p:nvSpPr>
        <p:spPr>
          <a:xfrm>
            <a:off x="4139992" y="1844824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572000" y="1700808"/>
            <a:ext cx="1512168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совершает работу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228432" y="1700808"/>
            <a:ext cx="2232000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</a:rPr>
              <a:t>энергия </a:t>
            </a:r>
            <a:r>
              <a:rPr lang="ru-RU" sz="1400" dirty="0">
                <a:solidFill>
                  <a:srgbClr val="422100"/>
                </a:solidFill>
              </a:rPr>
              <a:t>движущегося тела </a:t>
            </a:r>
            <a:r>
              <a:rPr lang="ru-RU" sz="1400" b="1" dirty="0">
                <a:solidFill>
                  <a:srgbClr val="422100"/>
                </a:solidFill>
              </a:rPr>
              <a:t>возрастает на величину затраченной работы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9" name="Стрелка вправо 38"/>
          <p:cNvSpPr/>
          <p:nvPr/>
        </p:nvSpPr>
        <p:spPr>
          <a:xfrm>
            <a:off x="8532480" y="1810916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187624" y="2564904"/>
            <a:ext cx="504056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Работа </a:t>
            </a:r>
            <a:r>
              <a:rPr lang="en-US" sz="1400" dirty="0" err="1">
                <a:solidFill>
                  <a:srgbClr val="422100"/>
                </a:solidFill>
                <a:latin typeface="Verdana" pitchFamily="34" charset="0"/>
              </a:rPr>
              <a:t>d</a:t>
            </a:r>
            <a:r>
              <a:rPr lang="en-US" sz="1400" i="1" dirty="0" err="1">
                <a:solidFill>
                  <a:srgbClr val="422100"/>
                </a:solidFill>
                <a:latin typeface="Verdana" pitchFamily="34" charset="0"/>
              </a:rPr>
              <a:t>A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силы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400" i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на пути, который тело прошло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за время возрастания скорости от 0 до V, идет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на увеличение кинетической энергии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400" dirty="0" err="1">
                <a:solidFill>
                  <a:srgbClr val="422100"/>
                </a:solidFill>
                <a:latin typeface="Verdana" pitchFamily="34" charset="0"/>
              </a:rPr>
              <a:t>d</a:t>
            </a:r>
            <a:r>
              <a:rPr lang="en-US" sz="1400" i="1" dirty="0" err="1">
                <a:solidFill>
                  <a:srgbClr val="422100"/>
                </a:solidFill>
                <a:latin typeface="Verdana" pitchFamily="34" charset="0"/>
              </a:rPr>
              <a:t>T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тела</a:t>
            </a:r>
          </a:p>
        </p:txBody>
      </p:sp>
      <p:graphicFrame>
        <p:nvGraphicFramePr>
          <p:cNvPr id="171010" name="Object 2"/>
          <p:cNvGraphicFramePr>
            <a:graphicFrameLocks noChangeAspect="1"/>
          </p:cNvGraphicFramePr>
          <p:nvPr/>
        </p:nvGraphicFramePr>
        <p:xfrm>
          <a:off x="6719589" y="2564905"/>
          <a:ext cx="1388525" cy="55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0" name="Формула" r:id="rId3" imgW="583920" imgH="228600" progId="Equation.3">
                  <p:embed/>
                </p:oleObj>
              </mc:Choice>
              <mc:Fallback>
                <p:oleObj name="Формула" r:id="rId3" imgW="58392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9589" y="2564905"/>
                        <a:ext cx="1388525" cy="557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Прямая со стрелкой 40"/>
          <p:cNvCxnSpPr/>
          <p:nvPr/>
        </p:nvCxnSpPr>
        <p:spPr>
          <a:xfrm>
            <a:off x="5868144" y="2132856"/>
            <a:ext cx="504056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3" name="Стрелка вправо 42"/>
          <p:cNvSpPr/>
          <p:nvPr/>
        </p:nvSpPr>
        <p:spPr>
          <a:xfrm>
            <a:off x="395536" y="2672968"/>
            <a:ext cx="648000" cy="468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422100"/>
                </a:solidFill>
              </a:rPr>
              <a:t>т.о.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95536" y="3284984"/>
            <a:ext cx="1008112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422100"/>
                </a:solidFill>
              </a:rPr>
              <a:t>II </a:t>
            </a:r>
            <a:r>
              <a:rPr lang="ru-RU" sz="1400" dirty="0">
                <a:solidFill>
                  <a:srgbClr val="422100"/>
                </a:solidFill>
              </a:rPr>
              <a:t>закон Ньютона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95536" y="4005064"/>
            <a:ext cx="1403648" cy="28803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</a:rPr>
              <a:t>умножим на </a:t>
            </a:r>
            <a:r>
              <a:rPr lang="en-US" sz="1400" b="1" i="1" dirty="0" err="1">
                <a:solidFill>
                  <a:srgbClr val="422100"/>
                </a:solidFill>
              </a:rPr>
              <a:t>dr</a:t>
            </a:r>
            <a:endParaRPr lang="ru-RU" sz="16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71011" name="Object 3"/>
          <p:cNvGraphicFramePr>
            <a:graphicFrameLocks noChangeAspect="1"/>
          </p:cNvGraphicFramePr>
          <p:nvPr/>
        </p:nvGraphicFramePr>
        <p:xfrm>
          <a:off x="1289050" y="3364806"/>
          <a:ext cx="80327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1" name="Формула" r:id="rId5" imgW="647640" imgH="393480" progId="Equation.3">
                  <p:embed/>
                </p:oleObj>
              </mc:Choice>
              <mc:Fallback>
                <p:oleObj name="Формула" r:id="rId5" imgW="64764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3364806"/>
                        <a:ext cx="803275" cy="4984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7" name="Прямая со стрелкой 46"/>
          <p:cNvCxnSpPr/>
          <p:nvPr/>
        </p:nvCxnSpPr>
        <p:spPr>
          <a:xfrm>
            <a:off x="2089820" y="3645024"/>
            <a:ext cx="504056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rot="5400000" flipH="1" flipV="1">
            <a:off x="1332434" y="3845396"/>
            <a:ext cx="288032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171013" name="Object 5"/>
          <p:cNvGraphicFramePr>
            <a:graphicFrameLocks noChangeAspect="1"/>
          </p:cNvGraphicFramePr>
          <p:nvPr/>
        </p:nvGraphicFramePr>
        <p:xfrm>
          <a:off x="2627784" y="3356992"/>
          <a:ext cx="187642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3" name="Формула" r:id="rId7" imgW="1257120" imgH="393480" progId="Equation.3">
                  <p:embed/>
                </p:oleObj>
              </mc:Choice>
              <mc:Fallback>
                <p:oleObj name="Формула" r:id="rId7" imgW="125712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3356992"/>
                        <a:ext cx="1876425" cy="6000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5"/>
          <p:cNvGraphicFramePr>
            <a:graphicFrameLocks noChangeAspect="1"/>
          </p:cNvGraphicFramePr>
          <p:nvPr/>
        </p:nvGraphicFramePr>
        <p:xfrm>
          <a:off x="3347864" y="4005064"/>
          <a:ext cx="576064" cy="5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4" name="Формула" r:id="rId9" imgW="457200" imgH="393480" progId="Equation.3">
                  <p:embed/>
                </p:oleObj>
              </mc:Choice>
              <mc:Fallback>
                <p:oleObj name="Формула" r:id="rId9" imgW="45720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005064"/>
                        <a:ext cx="576064" cy="5064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15" name="Object 5"/>
          <p:cNvGraphicFramePr>
            <a:graphicFrameLocks noChangeAspect="1"/>
          </p:cNvGraphicFramePr>
          <p:nvPr/>
        </p:nvGraphicFramePr>
        <p:xfrm>
          <a:off x="4777333" y="3679701"/>
          <a:ext cx="16668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5" name="Формула" r:id="rId11" imgW="1117440" imgH="228600" progId="Equation.3">
                  <p:embed/>
                </p:oleObj>
              </mc:Choice>
              <mc:Fallback>
                <p:oleObj name="Формула" r:id="rId11" imgW="111744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7333" y="3679701"/>
                        <a:ext cx="1666875" cy="34925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7" name="Прямая со стрелкой 76"/>
          <p:cNvCxnSpPr/>
          <p:nvPr/>
        </p:nvCxnSpPr>
        <p:spPr>
          <a:xfrm>
            <a:off x="4355976" y="3861048"/>
            <a:ext cx="43204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1" name="Полилиния 80"/>
          <p:cNvSpPr/>
          <p:nvPr/>
        </p:nvSpPr>
        <p:spPr>
          <a:xfrm>
            <a:off x="3975892" y="3474915"/>
            <a:ext cx="576064" cy="458142"/>
          </a:xfrm>
          <a:custGeom>
            <a:avLst/>
            <a:gdLst>
              <a:gd name="connsiteX0" fmla="*/ 357188 w 719138"/>
              <a:gd name="connsiteY0" fmla="*/ 123825 h 466725"/>
              <a:gd name="connsiteX1" fmla="*/ 342900 w 719138"/>
              <a:gd name="connsiteY1" fmla="*/ 133350 h 466725"/>
              <a:gd name="connsiteX2" fmla="*/ 295275 w 719138"/>
              <a:gd name="connsiteY2" fmla="*/ 142875 h 466725"/>
              <a:gd name="connsiteX3" fmla="*/ 280988 w 719138"/>
              <a:gd name="connsiteY3" fmla="*/ 138112 h 466725"/>
              <a:gd name="connsiteX4" fmla="*/ 242888 w 719138"/>
              <a:gd name="connsiteY4" fmla="*/ 152400 h 466725"/>
              <a:gd name="connsiteX5" fmla="*/ 214313 w 719138"/>
              <a:gd name="connsiteY5" fmla="*/ 157162 h 466725"/>
              <a:gd name="connsiteX6" fmla="*/ 161925 w 719138"/>
              <a:gd name="connsiteY6" fmla="*/ 171450 h 466725"/>
              <a:gd name="connsiteX7" fmla="*/ 119063 w 719138"/>
              <a:gd name="connsiteY7" fmla="*/ 190500 h 466725"/>
              <a:gd name="connsiteX8" fmla="*/ 100013 w 719138"/>
              <a:gd name="connsiteY8" fmla="*/ 204787 h 466725"/>
              <a:gd name="connsiteX9" fmla="*/ 80963 w 719138"/>
              <a:gd name="connsiteY9" fmla="*/ 200025 h 466725"/>
              <a:gd name="connsiteX10" fmla="*/ 38100 w 719138"/>
              <a:gd name="connsiteY10" fmla="*/ 233362 h 466725"/>
              <a:gd name="connsiteX11" fmla="*/ 19050 w 719138"/>
              <a:gd name="connsiteY11" fmla="*/ 257175 h 466725"/>
              <a:gd name="connsiteX12" fmla="*/ 0 w 719138"/>
              <a:gd name="connsiteY12" fmla="*/ 276225 h 466725"/>
              <a:gd name="connsiteX13" fmla="*/ 4763 w 719138"/>
              <a:gd name="connsiteY13" fmla="*/ 423862 h 466725"/>
              <a:gd name="connsiteX14" fmla="*/ 23813 w 719138"/>
              <a:gd name="connsiteY14" fmla="*/ 452437 h 466725"/>
              <a:gd name="connsiteX15" fmla="*/ 57150 w 719138"/>
              <a:gd name="connsiteY15" fmla="*/ 457200 h 466725"/>
              <a:gd name="connsiteX16" fmla="*/ 90488 w 719138"/>
              <a:gd name="connsiteY16" fmla="*/ 466725 h 466725"/>
              <a:gd name="connsiteX17" fmla="*/ 319088 w 719138"/>
              <a:gd name="connsiteY17" fmla="*/ 461962 h 466725"/>
              <a:gd name="connsiteX18" fmla="*/ 371475 w 719138"/>
              <a:gd name="connsiteY18" fmla="*/ 447675 h 466725"/>
              <a:gd name="connsiteX19" fmla="*/ 404813 w 719138"/>
              <a:gd name="connsiteY19" fmla="*/ 442912 h 466725"/>
              <a:gd name="connsiteX20" fmla="*/ 476250 w 719138"/>
              <a:gd name="connsiteY20" fmla="*/ 433387 h 466725"/>
              <a:gd name="connsiteX21" fmla="*/ 509588 w 719138"/>
              <a:gd name="connsiteY21" fmla="*/ 414337 h 466725"/>
              <a:gd name="connsiteX22" fmla="*/ 523875 w 719138"/>
              <a:gd name="connsiteY22" fmla="*/ 404812 h 466725"/>
              <a:gd name="connsiteX23" fmla="*/ 552450 w 719138"/>
              <a:gd name="connsiteY23" fmla="*/ 395287 h 466725"/>
              <a:gd name="connsiteX24" fmla="*/ 571500 w 719138"/>
              <a:gd name="connsiteY24" fmla="*/ 381000 h 466725"/>
              <a:gd name="connsiteX25" fmla="*/ 600075 w 719138"/>
              <a:gd name="connsiteY25" fmla="*/ 371475 h 466725"/>
              <a:gd name="connsiteX26" fmla="*/ 614363 w 719138"/>
              <a:gd name="connsiteY26" fmla="*/ 361950 h 466725"/>
              <a:gd name="connsiteX27" fmla="*/ 638175 w 719138"/>
              <a:gd name="connsiteY27" fmla="*/ 338137 h 466725"/>
              <a:gd name="connsiteX28" fmla="*/ 666750 w 719138"/>
              <a:gd name="connsiteY28" fmla="*/ 314325 h 466725"/>
              <a:gd name="connsiteX29" fmla="*/ 681038 w 719138"/>
              <a:gd name="connsiteY29" fmla="*/ 285750 h 466725"/>
              <a:gd name="connsiteX30" fmla="*/ 690563 w 719138"/>
              <a:gd name="connsiteY30" fmla="*/ 271462 h 466725"/>
              <a:gd name="connsiteX31" fmla="*/ 695325 w 719138"/>
              <a:gd name="connsiteY31" fmla="*/ 252412 h 466725"/>
              <a:gd name="connsiteX32" fmla="*/ 700088 w 719138"/>
              <a:gd name="connsiteY32" fmla="*/ 228600 h 466725"/>
              <a:gd name="connsiteX33" fmla="*/ 709613 w 719138"/>
              <a:gd name="connsiteY33" fmla="*/ 214312 h 466725"/>
              <a:gd name="connsiteX34" fmla="*/ 719138 w 719138"/>
              <a:gd name="connsiteY34" fmla="*/ 161925 h 466725"/>
              <a:gd name="connsiteX35" fmla="*/ 714375 w 719138"/>
              <a:gd name="connsiteY35" fmla="*/ 147637 h 466725"/>
              <a:gd name="connsiteX36" fmla="*/ 709613 w 719138"/>
              <a:gd name="connsiteY36" fmla="*/ 100012 h 466725"/>
              <a:gd name="connsiteX37" fmla="*/ 685800 w 719138"/>
              <a:gd name="connsiteY37" fmla="*/ 61912 h 466725"/>
              <a:gd name="connsiteX38" fmla="*/ 676275 w 719138"/>
              <a:gd name="connsiteY38" fmla="*/ 47625 h 466725"/>
              <a:gd name="connsiteX39" fmla="*/ 628650 w 719138"/>
              <a:gd name="connsiteY39" fmla="*/ 19050 h 466725"/>
              <a:gd name="connsiteX40" fmla="*/ 619125 w 719138"/>
              <a:gd name="connsiteY40" fmla="*/ 4762 h 466725"/>
              <a:gd name="connsiteX41" fmla="*/ 600075 w 719138"/>
              <a:gd name="connsiteY41" fmla="*/ 0 h 466725"/>
              <a:gd name="connsiteX42" fmla="*/ 509588 w 719138"/>
              <a:gd name="connsiteY42" fmla="*/ 9525 h 466725"/>
              <a:gd name="connsiteX43" fmla="*/ 495300 w 719138"/>
              <a:gd name="connsiteY43" fmla="*/ 19050 h 466725"/>
              <a:gd name="connsiteX44" fmla="*/ 481013 w 719138"/>
              <a:gd name="connsiteY44" fmla="*/ 23812 h 466725"/>
              <a:gd name="connsiteX45" fmla="*/ 442913 w 719138"/>
              <a:gd name="connsiteY45" fmla="*/ 47625 h 466725"/>
              <a:gd name="connsiteX46" fmla="*/ 419100 w 719138"/>
              <a:gd name="connsiteY46" fmla="*/ 61912 h 466725"/>
              <a:gd name="connsiteX47" fmla="*/ 400050 w 719138"/>
              <a:gd name="connsiteY47" fmla="*/ 66675 h 466725"/>
              <a:gd name="connsiteX48" fmla="*/ 381000 w 719138"/>
              <a:gd name="connsiteY48" fmla="*/ 90487 h 466725"/>
              <a:gd name="connsiteX49" fmla="*/ 357188 w 719138"/>
              <a:gd name="connsiteY49" fmla="*/ 123825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19138" h="466725">
                <a:moveTo>
                  <a:pt x="357188" y="123825"/>
                </a:moveTo>
                <a:cubicBezTo>
                  <a:pt x="352425" y="127000"/>
                  <a:pt x="348161" y="131095"/>
                  <a:pt x="342900" y="133350"/>
                </a:cubicBezTo>
                <a:cubicBezTo>
                  <a:pt x="333861" y="137224"/>
                  <a:pt x="301716" y="141801"/>
                  <a:pt x="295275" y="142875"/>
                </a:cubicBezTo>
                <a:cubicBezTo>
                  <a:pt x="290513" y="141287"/>
                  <a:pt x="286008" y="138112"/>
                  <a:pt x="280988" y="138112"/>
                </a:cubicBezTo>
                <a:cubicBezTo>
                  <a:pt x="261359" y="138112"/>
                  <a:pt x="260949" y="146982"/>
                  <a:pt x="242888" y="152400"/>
                </a:cubicBezTo>
                <a:cubicBezTo>
                  <a:pt x="233639" y="155175"/>
                  <a:pt x="223814" y="155435"/>
                  <a:pt x="214313" y="157162"/>
                </a:cubicBezTo>
                <a:cubicBezTo>
                  <a:pt x="184698" y="162547"/>
                  <a:pt x="193165" y="161037"/>
                  <a:pt x="161925" y="171450"/>
                </a:cubicBezTo>
                <a:cubicBezTo>
                  <a:pt x="119904" y="199465"/>
                  <a:pt x="187064" y="156500"/>
                  <a:pt x="119063" y="190500"/>
                </a:cubicBezTo>
                <a:cubicBezTo>
                  <a:pt x="111964" y="194050"/>
                  <a:pt x="106363" y="200025"/>
                  <a:pt x="100013" y="204787"/>
                </a:cubicBezTo>
                <a:cubicBezTo>
                  <a:pt x="93663" y="203200"/>
                  <a:pt x="87232" y="198144"/>
                  <a:pt x="80963" y="200025"/>
                </a:cubicBezTo>
                <a:cubicBezTo>
                  <a:pt x="68104" y="203883"/>
                  <a:pt x="47940" y="222117"/>
                  <a:pt x="38100" y="233362"/>
                </a:cubicBezTo>
                <a:cubicBezTo>
                  <a:pt x="31406" y="241012"/>
                  <a:pt x="25803" y="249577"/>
                  <a:pt x="19050" y="257175"/>
                </a:cubicBezTo>
                <a:cubicBezTo>
                  <a:pt x="13084" y="263887"/>
                  <a:pt x="6350" y="269875"/>
                  <a:pt x="0" y="276225"/>
                </a:cubicBezTo>
                <a:cubicBezTo>
                  <a:pt x="1588" y="325437"/>
                  <a:pt x="1872" y="374709"/>
                  <a:pt x="4763" y="423862"/>
                </a:cubicBezTo>
                <a:cubicBezTo>
                  <a:pt x="5362" y="434046"/>
                  <a:pt x="14417" y="448679"/>
                  <a:pt x="23813" y="452437"/>
                </a:cubicBezTo>
                <a:cubicBezTo>
                  <a:pt x="34235" y="456606"/>
                  <a:pt x="46106" y="455192"/>
                  <a:pt x="57150" y="457200"/>
                </a:cubicBezTo>
                <a:cubicBezTo>
                  <a:pt x="70312" y="459593"/>
                  <a:pt x="78242" y="462643"/>
                  <a:pt x="90488" y="466725"/>
                </a:cubicBezTo>
                <a:cubicBezTo>
                  <a:pt x="166688" y="465137"/>
                  <a:pt x="242981" y="466039"/>
                  <a:pt x="319088" y="461962"/>
                </a:cubicBezTo>
                <a:cubicBezTo>
                  <a:pt x="367821" y="459351"/>
                  <a:pt x="342559" y="453458"/>
                  <a:pt x="371475" y="447675"/>
                </a:cubicBezTo>
                <a:cubicBezTo>
                  <a:pt x="382483" y="445473"/>
                  <a:pt x="393718" y="444619"/>
                  <a:pt x="404813" y="442912"/>
                </a:cubicBezTo>
                <a:cubicBezTo>
                  <a:pt x="460382" y="434363"/>
                  <a:pt x="404714" y="441336"/>
                  <a:pt x="476250" y="433387"/>
                </a:cubicBezTo>
                <a:cubicBezTo>
                  <a:pt x="511067" y="410177"/>
                  <a:pt x="467283" y="438512"/>
                  <a:pt x="509588" y="414337"/>
                </a:cubicBezTo>
                <a:cubicBezTo>
                  <a:pt x="514558" y="411497"/>
                  <a:pt x="518645" y="407137"/>
                  <a:pt x="523875" y="404812"/>
                </a:cubicBezTo>
                <a:cubicBezTo>
                  <a:pt x="533050" y="400734"/>
                  <a:pt x="542925" y="398462"/>
                  <a:pt x="552450" y="395287"/>
                </a:cubicBezTo>
                <a:cubicBezTo>
                  <a:pt x="558800" y="390525"/>
                  <a:pt x="564401" y="384550"/>
                  <a:pt x="571500" y="381000"/>
                </a:cubicBezTo>
                <a:cubicBezTo>
                  <a:pt x="580480" y="376510"/>
                  <a:pt x="600075" y="371475"/>
                  <a:pt x="600075" y="371475"/>
                </a:cubicBezTo>
                <a:cubicBezTo>
                  <a:pt x="604838" y="368300"/>
                  <a:pt x="610316" y="365997"/>
                  <a:pt x="614363" y="361950"/>
                </a:cubicBezTo>
                <a:cubicBezTo>
                  <a:pt x="646116" y="330197"/>
                  <a:pt x="600073" y="363539"/>
                  <a:pt x="638175" y="338137"/>
                </a:cubicBezTo>
                <a:cubicBezTo>
                  <a:pt x="661382" y="303327"/>
                  <a:pt x="630494" y="344539"/>
                  <a:pt x="666750" y="314325"/>
                </a:cubicBezTo>
                <a:cubicBezTo>
                  <a:pt x="678447" y="304577"/>
                  <a:pt x="675002" y="297822"/>
                  <a:pt x="681038" y="285750"/>
                </a:cubicBezTo>
                <a:cubicBezTo>
                  <a:pt x="683598" y="280630"/>
                  <a:pt x="687388" y="276225"/>
                  <a:pt x="690563" y="271462"/>
                </a:cubicBezTo>
                <a:cubicBezTo>
                  <a:pt x="692150" y="265112"/>
                  <a:pt x="693905" y="258802"/>
                  <a:pt x="695325" y="252412"/>
                </a:cubicBezTo>
                <a:cubicBezTo>
                  <a:pt x="697081" y="244510"/>
                  <a:pt x="697246" y="236179"/>
                  <a:pt x="700088" y="228600"/>
                </a:cubicBezTo>
                <a:cubicBezTo>
                  <a:pt x="702098" y="223241"/>
                  <a:pt x="706438" y="219075"/>
                  <a:pt x="709613" y="214312"/>
                </a:cubicBezTo>
                <a:cubicBezTo>
                  <a:pt x="716310" y="194220"/>
                  <a:pt x="719138" y="188848"/>
                  <a:pt x="719138" y="161925"/>
                </a:cubicBezTo>
                <a:cubicBezTo>
                  <a:pt x="719138" y="156905"/>
                  <a:pt x="715963" y="152400"/>
                  <a:pt x="714375" y="147637"/>
                </a:cubicBezTo>
                <a:cubicBezTo>
                  <a:pt x="712788" y="131762"/>
                  <a:pt x="712742" y="115656"/>
                  <a:pt x="709613" y="100012"/>
                </a:cubicBezTo>
                <a:cubicBezTo>
                  <a:pt x="704141" y="72651"/>
                  <a:pt x="700969" y="80114"/>
                  <a:pt x="685800" y="61912"/>
                </a:cubicBezTo>
                <a:cubicBezTo>
                  <a:pt x="682136" y="57515"/>
                  <a:pt x="680583" y="51394"/>
                  <a:pt x="676275" y="47625"/>
                </a:cubicBezTo>
                <a:cubicBezTo>
                  <a:pt x="660949" y="34215"/>
                  <a:pt x="646059" y="27754"/>
                  <a:pt x="628650" y="19050"/>
                </a:cubicBezTo>
                <a:cubicBezTo>
                  <a:pt x="625475" y="14287"/>
                  <a:pt x="623888" y="7937"/>
                  <a:pt x="619125" y="4762"/>
                </a:cubicBezTo>
                <a:cubicBezTo>
                  <a:pt x="613679" y="1131"/>
                  <a:pt x="606620" y="0"/>
                  <a:pt x="600075" y="0"/>
                </a:cubicBezTo>
                <a:cubicBezTo>
                  <a:pt x="571593" y="0"/>
                  <a:pt x="538446" y="5402"/>
                  <a:pt x="509588" y="9525"/>
                </a:cubicBezTo>
                <a:cubicBezTo>
                  <a:pt x="504825" y="12700"/>
                  <a:pt x="500420" y="16490"/>
                  <a:pt x="495300" y="19050"/>
                </a:cubicBezTo>
                <a:cubicBezTo>
                  <a:pt x="490810" y="21295"/>
                  <a:pt x="484869" y="20598"/>
                  <a:pt x="481013" y="23812"/>
                </a:cubicBezTo>
                <a:cubicBezTo>
                  <a:pt x="446754" y="52361"/>
                  <a:pt x="489922" y="38222"/>
                  <a:pt x="442913" y="47625"/>
                </a:cubicBezTo>
                <a:cubicBezTo>
                  <a:pt x="434975" y="52387"/>
                  <a:pt x="427559" y="58153"/>
                  <a:pt x="419100" y="61912"/>
                </a:cubicBezTo>
                <a:cubicBezTo>
                  <a:pt x="413119" y="64570"/>
                  <a:pt x="404678" y="62047"/>
                  <a:pt x="400050" y="66675"/>
                </a:cubicBezTo>
                <a:cubicBezTo>
                  <a:pt x="367163" y="99563"/>
                  <a:pt x="422135" y="76777"/>
                  <a:pt x="381000" y="90487"/>
                </a:cubicBezTo>
                <a:lnTo>
                  <a:pt x="357188" y="123825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3" name="Прямая со стрелкой 72"/>
          <p:cNvCxnSpPr/>
          <p:nvPr/>
        </p:nvCxnSpPr>
        <p:spPr>
          <a:xfrm flipV="1">
            <a:off x="3563888" y="3789041"/>
            <a:ext cx="432047" cy="288031"/>
          </a:xfrm>
          <a:prstGeom prst="straightConnector1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171016" name="Object 5"/>
          <p:cNvGraphicFramePr>
            <a:graphicFrameLocks noChangeAspect="1"/>
          </p:cNvGraphicFramePr>
          <p:nvPr/>
        </p:nvGraphicFramePr>
        <p:xfrm>
          <a:off x="6732240" y="3284984"/>
          <a:ext cx="1912938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6" name="Формула" r:id="rId13" imgW="1282680" imgH="482400" progId="Equation.3">
                  <p:embed/>
                </p:oleObj>
              </mc:Choice>
              <mc:Fallback>
                <p:oleObj name="Формула" r:id="rId13" imgW="1282680" imgH="4824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3284984"/>
                        <a:ext cx="1912938" cy="7366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7" name="Прямая со стрелкой 86"/>
          <p:cNvCxnSpPr/>
          <p:nvPr/>
        </p:nvCxnSpPr>
        <p:spPr>
          <a:xfrm>
            <a:off x="6444208" y="3861048"/>
            <a:ext cx="43204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9" name="Прямоугольник 88"/>
          <p:cNvSpPr/>
          <p:nvPr/>
        </p:nvSpPr>
        <p:spPr>
          <a:xfrm>
            <a:off x="467544" y="5445224"/>
            <a:ext cx="3888432" cy="5760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Движение рассматривалось в ИСО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200" dirty="0">
                <a:solidFill>
                  <a:srgbClr val="422100"/>
                </a:solidFill>
                <a:latin typeface="Verdana" pitchFamily="34" charset="0"/>
              </a:rPr>
              <a:t>(иначе нельзя использовать </a:t>
            </a:r>
            <a:r>
              <a:rPr lang="ru-RU" sz="1200" dirty="0" err="1">
                <a:solidFill>
                  <a:srgbClr val="422100"/>
                </a:solidFill>
                <a:latin typeface="Verdana" pitchFamily="34" charset="0"/>
              </a:rPr>
              <a:t>з-ны</a:t>
            </a:r>
            <a:r>
              <a:rPr lang="ru-RU" sz="1200" dirty="0">
                <a:solidFill>
                  <a:srgbClr val="422100"/>
                </a:solidFill>
                <a:latin typeface="Verdana" pitchFamily="34" charset="0"/>
              </a:rPr>
              <a:t> Ньютона)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1187624" y="4581128"/>
            <a:ext cx="3276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</a:rPr>
              <a:t>Тело массой </a:t>
            </a:r>
            <a:r>
              <a:rPr lang="en-US" sz="1600" b="1" i="1" dirty="0">
                <a:solidFill>
                  <a:srgbClr val="422100"/>
                </a:solidFill>
              </a:rPr>
              <a:t>m</a:t>
            </a:r>
            <a:r>
              <a:rPr lang="ru-RU" sz="1600" dirty="0">
                <a:solidFill>
                  <a:srgbClr val="422100"/>
                </a:solidFill>
              </a:rPr>
              <a:t>,</a:t>
            </a:r>
            <a:br>
              <a:rPr lang="en-US" sz="1600" dirty="0">
                <a:solidFill>
                  <a:srgbClr val="422100"/>
                </a:solidFill>
              </a:rPr>
            </a:br>
            <a:r>
              <a:rPr lang="ru-RU" sz="1600" dirty="0">
                <a:solidFill>
                  <a:srgbClr val="422100"/>
                </a:solidFill>
              </a:rPr>
              <a:t>движущееся со скоростью </a:t>
            </a:r>
            <a:r>
              <a:rPr lang="en-US" sz="1600" b="1" i="1" dirty="0">
                <a:solidFill>
                  <a:srgbClr val="422100"/>
                </a:solidFill>
              </a:rPr>
              <a:t>v</a:t>
            </a:r>
            <a:r>
              <a:rPr lang="ru-RU" sz="1600" i="1" dirty="0">
                <a:solidFill>
                  <a:srgbClr val="422100"/>
                </a:solidFill>
              </a:rPr>
              <a:t>,</a:t>
            </a:r>
            <a:r>
              <a:rPr lang="ru-RU" sz="1600" dirty="0">
                <a:solidFill>
                  <a:srgbClr val="422100"/>
                </a:solidFill>
              </a:rPr>
              <a:t> </a:t>
            </a:r>
            <a:br>
              <a:rPr lang="en-US" sz="1600" dirty="0">
                <a:solidFill>
                  <a:srgbClr val="422100"/>
                </a:solidFill>
              </a:rPr>
            </a:br>
            <a:r>
              <a:rPr lang="ru-RU" sz="1600" dirty="0">
                <a:solidFill>
                  <a:srgbClr val="422100"/>
                </a:solidFill>
              </a:rPr>
              <a:t>обладает кинетической энергией</a:t>
            </a:r>
            <a:r>
              <a:rPr lang="en-US" sz="1600" dirty="0">
                <a:solidFill>
                  <a:srgbClr val="422100"/>
                </a:solidFill>
              </a:rPr>
              <a:t> </a:t>
            </a:r>
            <a:r>
              <a:rPr lang="en-US" sz="1600" b="1" i="1" dirty="0" err="1">
                <a:solidFill>
                  <a:srgbClr val="422100"/>
                </a:solidFill>
              </a:rPr>
              <a:t>E</a:t>
            </a:r>
            <a:r>
              <a:rPr lang="en-US" sz="1600" b="1" i="1" baseline="-25000" dirty="0" err="1">
                <a:solidFill>
                  <a:srgbClr val="422100"/>
                </a:solidFill>
              </a:rPr>
              <a:t>k</a:t>
            </a:r>
            <a:endParaRPr lang="ru-RU" sz="1700" b="1" i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91" name="Стрелка вправо 90"/>
          <p:cNvSpPr/>
          <p:nvPr/>
        </p:nvSpPr>
        <p:spPr>
          <a:xfrm>
            <a:off x="467544" y="4653136"/>
            <a:ext cx="648000" cy="468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422100"/>
                </a:solidFill>
              </a:rPr>
              <a:t>т.о.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5646787" y="4286256"/>
            <a:ext cx="3240360" cy="5108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err="1">
                <a:solidFill>
                  <a:srgbClr val="422100"/>
                </a:solidFill>
                <a:latin typeface="Verdana" pitchFamily="34" charset="0"/>
              </a:rPr>
              <a:t>E</a:t>
            </a:r>
            <a:r>
              <a:rPr lang="en-US" sz="1400" b="1" i="1" baseline="-25000" dirty="0" err="1">
                <a:solidFill>
                  <a:srgbClr val="422100"/>
                </a:solidFill>
                <a:latin typeface="Verdana" pitchFamily="34" charset="0"/>
              </a:rPr>
              <a:t>k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=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f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(массы и скорости тела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)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и только</a:t>
            </a:r>
          </a:p>
        </p:txBody>
      </p:sp>
      <p:sp>
        <p:nvSpPr>
          <p:cNvPr id="94" name="Стрелка вправо 93"/>
          <p:cNvSpPr/>
          <p:nvPr/>
        </p:nvSpPr>
        <p:spPr>
          <a:xfrm>
            <a:off x="6084208" y="632837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652120" y="5401791"/>
            <a:ext cx="162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кинетическая энергия системы</a:t>
            </a:r>
          </a:p>
        </p:txBody>
      </p:sp>
      <p:graphicFrame>
        <p:nvGraphicFramePr>
          <p:cNvPr id="171017" name="Object 9"/>
          <p:cNvGraphicFramePr>
            <a:graphicFrameLocks noChangeAspect="1"/>
          </p:cNvGraphicFramePr>
          <p:nvPr/>
        </p:nvGraphicFramePr>
        <p:xfrm>
          <a:off x="4029171" y="4365104"/>
          <a:ext cx="1095031" cy="71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7" name="Формула" r:id="rId15" imgW="660240" imgH="419040" progId="Equation.3">
                  <p:embed/>
                </p:oleObj>
              </mc:Choice>
              <mc:Fallback>
                <p:oleObj name="Формула" r:id="rId15" imgW="660240" imgH="419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9171" y="4365104"/>
                        <a:ext cx="1095031" cy="71177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Прямоугольник 95"/>
          <p:cNvSpPr/>
          <p:nvPr/>
        </p:nvSpPr>
        <p:spPr>
          <a:xfrm>
            <a:off x="6585620" y="4749527"/>
            <a:ext cx="612576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</a:rPr>
              <a:t>т.е.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7264871" y="5401791"/>
            <a:ext cx="162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функция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скорости</a:t>
            </a:r>
          </a:p>
        </p:txBody>
      </p:sp>
      <p:sp>
        <p:nvSpPr>
          <p:cNvPr id="101" name="Стрелка вправо 100"/>
          <p:cNvSpPr/>
          <p:nvPr/>
        </p:nvSpPr>
        <p:spPr>
          <a:xfrm rot="5400000">
            <a:off x="7092320" y="486916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92" name="Стрелка вправо 91"/>
          <p:cNvSpPr/>
          <p:nvPr/>
        </p:nvSpPr>
        <p:spPr>
          <a:xfrm>
            <a:off x="5184112" y="4365104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537508" y="6317654"/>
            <a:ext cx="2522324" cy="49572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В разных ИСО, движущихся относительно друг друга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136079" y="5426174"/>
            <a:ext cx="432048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422100"/>
                </a:solidFill>
              </a:rPr>
              <a:t>!</a:t>
            </a:r>
            <a:endParaRPr lang="ru-RU" sz="5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6732240" y="6309320"/>
            <a:ext cx="2160240" cy="504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err="1">
                <a:solidFill>
                  <a:srgbClr val="422100"/>
                </a:solidFill>
                <a:latin typeface="Verdana" pitchFamily="34" charset="0"/>
              </a:rPr>
              <a:t>E</a:t>
            </a:r>
            <a:r>
              <a:rPr lang="en-US" sz="1400" b="1" i="1" baseline="-25000" dirty="0" err="1">
                <a:solidFill>
                  <a:srgbClr val="422100"/>
                </a:solidFill>
                <a:latin typeface="Verdana" pitchFamily="34" charset="0"/>
              </a:rPr>
              <a:t>k</a:t>
            </a:r>
            <a:r>
              <a:rPr lang="en-US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= f(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системы отсчета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)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3205892" y="6563444"/>
            <a:ext cx="1294100" cy="25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solidFill>
                  <a:srgbClr val="422100"/>
                </a:solidFill>
              </a:rPr>
              <a:t>Е</a:t>
            </a:r>
            <a:r>
              <a:rPr lang="ru-RU" sz="1400" b="1" baseline="-25000" dirty="0" err="1">
                <a:solidFill>
                  <a:srgbClr val="422100"/>
                </a:solidFill>
              </a:rPr>
              <a:t>к</a:t>
            </a:r>
            <a:endParaRPr lang="ru-RU" sz="16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3205891" y="6309320"/>
            <a:ext cx="1294100" cy="25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скорости тела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572136" y="6309320"/>
            <a:ext cx="1368016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</a:rPr>
              <a:t>будут неодинаковы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7956376" y="1052736"/>
            <a:ext cx="936104" cy="36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скаляр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7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7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7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7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17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7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00"/>
                            </p:stCondLst>
                            <p:childTnLst>
                              <p:par>
                                <p:cTn id="1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000"/>
                            </p:stCondLst>
                            <p:childTnLst>
                              <p:par>
                                <p:cTn id="2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500"/>
                            </p:stCondLst>
                            <p:childTnLst>
                              <p:par>
                                <p:cTn id="2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00"/>
                            </p:stCondLst>
                            <p:childTnLst>
                              <p:par>
                                <p:cTn id="2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23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3" grpId="0" animBg="1"/>
      <p:bldP spid="44" grpId="0"/>
      <p:bldP spid="45" grpId="0"/>
      <p:bldP spid="81" grpId="0" animBg="1"/>
      <p:bldP spid="89" grpId="0"/>
      <p:bldP spid="90" grpId="0" animBg="1"/>
      <p:bldP spid="91" grpId="0" animBg="1"/>
      <p:bldP spid="93" grpId="0" animBg="1"/>
      <p:bldP spid="94" grpId="0" animBg="1"/>
      <p:bldP spid="95" grpId="0" animBg="1"/>
      <p:bldP spid="96" grpId="0"/>
      <p:bldP spid="97" grpId="0" animBg="1"/>
      <p:bldP spid="101" grpId="0" animBg="1"/>
      <p:bldP spid="92" grpId="0" animBg="1"/>
      <p:bldP spid="102" grpId="0"/>
      <p:bldP spid="103" grpId="0"/>
      <p:bldP spid="107" grpId="0" animBg="1"/>
      <p:bldP spid="108" grpId="0" animBg="1"/>
      <p:bldP spid="109" grpId="0" animBg="1"/>
      <p:bldP spid="110" grpId="0" animBg="1"/>
      <p:bldP spid="1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Потенциальная энергия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95536" y="1844824"/>
            <a:ext cx="4068000" cy="45103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Взаимодействие тел осуществляется посредством силовых полей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836712"/>
            <a:ext cx="1800200" cy="936104"/>
          </a:xfrm>
          <a:prstGeom prst="rect">
            <a:avLst/>
          </a:prstGeom>
          <a:solidFill>
            <a:srgbClr val="663300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/>
                </a:solidFill>
                <a:latin typeface="Verdana" pitchFamily="34" charset="0"/>
              </a:rPr>
              <a:t>Потенциальная энергия</a:t>
            </a:r>
            <a:endParaRPr lang="ru-RU" sz="1400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67744" y="836712"/>
            <a:ext cx="3960440" cy="93610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механическая энергия системы тел, определяемая их взаимным расположением и характером сил взаимодействия между ними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228184" y="798612"/>
            <a:ext cx="284380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энергия взаимодействия</a:t>
            </a:r>
            <a:endParaRPr lang="ru-RU" sz="14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755018" y="4077072"/>
            <a:ext cx="1584000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Тело обладает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потенциальной энергией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95536" y="2295922"/>
            <a:ext cx="4176464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i="1" dirty="0">
                <a:solidFill>
                  <a:srgbClr val="422100"/>
                </a:solidFill>
              </a:rPr>
              <a:t>напр</a:t>
            </a:r>
            <a:r>
              <a:rPr lang="ru-RU" sz="1400" dirty="0">
                <a:solidFill>
                  <a:srgbClr val="422100"/>
                </a:solidFill>
              </a:rPr>
              <a:t>., поля упругих сил, поля гравитационных сил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572000" y="1844824"/>
            <a:ext cx="1980000" cy="576064"/>
          </a:xfrm>
          <a:prstGeom prst="rect">
            <a:avLst/>
          </a:prstGeom>
          <a:solidFill>
            <a:srgbClr val="6633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/>
                </a:solidFill>
                <a:latin typeface="Verdana" pitchFamily="34" charset="0"/>
              </a:rPr>
              <a:t>Потенциальные поля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95536" y="2708976"/>
            <a:ext cx="4068000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600" b="1" i="1" dirty="0">
                <a:solidFill>
                  <a:srgbClr val="422100"/>
                </a:solidFill>
              </a:rPr>
              <a:t>А</a:t>
            </a:r>
            <a:r>
              <a:rPr lang="en-US" sz="1600" b="1" dirty="0">
                <a:solidFill>
                  <a:srgbClr val="422100"/>
                </a:solidFill>
              </a:rPr>
              <a:t> </a:t>
            </a:r>
            <a:r>
              <a:rPr lang="ru-RU" sz="1600" b="1" dirty="0">
                <a:solidFill>
                  <a:srgbClr val="422100"/>
                </a:solidFill>
                <a:cs typeface="Times New Roman"/>
              </a:rPr>
              <a:t>≠</a:t>
            </a:r>
            <a:r>
              <a:rPr lang="en-US" sz="1600" b="1" dirty="0">
                <a:solidFill>
                  <a:srgbClr val="422100"/>
                </a:solidFill>
                <a:cs typeface="Times New Roman"/>
              </a:rPr>
              <a:t> f</a:t>
            </a:r>
            <a:r>
              <a:rPr lang="en-US" sz="1600" b="1" dirty="0">
                <a:solidFill>
                  <a:srgbClr val="422100"/>
                </a:solidFill>
              </a:rPr>
              <a:t>(</a:t>
            </a:r>
            <a:r>
              <a:rPr lang="ru-RU" sz="1600" b="1" dirty="0">
                <a:solidFill>
                  <a:srgbClr val="422100"/>
                </a:solidFill>
              </a:rPr>
              <a:t>траектории перемещения тела)</a:t>
            </a:r>
          </a:p>
          <a:p>
            <a:pPr>
              <a:lnSpc>
                <a:spcPct val="80000"/>
              </a:lnSpc>
            </a:pPr>
            <a:r>
              <a:rPr lang="ru-RU" sz="1600" b="1" i="1" dirty="0">
                <a:solidFill>
                  <a:srgbClr val="422100"/>
                </a:solidFill>
              </a:rPr>
              <a:t>А</a:t>
            </a:r>
            <a:r>
              <a:rPr lang="en-US" sz="1600" b="1" dirty="0">
                <a:solidFill>
                  <a:srgbClr val="422100"/>
                </a:solidFill>
              </a:rPr>
              <a:t> </a:t>
            </a:r>
            <a:r>
              <a:rPr lang="en-US" sz="1600" b="1" dirty="0">
                <a:solidFill>
                  <a:srgbClr val="422100"/>
                </a:solidFill>
                <a:cs typeface="Times New Roman"/>
              </a:rPr>
              <a:t>= f</a:t>
            </a:r>
            <a:r>
              <a:rPr lang="en-US" sz="1600" b="1" dirty="0">
                <a:solidFill>
                  <a:srgbClr val="422100"/>
                </a:solidFill>
              </a:rPr>
              <a:t>(</a:t>
            </a:r>
            <a:r>
              <a:rPr lang="ru-RU" sz="1600" b="1" dirty="0">
                <a:solidFill>
                  <a:srgbClr val="422100"/>
                </a:solidFill>
              </a:rPr>
              <a:t>т. начальное и конечное положения)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572000" y="2511946"/>
            <a:ext cx="1980000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422100"/>
                </a:solidFill>
              </a:rPr>
              <a:t>Силы, действующие в потенциальных полях –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консервативные</a:t>
            </a:r>
            <a:endParaRPr lang="ru-RU" sz="1400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43608" y="3366517"/>
            <a:ext cx="1728192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>
                <a:solidFill>
                  <a:srgbClr val="422100"/>
                </a:solidFill>
              </a:rPr>
              <a:t>А</a:t>
            </a:r>
            <a:r>
              <a:rPr lang="en-US" sz="1600" b="1" dirty="0">
                <a:solidFill>
                  <a:srgbClr val="422100"/>
                </a:solidFill>
              </a:rPr>
              <a:t> </a:t>
            </a:r>
            <a:r>
              <a:rPr lang="ru-RU" sz="1600" b="1" dirty="0">
                <a:solidFill>
                  <a:srgbClr val="422100"/>
                </a:solidFill>
                <a:cs typeface="Times New Roman"/>
              </a:rPr>
              <a:t>=</a:t>
            </a:r>
            <a:r>
              <a:rPr lang="en-US" sz="1600" b="1" dirty="0">
                <a:solidFill>
                  <a:srgbClr val="422100"/>
                </a:solidFill>
                <a:cs typeface="Times New Roman"/>
              </a:rPr>
              <a:t> f</a:t>
            </a:r>
            <a:r>
              <a:rPr lang="en-US" sz="1600" b="1" dirty="0">
                <a:solidFill>
                  <a:srgbClr val="422100"/>
                </a:solidFill>
              </a:rPr>
              <a:t>(</a:t>
            </a:r>
            <a:r>
              <a:rPr lang="ru-RU" sz="1600" b="1" dirty="0">
                <a:solidFill>
                  <a:srgbClr val="422100"/>
                </a:solidFill>
              </a:rPr>
              <a:t>траектории)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95536" y="3356992"/>
            <a:ext cx="648072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</a:rPr>
              <a:t>Если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131840" y="3366517"/>
            <a:ext cx="230400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422100"/>
                </a:solidFill>
              </a:rPr>
              <a:t>Сила –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диссипативная</a:t>
            </a:r>
            <a:endParaRPr lang="ru-RU" sz="1400" b="1" dirty="0">
              <a:solidFill>
                <a:schemeClr val="bg2"/>
              </a:solidFill>
              <a:latin typeface="Verdana" pitchFamily="34" charset="0"/>
            </a:endParaRPr>
          </a:p>
        </p:txBody>
      </p:sp>
      <p:cxnSp>
        <p:nvCxnSpPr>
          <p:cNvPr id="31" name="Прямая со стрелкой 30"/>
          <p:cNvCxnSpPr>
            <a:stCxn id="28" idx="3"/>
            <a:endCxn id="30" idx="1"/>
          </p:cNvCxnSpPr>
          <p:nvPr/>
        </p:nvCxnSpPr>
        <p:spPr>
          <a:xfrm>
            <a:off x="2771800" y="3546517"/>
            <a:ext cx="36004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3131840" y="3726557"/>
            <a:ext cx="2304256" cy="28803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i="1" dirty="0">
                <a:solidFill>
                  <a:srgbClr val="422100"/>
                </a:solidFill>
              </a:rPr>
              <a:t>напр</a:t>
            </a:r>
            <a:r>
              <a:rPr lang="ru-RU" sz="1400" dirty="0">
                <a:solidFill>
                  <a:srgbClr val="422100"/>
                </a:solidFill>
              </a:rPr>
              <a:t>., сила трения</a:t>
            </a:r>
            <a:endParaRPr lang="ru-RU" sz="1400" baseline="-25000" dirty="0">
              <a:solidFill>
                <a:srgbClr val="4221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95536" y="4077072"/>
            <a:ext cx="1764000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Тело находится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в потенциальном поле сил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748783" y="4365104"/>
            <a:ext cx="2520280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rgbClr val="422100"/>
                </a:solidFill>
              </a:rPr>
              <a:t>Работа консервативных сил </a:t>
            </a:r>
            <a:br>
              <a:rPr lang="ru-RU" sz="1400" b="1" dirty="0">
                <a:solidFill>
                  <a:srgbClr val="422100"/>
                </a:solidFill>
              </a:rPr>
            </a:br>
            <a:r>
              <a:rPr lang="ru-RU" sz="1400" b="1" dirty="0">
                <a:solidFill>
                  <a:srgbClr val="422100"/>
                </a:solidFill>
              </a:rPr>
              <a:t>при элементарном изменении конфигурации системы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372200" y="1124744"/>
            <a:ext cx="576064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rgbClr val="422100"/>
                </a:solidFill>
                <a:latin typeface="Verdana" pitchFamily="34" charset="0"/>
              </a:rPr>
              <a:t>Е</a:t>
            </a:r>
            <a:r>
              <a:rPr lang="ru-RU" sz="1600" b="1" baseline="-25000" dirty="0" err="1">
                <a:solidFill>
                  <a:srgbClr val="422100"/>
                </a:solidFill>
                <a:latin typeface="Verdana" pitchFamily="34" charset="0"/>
              </a:rPr>
              <a:t>п</a:t>
            </a:r>
            <a:endParaRPr lang="ru-RU" sz="2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524328" y="1124744"/>
            <a:ext cx="576064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W</a:t>
            </a:r>
            <a:r>
              <a:rPr lang="ru-RU" sz="1600" b="1" baseline="-25000" dirty="0">
                <a:solidFill>
                  <a:srgbClr val="422100"/>
                </a:solidFill>
                <a:latin typeface="Verdana" pitchFamily="34" charset="0"/>
              </a:rPr>
              <a:t>п</a:t>
            </a:r>
            <a:endParaRPr lang="ru-RU" sz="2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236296" y="1484784"/>
            <a:ext cx="576064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</a:t>
            </a:r>
            <a:endParaRPr lang="ru-RU" sz="2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0" name="Стрелка вправо 39"/>
          <p:cNvSpPr/>
          <p:nvPr/>
        </p:nvSpPr>
        <p:spPr>
          <a:xfrm>
            <a:off x="2267744" y="4249663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196877" y="4984601"/>
            <a:ext cx="1008000" cy="324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</a:rPr>
              <a:t>зная </a:t>
            </a:r>
            <a:r>
              <a:rPr lang="ru-RU" sz="1600" b="1" i="1" dirty="0">
                <a:solidFill>
                  <a:srgbClr val="422100"/>
                </a:solidFill>
              </a:rPr>
              <a:t>Е</a:t>
            </a:r>
            <a:r>
              <a:rPr lang="ru-RU" sz="1600" b="1" i="1" baseline="-25000" dirty="0">
                <a:solidFill>
                  <a:srgbClr val="422100"/>
                </a:solidFill>
              </a:rPr>
              <a:t>р</a:t>
            </a:r>
            <a:r>
              <a:rPr lang="ru-RU" sz="1600" dirty="0">
                <a:solidFill>
                  <a:srgbClr val="422100"/>
                </a:solidFill>
              </a:rPr>
              <a:t>(</a:t>
            </a:r>
            <a:r>
              <a:rPr lang="en-US" sz="1600" dirty="0">
                <a:solidFill>
                  <a:srgbClr val="422100"/>
                </a:solidFill>
              </a:rPr>
              <a:t>r</a:t>
            </a:r>
            <a:r>
              <a:rPr lang="ru-RU" sz="1600" dirty="0">
                <a:solidFill>
                  <a:srgbClr val="422100"/>
                </a:solidFill>
              </a:rPr>
              <a:t>)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308304" y="5085184"/>
            <a:ext cx="1512016" cy="684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rgbClr val="422100"/>
                </a:solidFill>
              </a:rPr>
              <a:t>приращение потенциальной энергии</a:t>
            </a:r>
          </a:p>
        </p:txBody>
      </p:sp>
      <p:graphicFrame>
        <p:nvGraphicFramePr>
          <p:cNvPr id="172035" name="Object 3"/>
          <p:cNvGraphicFramePr>
            <a:graphicFrameLocks noChangeAspect="1"/>
          </p:cNvGraphicFramePr>
          <p:nvPr/>
        </p:nvGraphicFramePr>
        <p:xfrm>
          <a:off x="7395772" y="4437112"/>
          <a:ext cx="1399127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35" name="Формула" r:id="rId3" imgW="685800" imgH="241200" progId="Equation.3">
                  <p:embed/>
                </p:oleObj>
              </mc:Choice>
              <mc:Fallback>
                <p:oleObj name="Формула" r:id="rId3" imgW="68580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5772" y="4437112"/>
                        <a:ext cx="1399127" cy="50405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Прямоугольник 43"/>
          <p:cNvSpPr/>
          <p:nvPr/>
        </p:nvSpPr>
        <p:spPr>
          <a:xfrm>
            <a:off x="6948264" y="1124744"/>
            <a:ext cx="576064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Е</a:t>
            </a:r>
            <a:r>
              <a:rPr lang="en-US" sz="1600" b="1" baseline="-25000" dirty="0" err="1">
                <a:solidFill>
                  <a:srgbClr val="422100"/>
                </a:solidFill>
                <a:latin typeface="Verdana" pitchFamily="34" charset="0"/>
              </a:rPr>
              <a:t>p</a:t>
            </a:r>
            <a:endParaRPr lang="ru-RU" sz="2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100392" y="1124744"/>
            <a:ext cx="576064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rgbClr val="422100"/>
                </a:solidFill>
                <a:latin typeface="Verdana" pitchFamily="34" charset="0"/>
              </a:rPr>
              <a:t>W</a:t>
            </a:r>
            <a:r>
              <a:rPr lang="en-US" sz="1600" b="1" baseline="-25000" dirty="0" err="1">
                <a:solidFill>
                  <a:srgbClr val="422100"/>
                </a:solidFill>
                <a:latin typeface="Verdana" pitchFamily="34" charset="0"/>
              </a:rPr>
              <a:t>p</a:t>
            </a:r>
            <a:endParaRPr lang="ru-RU" sz="2000" b="1" baseline="-25000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 rot="10800000">
            <a:off x="7236297" y="4509120"/>
            <a:ext cx="36000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rot="5400000">
            <a:off x="8352420" y="4924214"/>
            <a:ext cx="36004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5580112" y="3717032"/>
            <a:ext cx="3240040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rgbClr val="422100"/>
                </a:solidFill>
              </a:rPr>
              <a:t>«–» – т.к. работа совершается за счет убыли потенциальной энергии</a:t>
            </a:r>
          </a:p>
        </p:txBody>
      </p:sp>
      <p:graphicFrame>
        <p:nvGraphicFramePr>
          <p:cNvPr id="172036" name="Object 4"/>
          <p:cNvGraphicFramePr>
            <a:graphicFrameLocks noChangeAspect="1"/>
          </p:cNvGraphicFramePr>
          <p:nvPr/>
        </p:nvGraphicFramePr>
        <p:xfrm>
          <a:off x="899592" y="5013176"/>
          <a:ext cx="133191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36" name="Формула" r:id="rId5" imgW="761760" imgH="241200" progId="Equation.3">
                  <p:embed/>
                </p:oleObj>
              </mc:Choice>
              <mc:Fallback>
                <p:oleObj name="Формула" r:id="rId5" imgW="76176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5013176"/>
                        <a:ext cx="1331912" cy="4318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Прямоугольник 62"/>
          <p:cNvSpPr/>
          <p:nvPr/>
        </p:nvSpPr>
        <p:spPr>
          <a:xfrm>
            <a:off x="8100392" y="1556792"/>
            <a:ext cx="936104" cy="36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скаляр</a:t>
            </a:r>
          </a:p>
        </p:txBody>
      </p:sp>
      <p:sp>
        <p:nvSpPr>
          <p:cNvPr id="68" name="Овал 67"/>
          <p:cNvSpPr/>
          <p:nvPr/>
        </p:nvSpPr>
        <p:spPr>
          <a:xfrm>
            <a:off x="8077150" y="4518645"/>
            <a:ext cx="216024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9" name="Прямая со стрелкой 68"/>
          <p:cNvCxnSpPr>
            <a:stCxn id="68" idx="0"/>
          </p:cNvCxnSpPr>
          <p:nvPr/>
        </p:nvCxnSpPr>
        <p:spPr>
          <a:xfrm rot="5400000" flipH="1" flipV="1">
            <a:off x="8051719" y="4383106"/>
            <a:ext cx="268982" cy="209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2772160" y="5805264"/>
            <a:ext cx="3240000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</a:rPr>
              <a:t>Физический смысл имеет </a:t>
            </a:r>
            <a:br>
              <a:rPr lang="ru-RU" sz="1600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разность потенциальных энергий</a:t>
            </a:r>
            <a:r>
              <a:rPr lang="ru-RU" sz="1600" dirty="0">
                <a:solidFill>
                  <a:srgbClr val="422100"/>
                </a:solidFill>
              </a:rPr>
              <a:t>, </a:t>
            </a:r>
            <a:br>
              <a:rPr lang="ru-RU" sz="1600" dirty="0">
                <a:solidFill>
                  <a:srgbClr val="422100"/>
                </a:solidFill>
              </a:rPr>
            </a:br>
            <a:r>
              <a:rPr lang="ru-RU" sz="1600" dirty="0">
                <a:solidFill>
                  <a:srgbClr val="422100"/>
                </a:solidFill>
              </a:rPr>
              <a:t>а не ее абсолютное значение</a:t>
            </a:r>
          </a:p>
        </p:txBody>
      </p:sp>
      <p:sp>
        <p:nvSpPr>
          <p:cNvPr id="74" name="Стрелка вправо 73"/>
          <p:cNvSpPr/>
          <p:nvPr/>
        </p:nvSpPr>
        <p:spPr>
          <a:xfrm>
            <a:off x="395536" y="5013176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cxnSp>
        <p:nvCxnSpPr>
          <p:cNvPr id="76" name="Прямая со стрелкой 75"/>
          <p:cNvCxnSpPr/>
          <p:nvPr/>
        </p:nvCxnSpPr>
        <p:spPr>
          <a:xfrm>
            <a:off x="2214786" y="5373216"/>
            <a:ext cx="936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5" name="Прямоугольник 84"/>
          <p:cNvSpPr/>
          <p:nvPr/>
        </p:nvSpPr>
        <p:spPr>
          <a:xfrm>
            <a:off x="3203848" y="5014317"/>
            <a:ext cx="324000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i="1" dirty="0">
                <a:solidFill>
                  <a:srgbClr val="422100"/>
                </a:solidFill>
              </a:rPr>
              <a:t>F</a:t>
            </a:r>
            <a:endParaRPr lang="ru-RU" sz="1600" b="1" i="1" dirty="0">
              <a:solidFill>
                <a:srgbClr val="4221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531120" y="5013176"/>
            <a:ext cx="1760959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85725">
              <a:buFont typeface="Arial" pitchFamily="34" charset="0"/>
              <a:buChar char="•"/>
            </a:pPr>
            <a:r>
              <a:rPr lang="ru-RU" sz="1400" b="1" dirty="0">
                <a:solidFill>
                  <a:srgbClr val="422100"/>
                </a:solidFill>
              </a:rPr>
              <a:t>по модулю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ru-RU" sz="1400" b="1" dirty="0">
                <a:solidFill>
                  <a:srgbClr val="422100"/>
                </a:solidFill>
              </a:rPr>
              <a:t>по направлению</a:t>
            </a:r>
          </a:p>
        </p:txBody>
      </p:sp>
      <p:graphicFrame>
        <p:nvGraphicFramePr>
          <p:cNvPr id="172037" name="Object 5"/>
          <p:cNvGraphicFramePr>
            <a:graphicFrameLocks noChangeAspect="1"/>
          </p:cNvGraphicFramePr>
          <p:nvPr/>
        </p:nvGraphicFramePr>
        <p:xfrm>
          <a:off x="395536" y="5733256"/>
          <a:ext cx="1819275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37" name="Формула" r:id="rId7" imgW="1041120" imgH="279360" progId="Equation.3">
                  <p:embed/>
                </p:oleObj>
              </mc:Choice>
              <mc:Fallback>
                <p:oleObj name="Формула" r:id="rId7" imgW="1041120" imgH="2793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5733256"/>
                        <a:ext cx="1819275" cy="500062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0" name="Прямая со стрелкой 89"/>
          <p:cNvCxnSpPr/>
          <p:nvPr/>
        </p:nvCxnSpPr>
        <p:spPr>
          <a:xfrm rot="5400000">
            <a:off x="863588" y="5553236"/>
            <a:ext cx="36004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2" name="Прямоугольник 91"/>
          <p:cNvSpPr/>
          <p:nvPr/>
        </p:nvSpPr>
        <p:spPr>
          <a:xfrm>
            <a:off x="1081860" y="6381328"/>
            <a:ext cx="1368000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300" b="1" i="1" dirty="0">
                <a:solidFill>
                  <a:srgbClr val="422100"/>
                </a:solidFill>
              </a:rPr>
              <a:t>С</a:t>
            </a:r>
            <a:r>
              <a:rPr lang="ru-RU" sz="1300" dirty="0">
                <a:solidFill>
                  <a:srgbClr val="422100"/>
                </a:solidFill>
              </a:rPr>
              <a:t> – постоянная интегрирования</a:t>
            </a:r>
          </a:p>
        </p:txBody>
      </p:sp>
      <p:cxnSp>
        <p:nvCxnSpPr>
          <p:cNvPr id="94" name="Прямая со стрелкой 93"/>
          <p:cNvCxnSpPr/>
          <p:nvPr/>
        </p:nvCxnSpPr>
        <p:spPr>
          <a:xfrm rot="5400000">
            <a:off x="1799694" y="6273316"/>
            <a:ext cx="360040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7" name="Прямоугольник 96"/>
          <p:cNvSpPr/>
          <p:nvPr/>
        </p:nvSpPr>
        <p:spPr>
          <a:xfrm>
            <a:off x="6228184" y="5805352"/>
            <a:ext cx="2628000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Конкретный вид функции </a:t>
            </a:r>
            <a:r>
              <a:rPr lang="ru-RU" sz="1600" b="1" i="1" dirty="0">
                <a:solidFill>
                  <a:srgbClr val="422100"/>
                </a:solidFill>
              </a:rPr>
              <a:t>Е</a:t>
            </a:r>
            <a:r>
              <a:rPr lang="ru-RU" sz="1600" b="1" i="1" baseline="-25000" dirty="0">
                <a:solidFill>
                  <a:srgbClr val="422100"/>
                </a:solidFill>
              </a:rPr>
              <a:t>р</a:t>
            </a:r>
            <a:r>
              <a:rPr lang="ru-RU" sz="1600" b="1" dirty="0">
                <a:solidFill>
                  <a:srgbClr val="422100"/>
                </a:solidFill>
              </a:rPr>
              <a:t> зависит от характера силового поля</a:t>
            </a:r>
          </a:p>
        </p:txBody>
      </p:sp>
      <p:sp>
        <p:nvSpPr>
          <p:cNvPr id="105" name="Стрелка вправо 104"/>
          <p:cNvSpPr/>
          <p:nvPr/>
        </p:nvSpPr>
        <p:spPr>
          <a:xfrm>
            <a:off x="8719425" y="623731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pic>
        <p:nvPicPr>
          <p:cNvPr id="172038" name="Picture 6" descr="1-19-2"/>
          <p:cNvPicPr>
            <a:picLocks noChangeAspect="1" noChangeArrowheads="1"/>
          </p:cNvPicPr>
          <p:nvPr/>
        </p:nvPicPr>
        <p:blipFill>
          <a:blip r:embed="rId9" cstate="print"/>
          <a:srcRect l="5906" t="15120" r="5501" b="16841"/>
          <a:stretch>
            <a:fillRect/>
          </a:stretch>
        </p:blipFill>
        <p:spPr bwMode="auto">
          <a:xfrm>
            <a:off x="6660232" y="2204864"/>
            <a:ext cx="240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7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7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7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/>
      <p:bldP spid="21" grpId="0" animBg="1"/>
      <p:bldP spid="22" grpId="0"/>
      <p:bldP spid="23" grpId="0" animBg="1"/>
      <p:bldP spid="24" grpId="0" animBg="1"/>
      <p:bldP spid="27" grpId="0" animBg="1"/>
      <p:bldP spid="28" grpId="0" animBg="1"/>
      <p:bldP spid="29" grpId="0"/>
      <p:bldP spid="30" grpId="0" animBg="1"/>
      <p:bldP spid="34" grpId="0"/>
      <p:bldP spid="35" grpId="0" animBg="1"/>
      <p:bldP spid="36" grpId="0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4" grpId="0" animBg="1"/>
      <p:bldP spid="45" grpId="0" animBg="1"/>
      <p:bldP spid="60" grpId="0"/>
      <p:bldP spid="63" grpId="0" animBg="1"/>
      <p:bldP spid="68" grpId="0" animBg="1"/>
      <p:bldP spid="73" grpId="0" animBg="1"/>
      <p:bldP spid="74" grpId="0" animBg="1"/>
      <p:bldP spid="85" grpId="0" animBg="1"/>
      <p:bldP spid="86" grpId="0" animBg="1"/>
      <p:bldP spid="92" grpId="0"/>
      <p:bldP spid="97" grpId="0" animBg="1"/>
      <p:bldP spid="10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Потенциальная энергия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05059" y="861095"/>
            <a:ext cx="5760000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Потенциальная энергия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тела массой </a:t>
            </a:r>
            <a:r>
              <a:rPr lang="en-US" sz="1600" b="1" i="1" dirty="0">
                <a:solidFill>
                  <a:srgbClr val="422100"/>
                </a:solidFill>
                <a:latin typeface="Verdana" pitchFamily="34" charset="0"/>
              </a:rPr>
              <a:t>m</a:t>
            </a:r>
            <a:r>
              <a:rPr lang="ru-RU" sz="1600" i="1" dirty="0">
                <a:solidFill>
                  <a:srgbClr val="422100"/>
                </a:solidFill>
                <a:latin typeface="Verdana" pitchFamily="34" charset="0"/>
              </a:rPr>
              <a:t>,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поднятого на высоту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600" b="1" i="1" dirty="0">
                <a:solidFill>
                  <a:srgbClr val="422100"/>
                </a:solidFill>
                <a:latin typeface="Verdana" pitchFamily="34" charset="0"/>
              </a:rPr>
              <a:t>h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над поверхностью Земли</a:t>
            </a:r>
          </a:p>
        </p:txBody>
      </p:sp>
      <p:graphicFrame>
        <p:nvGraphicFramePr>
          <p:cNvPr id="173058" name="Object 2"/>
          <p:cNvGraphicFramePr>
            <a:graphicFrameLocks noChangeAspect="1"/>
          </p:cNvGraphicFramePr>
          <p:nvPr/>
        </p:nvGraphicFramePr>
        <p:xfrm>
          <a:off x="5896687" y="1773064"/>
          <a:ext cx="110966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58" name="Формула" r:id="rId3" imgW="634680" imgH="241200" progId="Equation.3">
                  <p:embed/>
                </p:oleObj>
              </mc:Choice>
              <mc:Fallback>
                <p:oleObj name="Формула" r:id="rId3" imgW="63468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6687" y="1773064"/>
                        <a:ext cx="1109663" cy="431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272488" y="1666900"/>
            <a:ext cx="1692000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i="1" dirty="0">
                <a:solidFill>
                  <a:srgbClr val="422100"/>
                </a:solidFill>
              </a:rPr>
              <a:t>h</a:t>
            </a:r>
            <a:r>
              <a:rPr lang="ru-RU" sz="1400" dirty="0">
                <a:solidFill>
                  <a:srgbClr val="422100"/>
                </a:solidFill>
              </a:rPr>
              <a:t> отсчитывается </a:t>
            </a:r>
            <a:br>
              <a:rPr lang="ru-RU" sz="1400" dirty="0">
                <a:solidFill>
                  <a:srgbClr val="422100"/>
                </a:solidFill>
              </a:rPr>
            </a:br>
            <a:r>
              <a:rPr lang="ru-RU" sz="1400" dirty="0">
                <a:solidFill>
                  <a:srgbClr val="422100"/>
                </a:solidFill>
              </a:rPr>
              <a:t>от нулевого уровня,</a:t>
            </a:r>
            <a:br>
              <a:rPr lang="ru-RU" sz="1400" dirty="0">
                <a:solidFill>
                  <a:srgbClr val="422100"/>
                </a:solidFill>
              </a:rPr>
            </a:br>
            <a:r>
              <a:rPr lang="ru-RU" sz="1400" dirty="0">
                <a:solidFill>
                  <a:srgbClr val="422100"/>
                </a:solidFill>
              </a:rPr>
              <a:t>для которого </a:t>
            </a:r>
            <a:r>
              <a:rPr lang="ru-RU" sz="1400" b="1" i="1" dirty="0">
                <a:solidFill>
                  <a:srgbClr val="422100"/>
                </a:solidFill>
              </a:rPr>
              <a:t>Е</a:t>
            </a:r>
            <a:r>
              <a:rPr lang="ru-RU" sz="1400" b="1" i="1" baseline="-25000" dirty="0">
                <a:solidFill>
                  <a:srgbClr val="422100"/>
                </a:solidFill>
              </a:rPr>
              <a:t>р</a:t>
            </a:r>
            <a:r>
              <a:rPr lang="ru-RU" sz="1400" dirty="0">
                <a:solidFill>
                  <a:srgbClr val="422100"/>
                </a:solidFill>
              </a:rPr>
              <a:t>=0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6967282" y="1878732"/>
            <a:ext cx="288032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619672" y="1556792"/>
            <a:ext cx="3672408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Работа силы тяжести</a:t>
            </a:r>
            <a:r>
              <a:rPr lang="en-US" sz="1600" b="1" dirty="0">
                <a:solidFill>
                  <a:srgbClr val="422100"/>
                </a:solidFill>
              </a:rPr>
              <a:t> </a:t>
            </a:r>
            <a:r>
              <a:rPr lang="ru-RU" sz="1600" b="1" dirty="0">
                <a:solidFill>
                  <a:srgbClr val="422100"/>
                </a:solidFill>
              </a:rPr>
              <a:t>при падении тела с высоты </a:t>
            </a:r>
            <a:r>
              <a:rPr lang="en-US" sz="1600" b="1" i="1" dirty="0">
                <a:solidFill>
                  <a:srgbClr val="422100"/>
                </a:solidFill>
              </a:rPr>
              <a:t>h </a:t>
            </a:r>
            <a:r>
              <a:rPr lang="ru-RU" sz="1600" b="1" dirty="0">
                <a:solidFill>
                  <a:srgbClr val="422100"/>
                </a:solidFill>
              </a:rPr>
              <a:t>на поверхность Земли </a:t>
            </a: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/>
        </p:nvGraphicFramePr>
        <p:xfrm>
          <a:off x="3419872" y="2204864"/>
          <a:ext cx="17303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59" name="Формула" r:id="rId5" imgW="990360" imgH="203040" progId="Equation.3">
                  <p:embed/>
                </p:oleObj>
              </mc:Choice>
              <mc:Fallback>
                <p:oleObj name="Формула" r:id="rId5" imgW="99036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2204864"/>
                        <a:ext cx="1730375" cy="36353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420688" y="1700213"/>
          <a:ext cx="10207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0" name="Формула" r:id="rId7" imgW="583920" imgH="241200" progId="Equation.3">
                  <p:embed/>
                </p:oleObj>
              </mc:Choice>
              <mc:Fallback>
                <p:oleObj name="Формула" r:id="rId7" imgW="58392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1700213"/>
                        <a:ext cx="1020762" cy="431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Стрелка вправо 16"/>
          <p:cNvSpPr/>
          <p:nvPr/>
        </p:nvSpPr>
        <p:spPr>
          <a:xfrm>
            <a:off x="5392631" y="1772816"/>
            <a:ext cx="396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00192" y="2492896"/>
            <a:ext cx="1187944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</a:rPr>
              <a:t>выбор произволен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95536" y="2564904"/>
            <a:ext cx="1728000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</a:rPr>
              <a:t>Если принять за </a:t>
            </a:r>
            <a:r>
              <a:rPr lang="en-US" sz="1400" b="1" i="1" dirty="0">
                <a:solidFill>
                  <a:srgbClr val="422100"/>
                </a:solidFill>
              </a:rPr>
              <a:t>h</a:t>
            </a:r>
            <a:r>
              <a:rPr lang="en-US" sz="1400" dirty="0">
                <a:solidFill>
                  <a:srgbClr val="422100"/>
                </a:solidFill>
              </a:rPr>
              <a:t>=0 </a:t>
            </a:r>
            <a:br>
              <a:rPr lang="ru-RU" sz="1400" dirty="0">
                <a:solidFill>
                  <a:srgbClr val="422100"/>
                </a:solidFill>
              </a:rPr>
            </a:br>
            <a:r>
              <a:rPr lang="ru-RU" sz="1400" dirty="0">
                <a:solidFill>
                  <a:srgbClr val="422100"/>
                </a:solidFill>
              </a:rPr>
              <a:t>поверхность Земли </a:t>
            </a:r>
          </a:p>
        </p:txBody>
      </p:sp>
      <p:cxnSp>
        <p:nvCxnSpPr>
          <p:cNvPr id="20" name="Прямая со стрелкой 19"/>
          <p:cNvCxnSpPr>
            <a:stCxn id="23" idx="1"/>
            <a:endCxn id="18" idx="0"/>
          </p:cNvCxnSpPr>
          <p:nvPr/>
        </p:nvCxnSpPr>
        <p:spPr>
          <a:xfrm rot="10800000" flipV="1">
            <a:off x="6894164" y="1996268"/>
            <a:ext cx="414140" cy="49662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7308304" y="1888257"/>
            <a:ext cx="1548000" cy="21602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7288113" y="2487563"/>
            <a:ext cx="288000" cy="252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68344" y="2420888"/>
            <a:ext cx="1224000" cy="43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rgbClr val="422100"/>
                </a:solidFill>
                <a:latin typeface="Verdana" pitchFamily="34" charset="0"/>
              </a:rPr>
              <a:t>Е</a:t>
            </a:r>
            <a:r>
              <a:rPr lang="ru-RU" sz="1400" b="1" i="1" baseline="-25000" dirty="0">
                <a:solidFill>
                  <a:srgbClr val="422100"/>
                </a:solidFill>
                <a:latin typeface="Verdana" pitchFamily="34" charset="0"/>
              </a:rPr>
              <a:t>р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м.б. 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&lt; 0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5536" y="2204864"/>
            <a:ext cx="936104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i="1" dirty="0">
                <a:solidFill>
                  <a:srgbClr val="422100"/>
                </a:solidFill>
              </a:rPr>
              <a:t>Пример: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 flipV="1">
            <a:off x="4346451" y="2828553"/>
            <a:ext cx="324000" cy="533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173061" name="Object 2"/>
          <p:cNvGraphicFramePr>
            <a:graphicFrameLocks noChangeAspect="1"/>
          </p:cNvGraphicFramePr>
          <p:nvPr/>
        </p:nvGraphicFramePr>
        <p:xfrm>
          <a:off x="4726682" y="2631579"/>
          <a:ext cx="1109117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1" name="Формула" r:id="rId9" imgW="761760" imgH="241200" progId="Equation.3">
                  <p:embed/>
                </p:oleObj>
              </mc:Choice>
              <mc:Fallback>
                <p:oleObj name="Формула" r:id="rId9" imgW="761760" imgH="241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6682" y="2631579"/>
                        <a:ext cx="1109117" cy="360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Прямоугольник 35"/>
          <p:cNvSpPr/>
          <p:nvPr/>
        </p:nvSpPr>
        <p:spPr>
          <a:xfrm>
            <a:off x="2123728" y="2559571"/>
            <a:ext cx="2340000" cy="50405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Энергия тела, находящегося</a:t>
            </a:r>
            <a:br>
              <a:rPr lang="ru-RU" sz="1400" b="1" dirty="0">
                <a:solidFill>
                  <a:srgbClr val="422100"/>
                </a:solidFill>
              </a:rPr>
            </a:br>
            <a:r>
              <a:rPr lang="ru-RU" sz="1400" b="1" dirty="0">
                <a:solidFill>
                  <a:srgbClr val="422100"/>
                </a:solidFill>
              </a:rPr>
              <a:t>на дне шахты глубиной </a:t>
            </a:r>
            <a:r>
              <a:rPr lang="en-US" sz="1400" b="1" i="1" dirty="0">
                <a:solidFill>
                  <a:srgbClr val="422100"/>
                </a:solidFill>
              </a:rPr>
              <a:t>h</a:t>
            </a:r>
            <a:r>
              <a:rPr lang="ru-RU" sz="1400" b="1" i="1" dirty="0">
                <a:solidFill>
                  <a:srgbClr val="422100"/>
                </a:solidFill>
              </a:rPr>
              <a:t>‘ </a:t>
            </a:r>
            <a:endParaRPr lang="ru-RU" sz="1400" b="1" dirty="0">
              <a:solidFill>
                <a:srgbClr val="4221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8454" y="3271267"/>
            <a:ext cx="432048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2.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0" y="836712"/>
            <a:ext cx="432048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1.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58018" y="3284984"/>
            <a:ext cx="576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Потенциальная энергия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упруго деформированного тела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691680" y="3969120"/>
            <a:ext cx="2880320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Сила упругости </a:t>
            </a:r>
            <a:r>
              <a:rPr lang="ru-RU" sz="1400" b="1" dirty="0">
                <a:solidFill>
                  <a:srgbClr val="422100"/>
                </a:solidFill>
              </a:rPr>
              <a:t>пропорциональна деформации</a:t>
            </a:r>
          </a:p>
        </p:txBody>
      </p:sp>
      <p:graphicFrame>
        <p:nvGraphicFramePr>
          <p:cNvPr id="46" name="Object 2"/>
          <p:cNvGraphicFramePr>
            <a:graphicFrameLocks noChangeAspect="1"/>
          </p:cNvGraphicFramePr>
          <p:nvPr/>
        </p:nvGraphicFramePr>
        <p:xfrm>
          <a:off x="4860032" y="4005064"/>
          <a:ext cx="11747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2" name="Формула" r:id="rId11" imgW="672840" imgH="241200" progId="Equation.3">
                  <p:embed/>
                </p:oleObj>
              </mc:Choice>
              <mc:Fallback>
                <p:oleObj name="Формула" r:id="rId11" imgW="67284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4005064"/>
                        <a:ext cx="1174750" cy="4318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2"/>
          <p:cNvGraphicFramePr>
            <a:graphicFrameLocks noChangeAspect="1"/>
          </p:cNvGraphicFramePr>
          <p:nvPr/>
        </p:nvGraphicFramePr>
        <p:xfrm>
          <a:off x="449263" y="3993332"/>
          <a:ext cx="1109662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3" name="Формула" r:id="rId13" imgW="634680" imgH="253800" progId="Equation.3">
                  <p:embed/>
                </p:oleObj>
              </mc:Choice>
              <mc:Fallback>
                <p:oleObj name="Формула" r:id="rId13" imgW="63468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3993332"/>
                        <a:ext cx="1109662" cy="4556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Прямоугольник 48"/>
          <p:cNvSpPr/>
          <p:nvPr/>
        </p:nvSpPr>
        <p:spPr>
          <a:xfrm>
            <a:off x="6300192" y="4221088"/>
            <a:ext cx="2520280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«–» – т.к. </a:t>
            </a:r>
            <a:r>
              <a:rPr lang="en-US" sz="1400" b="1" i="1" dirty="0">
                <a:solidFill>
                  <a:srgbClr val="422100"/>
                </a:solidFill>
              </a:rPr>
              <a:t>F</a:t>
            </a:r>
            <a:r>
              <a:rPr lang="ru-RU" sz="1400" b="1" i="1" baseline="-25000" dirty="0" err="1">
                <a:solidFill>
                  <a:srgbClr val="422100"/>
                </a:solidFill>
              </a:rPr>
              <a:t>упр</a:t>
            </a:r>
            <a:r>
              <a:rPr lang="ru-RU" sz="1400" b="1" i="1" baseline="-25000" dirty="0">
                <a:solidFill>
                  <a:srgbClr val="422100"/>
                </a:solidFill>
              </a:rPr>
              <a:t> </a:t>
            </a:r>
            <a:r>
              <a:rPr lang="ru-RU" sz="1400" b="1" dirty="0">
                <a:solidFill>
                  <a:srgbClr val="422100"/>
                </a:solidFill>
              </a:rPr>
              <a:t>направлена </a:t>
            </a:r>
            <a:br>
              <a:rPr lang="ru-RU" sz="1400" b="1" dirty="0">
                <a:solidFill>
                  <a:srgbClr val="422100"/>
                </a:solidFill>
              </a:rPr>
            </a:br>
            <a:r>
              <a:rPr lang="ru-RU" sz="1400" b="1" dirty="0">
                <a:solidFill>
                  <a:srgbClr val="422100"/>
                </a:solidFill>
              </a:rPr>
              <a:t>в сторону </a:t>
            </a:r>
            <a:r>
              <a:rPr lang="ru-RU" sz="1400" b="1" dirty="0" err="1">
                <a:solidFill>
                  <a:srgbClr val="422100"/>
                </a:solidFill>
                <a:cs typeface="Arial"/>
              </a:rPr>
              <a:t>↑↓</a:t>
            </a:r>
            <a:r>
              <a:rPr lang="ru-RU" sz="1400" b="1" dirty="0">
                <a:solidFill>
                  <a:srgbClr val="422100"/>
                </a:solidFill>
                <a:cs typeface="Arial"/>
              </a:rPr>
              <a:t> </a:t>
            </a:r>
            <a:r>
              <a:rPr lang="ru-RU" sz="1400" b="1" dirty="0">
                <a:solidFill>
                  <a:srgbClr val="422100"/>
                </a:solidFill>
              </a:rPr>
              <a:t>деформации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228184" y="3717032"/>
            <a:ext cx="2088232" cy="3531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жесткость пружины</a:t>
            </a:r>
          </a:p>
        </p:txBody>
      </p:sp>
      <p:cxnSp>
        <p:nvCxnSpPr>
          <p:cNvPr id="53" name="Прямая со стрелкой 52"/>
          <p:cNvCxnSpPr>
            <a:endCxn id="49" idx="1"/>
          </p:cNvCxnSpPr>
          <p:nvPr/>
        </p:nvCxnSpPr>
        <p:spPr>
          <a:xfrm>
            <a:off x="5652120" y="4293096"/>
            <a:ext cx="648072" cy="180020"/>
          </a:xfrm>
          <a:prstGeom prst="bentConnector3">
            <a:avLst>
              <a:gd name="adj1" fmla="val 2055"/>
            </a:avLst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2" name="Прямоугольник 61"/>
          <p:cNvSpPr/>
          <p:nvPr/>
        </p:nvSpPr>
        <p:spPr>
          <a:xfrm>
            <a:off x="1691680" y="4581128"/>
            <a:ext cx="2520000" cy="504056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Деформирующая сила</a:t>
            </a:r>
            <a:br>
              <a:rPr lang="ru-RU" sz="1400" b="1" dirty="0">
                <a:solidFill>
                  <a:srgbClr val="422100"/>
                </a:solidFill>
              </a:rPr>
            </a:br>
            <a:r>
              <a:rPr lang="ru-RU" sz="1400" b="1" dirty="0">
                <a:solidFill>
                  <a:srgbClr val="422100"/>
                </a:solidFill>
              </a:rPr>
              <a:t>(по </a:t>
            </a:r>
            <a:r>
              <a:rPr lang="en-US" sz="1400" b="1" dirty="0">
                <a:solidFill>
                  <a:srgbClr val="422100"/>
                </a:solidFill>
              </a:rPr>
              <a:t>III </a:t>
            </a:r>
            <a:r>
              <a:rPr lang="ru-RU" sz="1400" b="1" dirty="0">
                <a:solidFill>
                  <a:srgbClr val="422100"/>
                </a:solidFill>
              </a:rPr>
              <a:t>закону Ньютона)</a:t>
            </a:r>
          </a:p>
        </p:txBody>
      </p:sp>
      <p:graphicFrame>
        <p:nvGraphicFramePr>
          <p:cNvPr id="173064" name="Object 8"/>
          <p:cNvGraphicFramePr>
            <a:graphicFrameLocks noChangeAspect="1"/>
          </p:cNvGraphicFramePr>
          <p:nvPr/>
        </p:nvGraphicFramePr>
        <p:xfrm>
          <a:off x="4427984" y="4618836"/>
          <a:ext cx="17065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4" name="Формула" r:id="rId15" imgW="977760" imgH="241200" progId="Equation.3">
                  <p:embed/>
                </p:oleObj>
              </mc:Choice>
              <mc:Fallback>
                <p:oleObj name="Формула" r:id="rId15" imgW="977760" imgH="241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4618836"/>
                        <a:ext cx="1706562" cy="4318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6" name="Прямая со стрелкой 52"/>
          <p:cNvCxnSpPr>
            <a:endCxn id="50" idx="1"/>
          </p:cNvCxnSpPr>
          <p:nvPr/>
        </p:nvCxnSpPr>
        <p:spPr>
          <a:xfrm flipV="1">
            <a:off x="5808340" y="3893597"/>
            <a:ext cx="419844" cy="154528"/>
          </a:xfrm>
          <a:prstGeom prst="bentConnector3">
            <a:avLst>
              <a:gd name="adj1" fmla="val -2180"/>
            </a:avLst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85" name="Object 2"/>
          <p:cNvGraphicFramePr>
            <a:graphicFrameLocks noChangeAspect="1"/>
          </p:cNvGraphicFramePr>
          <p:nvPr/>
        </p:nvGraphicFramePr>
        <p:xfrm>
          <a:off x="1369268" y="5445224"/>
          <a:ext cx="190658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5" name="Формула" r:id="rId17" imgW="1091880" imgH="228600" progId="Equation.3">
                  <p:embed/>
                </p:oleObj>
              </mc:Choice>
              <mc:Fallback>
                <p:oleObj name="Формула" r:id="rId17" imgW="109188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9268" y="5445224"/>
                        <a:ext cx="1906588" cy="4095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6" name="Object 2"/>
          <p:cNvGraphicFramePr>
            <a:graphicFrameLocks noChangeAspect="1"/>
          </p:cNvGraphicFramePr>
          <p:nvPr/>
        </p:nvGraphicFramePr>
        <p:xfrm>
          <a:off x="3914066" y="5229200"/>
          <a:ext cx="1839913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6" name="Формула" r:id="rId19" imgW="1054080" imgH="482400" progId="Equation.3">
                  <p:embed/>
                </p:oleObj>
              </mc:Choice>
              <mc:Fallback>
                <p:oleObj name="Формула" r:id="rId19" imgW="1054080" imgH="4824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4066" y="5229200"/>
                        <a:ext cx="1839913" cy="86518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6532711" y="5301208"/>
          <a:ext cx="1063625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7" name="Формула" r:id="rId21" imgW="609480" imgH="419040" progId="Equation.3">
                  <p:embed/>
                </p:oleObj>
              </mc:Choice>
              <mc:Fallback>
                <p:oleObj name="Формула" r:id="rId21" imgW="609480" imgH="4190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711" y="5301208"/>
                        <a:ext cx="1063625" cy="7508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Прямоугольник 95"/>
          <p:cNvSpPr/>
          <p:nvPr/>
        </p:nvSpPr>
        <p:spPr>
          <a:xfrm>
            <a:off x="3095344" y="6210000"/>
            <a:ext cx="2772000" cy="45936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rgbClr val="422100"/>
                </a:solidFill>
              </a:rPr>
              <a:t>работа идет на увеличение потенциальной энергии пружины</a:t>
            </a: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404414" y="3165030"/>
            <a:ext cx="8640000" cy="158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3" name="Стрелка вправо 112"/>
          <p:cNvSpPr/>
          <p:nvPr/>
        </p:nvSpPr>
        <p:spPr>
          <a:xfrm>
            <a:off x="3419872" y="5445224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 rot="5400000">
            <a:off x="5238640" y="5895200"/>
            <a:ext cx="1332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5" name="Стрелка вправо 114"/>
          <p:cNvSpPr/>
          <p:nvPr/>
        </p:nvSpPr>
        <p:spPr>
          <a:xfrm>
            <a:off x="6012160" y="5517232"/>
            <a:ext cx="396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116" name="Стрелка вправо 115"/>
          <p:cNvSpPr/>
          <p:nvPr/>
        </p:nvSpPr>
        <p:spPr>
          <a:xfrm>
            <a:off x="827584" y="5445224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cxnSp>
        <p:nvCxnSpPr>
          <p:cNvPr id="117" name="Прямая со стрелкой 116"/>
          <p:cNvCxnSpPr>
            <a:endCxn id="96" idx="1"/>
          </p:cNvCxnSpPr>
          <p:nvPr/>
        </p:nvCxnSpPr>
        <p:spPr>
          <a:xfrm>
            <a:off x="619125" y="4524946"/>
            <a:ext cx="2476219" cy="1914734"/>
          </a:xfrm>
          <a:prstGeom prst="bentConnector3">
            <a:avLst>
              <a:gd name="adj1" fmla="val -6"/>
            </a:avLst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73068" name="Picture 12" descr="1-19-3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516216" y="764704"/>
            <a:ext cx="1584176" cy="844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3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7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7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73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50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  <p:bldP spid="17" grpId="0" animBg="1"/>
      <p:bldP spid="18" grpId="0"/>
      <p:bldP spid="19" grpId="0"/>
      <p:bldP spid="23" grpId="0" animBg="1"/>
      <p:bldP spid="25" grpId="0" animBg="1"/>
      <p:bldP spid="27" grpId="0" animBg="1"/>
      <p:bldP spid="28" grpId="0"/>
      <p:bldP spid="36" grpId="0"/>
      <p:bldP spid="40" grpId="0"/>
      <p:bldP spid="43" grpId="0" animBg="1"/>
      <p:bldP spid="45" grpId="0" animBg="1"/>
      <p:bldP spid="49" grpId="0"/>
      <p:bldP spid="50" grpId="0"/>
      <p:bldP spid="62" grpId="0" animBg="1"/>
      <p:bldP spid="96" grpId="0"/>
      <p:bldP spid="113" grpId="0" animBg="1"/>
      <p:bldP spid="115" grpId="0" animBg="1"/>
      <p:bldP spid="1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Полная механическая энергия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860032" y="1753092"/>
            <a:ext cx="1764000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потенциальная энергия системы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911768" y="1753092"/>
            <a:ext cx="1548664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функция состояния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системы</a:t>
            </a:r>
          </a:p>
        </p:txBody>
      </p:sp>
      <p:cxnSp>
        <p:nvCxnSpPr>
          <p:cNvPr id="16" name="Прямая со стрелкой 15"/>
          <p:cNvCxnSpPr>
            <a:stCxn id="14" idx="3"/>
            <a:endCxn id="15" idx="1"/>
          </p:cNvCxnSpPr>
          <p:nvPr/>
        </p:nvCxnSpPr>
        <p:spPr>
          <a:xfrm>
            <a:off x="6624032" y="2077092"/>
            <a:ext cx="287736" cy="1588"/>
          </a:xfrm>
          <a:prstGeom prst="straightConnector1">
            <a:avLst/>
          </a:prstGeom>
          <a:ln w="9525">
            <a:solidFill>
              <a:srgbClr val="422100"/>
            </a:solidFill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860032" y="2589844"/>
            <a:ext cx="3672000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1338" indent="-541338"/>
            <a:r>
              <a:rPr lang="en-US" sz="1400" b="1" i="1" dirty="0" err="1">
                <a:solidFill>
                  <a:srgbClr val="422100"/>
                </a:solidFill>
                <a:latin typeface="Verdana" pitchFamily="34" charset="0"/>
              </a:rPr>
              <a:t>E</a:t>
            </a:r>
            <a:r>
              <a:rPr lang="en-US" sz="1400" b="1" i="1" baseline="-25000" dirty="0" err="1">
                <a:solidFill>
                  <a:srgbClr val="422100"/>
                </a:solidFill>
                <a:latin typeface="Verdana" pitchFamily="34" charset="0"/>
              </a:rPr>
              <a:t>k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 = f(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от конфигурации системы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)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483768" y="3789040"/>
            <a:ext cx="900000" cy="64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всегда </a:t>
            </a:r>
            <a:br>
              <a:rPr lang="en-US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en-US" sz="1400" b="1" i="1" dirty="0" err="1">
                <a:solidFill>
                  <a:srgbClr val="422100"/>
                </a:solidFill>
                <a:latin typeface="Verdana" pitchFamily="34" charset="0"/>
              </a:rPr>
              <a:t>E</a:t>
            </a:r>
            <a:r>
              <a:rPr lang="en-US" sz="1400" b="1" i="1" baseline="-25000" dirty="0" err="1">
                <a:solidFill>
                  <a:srgbClr val="422100"/>
                </a:solidFill>
                <a:latin typeface="Verdana" pitchFamily="34" charset="0"/>
              </a:rPr>
              <a:t>k</a:t>
            </a:r>
            <a:r>
              <a:rPr lang="en-US" sz="1400" b="1" i="1" baseline="-250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&gt; 0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7544" y="2708960"/>
            <a:ext cx="3600000" cy="5040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 indent="-628650"/>
            <a:r>
              <a:rPr lang="en-US" sz="1400" b="1" i="1" dirty="0" err="1">
                <a:solidFill>
                  <a:srgbClr val="422100"/>
                </a:solidFill>
                <a:latin typeface="Verdana" pitchFamily="34" charset="0"/>
              </a:rPr>
              <a:t>E</a:t>
            </a:r>
            <a:r>
              <a:rPr lang="en-US" sz="1400" b="1" i="1" baseline="-25000" dirty="0" err="1">
                <a:solidFill>
                  <a:srgbClr val="422100"/>
                </a:solidFill>
                <a:latin typeface="Verdana" pitchFamily="34" charset="0"/>
              </a:rPr>
              <a:t>k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 = f(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только от массы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и скорости тела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)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33636" y="1772856"/>
            <a:ext cx="162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кинетическая энергия системы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419654" y="1772856"/>
            <a:ext cx="162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>
                <a:solidFill>
                  <a:srgbClr val="422100"/>
                </a:solidFill>
                <a:latin typeface="Verdana" pitchFamily="34" charset="0"/>
              </a:rPr>
              <a:t>функция состояния движения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7544" y="3212976"/>
            <a:ext cx="3600000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i="1" dirty="0" err="1">
                <a:solidFill>
                  <a:srgbClr val="422100"/>
                </a:solidFill>
                <a:latin typeface="Verdana" pitchFamily="34" charset="0"/>
              </a:rPr>
              <a:t>E</a:t>
            </a:r>
            <a:r>
              <a:rPr lang="en-US" sz="1400" b="1" i="1" baseline="-25000" dirty="0" err="1">
                <a:solidFill>
                  <a:srgbClr val="422100"/>
                </a:solidFill>
                <a:latin typeface="Verdana" pitchFamily="34" charset="0"/>
              </a:rPr>
              <a:t>k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 = f(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системы отсчета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)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23" name="Прямая со стрелкой 22"/>
          <p:cNvCxnSpPr>
            <a:stCxn id="20" idx="3"/>
            <a:endCxn id="21" idx="1"/>
          </p:cNvCxnSpPr>
          <p:nvPr/>
        </p:nvCxnSpPr>
        <p:spPr>
          <a:xfrm>
            <a:off x="2053636" y="2132856"/>
            <a:ext cx="366018" cy="1588"/>
          </a:xfrm>
          <a:prstGeom prst="straightConnector1">
            <a:avLst/>
          </a:prstGeom>
          <a:ln w="9525">
            <a:solidFill>
              <a:srgbClr val="422100"/>
            </a:solidFill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174082" name="Object 2"/>
          <p:cNvGraphicFramePr>
            <a:graphicFrameLocks noChangeAspect="1"/>
          </p:cNvGraphicFramePr>
          <p:nvPr/>
        </p:nvGraphicFramePr>
        <p:xfrm>
          <a:off x="683568" y="3789040"/>
          <a:ext cx="984250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2" name="Формула" r:id="rId3" imgW="660240" imgH="419040" progId="Equation.3">
                  <p:embed/>
                </p:oleObj>
              </mc:Choice>
              <mc:Fallback>
                <p:oleObj name="Формула" r:id="rId3" imgW="66024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789040"/>
                        <a:ext cx="984250" cy="6397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83" name="Object 3"/>
          <p:cNvGraphicFramePr>
            <a:graphicFrameLocks noChangeAspect="1"/>
          </p:cNvGraphicFramePr>
          <p:nvPr/>
        </p:nvGraphicFramePr>
        <p:xfrm>
          <a:off x="4860032" y="3861048"/>
          <a:ext cx="110966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3" name="Формула" r:id="rId5" imgW="634680" imgH="241200" progId="Equation.3">
                  <p:embed/>
                </p:oleObj>
              </mc:Choice>
              <mc:Fallback>
                <p:oleObj name="Формула" r:id="rId5" imgW="63468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3861048"/>
                        <a:ext cx="1109663" cy="431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84" name="Object 4"/>
          <p:cNvGraphicFramePr>
            <a:graphicFrameLocks noChangeAspect="1"/>
          </p:cNvGraphicFramePr>
          <p:nvPr/>
        </p:nvGraphicFramePr>
        <p:xfrm>
          <a:off x="6199582" y="3717032"/>
          <a:ext cx="1063625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4" name="Формула" r:id="rId7" imgW="609480" imgH="419040" progId="Equation.3">
                  <p:embed/>
                </p:oleObj>
              </mc:Choice>
              <mc:Fallback>
                <p:oleObj name="Формула" r:id="rId7" imgW="60948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9582" y="3717032"/>
                        <a:ext cx="1063625" cy="7508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449788" y="896885"/>
            <a:ext cx="3600000" cy="360000"/>
          </a:xfrm>
          <a:prstGeom prst="rect">
            <a:avLst/>
          </a:prstGeom>
          <a:solidFill>
            <a:srgbClr val="663300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Кинетическая энергия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860032" y="891988"/>
            <a:ext cx="3600000" cy="360000"/>
          </a:xfrm>
          <a:prstGeom prst="rect">
            <a:avLst/>
          </a:prstGeom>
          <a:solidFill>
            <a:srgbClr val="663300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Потенциальная энергия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860032" y="2950594"/>
            <a:ext cx="3672000" cy="6944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1338" indent="-541338"/>
            <a:r>
              <a:rPr lang="en-US" sz="1400" b="1" i="1" dirty="0" err="1">
                <a:solidFill>
                  <a:srgbClr val="422100"/>
                </a:solidFill>
                <a:latin typeface="Verdana" pitchFamily="34" charset="0"/>
              </a:rPr>
              <a:t>E</a:t>
            </a:r>
            <a:r>
              <a:rPr lang="en-US" sz="1400" b="1" i="1" baseline="-25000" dirty="0" err="1">
                <a:solidFill>
                  <a:srgbClr val="422100"/>
                </a:solidFill>
                <a:latin typeface="Verdana" pitchFamily="34" charset="0"/>
              </a:rPr>
              <a:t>k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 = f(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от положения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по отношению к внешним телам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)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49788" y="1256885"/>
            <a:ext cx="360000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энергия движения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860032" y="1251988"/>
            <a:ext cx="360000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энергия взаимодействия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542084" y="3789040"/>
            <a:ext cx="900000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м.б. </a:t>
            </a:r>
            <a:br>
              <a:rPr lang="en-US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en-US" sz="1400" b="1" i="1" dirty="0" err="1">
                <a:solidFill>
                  <a:srgbClr val="422100"/>
                </a:solidFill>
                <a:latin typeface="Verdana" pitchFamily="34" charset="0"/>
              </a:rPr>
              <a:t>E</a:t>
            </a:r>
            <a:r>
              <a:rPr lang="en-US" sz="1400" b="1" i="1" baseline="-25000" dirty="0" err="1">
                <a:solidFill>
                  <a:srgbClr val="422100"/>
                </a:solidFill>
                <a:latin typeface="Verdana" pitchFamily="34" charset="0"/>
              </a:rPr>
              <a:t>k</a:t>
            </a:r>
            <a:r>
              <a:rPr lang="ru-RU" sz="1400" b="1" i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&lt; 0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67544" y="5219418"/>
            <a:ext cx="7992888" cy="360000"/>
          </a:xfrm>
          <a:prstGeom prst="rect">
            <a:avLst/>
          </a:prstGeom>
          <a:solidFill>
            <a:srgbClr val="663300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Полная механическая</a:t>
            </a:r>
            <a:r>
              <a:rPr lang="en-US" b="1" dirty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энергия системы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67544" y="5589280"/>
            <a:ext cx="7992888" cy="108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энергия механического движения </a:t>
            </a:r>
            <a:r>
              <a:rPr lang="ru-RU" sz="1400" b="1">
                <a:solidFill>
                  <a:srgbClr val="422100"/>
                </a:solidFill>
                <a:latin typeface="Verdana" pitchFamily="34" charset="0"/>
              </a:rPr>
              <a:t>и взаимодействия тел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  <a:p>
            <a:pPr algn="ctr"/>
            <a:endParaRPr lang="ru-RU" sz="1200" b="1" dirty="0">
              <a:solidFill>
                <a:srgbClr val="422100"/>
              </a:solidFill>
              <a:latin typeface="Verdana" pitchFamily="34" charset="0"/>
            </a:endParaRPr>
          </a:p>
          <a:p>
            <a:pPr algn="ctr"/>
            <a:endParaRPr lang="ru-RU" sz="1200" b="1" dirty="0">
              <a:solidFill>
                <a:srgbClr val="422100"/>
              </a:solidFill>
              <a:latin typeface="Verdana" pitchFamily="34" charset="0"/>
            </a:endParaRPr>
          </a:p>
          <a:p>
            <a:pPr algn="ctr"/>
            <a:endParaRPr lang="ru-RU" sz="1200" b="1" dirty="0">
              <a:solidFill>
                <a:srgbClr val="422100"/>
              </a:solidFill>
              <a:latin typeface="Verdana" pitchFamily="34" charset="0"/>
            </a:endParaRPr>
          </a:p>
          <a:p>
            <a:pPr algn="ctr"/>
            <a:endParaRPr lang="ru-RU" sz="12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43" name="Object 4"/>
          <p:cNvGraphicFramePr>
            <a:graphicFrameLocks noChangeAspect="1"/>
          </p:cNvGraphicFramePr>
          <p:nvPr/>
        </p:nvGraphicFramePr>
        <p:xfrm>
          <a:off x="3203848" y="5945088"/>
          <a:ext cx="1994253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5" name="Формула" r:id="rId9" imgW="761760" imgH="241200" progId="Equation.3">
                  <p:embed/>
                </p:oleObj>
              </mc:Choice>
              <mc:Fallback>
                <p:oleObj name="Формула" r:id="rId9" imgW="76176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5945088"/>
                        <a:ext cx="1994253" cy="6480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" name="Прямая соединительная линия 47"/>
          <p:cNvCxnSpPr/>
          <p:nvPr/>
        </p:nvCxnSpPr>
        <p:spPr>
          <a:xfrm>
            <a:off x="467544" y="4653136"/>
            <a:ext cx="7992888" cy="0"/>
          </a:xfrm>
          <a:prstGeom prst="line">
            <a:avLst/>
          </a:prstGeom>
          <a:ln w="28575"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1" name="Стрелка вправо 50"/>
          <p:cNvSpPr/>
          <p:nvPr/>
        </p:nvSpPr>
        <p:spPr>
          <a:xfrm rot="5400000">
            <a:off x="1403648" y="479719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52" name="Стрелка вправо 51"/>
          <p:cNvSpPr/>
          <p:nvPr/>
        </p:nvSpPr>
        <p:spPr>
          <a:xfrm rot="5400000">
            <a:off x="7092280" y="479719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7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1" grpId="0" animBg="1"/>
      <p:bldP spid="32" grpId="0" animBg="1"/>
      <p:bldP spid="35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51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6300192" y="836712"/>
            <a:ext cx="2843808" cy="4680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79512" y="836712"/>
            <a:ext cx="3024000" cy="48245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Закон сохранения энергии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" name="Picture 8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9023" y="5049240"/>
            <a:ext cx="667157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00987" y="5047084"/>
            <a:ext cx="667157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539800" y="4365104"/>
          <a:ext cx="2232000" cy="43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06" name="Формула" r:id="rId7" imgW="1257120" imgH="241200" progId="Equation.3">
                  <p:embed/>
                </p:oleObj>
              </mc:Choice>
              <mc:Fallback>
                <p:oleObj name="Формула" r:id="rId7" imgW="125712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800" y="4365104"/>
                        <a:ext cx="2232000" cy="4396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83784" y="1988840"/>
            <a:ext cx="1980000" cy="864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Работа сил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НЕ зависит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от траектории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00192" y="2708920"/>
            <a:ext cx="2843808" cy="216024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Системы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, в которых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механическая энергия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постепенно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уменьшается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за счет преобразования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 другие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(немеханические)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формы энергии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–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</a:p>
          <a:p>
            <a:pPr algn="ctr"/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диссипативные системы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44088" y="933103"/>
            <a:ext cx="2448000" cy="43204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Неконсервативные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силы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9628" y="895003"/>
            <a:ext cx="2844000" cy="72008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Силы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, действующие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 потенциальных полях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–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консервативные</a:t>
            </a:r>
            <a:endParaRPr lang="ru-RU" sz="1400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68464" y="1700808"/>
            <a:ext cx="1980000" cy="864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Работа сил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зависит 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от траектории</a:t>
            </a:r>
          </a:p>
        </p:txBody>
      </p:sp>
      <p:cxnSp>
        <p:nvCxnSpPr>
          <p:cNvPr id="14" name="Прямая со стрелкой 13"/>
          <p:cNvCxnSpPr>
            <a:stCxn id="18" idx="3"/>
            <a:endCxn id="19" idx="1"/>
          </p:cNvCxnSpPr>
          <p:nvPr/>
        </p:nvCxnSpPr>
        <p:spPr>
          <a:xfrm>
            <a:off x="1691680" y="6309320"/>
            <a:ext cx="1091236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2231776" y="1880070"/>
            <a:ext cx="648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79512" y="5949280"/>
            <a:ext cx="1512168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</a:rPr>
              <a:t>однородность времени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782916" y="5949280"/>
            <a:ext cx="2869203" cy="72008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</a:rPr>
              <a:t>физические законы </a:t>
            </a:r>
            <a:r>
              <a:rPr lang="ru-RU" sz="1400" b="1" dirty="0">
                <a:solidFill>
                  <a:srgbClr val="422100"/>
                </a:solidFill>
              </a:rPr>
              <a:t>инвариантны</a:t>
            </a:r>
            <a:r>
              <a:rPr lang="ru-RU" sz="1400" dirty="0">
                <a:solidFill>
                  <a:srgbClr val="422100"/>
                </a:solidFill>
              </a:rPr>
              <a:t> относительно выбора</a:t>
            </a:r>
            <a:r>
              <a:rPr lang="ru-RU" sz="1400" b="1" dirty="0">
                <a:solidFill>
                  <a:srgbClr val="422100"/>
                </a:solidFill>
              </a:rPr>
              <a:t> начала отсчета времени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13463" y="5868273"/>
            <a:ext cx="3456384" cy="8367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rgbClr val="422100"/>
                </a:solidFill>
              </a:rPr>
              <a:t>при свободном падении тела в поле сил тяжести </a:t>
            </a:r>
            <a:br>
              <a:rPr lang="ru-RU" sz="1200" dirty="0">
                <a:solidFill>
                  <a:srgbClr val="422100"/>
                </a:solidFill>
              </a:rPr>
            </a:br>
            <a:r>
              <a:rPr lang="ru-RU" sz="1200" dirty="0">
                <a:solidFill>
                  <a:srgbClr val="422100"/>
                </a:solidFill>
              </a:rPr>
              <a:t>его </a:t>
            </a:r>
            <a:r>
              <a:rPr lang="en-US" sz="1200" b="1" i="1" dirty="0">
                <a:solidFill>
                  <a:srgbClr val="422100"/>
                </a:solidFill>
              </a:rPr>
              <a:t>V</a:t>
            </a:r>
            <a:r>
              <a:rPr lang="en-US" sz="1200" dirty="0">
                <a:solidFill>
                  <a:srgbClr val="422100"/>
                </a:solidFill>
              </a:rPr>
              <a:t> </a:t>
            </a:r>
            <a:r>
              <a:rPr lang="ru-RU" sz="1200" dirty="0">
                <a:solidFill>
                  <a:srgbClr val="422100"/>
                </a:solidFill>
              </a:rPr>
              <a:t>и </a:t>
            </a:r>
            <a:r>
              <a:rPr lang="en-US" sz="1200" b="1" i="1" dirty="0">
                <a:solidFill>
                  <a:srgbClr val="422100"/>
                </a:solidFill>
              </a:rPr>
              <a:t>S</a:t>
            </a:r>
            <a:r>
              <a:rPr lang="ru-RU" sz="1200" dirty="0">
                <a:solidFill>
                  <a:srgbClr val="422100"/>
                </a:solidFill>
              </a:rPr>
              <a:t> зависят лишь от начальной скорости </a:t>
            </a:r>
            <a:br>
              <a:rPr lang="en-US" sz="1200" dirty="0">
                <a:solidFill>
                  <a:srgbClr val="422100"/>
                </a:solidFill>
              </a:rPr>
            </a:br>
            <a:r>
              <a:rPr lang="ru-RU" sz="1200" dirty="0">
                <a:solidFill>
                  <a:srgbClr val="422100"/>
                </a:solidFill>
              </a:rPr>
              <a:t>и продолжительности свободного падения тела, </a:t>
            </a:r>
            <a:br>
              <a:rPr lang="ru-RU" sz="1200" dirty="0">
                <a:solidFill>
                  <a:srgbClr val="422100"/>
                </a:solidFill>
              </a:rPr>
            </a:br>
            <a:r>
              <a:rPr lang="ru-RU" sz="1200" dirty="0">
                <a:solidFill>
                  <a:srgbClr val="422100"/>
                </a:solidFill>
              </a:rPr>
              <a:t>но НЕ зависят от того, когда тело начало падать</a:t>
            </a:r>
            <a:endParaRPr lang="ru-RU" sz="12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03967" y="5987380"/>
            <a:ext cx="1152000" cy="28803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>
                <a:solidFill>
                  <a:srgbClr val="422100"/>
                </a:solidFill>
              </a:rPr>
              <a:t>проявляется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89620" y="2924944"/>
            <a:ext cx="2844000" cy="1116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Механические системы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,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на тела которых действуют только консервативные силы –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консервативные</a:t>
            </a:r>
            <a:endParaRPr lang="ru-RU" sz="14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1556792"/>
            <a:ext cx="2520280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i="1" dirty="0">
                <a:solidFill>
                  <a:srgbClr val="422100"/>
                </a:solidFill>
              </a:rPr>
              <a:t>напр</a:t>
            </a:r>
            <a:r>
              <a:rPr lang="ru-RU" sz="1400" dirty="0">
                <a:solidFill>
                  <a:srgbClr val="422100"/>
                </a:solidFill>
              </a:rPr>
              <a:t>., </a:t>
            </a:r>
            <a:r>
              <a:rPr lang="ru-RU" sz="1400" b="1" dirty="0">
                <a:solidFill>
                  <a:srgbClr val="422100"/>
                </a:solidFill>
              </a:rPr>
              <a:t>гравитационная сила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516216" y="1340768"/>
            <a:ext cx="2304256" cy="28803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i="1" dirty="0">
                <a:solidFill>
                  <a:srgbClr val="422100"/>
                </a:solidFill>
              </a:rPr>
              <a:t>напр</a:t>
            </a:r>
            <a:r>
              <a:rPr lang="ru-RU" sz="1400" dirty="0">
                <a:solidFill>
                  <a:srgbClr val="422100"/>
                </a:solidFill>
              </a:rPr>
              <a:t>., </a:t>
            </a:r>
            <a:r>
              <a:rPr lang="ru-RU" sz="1400" b="1" dirty="0">
                <a:solidFill>
                  <a:srgbClr val="422100"/>
                </a:solidFill>
              </a:rPr>
              <a:t>сила трения</a:t>
            </a:r>
            <a:endParaRPr lang="ru-RU" sz="1400" b="1" baseline="-25000" dirty="0">
              <a:solidFill>
                <a:srgbClr val="422100"/>
              </a:solidFill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rot="5400000">
            <a:off x="2304570" y="2672094"/>
            <a:ext cx="504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3059832" y="836712"/>
            <a:ext cx="3168352" cy="86409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фундаментальный</a:t>
            </a:r>
            <a:r>
              <a:rPr lang="ru-RU" dirty="0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dirty="0">
                <a:solidFill>
                  <a:srgbClr val="422100"/>
                </a:solidFill>
                <a:latin typeface="Verdana" pitchFamily="34" charset="0"/>
              </a:rPr>
              <a:t>закон природы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203848" y="3717032"/>
            <a:ext cx="3132000" cy="11521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Закон сохранения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механической энергии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(для консервативных систем)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–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частный случай общего закона сохранения энергии</a:t>
            </a:r>
            <a:endParaRPr lang="ru-RU" sz="14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169940" y="1700808"/>
            <a:ext cx="3132000" cy="165618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Энергия никогда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НИКУДА НЕ ИСЧЕЗАЕТ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и НЕ ПОЯВЛЯЕТСЯ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ИЗ НИ ОТКУДА,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она лишь переходит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из одного вида в другой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266377" y="4797152"/>
            <a:ext cx="2772000" cy="72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</a:rPr>
              <a:t>закон сохранения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механической</a:t>
            </a:r>
            <a:r>
              <a:rPr lang="ru-RU" sz="1600" b="1" dirty="0">
                <a:solidFill>
                  <a:srgbClr val="422100"/>
                </a:solidFill>
              </a:rPr>
              <a:t> энергии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588224" y="4941168"/>
            <a:ext cx="2304256" cy="50405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диссипация – рассеяние</a:t>
            </a:r>
          </a:p>
        </p:txBody>
      </p:sp>
      <p:cxnSp>
        <p:nvCxnSpPr>
          <p:cNvPr id="50" name="Прямая со стрелкой 49"/>
          <p:cNvCxnSpPr/>
          <p:nvPr/>
        </p:nvCxnSpPr>
        <p:spPr>
          <a:xfrm rot="5400000">
            <a:off x="8245242" y="1555958"/>
            <a:ext cx="720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rot="5400000">
            <a:off x="8245242" y="2564150"/>
            <a:ext cx="720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210369" y="5661248"/>
            <a:ext cx="756000" cy="28803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>
                <a:solidFill>
                  <a:srgbClr val="422100"/>
                </a:solidFill>
              </a:rPr>
              <a:t>связан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61" name="Стрелка вправо 60"/>
          <p:cNvSpPr/>
          <p:nvPr/>
        </p:nvSpPr>
        <p:spPr>
          <a:xfrm rot="5400000">
            <a:off x="1475696" y="3933056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cxnSp>
        <p:nvCxnSpPr>
          <p:cNvPr id="71" name="Прямая со стрелкой 70"/>
          <p:cNvCxnSpPr/>
          <p:nvPr/>
        </p:nvCxnSpPr>
        <p:spPr>
          <a:xfrm rot="5400000">
            <a:off x="602869" y="5742027"/>
            <a:ext cx="720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35" name="Picture 1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5896" y="5085184"/>
            <a:ext cx="604229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8" grpId="0" animBg="1"/>
      <p:bldP spid="19" grpId="0" animBg="1"/>
      <p:bldP spid="20" grpId="0"/>
      <p:bldP spid="21" grpId="0"/>
      <p:bldP spid="25" grpId="0" animBg="1"/>
      <p:bldP spid="27" grpId="0"/>
      <p:bldP spid="28" grpId="0"/>
      <p:bldP spid="42" grpId="0"/>
      <p:bldP spid="43" grpId="0"/>
      <p:bldP spid="44" grpId="0"/>
      <p:bldP spid="45" grpId="0"/>
      <p:bldP spid="47" grpId="0"/>
      <p:bldP spid="59" grpId="0"/>
      <p:bldP spid="6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>
            <a:normAutofit fontScale="90000"/>
          </a:bodyPr>
          <a:lstStyle/>
          <a:p>
            <a:r>
              <a:rPr lang="ru-RU" dirty="0"/>
              <a:t>Графическое представление энергии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3" cstate="print"/>
          <a:srcRect l="10216" t="14727" r="59136"/>
          <a:stretch>
            <a:fillRect/>
          </a:stretch>
        </p:blipFill>
        <p:spPr bwMode="auto">
          <a:xfrm>
            <a:off x="134237" y="1960321"/>
            <a:ext cx="3456384" cy="2859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131" name="Picture 3"/>
          <p:cNvPicPr>
            <a:picLocks noChangeAspect="1" noChangeArrowheads="1"/>
          </p:cNvPicPr>
          <p:nvPr/>
        </p:nvPicPr>
        <p:blipFill>
          <a:blip r:embed="rId4" cstate="print"/>
          <a:srcRect l="13859" t="14538" r="61234"/>
          <a:stretch>
            <a:fillRect/>
          </a:stretch>
        </p:blipFill>
        <p:spPr bwMode="auto">
          <a:xfrm>
            <a:off x="3876428" y="2070861"/>
            <a:ext cx="2772000" cy="287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3744" y="692696"/>
            <a:ext cx="3528176" cy="38861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Потенциальная кривая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052736"/>
            <a:ext cx="2808312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График зависимости потенциальной энергии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от некоторого аргумента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851920" y="1058069"/>
            <a:ext cx="3528392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энергия – функция одной переменной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(</a:t>
            </a:r>
            <a:r>
              <a:rPr lang="ru-RU" sz="1400" i="1" dirty="0">
                <a:solidFill>
                  <a:srgbClr val="422100"/>
                </a:solidFill>
                <a:latin typeface="Verdana" pitchFamily="34" charset="0"/>
              </a:rPr>
              <a:t>напр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., координаты </a:t>
            </a:r>
            <a:r>
              <a:rPr lang="ru-RU" sz="1400" i="1" dirty="0" err="1">
                <a:solidFill>
                  <a:srgbClr val="422100"/>
                </a:solidFill>
                <a:latin typeface="Verdana" pitchFamily="34" charset="0"/>
              </a:rPr>
              <a:t>х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) – </a:t>
            </a:r>
            <a:r>
              <a:rPr lang="ru-RU" sz="1400" b="1" i="1" dirty="0">
                <a:solidFill>
                  <a:srgbClr val="422100"/>
                </a:solidFill>
                <a:latin typeface="Verdana" pitchFamily="34" charset="0"/>
              </a:rPr>
              <a:t>П=П (</a:t>
            </a:r>
            <a:r>
              <a:rPr lang="ru-RU" sz="1400" b="1" i="1" dirty="0" err="1">
                <a:solidFill>
                  <a:srgbClr val="422100"/>
                </a:solidFill>
                <a:latin typeface="Verdana" pitchFamily="34" charset="0"/>
              </a:rPr>
              <a:t>х</a:t>
            </a:r>
            <a:r>
              <a:rPr lang="ru-RU" sz="1400" b="1" i="1" dirty="0">
                <a:solidFill>
                  <a:srgbClr val="42210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915816" y="5949280"/>
            <a:ext cx="1944216" cy="90872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Анализ потенциальных кривых</a:t>
            </a:r>
            <a:endParaRPr lang="ru-RU" sz="13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92080" y="6006430"/>
            <a:ext cx="1584176" cy="79208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характер движения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тела</a:t>
            </a:r>
            <a:endParaRPr lang="ru-RU" sz="13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4237" y="1700808"/>
            <a:ext cx="3636000" cy="36000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solidFill>
                  <a:srgbClr val="422100"/>
                </a:solidFill>
                <a:latin typeface="Verdana" pitchFamily="34" charset="0"/>
              </a:rPr>
              <a:t>Е</a:t>
            </a:r>
            <a:r>
              <a:rPr lang="ru-RU" sz="1400" b="1" baseline="-25000" dirty="0" err="1">
                <a:solidFill>
                  <a:srgbClr val="422100"/>
                </a:solidFill>
                <a:latin typeface="Verdana" pitchFamily="34" charset="0"/>
              </a:rPr>
              <a:t>п</a:t>
            </a:r>
            <a:r>
              <a:rPr lang="ru-RU" sz="1400" b="1" baseline="-250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300" b="1" dirty="0">
                <a:solidFill>
                  <a:srgbClr val="422100"/>
                </a:solidFill>
                <a:latin typeface="Verdana" pitchFamily="34" charset="0"/>
              </a:rPr>
              <a:t>тела в однородном поле тяжести</a:t>
            </a:r>
            <a:endParaRPr lang="ru-RU" sz="13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1520" y="4365104"/>
            <a:ext cx="923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l-GR" i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i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i="1" dirty="0">
                <a:solidFill>
                  <a:srgbClr val="422100"/>
                </a:solidFill>
                <a:latin typeface="Times New Roman" pitchFamily="18" charset="0"/>
                <a:cs typeface="Times New Roman" pitchFamily="18" charset="0"/>
              </a:rPr>
              <a:t>mg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115616" y="2060848"/>
            <a:ext cx="1872208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полная энергия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437734" y="2934497"/>
            <a:ext cx="1414185" cy="396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кинетическая энергия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411002" y="3510561"/>
            <a:ext cx="1368152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потенциальная энергия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27" name="Прямая со стрелкой 52"/>
          <p:cNvCxnSpPr>
            <a:stCxn id="24" idx="1"/>
          </p:cNvCxnSpPr>
          <p:nvPr/>
        </p:nvCxnSpPr>
        <p:spPr>
          <a:xfrm rot="10800000">
            <a:off x="1691682" y="2996957"/>
            <a:ext cx="746052" cy="135541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" name="Прямая со стрелкой 52"/>
          <p:cNvCxnSpPr>
            <a:stCxn id="25" idx="1"/>
          </p:cNvCxnSpPr>
          <p:nvPr/>
        </p:nvCxnSpPr>
        <p:spPr>
          <a:xfrm rot="10800000" flipV="1">
            <a:off x="1633774" y="3690581"/>
            <a:ext cx="777228" cy="35271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176134" name="Object 6"/>
          <p:cNvGraphicFramePr>
            <a:graphicFrameLocks noChangeAspect="1"/>
          </p:cNvGraphicFramePr>
          <p:nvPr/>
        </p:nvGraphicFramePr>
        <p:xfrm>
          <a:off x="1934437" y="4869208"/>
          <a:ext cx="128508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4" name="Формула" r:id="rId5" imgW="736560" imgH="241200" progId="Equation.3">
                  <p:embed/>
                </p:oleObj>
              </mc:Choice>
              <mc:Fallback>
                <p:oleObj name="Формула" r:id="rId5" imgW="73656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4437" y="4869208"/>
                        <a:ext cx="1285080" cy="432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35" name="Object 7"/>
          <p:cNvGraphicFramePr>
            <a:graphicFrameLocks noChangeAspect="1"/>
          </p:cNvGraphicFramePr>
          <p:nvPr/>
        </p:nvGraphicFramePr>
        <p:xfrm>
          <a:off x="350261" y="4869208"/>
          <a:ext cx="1328748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5" name="Формула" r:id="rId7" imgW="761760" imgH="241200" progId="Equation.3">
                  <p:embed/>
                </p:oleObj>
              </mc:Choice>
              <mc:Fallback>
                <p:oleObj name="Формула" r:id="rId7" imgW="76176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261" y="4869208"/>
                        <a:ext cx="1328748" cy="43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6"/>
          <p:cNvGraphicFramePr>
            <a:graphicFrameLocks noChangeAspect="1"/>
          </p:cNvGraphicFramePr>
          <p:nvPr/>
        </p:nvGraphicFramePr>
        <p:xfrm>
          <a:off x="638293" y="5445304"/>
          <a:ext cx="223185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6" name="Формула" r:id="rId9" imgW="1333440" imgH="419040" progId="Equation.3">
                  <p:embed/>
                </p:oleObj>
              </mc:Choice>
              <mc:Fallback>
                <p:oleObj name="Формула" r:id="rId9" imgW="1333440" imgH="419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293" y="5445304"/>
                        <a:ext cx="2231850" cy="720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6"/>
          <p:cNvGraphicFramePr>
            <a:graphicFrameLocks noChangeAspect="1"/>
          </p:cNvGraphicFramePr>
          <p:nvPr/>
        </p:nvGraphicFramePr>
        <p:xfrm>
          <a:off x="877309" y="6309368"/>
          <a:ext cx="176088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7" name="Формула" r:id="rId11" imgW="1117440" imgH="266400" progId="Equation.3">
                  <p:embed/>
                </p:oleObj>
              </mc:Choice>
              <mc:Fallback>
                <p:oleObj name="Формула" r:id="rId11" imgW="1117440" imgH="2664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309" y="6309368"/>
                        <a:ext cx="1760880" cy="43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Прямая со стрелкой 38"/>
          <p:cNvCxnSpPr/>
          <p:nvPr/>
        </p:nvCxnSpPr>
        <p:spPr>
          <a:xfrm>
            <a:off x="1619672" y="5013176"/>
            <a:ext cx="286444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5400000">
            <a:off x="1044426" y="6236494"/>
            <a:ext cx="432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3852360" y="1706141"/>
            <a:ext cx="5112128" cy="36000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solidFill>
                  <a:srgbClr val="422100"/>
                </a:solidFill>
                <a:latin typeface="Verdana" pitchFamily="34" charset="0"/>
              </a:rPr>
              <a:t>Е</a:t>
            </a:r>
            <a:r>
              <a:rPr lang="ru-RU" sz="1400" b="1" baseline="-25000" dirty="0" err="1">
                <a:solidFill>
                  <a:srgbClr val="422100"/>
                </a:solidFill>
                <a:latin typeface="Verdana" pitchFamily="34" charset="0"/>
              </a:rPr>
              <a:t>п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упруго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деформированного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тела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292080" y="2138149"/>
            <a:ext cx="1512168" cy="28803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полная энергия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47" name="Прямая со стрелкой 52"/>
          <p:cNvCxnSpPr/>
          <p:nvPr/>
        </p:nvCxnSpPr>
        <p:spPr>
          <a:xfrm rot="5400000">
            <a:off x="5436096" y="2492896"/>
            <a:ext cx="288032" cy="28803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6876256" y="2327424"/>
            <a:ext cx="1368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деформация </a:t>
            </a:r>
            <a:r>
              <a:rPr lang="ru-RU" sz="1400" b="1" i="1" dirty="0" err="1">
                <a:solidFill>
                  <a:srgbClr val="422100"/>
                </a:solidFill>
              </a:rPr>
              <a:t>х</a:t>
            </a:r>
            <a:r>
              <a:rPr lang="ru-RU" sz="1400" b="1" i="1" dirty="0">
                <a:solidFill>
                  <a:srgbClr val="422100"/>
                </a:solidFill>
              </a:rPr>
              <a:t> </a:t>
            </a:r>
            <a:r>
              <a:rPr lang="ru-RU" sz="1400" b="1" dirty="0">
                <a:solidFill>
                  <a:srgbClr val="422100"/>
                </a:solidFill>
                <a:cs typeface="Arial"/>
              </a:rPr>
              <a:t>↑</a:t>
            </a:r>
            <a:r>
              <a:rPr lang="ru-RU" sz="1400" b="1" dirty="0">
                <a:solidFill>
                  <a:srgbClr val="422100"/>
                </a:solidFill>
                <a:latin typeface="Arial"/>
                <a:cs typeface="Arial"/>
              </a:rPr>
              <a:t> </a:t>
            </a:r>
            <a:r>
              <a:rPr lang="ru-RU" sz="1400" b="1" dirty="0">
                <a:solidFill>
                  <a:srgbClr val="422100"/>
                </a:solidFill>
                <a:cs typeface="Arial"/>
              </a:rPr>
              <a:t>возрастает</a:t>
            </a:r>
            <a:endParaRPr lang="ru-RU" sz="1400" b="1" i="1" dirty="0">
              <a:solidFill>
                <a:srgbClr val="422100"/>
              </a:solidFill>
            </a:endParaRPr>
          </a:p>
        </p:txBody>
      </p:sp>
      <p:sp>
        <p:nvSpPr>
          <p:cNvPr id="60" name="Стрелка вправо 59"/>
          <p:cNvSpPr/>
          <p:nvPr/>
        </p:nvSpPr>
        <p:spPr>
          <a:xfrm>
            <a:off x="8460432" y="2687464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923928" y="5085144"/>
            <a:ext cx="1296144" cy="3600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>
                <a:solidFill>
                  <a:srgbClr val="422100"/>
                </a:solidFill>
              </a:rPr>
              <a:t>говорят, что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63" name="Прямая со стрелкой 62"/>
          <p:cNvCxnSpPr/>
          <p:nvPr/>
        </p:nvCxnSpPr>
        <p:spPr>
          <a:xfrm>
            <a:off x="7669932" y="4559672"/>
            <a:ext cx="286444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176138" name="Object 10"/>
          <p:cNvGraphicFramePr>
            <a:graphicFrameLocks noChangeAspect="1"/>
          </p:cNvGraphicFramePr>
          <p:nvPr/>
        </p:nvGraphicFramePr>
        <p:xfrm>
          <a:off x="6876256" y="4343648"/>
          <a:ext cx="76517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8" name="Формула" r:id="rId13" imgW="431640" imgH="228600" progId="Equation.3">
                  <p:embed/>
                </p:oleObj>
              </mc:Choice>
              <mc:Fallback>
                <p:oleObj name="Формула" r:id="rId13" imgW="43164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4343648"/>
                        <a:ext cx="765175" cy="417512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39" name="Object 11"/>
          <p:cNvGraphicFramePr>
            <a:graphicFrameLocks noChangeAspect="1"/>
          </p:cNvGraphicFramePr>
          <p:nvPr/>
        </p:nvGraphicFramePr>
        <p:xfrm>
          <a:off x="7956376" y="4319140"/>
          <a:ext cx="855663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9" name="Формула" r:id="rId15" imgW="482400" imgH="241200" progId="Equation.3">
                  <p:embed/>
                </p:oleObj>
              </mc:Choice>
              <mc:Fallback>
                <p:oleObj name="Формула" r:id="rId15" imgW="482400" imgH="241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376" y="4319140"/>
                        <a:ext cx="855663" cy="44132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40" name="Object 12"/>
          <p:cNvGraphicFramePr>
            <a:graphicFrameLocks noChangeAspect="1"/>
          </p:cNvGraphicFramePr>
          <p:nvPr/>
        </p:nvGraphicFramePr>
        <p:xfrm>
          <a:off x="6876256" y="2903488"/>
          <a:ext cx="135255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0" name="Формула" r:id="rId17" imgW="761760" imgH="241200" progId="Equation.3">
                  <p:embed/>
                </p:oleObj>
              </mc:Choice>
              <mc:Fallback>
                <p:oleObj name="Формула" r:id="rId17" imgW="761760" imgH="2412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2903488"/>
                        <a:ext cx="1352550" cy="4397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Прямоугольник 67"/>
          <p:cNvSpPr/>
          <p:nvPr/>
        </p:nvSpPr>
        <p:spPr>
          <a:xfrm>
            <a:off x="8604448" y="3695576"/>
            <a:ext cx="504056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НО</a:t>
            </a:r>
            <a:endParaRPr lang="ru-RU" sz="1400" b="1" i="1" dirty="0">
              <a:solidFill>
                <a:srgbClr val="42210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364088" y="5013176"/>
            <a:ext cx="2448272" cy="79204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тело находится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в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потенциальной яме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с координатами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76141" name="Object 13"/>
          <p:cNvGraphicFramePr>
            <a:graphicFrameLocks noChangeAspect="1"/>
          </p:cNvGraphicFramePr>
          <p:nvPr/>
        </p:nvGraphicFramePr>
        <p:xfrm>
          <a:off x="7245206" y="5589240"/>
          <a:ext cx="1767014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1" name="Формула" r:id="rId19" imgW="888840" imgH="228600" progId="Equation.3">
                  <p:embed/>
                </p:oleObj>
              </mc:Choice>
              <mc:Fallback>
                <p:oleObj name="Формула" r:id="rId19" imgW="888840" imgH="2286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5206" y="5589240"/>
                        <a:ext cx="1767014" cy="468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1" name="Прямая со стрелкой 70"/>
          <p:cNvCxnSpPr/>
          <p:nvPr/>
        </p:nvCxnSpPr>
        <p:spPr>
          <a:xfrm>
            <a:off x="7452320" y="3911600"/>
            <a:ext cx="432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72" name="Object 10"/>
          <p:cNvGraphicFramePr>
            <a:graphicFrameLocks noChangeAspect="1"/>
          </p:cNvGraphicFramePr>
          <p:nvPr/>
        </p:nvGraphicFramePr>
        <p:xfrm>
          <a:off x="7906602" y="3695576"/>
          <a:ext cx="5842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2" name="Формула" r:id="rId21" imgW="330120" imgH="241200" progId="Equation.3">
                  <p:embed/>
                </p:oleObj>
              </mc:Choice>
              <mc:Fallback>
                <p:oleObj name="Формула" r:id="rId21" imgW="330120" imgH="2412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6602" y="3695576"/>
                        <a:ext cx="584200" cy="44132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11"/>
          <p:cNvGraphicFramePr>
            <a:graphicFrameLocks noChangeAspect="1"/>
          </p:cNvGraphicFramePr>
          <p:nvPr/>
        </p:nvGraphicFramePr>
        <p:xfrm>
          <a:off x="6876256" y="3695576"/>
          <a:ext cx="608012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3" name="Формула" r:id="rId23" imgW="342720" imgH="253800" progId="Equation.3">
                  <p:embed/>
                </p:oleObj>
              </mc:Choice>
              <mc:Fallback>
                <p:oleObj name="Формула" r:id="rId23" imgW="342720" imgH="2538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3695576"/>
                        <a:ext cx="608012" cy="46513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4" name="Прямая соединительная линия 73"/>
          <p:cNvCxnSpPr/>
          <p:nvPr/>
        </p:nvCxnSpPr>
        <p:spPr>
          <a:xfrm rot="5400000">
            <a:off x="7884424" y="2844145"/>
            <a:ext cx="1008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7" name="Прямая со стрелкой 52"/>
          <p:cNvCxnSpPr/>
          <p:nvPr/>
        </p:nvCxnSpPr>
        <p:spPr>
          <a:xfrm rot="5400000">
            <a:off x="1043608" y="2348880"/>
            <a:ext cx="288032" cy="28803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1836514" y="5444406"/>
            <a:ext cx="432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3851920" y="764704"/>
            <a:ext cx="3528392" cy="28803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Одномерное движение тела</a:t>
            </a:r>
            <a:endParaRPr lang="ru-RU" sz="16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50" name="Стрелка вправо 49"/>
          <p:cNvSpPr/>
          <p:nvPr/>
        </p:nvSpPr>
        <p:spPr>
          <a:xfrm>
            <a:off x="4932080" y="623731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76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76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76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176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"/>
                            </p:stCondLst>
                            <p:childTnLst>
                              <p:par>
                                <p:cTn id="1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/>
      <p:bldP spid="14" grpId="0"/>
      <p:bldP spid="16" grpId="0" animBg="1"/>
      <p:bldP spid="19" grpId="0"/>
      <p:bldP spid="20" grpId="0"/>
      <p:bldP spid="24" grpId="0"/>
      <p:bldP spid="25" grpId="0"/>
      <p:bldP spid="41" grpId="0" animBg="1"/>
      <p:bldP spid="46" grpId="0"/>
      <p:bldP spid="49" grpId="0" animBg="1"/>
      <p:bldP spid="60" grpId="0" animBg="1"/>
      <p:bldP spid="61" grpId="0"/>
      <p:bldP spid="68" grpId="0"/>
      <p:bldP spid="69" grpId="0" animBg="1"/>
      <p:bldP spid="44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>
            <a:normAutofit fontScale="90000"/>
          </a:bodyPr>
          <a:lstStyle/>
          <a:p>
            <a:r>
              <a:rPr lang="ru-RU" dirty="0"/>
              <a:t>Графическое представление энергии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76132" name="Picture 4"/>
          <p:cNvPicPr>
            <a:picLocks noChangeAspect="1" noChangeArrowheads="1"/>
          </p:cNvPicPr>
          <p:nvPr/>
        </p:nvPicPr>
        <p:blipFill>
          <a:blip r:embed="rId3" cstate="print"/>
          <a:srcRect l="8774" t="20341" r="51745" b="11858"/>
          <a:stretch>
            <a:fillRect/>
          </a:stretch>
        </p:blipFill>
        <p:spPr bwMode="auto">
          <a:xfrm>
            <a:off x="395536" y="1224136"/>
            <a:ext cx="5904656" cy="437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Прямоугольник 74"/>
          <p:cNvSpPr/>
          <p:nvPr/>
        </p:nvSpPr>
        <p:spPr>
          <a:xfrm>
            <a:off x="395536" y="864096"/>
            <a:ext cx="5904656" cy="360000"/>
          </a:xfrm>
          <a:prstGeom prst="rect">
            <a:avLst/>
          </a:prstGeom>
          <a:solidFill>
            <a:schemeClr val="bg2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Общий случай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220072" y="2520280"/>
            <a:ext cx="936104" cy="64807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</a:rPr>
              <a:t>полная энергия частицы</a:t>
            </a:r>
            <a:endParaRPr lang="ru-RU" sz="16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50" name="Прямая со стрелкой 52"/>
          <p:cNvCxnSpPr/>
          <p:nvPr/>
        </p:nvCxnSpPr>
        <p:spPr>
          <a:xfrm rot="5400000">
            <a:off x="1223628" y="3276364"/>
            <a:ext cx="2016224" cy="7920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1979712" y="1896716"/>
            <a:ext cx="1656184" cy="64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422100"/>
                </a:solidFill>
              </a:rPr>
              <a:t>П(</a:t>
            </a:r>
            <a:r>
              <a:rPr lang="ru-RU" b="1" i="1" dirty="0" err="1">
                <a:solidFill>
                  <a:srgbClr val="422100"/>
                </a:solidFill>
              </a:rPr>
              <a:t>х</a:t>
            </a:r>
            <a:r>
              <a:rPr lang="ru-RU" b="1" i="1" dirty="0">
                <a:solidFill>
                  <a:srgbClr val="422100"/>
                </a:solidFill>
              </a:rPr>
              <a:t>) </a:t>
            </a:r>
            <a:r>
              <a:rPr lang="ru-RU" dirty="0">
                <a:solidFill>
                  <a:srgbClr val="422100"/>
                </a:solidFill>
                <a:sym typeface="Symbol"/>
              </a:rPr>
              <a:t></a:t>
            </a:r>
            <a:r>
              <a:rPr lang="ru-RU" b="1" dirty="0">
                <a:solidFill>
                  <a:srgbClr val="422100"/>
                </a:solidFill>
              </a:rPr>
              <a:t> </a:t>
            </a:r>
            <a:r>
              <a:rPr lang="ru-RU" b="1" i="1" dirty="0">
                <a:solidFill>
                  <a:srgbClr val="422100"/>
                </a:solidFill>
              </a:rPr>
              <a:t>Е </a:t>
            </a:r>
            <a:br>
              <a:rPr lang="en-US" b="1" i="1" dirty="0">
                <a:solidFill>
                  <a:srgbClr val="422100"/>
                </a:solidFill>
              </a:rPr>
            </a:br>
            <a:r>
              <a:rPr lang="ru-RU" dirty="0">
                <a:solidFill>
                  <a:srgbClr val="422100"/>
                </a:solidFill>
              </a:rPr>
              <a:t>(области </a:t>
            </a:r>
            <a:r>
              <a:rPr lang="en-US" dirty="0">
                <a:solidFill>
                  <a:srgbClr val="422100"/>
                </a:solidFill>
              </a:rPr>
              <a:t>I </a:t>
            </a:r>
            <a:r>
              <a:rPr lang="ru-RU" dirty="0">
                <a:solidFill>
                  <a:srgbClr val="422100"/>
                </a:solidFill>
              </a:rPr>
              <a:t>и </a:t>
            </a:r>
            <a:r>
              <a:rPr lang="en-US" dirty="0">
                <a:solidFill>
                  <a:srgbClr val="422100"/>
                </a:solidFill>
              </a:rPr>
              <a:t>III</a:t>
            </a:r>
            <a:r>
              <a:rPr lang="ru-RU" dirty="0">
                <a:solidFill>
                  <a:srgbClr val="422100"/>
                </a:solidFill>
              </a:rPr>
              <a:t>)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6384833" y="4248472"/>
            <a:ext cx="936104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высота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барьера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55" name="Прямая со стрелкой 52"/>
          <p:cNvCxnSpPr/>
          <p:nvPr/>
        </p:nvCxnSpPr>
        <p:spPr>
          <a:xfrm rot="5400000">
            <a:off x="4644008" y="3248744"/>
            <a:ext cx="872480" cy="27964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8" name="Прямая со стрелкой 52"/>
          <p:cNvCxnSpPr/>
          <p:nvPr/>
        </p:nvCxnSpPr>
        <p:spPr>
          <a:xfrm rot="16200000" flipH="1">
            <a:off x="2663788" y="3492388"/>
            <a:ext cx="2016224" cy="50405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3851920" y="1872208"/>
            <a:ext cx="2304256" cy="64807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потенциальный барьер </a:t>
            </a:r>
            <a:r>
              <a:rPr lang="ru-RU" sz="1600" dirty="0">
                <a:solidFill>
                  <a:srgbClr val="422100"/>
                </a:solidFill>
              </a:rPr>
              <a:t>(область </a:t>
            </a:r>
            <a:r>
              <a:rPr lang="en-US" sz="1600" b="1" i="1" dirty="0">
                <a:solidFill>
                  <a:srgbClr val="422100"/>
                </a:solidFill>
              </a:rPr>
              <a:t>CDG</a:t>
            </a:r>
            <a:r>
              <a:rPr lang="en-US" sz="1600" dirty="0">
                <a:solidFill>
                  <a:srgbClr val="422100"/>
                </a:solidFill>
              </a:rPr>
              <a:t>)</a:t>
            </a:r>
            <a:endParaRPr lang="ru-RU" sz="1600" i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76" name="Прямая со стрелкой 52"/>
          <p:cNvCxnSpPr/>
          <p:nvPr/>
        </p:nvCxnSpPr>
        <p:spPr>
          <a:xfrm rot="5400000">
            <a:off x="3095836" y="2556284"/>
            <a:ext cx="1224136" cy="115212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0" name="Прямоугольник 79"/>
          <p:cNvSpPr/>
          <p:nvPr/>
        </p:nvSpPr>
        <p:spPr>
          <a:xfrm>
            <a:off x="6372200" y="2952328"/>
            <a:ext cx="1008112" cy="86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ширина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барьера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7596336" y="2952328"/>
            <a:ext cx="1368000" cy="864096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интервал значений </a:t>
            </a:r>
            <a:r>
              <a:rPr lang="ru-RU" sz="1400" b="1" i="1" dirty="0" err="1">
                <a:solidFill>
                  <a:srgbClr val="422100"/>
                </a:solidFill>
                <a:latin typeface="Verdana" pitchFamily="34" charset="0"/>
              </a:rPr>
              <a:t>х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,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при которых 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E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&lt; П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7343929" y="3166836"/>
            <a:ext cx="288032" cy="396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=</a:t>
            </a:r>
            <a:endParaRPr lang="ru-RU" sz="16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7811602" y="4248544"/>
            <a:ext cx="1152000" cy="64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разность П</a:t>
            </a:r>
            <a:r>
              <a:rPr lang="en-US" sz="1400" b="1" baseline="-25000" dirty="0">
                <a:solidFill>
                  <a:srgbClr val="422100"/>
                </a:solidFill>
                <a:latin typeface="Verdana" pitchFamily="34" charset="0"/>
              </a:rPr>
              <a:t>m</a:t>
            </a:r>
            <a:r>
              <a:rPr lang="ru-RU" sz="1400" b="1" baseline="-25000" dirty="0">
                <a:solidFill>
                  <a:srgbClr val="422100"/>
                </a:solidFill>
                <a:latin typeface="Verdana" pitchFamily="34" charset="0"/>
              </a:rPr>
              <a:t>ах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–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E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7379554" y="4356528"/>
            <a:ext cx="288032" cy="396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=</a:t>
            </a:r>
            <a:endParaRPr lang="ru-RU" sz="16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6372200" y="1368152"/>
            <a:ext cx="2915816" cy="10801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</a:rPr>
              <a:t>области:</a:t>
            </a:r>
          </a:p>
          <a:p>
            <a:pPr marL="534988" indent="-534988"/>
            <a:r>
              <a:rPr lang="ru-RU" sz="1600" b="1" i="1" dirty="0">
                <a:solidFill>
                  <a:srgbClr val="422100"/>
                </a:solidFill>
              </a:rPr>
              <a:t>АВС – </a:t>
            </a:r>
            <a:r>
              <a:rPr lang="ru-RU" sz="1600" b="1" dirty="0">
                <a:solidFill>
                  <a:srgbClr val="422100"/>
                </a:solidFill>
              </a:rPr>
              <a:t>потенциальная яма</a:t>
            </a:r>
          </a:p>
          <a:p>
            <a:pPr marL="534988" indent="-534988"/>
            <a:r>
              <a:rPr lang="en-US" sz="1600" b="1" i="1" dirty="0">
                <a:solidFill>
                  <a:srgbClr val="422100"/>
                </a:solidFill>
              </a:rPr>
              <a:t>CDG</a:t>
            </a:r>
            <a:r>
              <a:rPr lang="ru-RU" sz="1600" dirty="0">
                <a:solidFill>
                  <a:srgbClr val="422100"/>
                </a:solidFill>
              </a:rPr>
              <a:t> </a:t>
            </a:r>
            <a:r>
              <a:rPr lang="ru-RU" sz="1600" b="1" i="1" dirty="0">
                <a:solidFill>
                  <a:srgbClr val="422100"/>
                </a:solidFill>
              </a:rPr>
              <a:t>–</a:t>
            </a:r>
            <a:r>
              <a:rPr lang="ru-RU" sz="1600" dirty="0">
                <a:solidFill>
                  <a:srgbClr val="422100"/>
                </a:solidFill>
              </a:rPr>
              <a:t> </a:t>
            </a:r>
            <a:r>
              <a:rPr lang="ru-RU" sz="1600" b="1" dirty="0">
                <a:solidFill>
                  <a:srgbClr val="422100"/>
                </a:solidFill>
              </a:rPr>
              <a:t>потенциальный барьер </a:t>
            </a:r>
            <a:endParaRPr lang="ru-RU" sz="1600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683568" y="5760640"/>
            <a:ext cx="899592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>
                <a:solidFill>
                  <a:srgbClr val="422100"/>
                </a:solidFill>
                <a:latin typeface="Verdana" pitchFamily="34" charset="0"/>
              </a:rPr>
              <a:t>П</a:t>
            </a:r>
            <a:r>
              <a:rPr lang="en-US" sz="1600" b="1" i="1" baseline="-25000" dirty="0">
                <a:solidFill>
                  <a:srgbClr val="422100"/>
                </a:solidFill>
                <a:latin typeface="Verdana" pitchFamily="34" charset="0"/>
              </a:rPr>
              <a:t>min</a:t>
            </a:r>
            <a:endParaRPr lang="ru-RU" sz="1600" b="1" dirty="0">
              <a:solidFill>
                <a:srgbClr val="4221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851920" y="5818038"/>
            <a:ext cx="19442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22100"/>
                </a:solidFill>
              </a:rPr>
              <a:t>положение </a:t>
            </a:r>
            <a:br>
              <a:rPr lang="ru-RU" b="1" dirty="0">
                <a:solidFill>
                  <a:srgbClr val="422100"/>
                </a:solidFill>
              </a:rPr>
            </a:br>
            <a:r>
              <a:rPr lang="ru-RU" b="1" dirty="0">
                <a:solidFill>
                  <a:srgbClr val="422100"/>
                </a:solidFill>
              </a:rPr>
              <a:t>неустойчивого равновесия</a:t>
            </a:r>
            <a:endParaRPr lang="ru-RU" i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90" name="Прямая со стрелкой 52"/>
          <p:cNvCxnSpPr>
            <a:stCxn id="89" idx="1"/>
          </p:cNvCxnSpPr>
          <p:nvPr/>
        </p:nvCxnSpPr>
        <p:spPr>
          <a:xfrm rot="10800000">
            <a:off x="3203848" y="5400601"/>
            <a:ext cx="648072" cy="879103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3" name="Прямоугольник 92"/>
          <p:cNvSpPr/>
          <p:nvPr/>
        </p:nvSpPr>
        <p:spPr>
          <a:xfrm>
            <a:off x="1907704" y="5818038"/>
            <a:ext cx="15121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22100"/>
                </a:solidFill>
              </a:rPr>
              <a:t>положение </a:t>
            </a:r>
            <a:br>
              <a:rPr lang="ru-RU" b="1" dirty="0">
                <a:solidFill>
                  <a:srgbClr val="422100"/>
                </a:solidFill>
              </a:rPr>
            </a:br>
            <a:r>
              <a:rPr lang="ru-RU" b="1" dirty="0">
                <a:solidFill>
                  <a:srgbClr val="422100"/>
                </a:solidFill>
              </a:rPr>
              <a:t>устойчивого равновесия</a:t>
            </a:r>
          </a:p>
        </p:txBody>
      </p:sp>
      <p:cxnSp>
        <p:nvCxnSpPr>
          <p:cNvPr id="94" name="Прямая со стрелкой 52"/>
          <p:cNvCxnSpPr/>
          <p:nvPr/>
        </p:nvCxnSpPr>
        <p:spPr>
          <a:xfrm rot="5400000" flipH="1" flipV="1">
            <a:off x="1906910" y="5688632"/>
            <a:ext cx="432842" cy="79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2" name="Прямая со стрелкой 52"/>
          <p:cNvCxnSpPr>
            <a:stCxn id="88" idx="0"/>
          </p:cNvCxnSpPr>
          <p:nvPr/>
        </p:nvCxnSpPr>
        <p:spPr>
          <a:xfrm rot="5400000" flipH="1" flipV="1">
            <a:off x="1052482" y="4689394"/>
            <a:ext cx="1152128" cy="99036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8" grpId="0" animBg="1"/>
      <p:bldP spid="52" grpId="0"/>
      <p:bldP spid="53" grpId="0" animBg="1"/>
      <p:bldP spid="66" grpId="0" animBg="1"/>
      <p:bldP spid="80" grpId="0" animBg="1"/>
      <p:bldP spid="81" grpId="0" animBg="1"/>
      <p:bldP spid="82" grpId="0"/>
      <p:bldP spid="83" grpId="0" animBg="1"/>
      <p:bldP spid="84" grpId="0"/>
      <p:bldP spid="87" grpId="0"/>
      <p:bldP spid="88" grpId="0"/>
      <p:bldP spid="89" grpId="0"/>
      <p:bldP spid="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Закон сохранения импульса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39552" y="3717168"/>
            <a:ext cx="2808000" cy="122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rgbClr val="422100"/>
                </a:solidFill>
                <a:latin typeface="Verdana" pitchFamily="34" charset="0"/>
              </a:rPr>
              <a:t>Суммарный импульс замкнутой системы остается величиной постоянной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4153327" y="1540018"/>
          <a:ext cx="1450164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26" name="Формула" r:id="rId3" imgW="520560" imgH="203040" progId="Equation.3">
                  <p:embed/>
                </p:oleObj>
              </mc:Choice>
              <mc:Fallback>
                <p:oleObj name="Формула" r:id="rId3" imgW="520560" imgH="203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3327" y="1540018"/>
                        <a:ext cx="1450164" cy="576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 rot="10800000" flipV="1">
            <a:off x="2742221" y="1544210"/>
            <a:ext cx="1368152" cy="576000"/>
          </a:xfrm>
          <a:prstGeom prst="rect">
            <a:avLst/>
          </a:prstGeom>
          <a:solidFill>
            <a:srgbClr val="422100"/>
          </a:solidFill>
          <a:ln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Импульс тела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2742222" y="2168976"/>
            <a:ext cx="2844000" cy="360000"/>
          </a:xfrm>
          <a:prstGeom prst="rect">
            <a:avLst/>
          </a:prstGeom>
          <a:solidFill>
            <a:srgbClr val="422100"/>
          </a:solidFill>
          <a:ln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Количество движения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766559" y="1520904"/>
          <a:ext cx="2549857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27" name="Формула" r:id="rId5" imgW="977760" imgH="393480" progId="Equation.3">
                  <p:embed/>
                </p:oleObj>
              </mc:Choice>
              <mc:Fallback>
                <p:oleObj name="Формула" r:id="rId5" imgW="9777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6559" y="1520904"/>
                        <a:ext cx="2549857" cy="1044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 rot="10800000" flipV="1">
            <a:off x="503784" y="1520904"/>
            <a:ext cx="2124000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Характеристика движения</a:t>
            </a:r>
          </a:p>
        </p:txBody>
      </p:sp>
      <p:graphicFrame>
        <p:nvGraphicFramePr>
          <p:cNvPr id="180228" name="Object 8"/>
          <p:cNvGraphicFramePr>
            <a:graphicFrameLocks noChangeAspect="1"/>
          </p:cNvGraphicFramePr>
          <p:nvPr/>
        </p:nvGraphicFramePr>
        <p:xfrm>
          <a:off x="3419872" y="3717168"/>
          <a:ext cx="3074987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28" name="Формула" r:id="rId7" imgW="1104840" imgH="431640" progId="Equation.3">
                  <p:embed/>
                </p:oleObj>
              </mc:Choice>
              <mc:Fallback>
                <p:oleObj name="Формула" r:id="rId7" imgW="110484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717168"/>
                        <a:ext cx="3074987" cy="1223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6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3789176"/>
            <a:ext cx="1310563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0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>
            <a:normAutofit/>
          </a:bodyPr>
          <a:lstStyle/>
          <a:p>
            <a:r>
              <a:rPr lang="ru-RU" dirty="0"/>
              <a:t>Упругое и неупругое соударения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3528" y="2204864"/>
            <a:ext cx="1872000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Ударные (мгновенные) силы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 rot="10800000" flipV="1">
            <a:off x="334645" y="1052736"/>
            <a:ext cx="1872000" cy="1008112"/>
          </a:xfrm>
          <a:prstGeom prst="rect">
            <a:avLst/>
          </a:prstGeom>
          <a:solidFill>
            <a:srgbClr val="422100"/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Verdana" pitchFamily="34" charset="0"/>
              </a:rPr>
              <a:t>Удар (соударение) </a:t>
            </a:r>
          </a:p>
        </p:txBody>
      </p:sp>
      <p:sp>
        <p:nvSpPr>
          <p:cNvPr id="21" name="Прямоугольник 20"/>
          <p:cNvSpPr/>
          <p:nvPr/>
        </p:nvSpPr>
        <p:spPr>
          <a:xfrm rot="10800000" flipV="1">
            <a:off x="2340263" y="1052736"/>
            <a:ext cx="3060000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столкновение двух или более тел, при котором взаимодействие длится очень короткое время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252886" y="2204864"/>
            <a:ext cx="828000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очень велики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34188" y="2204864"/>
            <a:ext cx="2268000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внешними силами</a:t>
            </a:r>
            <a:r>
              <a:rPr lang="ru-RU" sz="1600" dirty="0">
                <a:solidFill>
                  <a:srgbClr val="422100"/>
                </a:solidFill>
              </a:rPr>
              <a:t>, действующими на тела,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можно пренебречь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915816" y="2348880"/>
            <a:ext cx="432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6083960" y="980728"/>
            <a:ext cx="1476000" cy="93610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система тел </a:t>
            </a:r>
            <a:br>
              <a:rPr lang="ru-RU" sz="15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в процессе </a:t>
            </a:r>
            <a:br>
              <a:rPr lang="ru-RU" sz="15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соударения</a:t>
            </a:r>
          </a:p>
        </p:txBody>
      </p:sp>
      <p:sp>
        <p:nvSpPr>
          <p:cNvPr id="26" name="Стрелка вправо 25"/>
          <p:cNvSpPr/>
          <p:nvPr/>
        </p:nvSpPr>
        <p:spPr>
          <a:xfrm>
            <a:off x="5616287" y="1268760"/>
            <a:ext cx="396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5400000">
            <a:off x="4445896" y="2114736"/>
            <a:ext cx="2124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7668488" y="980728"/>
            <a:ext cx="1296000" cy="93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замкнутая система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084168" y="1988888"/>
            <a:ext cx="2880320" cy="64807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применимы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законы сохранения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30" name="Прямая со стрелкой 29"/>
          <p:cNvCxnSpPr>
            <a:stCxn id="25" idx="3"/>
            <a:endCxn id="28" idx="1"/>
          </p:cNvCxnSpPr>
          <p:nvPr/>
        </p:nvCxnSpPr>
        <p:spPr>
          <a:xfrm flipV="1">
            <a:off x="7559960" y="1448728"/>
            <a:ext cx="108528" cy="52"/>
          </a:xfrm>
          <a:prstGeom prst="straightConnector1">
            <a:avLst/>
          </a:prstGeom>
          <a:ln w="28575">
            <a:solidFill>
              <a:srgbClr val="422100"/>
            </a:solidFill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31" name="Object 8"/>
          <p:cNvGraphicFramePr>
            <a:graphicFrameLocks noChangeAspect="1"/>
          </p:cNvGraphicFramePr>
          <p:nvPr/>
        </p:nvGraphicFramePr>
        <p:xfrm>
          <a:off x="6084167" y="2752401"/>
          <a:ext cx="1294812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02" name="Формула" r:id="rId3" imgW="622080" imgH="203040" progId="Equation.3">
                  <p:embed/>
                </p:oleObj>
              </mc:Choice>
              <mc:Fallback>
                <p:oleObj name="Формула" r:id="rId3" imgW="622080" imgH="203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7" y="2752401"/>
                        <a:ext cx="1294812" cy="432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8"/>
          <p:cNvGraphicFramePr>
            <a:graphicFrameLocks noChangeAspect="1"/>
          </p:cNvGraphicFramePr>
          <p:nvPr/>
        </p:nvGraphicFramePr>
        <p:xfrm>
          <a:off x="7524328" y="2780976"/>
          <a:ext cx="13860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03" name="Формула" r:id="rId5" imgW="634680" imgH="177480" progId="Equation.3">
                  <p:embed/>
                </p:oleObj>
              </mc:Choice>
              <mc:Fallback>
                <p:oleObj name="Формула" r:id="rId5" imgW="63468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328" y="2780976"/>
                        <a:ext cx="1386000" cy="396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326837" y="3357750"/>
            <a:ext cx="108012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Удар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5400000">
            <a:off x="8540454" y="1840131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907704" y="3356992"/>
            <a:ext cx="2232248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деформация тел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8" name="Стрелка вправо 37"/>
          <p:cNvSpPr/>
          <p:nvPr/>
        </p:nvSpPr>
        <p:spPr>
          <a:xfrm>
            <a:off x="1475656" y="335699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115616" y="4005064"/>
            <a:ext cx="2268000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i="1" dirty="0" err="1">
                <a:solidFill>
                  <a:srgbClr val="422100"/>
                </a:solidFill>
                <a:latin typeface="Verdana" pitchFamily="34" charset="0"/>
              </a:rPr>
              <a:t>Е</a:t>
            </a:r>
            <a:r>
              <a:rPr lang="ru-RU" sz="1400" b="1" i="1" baseline="-25000" dirty="0" err="1">
                <a:solidFill>
                  <a:srgbClr val="422100"/>
                </a:solidFill>
                <a:latin typeface="Verdana" pitchFamily="34" charset="0"/>
              </a:rPr>
              <a:t>к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относительного движения соударяющихся тел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851920" y="4005064"/>
            <a:ext cx="1512000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энергия упругой деформации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41" name="Прямая со стрелкой 40"/>
          <p:cNvCxnSpPr>
            <a:stCxn id="39" idx="3"/>
            <a:endCxn id="40" idx="1"/>
          </p:cNvCxnSpPr>
          <p:nvPr/>
        </p:nvCxnSpPr>
        <p:spPr>
          <a:xfrm>
            <a:off x="3383616" y="4401064"/>
            <a:ext cx="468304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1115616" y="4893668"/>
            <a:ext cx="4248472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перераспределение энергии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между соударяющимися телами</a:t>
            </a:r>
            <a:endParaRPr lang="ru-RU" sz="16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868496" y="3534916"/>
            <a:ext cx="3168000" cy="100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относительная скорость тел после удара </a:t>
            </a:r>
            <a:br>
              <a:rPr lang="ru-RU" sz="15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не достигает своего прежнего значения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868144" y="3189226"/>
            <a:ext cx="1584176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Наблюдения: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915644" y="5820171"/>
            <a:ext cx="3168000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рассеяние энергии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891136" y="4833535"/>
            <a:ext cx="3168000" cy="79208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нет идеально упругих тел </a:t>
            </a:r>
            <a:br>
              <a:rPr lang="ru-RU" sz="15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500" b="1" dirty="0">
                <a:solidFill>
                  <a:srgbClr val="422100"/>
                </a:solidFill>
                <a:latin typeface="Verdana" pitchFamily="34" charset="0"/>
              </a:rPr>
              <a:t>и идеально гладких поверхностей</a:t>
            </a:r>
          </a:p>
        </p:txBody>
      </p:sp>
      <p:sp>
        <p:nvSpPr>
          <p:cNvPr id="52" name="Стрелка вправо 51"/>
          <p:cNvSpPr/>
          <p:nvPr/>
        </p:nvSpPr>
        <p:spPr>
          <a:xfrm rot="5400000">
            <a:off x="7688304" y="5482365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53" name="Стрелка вправо 52"/>
          <p:cNvSpPr/>
          <p:nvPr/>
        </p:nvSpPr>
        <p:spPr>
          <a:xfrm rot="16200000">
            <a:off x="7668383" y="4545121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928500" y="6295328"/>
            <a:ext cx="3168000" cy="50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НЕ есть нарушение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закона сохранения энергии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5400000">
            <a:off x="8339577" y="6279446"/>
            <a:ext cx="450764" cy="569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179512" y="5886127"/>
            <a:ext cx="1872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Коэффициент восстановления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211960" y="5733256"/>
            <a:ext cx="1512168" cy="9361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нормальные составляющие относительной скорости тел 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79204" name="Object 8"/>
          <p:cNvGraphicFramePr>
            <a:graphicFrameLocks noChangeAspect="1"/>
          </p:cNvGraphicFramePr>
          <p:nvPr/>
        </p:nvGraphicFramePr>
        <p:xfrm>
          <a:off x="2123728" y="5805264"/>
          <a:ext cx="92392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04" name="Формула" r:id="rId7" imgW="444240" imgH="431640" progId="Equation.3">
                  <p:embed/>
                </p:oleObj>
              </mc:Choice>
              <mc:Fallback>
                <p:oleObj name="Формула" r:id="rId7" imgW="44424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5805264"/>
                        <a:ext cx="923925" cy="9175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9206" name="Rectangle 6"/>
          <p:cNvSpPr>
            <a:spLocks noChangeArrowheads="1"/>
          </p:cNvSpPr>
          <p:nvPr/>
        </p:nvSpPr>
        <p:spPr bwMode="auto">
          <a:xfrm>
            <a:off x="0" y="80696"/>
            <a:ext cx="9144000" cy="6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3131840" y="6309320"/>
            <a:ext cx="1008112" cy="36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sym typeface="Symbol"/>
              </a:rPr>
              <a:t>до удара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131840" y="5733256"/>
            <a:ext cx="1152128" cy="36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sym typeface="Symbol"/>
              </a:rPr>
              <a:t>после удара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rot="10800000" flipV="1">
            <a:off x="2915816" y="5949280"/>
            <a:ext cx="288032" cy="144016"/>
          </a:xfrm>
          <a:prstGeom prst="straightConnector1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stCxn id="63" idx="1"/>
          </p:cNvCxnSpPr>
          <p:nvPr/>
        </p:nvCxnSpPr>
        <p:spPr>
          <a:xfrm rot="10800000">
            <a:off x="2915816" y="6453336"/>
            <a:ext cx="216024" cy="35984"/>
          </a:xfrm>
          <a:prstGeom prst="straightConnector1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9" name="Прямая со стрелкой 48"/>
          <p:cNvCxnSpPr>
            <a:stCxn id="34" idx="2"/>
            <a:endCxn id="39" idx="1"/>
          </p:cNvCxnSpPr>
          <p:nvPr/>
        </p:nvCxnSpPr>
        <p:spPr>
          <a:xfrm rot="16200000" flipH="1">
            <a:off x="649599" y="3935047"/>
            <a:ext cx="683314" cy="248719"/>
          </a:xfrm>
          <a:prstGeom prst="bentConnector2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48"/>
          <p:cNvCxnSpPr>
            <a:stCxn id="34" idx="2"/>
            <a:endCxn id="44" idx="1"/>
          </p:cNvCxnSpPr>
          <p:nvPr/>
        </p:nvCxnSpPr>
        <p:spPr>
          <a:xfrm rot="16200000" flipH="1">
            <a:off x="268297" y="4316349"/>
            <a:ext cx="1445918" cy="248719"/>
          </a:xfrm>
          <a:prstGeom prst="bentConnector2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79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4" grpId="0" animBg="1"/>
      <p:bldP spid="46" grpId="0" animBg="1"/>
      <p:bldP spid="49" grpId="0"/>
      <p:bldP spid="50" grpId="0" animBg="1"/>
      <p:bldP spid="51" grpId="0" animBg="1"/>
      <p:bldP spid="52" grpId="0" animBg="1"/>
      <p:bldP spid="53" grpId="0" animBg="1"/>
      <p:bldP spid="54" grpId="0" animBg="1"/>
      <p:bldP spid="58" grpId="0" animBg="1"/>
      <p:bldP spid="59" grpId="0"/>
      <p:bldP spid="63" grpId="0"/>
      <p:bldP spid="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Упругое и неупругое соударения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 rot="10800000" flipV="1">
            <a:off x="7524328" y="980727"/>
            <a:ext cx="1524801" cy="93610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400" b="1" dirty="0" err="1">
                <a:solidFill>
                  <a:srgbClr val="422100"/>
                </a:solidFill>
                <a:latin typeface="Verdana" pitchFamily="34" charset="0"/>
              </a:rPr>
              <a:t>Идеализи-рованные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 случаи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845567"/>
            <a:ext cx="1872000" cy="86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Коэффициент восстановления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7" name="Object 8"/>
          <p:cNvGraphicFramePr>
            <a:graphicFrameLocks noChangeAspect="1"/>
          </p:cNvGraphicFramePr>
          <p:nvPr/>
        </p:nvGraphicFramePr>
        <p:xfrm>
          <a:off x="2261861" y="836712"/>
          <a:ext cx="869979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2" name="Формула" r:id="rId3" imgW="444240" imgH="431640" progId="Equation.3">
                  <p:embed/>
                </p:oleObj>
              </mc:Choice>
              <mc:Fallback>
                <p:oleObj name="Формула" r:id="rId3" imgW="4442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1861" y="836712"/>
                        <a:ext cx="869979" cy="864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Прямая со стрелкой 7"/>
          <p:cNvCxnSpPr/>
          <p:nvPr/>
        </p:nvCxnSpPr>
        <p:spPr>
          <a:xfrm flipV="1">
            <a:off x="3191215" y="1052736"/>
            <a:ext cx="444681" cy="14401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203848" y="1412776"/>
            <a:ext cx="432048" cy="14401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 rot="10800000" flipV="1">
            <a:off x="4415602" y="832560"/>
            <a:ext cx="3420000" cy="36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абсолютно неупругие тела</a:t>
            </a:r>
          </a:p>
        </p:txBody>
      </p:sp>
      <p:graphicFrame>
        <p:nvGraphicFramePr>
          <p:cNvPr id="193539" name="Object 3"/>
          <p:cNvGraphicFramePr>
            <a:graphicFrameLocks noChangeAspect="1"/>
          </p:cNvGraphicFramePr>
          <p:nvPr/>
        </p:nvGraphicFramePr>
        <p:xfrm>
          <a:off x="3707904" y="836712"/>
          <a:ext cx="705535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3" name="Формула" r:id="rId5" imgW="355320" imgH="177480" progId="Equation.3">
                  <p:embed/>
                </p:oleObj>
              </mc:Choice>
              <mc:Fallback>
                <p:oleObj name="Формула" r:id="rId5" imgW="35532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836712"/>
                        <a:ext cx="705535" cy="360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3540" name="Object 4"/>
          <p:cNvGraphicFramePr>
            <a:graphicFrameLocks noChangeAspect="1"/>
          </p:cNvGraphicFramePr>
          <p:nvPr/>
        </p:nvGraphicFramePr>
        <p:xfrm>
          <a:off x="3717429" y="1340768"/>
          <a:ext cx="655714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4" name="Формула" r:id="rId7" imgW="330120" imgH="177480" progId="Equation.3">
                  <p:embed/>
                </p:oleObj>
              </mc:Choice>
              <mc:Fallback>
                <p:oleObj name="Формула" r:id="rId7" imgW="33012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429" y="1340768"/>
                        <a:ext cx="655714" cy="360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 rot="10800000" flipV="1">
            <a:off x="4377502" y="1336617"/>
            <a:ext cx="3420000" cy="36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абсолютно упругие тела</a:t>
            </a:r>
          </a:p>
        </p:txBody>
      </p:sp>
      <p:graphicFrame>
        <p:nvGraphicFramePr>
          <p:cNvPr id="18" name="Object 4"/>
          <p:cNvGraphicFramePr>
            <a:graphicFrameLocks noChangeAspect="1"/>
          </p:cNvGraphicFramePr>
          <p:nvPr/>
        </p:nvGraphicFramePr>
        <p:xfrm>
          <a:off x="3995936" y="1881207"/>
          <a:ext cx="10842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5" name="Формула" r:id="rId9" imgW="545760" imgH="177480" progId="Equation.3">
                  <p:embed/>
                </p:oleObj>
              </mc:Choice>
              <mc:Fallback>
                <p:oleObj name="Формула" r:id="rId9" imgW="54576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1881207"/>
                        <a:ext cx="1084262" cy="36036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 rot="10800000" flipV="1">
            <a:off x="2962670" y="1797005"/>
            <a:ext cx="1008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r"/>
            <a:r>
              <a:rPr lang="ru-RU" sz="1400" b="1" dirty="0">
                <a:solidFill>
                  <a:srgbClr val="422100"/>
                </a:solidFill>
              </a:rPr>
              <a:t>На практике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10800000" flipV="1">
            <a:off x="5148064" y="1772817"/>
            <a:ext cx="2808312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ru-RU" sz="1400" b="1" dirty="0">
                <a:solidFill>
                  <a:srgbClr val="422100"/>
                </a:solidFill>
              </a:rPr>
              <a:t>стальные шары </a:t>
            </a:r>
            <a:r>
              <a:rPr lang="ru-RU" sz="1400" b="1" dirty="0">
                <a:solidFill>
                  <a:srgbClr val="422100"/>
                </a:solidFill>
                <a:sym typeface="Symbol"/>
              </a:rPr>
              <a:t></a:t>
            </a:r>
            <a:r>
              <a:rPr lang="ru-RU" sz="1400" b="1" dirty="0">
                <a:solidFill>
                  <a:srgbClr val="422100"/>
                </a:solidFill>
              </a:rPr>
              <a:t>0,56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400" b="1" dirty="0">
                <a:solidFill>
                  <a:srgbClr val="422100"/>
                </a:solidFill>
              </a:rPr>
              <a:t>шары из слоновой кости </a:t>
            </a:r>
            <a:r>
              <a:rPr lang="ru-RU" sz="1400" b="1" dirty="0">
                <a:solidFill>
                  <a:srgbClr val="422100"/>
                </a:solidFill>
                <a:sym typeface="Symbol"/>
              </a:rPr>
              <a:t></a:t>
            </a:r>
            <a:r>
              <a:rPr lang="ru-RU" sz="1400" b="1" dirty="0">
                <a:solidFill>
                  <a:srgbClr val="422100"/>
                </a:solidFill>
              </a:rPr>
              <a:t>0,89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400" b="1" dirty="0">
                <a:solidFill>
                  <a:srgbClr val="422100"/>
                </a:solidFill>
              </a:rPr>
              <a:t>свинцовые шары </a:t>
            </a:r>
            <a:r>
              <a:rPr lang="ru-RU" sz="1400" b="1" dirty="0">
                <a:solidFill>
                  <a:srgbClr val="422100"/>
                </a:solidFill>
                <a:sym typeface="Symbol"/>
              </a:rPr>
              <a:t></a:t>
            </a:r>
            <a:r>
              <a:rPr lang="ru-RU" sz="1400" b="1" dirty="0">
                <a:solidFill>
                  <a:srgbClr val="422100"/>
                </a:solidFill>
              </a:rPr>
              <a:t>0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23528" y="2636992"/>
            <a:ext cx="1152000" cy="72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Линия удара</a:t>
            </a:r>
            <a:endParaRPr lang="ru-RU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38139" y="2636992"/>
            <a:ext cx="3600399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422100"/>
                </a:solidFill>
              </a:rPr>
              <a:t>Прямая, проходящая через точку соприкосновения тел и </a:t>
            </a:r>
            <a:r>
              <a:rPr lang="ru-RU" b="1" dirty="0">
                <a:solidFill>
                  <a:srgbClr val="422100"/>
                </a:solidFill>
                <a:sym typeface="Symbol"/>
              </a:rPr>
              <a:t> </a:t>
            </a:r>
            <a:r>
              <a:rPr lang="ru-RU" b="1" dirty="0">
                <a:solidFill>
                  <a:srgbClr val="422100"/>
                </a:solidFill>
              </a:rPr>
              <a:t>к поверхности их соприкосновения</a:t>
            </a:r>
            <a:endParaRPr lang="ru-RU" sz="20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3528" y="3477766"/>
            <a:ext cx="1764000" cy="576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Удар центральный</a:t>
            </a:r>
            <a:endParaRPr lang="ru-RU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148236" y="3477766"/>
            <a:ext cx="4151956" cy="576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422100"/>
                </a:solidFill>
              </a:rPr>
              <a:t>тела до удара движутся вдоль прямой, проходящей через их центры масс</a:t>
            </a:r>
            <a:endParaRPr lang="ru-RU" sz="20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23528" y="4149080"/>
            <a:ext cx="1764000" cy="936008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Абсолютно упругий удар</a:t>
            </a:r>
            <a:endParaRPr lang="ru-RU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159353" y="4149080"/>
            <a:ext cx="2556663" cy="93600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422100"/>
                </a:solidFill>
              </a:rPr>
              <a:t>столкновение двух тел, </a:t>
            </a:r>
            <a:br>
              <a:rPr lang="ru-RU" b="1" dirty="0">
                <a:solidFill>
                  <a:srgbClr val="422100"/>
                </a:solidFill>
              </a:rPr>
            </a:br>
            <a:r>
              <a:rPr lang="ru-RU" b="1" dirty="0">
                <a:solidFill>
                  <a:srgbClr val="422100"/>
                </a:solidFill>
              </a:rPr>
              <a:t>в результате которого в обоих телах не остается деформаций</a:t>
            </a:r>
            <a:endParaRPr lang="ru-RU" sz="20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967665" y="4509120"/>
            <a:ext cx="648072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rgbClr val="422100"/>
                </a:solidFill>
              </a:rPr>
              <a:t>до удара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93542" name="Object 6"/>
          <p:cNvGraphicFramePr>
            <a:graphicFrameLocks noChangeAspect="1"/>
          </p:cNvGraphicFramePr>
          <p:nvPr/>
        </p:nvGraphicFramePr>
        <p:xfrm>
          <a:off x="5644803" y="4556620"/>
          <a:ext cx="96705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6" name="Формула" r:id="rId11" imgW="545760" imgH="241200" progId="Equation.3">
                  <p:embed/>
                </p:oleObj>
              </mc:Choice>
              <mc:Fallback>
                <p:oleObj name="Формула" r:id="rId11" imgW="54576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4803" y="4556620"/>
                        <a:ext cx="967059" cy="432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6756748" y="4509120"/>
            <a:ext cx="648072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</a:rPr>
              <a:t>после удара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4581525" y="4605511"/>
            <a:ext cx="576064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8748464" y="1052736"/>
            <a:ext cx="432048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422100"/>
                </a:solidFill>
                <a:latin typeface="Verdana" pitchFamily="34" charset="0"/>
              </a:rPr>
              <a:t>!</a:t>
            </a:r>
          </a:p>
        </p:txBody>
      </p:sp>
      <p:pic>
        <p:nvPicPr>
          <p:cNvPr id="39" name="Picture 12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17403" y="1772816"/>
            <a:ext cx="661819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5">
            <a:hlinkClick r:id="rId15" action="ppaction://hlinkfile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43608" y="1772816"/>
            <a:ext cx="416637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7">
            <a:hlinkClick r:id="rId17" action="ppaction://hlinkfile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547664" y="1772816"/>
            <a:ext cx="65528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3544" name="Object 8"/>
          <p:cNvGraphicFramePr>
            <a:graphicFrameLocks noChangeAspect="1"/>
          </p:cNvGraphicFramePr>
          <p:nvPr/>
        </p:nvGraphicFramePr>
        <p:xfrm>
          <a:off x="323528" y="5445224"/>
          <a:ext cx="31623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7" name="Формула" r:id="rId19" imgW="1587240" imgH="215640" progId="Equation.3">
                  <p:embed/>
                </p:oleObj>
              </mc:Choice>
              <mc:Fallback>
                <p:oleObj name="Формула" r:id="rId19" imgW="1587240" imgH="215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5445224"/>
                        <a:ext cx="3162300" cy="4349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395536" y="6038528"/>
            <a:ext cx="1080120" cy="31541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</a:rPr>
              <a:t>до удара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051720" y="6021288"/>
            <a:ext cx="1440160" cy="3326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</a:rPr>
              <a:t>после удара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10800000">
            <a:off x="325196" y="6021288"/>
            <a:ext cx="1368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0800000">
            <a:off x="2051720" y="6021288"/>
            <a:ext cx="1368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52" name="Object 8"/>
          <p:cNvGraphicFramePr>
            <a:graphicFrameLocks noChangeAspect="1"/>
          </p:cNvGraphicFramePr>
          <p:nvPr/>
        </p:nvGraphicFramePr>
        <p:xfrm>
          <a:off x="3730625" y="5229200"/>
          <a:ext cx="3464256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8" name="Формула" r:id="rId21" imgW="1854000" imgH="419040" progId="Equation.3">
                  <p:embed/>
                </p:oleObj>
              </mc:Choice>
              <mc:Fallback>
                <p:oleObj name="Формула" r:id="rId21" imgW="185400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25" y="5229200"/>
                        <a:ext cx="3464256" cy="792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4032319" y="6110536"/>
            <a:ext cx="1080120" cy="31541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</a:rPr>
              <a:t>до удара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546003" y="6093296"/>
            <a:ext cx="1440160" cy="3326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</a:rPr>
              <a:t>после удара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 rot="10800000">
            <a:off x="3781979" y="6093296"/>
            <a:ext cx="1548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10800000">
            <a:off x="5546179" y="6093296"/>
            <a:ext cx="1584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323528" y="6449750"/>
            <a:ext cx="3564000" cy="36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Verdana" pitchFamily="34" charset="0"/>
              </a:rPr>
              <a:t>Абсолютно неупругий удар</a:t>
            </a:r>
            <a:endParaRPr lang="ru-RU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923928" y="6449750"/>
            <a:ext cx="5112568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после удара движутся как единое целое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7236296" y="5301208"/>
            <a:ext cx="1907704" cy="756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выполняются законы сохранения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193546" name="Picture 10" descr="1-21-2"/>
          <p:cNvPicPr>
            <a:picLocks noChangeAspect="1" noChangeArrowheads="1"/>
          </p:cNvPicPr>
          <p:nvPr/>
        </p:nvPicPr>
        <p:blipFill>
          <a:blip r:embed="rId23" cstate="print"/>
          <a:srcRect l="2016" t="30240" r="3233" b="28181"/>
          <a:stretch>
            <a:fillRect/>
          </a:stretch>
        </p:blipFill>
        <p:spPr bwMode="auto">
          <a:xfrm>
            <a:off x="5200844" y="2492896"/>
            <a:ext cx="3691636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69" name="Picture 9" descr="1-21-3"/>
          <p:cNvPicPr>
            <a:picLocks noChangeAspect="1" noChangeArrowheads="1"/>
          </p:cNvPicPr>
          <p:nvPr/>
        </p:nvPicPr>
        <p:blipFill>
          <a:blip r:embed="rId24" cstate="print"/>
          <a:srcRect l="2016" t="15120" r="3233" b="9281"/>
          <a:stretch>
            <a:fillRect/>
          </a:stretch>
        </p:blipFill>
        <p:spPr bwMode="auto">
          <a:xfrm>
            <a:off x="6456083" y="3251278"/>
            <a:ext cx="2448272" cy="104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3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3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94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93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93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00"/>
                            </p:stCondLst>
                            <p:childTnLst>
                              <p:par>
                                <p:cTn id="1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7" grpId="0"/>
      <p:bldP spid="19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30" grpId="0" animBg="1"/>
      <p:bldP spid="32" grpId="0"/>
      <p:bldP spid="34" grpId="0"/>
      <p:bldP spid="38" grpId="0"/>
      <p:bldP spid="45" grpId="0"/>
      <p:bldP spid="46" grpId="0"/>
      <p:bldP spid="53" grpId="0"/>
      <p:bldP spid="54" grpId="0"/>
      <p:bldP spid="59" grpId="0" animBg="1"/>
      <p:bldP spid="60" grpId="0" animBg="1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676488" cy="4653160"/>
          </a:xfrm>
        </p:spPr>
        <p:txBody>
          <a:bodyPr/>
          <a:lstStyle/>
          <a:p>
            <a:pPr algn="ctr"/>
            <a:r>
              <a:rPr lang="ru-RU" dirty="0"/>
              <a:t>2. Элементы механики твердого тела</a:t>
            </a:r>
            <a:br>
              <a:rPr lang="ru-RU" dirty="0"/>
            </a:br>
            <a:br>
              <a:rPr lang="ru-RU"/>
            </a:br>
            <a:r>
              <a:rPr lang="ru-RU"/>
              <a:t>Вращательное движение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Момент инерции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131840" y="4401519"/>
            <a:ext cx="792088" cy="43204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err="1">
                <a:solidFill>
                  <a:srgbClr val="422100"/>
                </a:solidFill>
              </a:rPr>
              <a:t>d</a:t>
            </a:r>
            <a:r>
              <a:rPr lang="en-US" sz="1600" b="1" i="1" dirty="0" err="1">
                <a:solidFill>
                  <a:srgbClr val="422100"/>
                </a:solidFill>
              </a:rPr>
              <a:t>r</a:t>
            </a:r>
            <a:r>
              <a:rPr lang="ru-RU" sz="1600" b="1" i="1" dirty="0">
                <a:solidFill>
                  <a:srgbClr val="422100"/>
                </a:solidFill>
              </a:rPr>
              <a:t> &lt;&lt; </a:t>
            </a:r>
            <a:r>
              <a:rPr lang="en-US" sz="1600" b="1" i="1" dirty="0">
                <a:solidFill>
                  <a:srgbClr val="422100"/>
                </a:solidFill>
              </a:rPr>
              <a:t>r</a:t>
            </a:r>
            <a:endParaRPr lang="ru-RU" sz="1600" b="1" dirty="0">
              <a:solidFill>
                <a:srgbClr val="4221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7278" y="798612"/>
            <a:ext cx="2484000" cy="792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Verdana" pitchFamily="34" charset="0"/>
              </a:rPr>
              <a:t>Момент инерции</a:t>
            </a:r>
            <a:endParaRPr lang="ru-RU" sz="2000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4660" y="1592848"/>
            <a:ext cx="3780042" cy="468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системы (тела) относительно оси проходящей через его центр масс 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68144" y="1628800"/>
            <a:ext cx="1512168" cy="4286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rgbClr val="422100"/>
                </a:solidFill>
              </a:rPr>
              <a:t>Для  системы МТ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90465" name="Object 1"/>
          <p:cNvGraphicFramePr>
            <a:graphicFrameLocks noChangeAspect="1"/>
          </p:cNvGraphicFramePr>
          <p:nvPr/>
        </p:nvGraphicFramePr>
        <p:xfrm>
          <a:off x="7452320" y="1628896"/>
          <a:ext cx="1471377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65" name="Формула" r:id="rId3" imgW="749160" imgH="431640" progId="Equation.3">
                  <p:embed/>
                </p:oleObj>
              </mc:Choice>
              <mc:Fallback>
                <p:oleObj name="Формула" r:id="rId3" imgW="749160" imgH="431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1628896"/>
                        <a:ext cx="1471377" cy="86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51520" y="2204928"/>
            <a:ext cx="2736304" cy="576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Случай непрерывного распределения масс: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90466" name="Object 2"/>
          <p:cNvGraphicFramePr>
            <a:graphicFrameLocks noChangeAspect="1"/>
          </p:cNvGraphicFramePr>
          <p:nvPr/>
        </p:nvGraphicFramePr>
        <p:xfrm>
          <a:off x="2910780" y="2204928"/>
          <a:ext cx="1373188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66" name="Формула" r:id="rId5" imgW="698400" imgH="279360" progId="Equation.3">
                  <p:embed/>
                </p:oleObj>
              </mc:Choice>
              <mc:Fallback>
                <p:oleObj name="Формула" r:id="rId5" imgW="698400" imgH="279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0780" y="2204928"/>
                        <a:ext cx="1373188" cy="5603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499992" y="1988840"/>
            <a:ext cx="2376264" cy="4211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i="1" dirty="0">
                <a:solidFill>
                  <a:srgbClr val="422100"/>
                </a:solidFill>
              </a:rPr>
              <a:t>r</a:t>
            </a:r>
            <a:r>
              <a:rPr lang="ru-RU" sz="1600" b="1" dirty="0">
                <a:solidFill>
                  <a:srgbClr val="422100"/>
                </a:solidFill>
              </a:rPr>
              <a:t> – радиус-вектор точки </a:t>
            </a:r>
            <a:br>
              <a:rPr lang="en-US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с координатами </a:t>
            </a:r>
            <a:r>
              <a:rPr lang="en-US" sz="1600" b="1" dirty="0">
                <a:solidFill>
                  <a:srgbClr val="422100"/>
                </a:solidFill>
              </a:rPr>
              <a:t>x, y, z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190468" name="Picture 4"/>
          <p:cNvPicPr>
            <a:picLocks noChangeAspect="1" noChangeArrowheads="1"/>
          </p:cNvPicPr>
          <p:nvPr/>
        </p:nvPicPr>
        <p:blipFill>
          <a:blip r:embed="rId7" cstate="print"/>
          <a:srcRect l="14732" t="10723" r="62201"/>
          <a:stretch>
            <a:fillRect/>
          </a:stretch>
        </p:blipFill>
        <p:spPr bwMode="auto">
          <a:xfrm>
            <a:off x="323528" y="4177558"/>
            <a:ext cx="2088232" cy="21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323528" y="2925000"/>
            <a:ext cx="4896544" cy="5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Момент инерции однородного сплошного цилиндра относительно геометрической оси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292080" y="2564904"/>
            <a:ext cx="3636000" cy="1368152"/>
          </a:xfrm>
          <a:prstGeom prst="rect">
            <a:avLst/>
          </a:prstGeom>
          <a:noFill/>
          <a:ln w="1270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</a:rPr>
              <a:t>Разобьем цилиндр на отдельные полые концентрические цилиндры:</a:t>
            </a:r>
          </a:p>
          <a:p>
            <a:pPr marL="82550" indent="-82550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</a:rPr>
              <a:t>бесконечно малая толщина </a:t>
            </a:r>
            <a:r>
              <a:rPr lang="en-US" sz="1600" b="1" i="1" dirty="0" err="1">
                <a:solidFill>
                  <a:srgbClr val="422100"/>
                </a:solidFill>
              </a:rPr>
              <a:t>dr</a:t>
            </a:r>
            <a:endParaRPr lang="ru-RU" sz="1600" b="1" i="1" dirty="0">
              <a:solidFill>
                <a:srgbClr val="422100"/>
              </a:solidFill>
            </a:endParaRPr>
          </a:p>
          <a:p>
            <a:pPr marL="82550" indent="-82550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</a:rPr>
              <a:t>внутренний радиус </a:t>
            </a:r>
            <a:r>
              <a:rPr lang="en-US" sz="1600" b="1" dirty="0">
                <a:solidFill>
                  <a:srgbClr val="422100"/>
                </a:solidFill>
              </a:rPr>
              <a:t>r</a:t>
            </a:r>
            <a:endParaRPr lang="ru-RU" sz="1600" b="1" dirty="0">
              <a:solidFill>
                <a:srgbClr val="422100"/>
              </a:solidFill>
            </a:endParaRPr>
          </a:p>
          <a:p>
            <a:pPr marL="82550" indent="-82550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</a:rPr>
              <a:t>внешний радиус </a:t>
            </a:r>
            <a:r>
              <a:rPr lang="en-US" sz="1600" b="1" dirty="0">
                <a:solidFill>
                  <a:srgbClr val="422100"/>
                </a:solidFill>
              </a:rPr>
              <a:t>r</a:t>
            </a:r>
            <a:r>
              <a:rPr lang="ru-RU" sz="1600" b="1" dirty="0">
                <a:solidFill>
                  <a:srgbClr val="422100"/>
                </a:solidFill>
              </a:rPr>
              <a:t>+</a:t>
            </a:r>
            <a:r>
              <a:rPr lang="en-US" sz="1600" b="1" dirty="0" err="1">
                <a:solidFill>
                  <a:srgbClr val="422100"/>
                </a:solidFill>
              </a:rPr>
              <a:t>dr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3356992"/>
            <a:ext cx="3312368" cy="79208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Момент инерции каждого полого цилиндра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90470" name="Object 6"/>
          <p:cNvGraphicFramePr>
            <a:graphicFrameLocks noChangeAspect="1"/>
          </p:cNvGraphicFramePr>
          <p:nvPr/>
        </p:nvGraphicFramePr>
        <p:xfrm>
          <a:off x="3707904" y="3501008"/>
          <a:ext cx="1322387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0" name="Формула" r:id="rId8" imgW="672840" imgH="203040" progId="Equation.3">
                  <p:embed/>
                </p:oleObj>
              </mc:Choice>
              <mc:Fallback>
                <p:oleObj name="Формула" r:id="rId8" imgW="67284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3501008"/>
                        <a:ext cx="1322387" cy="40798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4283968" y="4329511"/>
            <a:ext cx="2412776" cy="57606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расстояние всех точек цилиндра от оси равно </a:t>
            </a:r>
            <a:r>
              <a:rPr lang="en-US" sz="1600" b="1" i="1" dirty="0">
                <a:solidFill>
                  <a:srgbClr val="422100"/>
                </a:solidFill>
              </a:rPr>
              <a:t>r</a:t>
            </a:r>
            <a:endParaRPr lang="ru-RU" sz="1600" b="1" dirty="0">
              <a:solidFill>
                <a:srgbClr val="422100"/>
              </a:solidFill>
            </a:endParaRPr>
          </a:p>
        </p:txBody>
      </p:sp>
      <p:cxnSp>
        <p:nvCxnSpPr>
          <p:cNvPr id="25" name="Прямая со стрелкой 24"/>
          <p:cNvCxnSpPr>
            <a:stCxn id="5" idx="3"/>
            <a:endCxn id="23" idx="1"/>
          </p:cNvCxnSpPr>
          <p:nvPr/>
        </p:nvCxnSpPr>
        <p:spPr>
          <a:xfrm>
            <a:off x="3923928" y="4617543"/>
            <a:ext cx="36004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7164288" y="4149080"/>
            <a:ext cx="1512168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22100"/>
                </a:solidFill>
              </a:rPr>
              <a:t>V=</a:t>
            </a:r>
            <a:r>
              <a:rPr lang="ru-RU" sz="1600" b="1" dirty="0">
                <a:solidFill>
                  <a:srgbClr val="422100"/>
                </a:solidFill>
              </a:rPr>
              <a:t>2</a:t>
            </a:r>
            <a:r>
              <a:rPr lang="en-US" sz="1600" b="1" dirty="0">
                <a:solidFill>
                  <a:srgbClr val="422100"/>
                </a:solidFill>
                <a:sym typeface="Symbol"/>
              </a:rPr>
              <a:t></a:t>
            </a:r>
            <a:r>
              <a:rPr lang="en-US" sz="1600" b="1" i="1" dirty="0" err="1">
                <a:solidFill>
                  <a:srgbClr val="422100"/>
                </a:solidFill>
              </a:rPr>
              <a:t>rh</a:t>
            </a:r>
            <a:r>
              <a:rPr lang="en-US" sz="1600" b="1" dirty="0" err="1">
                <a:solidFill>
                  <a:srgbClr val="422100"/>
                </a:solidFill>
              </a:rPr>
              <a:t>d</a:t>
            </a:r>
            <a:r>
              <a:rPr lang="en-US" sz="1600" b="1" i="1" dirty="0" err="1">
                <a:solidFill>
                  <a:srgbClr val="422100"/>
                </a:solidFill>
              </a:rPr>
              <a:t>r</a:t>
            </a:r>
            <a:endParaRPr lang="ru-RU" sz="1600" b="1" dirty="0">
              <a:solidFill>
                <a:srgbClr val="422100"/>
              </a:solidFill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rot="16200000" flipH="1">
            <a:off x="7992424" y="3969104"/>
            <a:ext cx="7920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7164288" y="4545160"/>
            <a:ext cx="1512168" cy="36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i="1" dirty="0">
                <a:solidFill>
                  <a:srgbClr val="422100"/>
                </a:solidFill>
              </a:rPr>
              <a:t>dm</a:t>
            </a:r>
            <a:r>
              <a:rPr lang="ru-RU" sz="1600" b="1" i="1" dirty="0">
                <a:solidFill>
                  <a:srgbClr val="422100"/>
                </a:solidFill>
              </a:rPr>
              <a:t>=</a:t>
            </a:r>
            <a:r>
              <a:rPr lang="ru-RU" sz="1600" b="1" dirty="0">
                <a:solidFill>
                  <a:srgbClr val="422100"/>
                </a:solidFill>
              </a:rPr>
              <a:t>2</a:t>
            </a:r>
            <a:r>
              <a:rPr lang="en-US" sz="1600" b="1" dirty="0">
                <a:solidFill>
                  <a:srgbClr val="422100"/>
                </a:solidFill>
                <a:sym typeface="Symbol"/>
              </a:rPr>
              <a:t></a:t>
            </a:r>
            <a:r>
              <a:rPr lang="en-US" sz="1600" b="1" i="1" dirty="0" err="1">
                <a:solidFill>
                  <a:srgbClr val="422100"/>
                </a:solidFill>
              </a:rPr>
              <a:t>rh</a:t>
            </a:r>
            <a:r>
              <a:rPr lang="en-US" sz="1600" b="1" dirty="0" err="1">
                <a:solidFill>
                  <a:srgbClr val="422100"/>
                </a:solidFill>
              </a:rPr>
              <a:t>d</a:t>
            </a:r>
            <a:r>
              <a:rPr lang="en-US" sz="1600" b="1" i="1" dirty="0" err="1">
                <a:solidFill>
                  <a:srgbClr val="422100"/>
                </a:solidFill>
              </a:rPr>
              <a:t>r</a:t>
            </a:r>
            <a:r>
              <a:rPr lang="en-US" sz="1600" b="1" i="1" dirty="0">
                <a:solidFill>
                  <a:srgbClr val="422100"/>
                </a:solidFill>
              </a:rPr>
              <a:t> ∙</a:t>
            </a:r>
            <a:r>
              <a:rPr lang="en-US" sz="1600" b="1" i="1" dirty="0">
                <a:solidFill>
                  <a:srgbClr val="422100"/>
                </a:solidFill>
                <a:sym typeface="Symbol"/>
              </a:rPr>
              <a:t></a:t>
            </a:r>
            <a:endParaRPr lang="ru-RU" sz="1600" b="1" dirty="0">
              <a:solidFill>
                <a:srgbClr val="422100"/>
              </a:solidFill>
            </a:endParaRPr>
          </a:p>
        </p:txBody>
      </p:sp>
      <p:graphicFrame>
        <p:nvGraphicFramePr>
          <p:cNvPr id="190472" name="Object 8"/>
          <p:cNvGraphicFramePr>
            <a:graphicFrameLocks noChangeAspect="1"/>
          </p:cNvGraphicFramePr>
          <p:nvPr/>
        </p:nvGraphicFramePr>
        <p:xfrm>
          <a:off x="3131840" y="5157192"/>
          <a:ext cx="50403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2" name="Формула" r:id="rId10" imgW="2565360" imgH="482400" progId="Equation.3">
                  <p:embed/>
                </p:oleObj>
              </mc:Choice>
              <mc:Fallback>
                <p:oleObj name="Формула" r:id="rId10" imgW="2565360" imgH="4824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5157192"/>
                        <a:ext cx="5040313" cy="8636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"/>
          <p:cNvGraphicFramePr>
            <a:graphicFrameLocks noChangeAspect="1"/>
          </p:cNvGraphicFramePr>
          <p:nvPr/>
        </p:nvGraphicFramePr>
        <p:xfrm>
          <a:off x="7596336" y="5877272"/>
          <a:ext cx="132238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3" name="Формула" r:id="rId12" imgW="672840" imgH="393480" progId="Equation.3">
                  <p:embed/>
                </p:oleObj>
              </mc:Choice>
              <mc:Fallback>
                <p:oleObj name="Формула" r:id="rId12" imgW="672840" imgH="393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5877272"/>
                        <a:ext cx="1322387" cy="78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Прямоугольник 39"/>
          <p:cNvSpPr/>
          <p:nvPr/>
        </p:nvSpPr>
        <p:spPr>
          <a:xfrm>
            <a:off x="3419872" y="6210573"/>
            <a:ext cx="2160240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rgbClr val="422100"/>
                </a:solidFill>
              </a:rPr>
              <a:t>масса </a:t>
            </a:r>
            <a:br>
              <a:rPr lang="en-US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сплошного цилиндра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90474" name="Object 10"/>
          <p:cNvGraphicFramePr>
            <a:graphicFrameLocks noChangeAspect="1"/>
          </p:cNvGraphicFramePr>
          <p:nvPr/>
        </p:nvGraphicFramePr>
        <p:xfrm>
          <a:off x="5580112" y="6282581"/>
          <a:ext cx="1546225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4" name="Формула" r:id="rId14" imgW="787320" imgH="228600" progId="Equation.3">
                  <p:embed/>
                </p:oleObj>
              </mc:Choice>
              <mc:Fallback>
                <p:oleObj name="Формула" r:id="rId14" imgW="78732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6282581"/>
                        <a:ext cx="1546225" cy="45878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2" name="Прямая со стрелкой 41"/>
          <p:cNvCxnSpPr/>
          <p:nvPr/>
        </p:nvCxnSpPr>
        <p:spPr>
          <a:xfrm rot="10800000" flipV="1">
            <a:off x="6372200" y="5877272"/>
            <a:ext cx="1152128" cy="36004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7020272" y="6525344"/>
            <a:ext cx="72008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047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539552" y="6381328"/>
            <a:ext cx="2052000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[</a:t>
            </a:r>
            <a:r>
              <a:rPr lang="en-US" sz="1600" b="1" i="1" dirty="0">
                <a:solidFill>
                  <a:srgbClr val="422100"/>
                </a:solidFill>
                <a:latin typeface="Verdana" pitchFamily="34" charset="0"/>
              </a:rPr>
              <a:t>J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] =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кг ∙ м</a:t>
            </a:r>
            <a:r>
              <a:rPr lang="ru-RU" sz="1600" b="1" baseline="30000" dirty="0">
                <a:solidFill>
                  <a:srgbClr val="422100"/>
                </a:solidFill>
                <a:latin typeface="Verdana" pitchFamily="34" charset="0"/>
              </a:rPr>
              <a:t>2</a:t>
            </a:r>
            <a:endParaRPr lang="ru-RU" b="1" baseline="30000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915816" y="785794"/>
            <a:ext cx="5442398" cy="792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физическая величина, равная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произведению массы МТ на квадрат расстояния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от этой точки до оси вращения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90475" name="Object 11"/>
          <p:cNvGraphicFramePr>
            <a:graphicFrameLocks noChangeAspect="1"/>
          </p:cNvGraphicFramePr>
          <p:nvPr/>
        </p:nvGraphicFramePr>
        <p:xfrm>
          <a:off x="7668344" y="1071786"/>
          <a:ext cx="126801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5" name="Формула" r:id="rId16" imgW="520560" imgH="203040" progId="Equation.3">
                  <p:embed/>
                </p:oleObj>
              </mc:Choice>
              <mc:Fallback>
                <p:oleObj name="Формула" r:id="rId16" imgW="520560" imgH="2030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1071786"/>
                        <a:ext cx="1268016" cy="50405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Прямая со стрелкой 36"/>
          <p:cNvCxnSpPr/>
          <p:nvPr/>
        </p:nvCxnSpPr>
        <p:spPr>
          <a:xfrm flipV="1">
            <a:off x="3851920" y="2204864"/>
            <a:ext cx="576064" cy="7200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9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9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9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  <p:bldP spid="11" grpId="0"/>
      <p:bldP spid="17" grpId="0" animBg="1"/>
      <p:bldP spid="19" grpId="0" animBg="1"/>
      <p:bldP spid="22" grpId="0"/>
      <p:bldP spid="23" grpId="0" animBg="1"/>
      <p:bldP spid="31" grpId="0" animBg="1"/>
      <p:bldP spid="33" grpId="0" animBg="1"/>
      <p:bldP spid="40" grpId="0"/>
      <p:bldP spid="51" grpId="0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Теорема Штейнера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067943" y="3429000"/>
            <a:ext cx="4529055" cy="129614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Момент инерции тела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относительно </a:t>
            </a: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другой оси, проходящей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параллельно оси</a:t>
            </a: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, проходящей через центр масс</a:t>
            </a:r>
            <a:endParaRPr lang="ru-RU" sz="20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95587" name="Object 3"/>
          <p:cNvGraphicFramePr>
            <a:graphicFrameLocks noChangeAspect="1"/>
          </p:cNvGraphicFramePr>
          <p:nvPr/>
        </p:nvGraphicFramePr>
        <p:xfrm>
          <a:off x="5004048" y="5085184"/>
          <a:ext cx="2450363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87" name="Формула" r:id="rId3" imgW="838080" imgH="241200" progId="Equation.3">
                  <p:embed/>
                </p:oleObj>
              </mc:Choice>
              <mc:Fallback>
                <p:oleObj name="Формула" r:id="rId3" imgW="83808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5085184"/>
                        <a:ext cx="2450363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95536" y="860462"/>
            <a:ext cx="3312000" cy="151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i="1" dirty="0">
                <a:solidFill>
                  <a:srgbClr val="422100"/>
                </a:solidFill>
                <a:latin typeface="Verdana" pitchFamily="34" charset="0"/>
              </a:rPr>
              <a:t>J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зависит от: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формы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тела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размеров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тела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распределения плотности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вещества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положения оси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вращения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95936" y="872336"/>
            <a:ext cx="4608512" cy="11885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Момент инерции тела </a:t>
            </a:r>
            <a:br>
              <a:rPr lang="ru-RU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относительно оси, проходящей </a:t>
            </a:r>
            <a:br>
              <a:rPr lang="ru-RU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через </a:t>
            </a:r>
            <a:r>
              <a:rPr lang="ru-RU" b="1" dirty="0">
                <a:solidFill>
                  <a:srgbClr val="422100"/>
                </a:solidFill>
                <a:latin typeface="Verdana" pitchFamily="34" charset="0"/>
              </a:rPr>
              <a:t>его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центр масс </a:t>
            </a: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/>
        </p:nvGraphicFramePr>
        <p:xfrm>
          <a:off x="5292080" y="2276871"/>
          <a:ext cx="1764308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89" name="Формула" r:id="rId5" imgW="698400" imgH="279360" progId="Equation.3">
                  <p:embed/>
                </p:oleObj>
              </mc:Choice>
              <mc:Fallback>
                <p:oleObj name="Формула" r:id="rId5" imgW="698400" imgH="2793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2276871"/>
                        <a:ext cx="1764308" cy="72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4572000" y="5877272"/>
            <a:ext cx="3384376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i="1" dirty="0">
                <a:solidFill>
                  <a:srgbClr val="422100"/>
                </a:solidFill>
                <a:latin typeface="Verdana" pitchFamily="34" charset="0"/>
              </a:rPr>
              <a:t>а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– расстояние между осью вращения и параллельной ей,  проходящей через центр масс 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195590" name="Picture 6"/>
          <p:cNvPicPr>
            <a:picLocks noChangeAspect="1" noChangeArrowheads="1"/>
          </p:cNvPicPr>
          <p:nvPr/>
        </p:nvPicPr>
        <p:blipFill>
          <a:blip r:embed="rId7" cstate="print"/>
          <a:srcRect b="6511"/>
          <a:stretch>
            <a:fillRect/>
          </a:stretch>
        </p:blipFill>
        <p:spPr bwMode="auto">
          <a:xfrm>
            <a:off x="395536" y="2416783"/>
            <a:ext cx="3312000" cy="4252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5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5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764728"/>
          </a:xfrm>
        </p:spPr>
        <p:txBody>
          <a:bodyPr>
            <a:noAutofit/>
          </a:bodyPr>
          <a:lstStyle/>
          <a:p>
            <a:r>
              <a:rPr lang="ru-RU" sz="2800" dirty="0"/>
              <a:t>Моменты инерции однородных тел относительно некоторых осей вращения</a:t>
            </a:r>
          </a:p>
        </p:txBody>
      </p:sp>
      <p:pic>
        <p:nvPicPr>
          <p:cNvPr id="196611" name="Picture 3"/>
          <p:cNvPicPr>
            <a:picLocks noChangeAspect="1" noChangeArrowheads="1"/>
          </p:cNvPicPr>
          <p:nvPr/>
        </p:nvPicPr>
        <p:blipFill>
          <a:blip r:embed="rId3" cstate="print"/>
          <a:srcRect l="38551" t="10672" r="3700" b="48857"/>
          <a:stretch>
            <a:fillRect/>
          </a:stretch>
        </p:blipFill>
        <p:spPr bwMode="auto">
          <a:xfrm>
            <a:off x="467544" y="980728"/>
            <a:ext cx="8224914" cy="569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28596" y="835124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764728"/>
          </a:xfrm>
        </p:spPr>
        <p:txBody>
          <a:bodyPr>
            <a:noAutofit/>
          </a:bodyPr>
          <a:lstStyle/>
          <a:p>
            <a:r>
              <a:rPr lang="ru-RU" sz="2800" dirty="0"/>
              <a:t>Моменты инерции однородных тел относительно некоторых осей вращения</a:t>
            </a:r>
          </a:p>
        </p:txBody>
      </p:sp>
      <p:pic>
        <p:nvPicPr>
          <p:cNvPr id="196611" name="Picture 3"/>
          <p:cNvPicPr>
            <a:picLocks noChangeAspect="1" noChangeArrowheads="1"/>
          </p:cNvPicPr>
          <p:nvPr/>
        </p:nvPicPr>
        <p:blipFill>
          <a:blip r:embed="rId3" cstate="print"/>
          <a:srcRect l="38551" t="51340" r="3700" b="13791"/>
          <a:stretch>
            <a:fillRect/>
          </a:stretch>
        </p:blipFill>
        <p:spPr bwMode="auto">
          <a:xfrm>
            <a:off x="827584" y="1316260"/>
            <a:ext cx="7488832" cy="446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28596" y="835124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38551" t="10672" r="3700" b="87080"/>
          <a:stretch>
            <a:fillRect/>
          </a:stretch>
        </p:blipFill>
        <p:spPr bwMode="auto">
          <a:xfrm>
            <a:off x="827584" y="1027470"/>
            <a:ext cx="74888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764728"/>
          </a:xfrm>
        </p:spPr>
        <p:txBody>
          <a:bodyPr>
            <a:noAutofit/>
          </a:bodyPr>
          <a:lstStyle/>
          <a:p>
            <a:r>
              <a:rPr lang="ru-RU" sz="2800" dirty="0"/>
              <a:t>Моменты инерции однородных тел относительно некоторых осей вращения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8596" y="835124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124744"/>
            <a:ext cx="6264696" cy="2784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Moment_of_inertia_examples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95803" y="4077072"/>
            <a:ext cx="3360373" cy="25202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/>
          <a:lstStyle/>
          <a:p>
            <a:r>
              <a:rPr lang="ru-RU" dirty="0"/>
              <a:t>Момент силы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545696" y="845368"/>
            <a:ext cx="2339881" cy="36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Verdana" pitchFamily="34" charset="0"/>
              </a:rPr>
              <a:t>Момент силы</a:t>
            </a:r>
            <a:endParaRPr lang="ru-RU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6454" y="1205368"/>
            <a:ext cx="2339881" cy="46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</a:rPr>
              <a:t>относительно неподвижной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точки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68144" y="5013176"/>
            <a:ext cx="3168000" cy="61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 indent="-628650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</a:t>
            </a:r>
            <a:r>
              <a:rPr lang="en-US" sz="1400" b="1" baseline="-25000" dirty="0">
                <a:solidFill>
                  <a:srgbClr val="422100"/>
                </a:solidFill>
                <a:latin typeface="Verdana" pitchFamily="34" charset="0"/>
              </a:rPr>
              <a:t>z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400" b="1" dirty="0">
                <a:solidFill>
                  <a:srgbClr val="422100"/>
                </a:solidFill>
                <a:latin typeface="Verdana" pitchFamily="34" charset="0"/>
                <a:cs typeface="Times New Roman"/>
              </a:rPr>
              <a:t>≠ f(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  <a:cs typeface="Times New Roman"/>
              </a:rPr>
              <a:t>о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т выбора положения </a:t>
            </a:r>
            <a:br>
              <a:rPr lang="ru-RU" sz="14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т. </a:t>
            </a:r>
            <a:r>
              <a:rPr lang="ru-RU" sz="1400" b="1" i="1" dirty="0">
                <a:solidFill>
                  <a:srgbClr val="422100"/>
                </a:solidFill>
                <a:latin typeface="Verdana" pitchFamily="34" charset="0"/>
              </a:rPr>
              <a:t>О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на оси </a:t>
            </a:r>
            <a:r>
              <a:rPr lang="ru-RU" sz="1400" b="1" dirty="0" err="1">
                <a:solidFill>
                  <a:srgbClr val="422100"/>
                </a:solidFill>
                <a:latin typeface="Verdana" pitchFamily="34" charset="0"/>
              </a:rPr>
              <a:t>z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)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97634" name="Object 2"/>
          <p:cNvGraphicFramePr>
            <a:graphicFrameLocks noChangeAspect="1"/>
          </p:cNvGraphicFramePr>
          <p:nvPr/>
        </p:nvGraphicFramePr>
        <p:xfrm>
          <a:off x="2963316" y="929211"/>
          <a:ext cx="1349375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34" name="Формула" r:id="rId3" imgW="685800" imgH="241200" progId="Equation.3">
                  <p:embed/>
                </p:oleObj>
              </mc:Choice>
              <mc:Fallback>
                <p:oleObj name="Формула" r:id="rId3" imgW="68580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3316" y="929211"/>
                        <a:ext cx="1349375" cy="4841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7635" name="Picture 3"/>
          <p:cNvPicPr>
            <a:picLocks noChangeAspect="1" noChangeArrowheads="1"/>
          </p:cNvPicPr>
          <p:nvPr/>
        </p:nvPicPr>
        <p:blipFill>
          <a:blip r:embed="rId5" cstate="print"/>
          <a:srcRect l="7722" t="35483" r="54491" b="8335"/>
          <a:stretch>
            <a:fillRect/>
          </a:stretch>
        </p:blipFill>
        <p:spPr bwMode="auto">
          <a:xfrm>
            <a:off x="528647" y="1844680"/>
            <a:ext cx="4187369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68302" y="4112553"/>
            <a:ext cx="792088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rgbClr val="422100"/>
                </a:solidFill>
              </a:rPr>
              <a:t>плечо силы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55776" y="2708776"/>
            <a:ext cx="936104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радиус-вектор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91680" y="4580984"/>
            <a:ext cx="2880320" cy="360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</a:rPr>
              <a:t>точка приложения силы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899592" y="4004920"/>
            <a:ext cx="576064" cy="21602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2364260" y="3332340"/>
            <a:ext cx="576064" cy="2880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2483768" y="4292952"/>
            <a:ext cx="504056" cy="36004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26" name="Object 2"/>
          <p:cNvGraphicFramePr>
            <a:graphicFrameLocks noChangeAspect="1"/>
          </p:cNvGraphicFramePr>
          <p:nvPr/>
        </p:nvGraphicFramePr>
        <p:xfrm>
          <a:off x="2411760" y="5070934"/>
          <a:ext cx="224948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36" name="Формула" r:id="rId6" imgW="1143000" imgH="177480" progId="Equation.3">
                  <p:embed/>
                </p:oleObj>
              </mc:Choice>
              <mc:Fallback>
                <p:oleObj name="Формула" r:id="rId6" imgW="1143000" imgH="177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5070934"/>
                        <a:ext cx="2249488" cy="355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6513942" y="836712"/>
            <a:ext cx="2376264" cy="360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Verdana" pitchFamily="34" charset="0"/>
              </a:rPr>
              <a:t>Момент силы</a:t>
            </a:r>
            <a:endParaRPr lang="ru-RU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14700" y="1196712"/>
            <a:ext cx="2376264" cy="46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</a:rPr>
              <a:t>относительно неподвижной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оси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197637" name="Picture 5"/>
          <p:cNvPicPr>
            <a:picLocks noChangeAspect="1" noChangeArrowheads="1"/>
          </p:cNvPicPr>
          <p:nvPr/>
        </p:nvPicPr>
        <p:blipFill>
          <a:blip r:embed="rId5" cstate="print"/>
          <a:srcRect l="57122" t="11812" r="5078" b="8454"/>
          <a:stretch>
            <a:fillRect/>
          </a:stretch>
        </p:blipFill>
        <p:spPr bwMode="auto">
          <a:xfrm>
            <a:off x="5945810" y="1844680"/>
            <a:ext cx="2946670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" name="Object 2"/>
          <p:cNvGraphicFramePr>
            <a:graphicFrameLocks noChangeAspect="1"/>
          </p:cNvGraphicFramePr>
          <p:nvPr/>
        </p:nvGraphicFramePr>
        <p:xfrm>
          <a:off x="4860032" y="907491"/>
          <a:ext cx="15748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38" name="Формула" r:id="rId8" imgW="799920" imgH="241200" progId="Equation.3">
                  <p:embed/>
                </p:oleObj>
              </mc:Choice>
              <mc:Fallback>
                <p:oleObj name="Формула" r:id="rId8" imgW="79992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907491"/>
                        <a:ext cx="1574800" cy="4841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7884368" y="1880736"/>
            <a:ext cx="936104" cy="36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скаляр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475656" y="2096760"/>
            <a:ext cx="936104" cy="36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вектор</a:t>
            </a:r>
          </a:p>
        </p:txBody>
      </p:sp>
      <p:cxnSp>
        <p:nvCxnSpPr>
          <p:cNvPr id="33" name="Прямая со стрелкой 32"/>
          <p:cNvCxnSpPr/>
          <p:nvPr/>
        </p:nvCxnSpPr>
        <p:spPr>
          <a:xfrm rot="10800000" flipV="1">
            <a:off x="1187624" y="2456800"/>
            <a:ext cx="576064" cy="36004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0800000" flipV="1">
            <a:off x="7020272" y="3032864"/>
            <a:ext cx="720080" cy="43204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76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7639" name="Object 7"/>
          <p:cNvGraphicFramePr>
            <a:graphicFrameLocks noChangeAspect="1"/>
          </p:cNvGraphicFramePr>
          <p:nvPr/>
        </p:nvGraphicFramePr>
        <p:xfrm>
          <a:off x="602779" y="5214950"/>
          <a:ext cx="13049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39" name="Формула" r:id="rId10" imgW="1040948" imgH="304668" progId="Equation.3">
                  <p:embed/>
                </p:oleObj>
              </mc:Choice>
              <mc:Fallback>
                <p:oleObj name="Формула" r:id="rId10" imgW="1040948" imgH="304668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779" y="5214950"/>
                        <a:ext cx="13049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7236296" y="2312784"/>
            <a:ext cx="1656184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проекция на ось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вектора момента силы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5715016"/>
            <a:ext cx="8535322" cy="1142984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Момент силы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направлен по правилу правового винта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 изменяется, если силу переносить вдоль линии ее действия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1600" b="1" dirty="0">
                <a:solidFill>
                  <a:srgbClr val="4221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играет роль силы, сообщая телу угловое ускорение</a:t>
            </a:r>
            <a:endParaRPr lang="ru-RU" b="1" dirty="0">
              <a:solidFill>
                <a:srgbClr val="4221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7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9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/>
      <p:bldP spid="10" grpId="0"/>
      <p:bldP spid="15" grpId="0"/>
      <p:bldP spid="27" grpId="0" animBg="1"/>
      <p:bldP spid="28" grpId="0" animBg="1"/>
      <p:bldP spid="31" grpId="0" animBg="1"/>
      <p:bldP spid="32" grpId="0" animBg="1"/>
      <p:bldP spid="43" grpId="0"/>
      <p:bldP spid="29" grpId="0" uiExpand="1" build="allAtOnce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9" name="Picture 11"/>
          <p:cNvPicPr>
            <a:picLocks noChangeAspect="1" noChangeArrowheads="1"/>
          </p:cNvPicPr>
          <p:nvPr/>
        </p:nvPicPr>
        <p:blipFill>
          <a:blip r:embed="rId3" cstate="print"/>
          <a:srcRect l="5849" t="26198" r="54670"/>
          <a:stretch>
            <a:fillRect/>
          </a:stretch>
        </p:blipFill>
        <p:spPr bwMode="auto">
          <a:xfrm>
            <a:off x="5364088" y="1879501"/>
            <a:ext cx="3600400" cy="262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>
            <a:noAutofit/>
          </a:bodyPr>
          <a:lstStyle/>
          <a:p>
            <a:r>
              <a:rPr lang="ru-RU" dirty="0"/>
              <a:t>Момент импульса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908720"/>
            <a:ext cx="2340000" cy="504056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Verdana" pitchFamily="34" charset="0"/>
              </a:rPr>
              <a:t>Момент импульса</a:t>
            </a:r>
            <a:endParaRPr lang="ru-RU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72738" y="2068828"/>
            <a:ext cx="936104" cy="36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вектор</a:t>
            </a:r>
          </a:p>
        </p:txBody>
      </p:sp>
      <p:graphicFrame>
        <p:nvGraphicFramePr>
          <p:cNvPr id="186372" name="Object 4"/>
          <p:cNvGraphicFramePr>
            <a:graphicFrameLocks noChangeAspect="1"/>
          </p:cNvGraphicFramePr>
          <p:nvPr/>
        </p:nvGraphicFramePr>
        <p:xfrm>
          <a:off x="2915816" y="908720"/>
          <a:ext cx="1223962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2" name="Формула" r:id="rId4" imgW="622080" imgH="241200" progId="Equation.3">
                  <p:embed/>
                </p:oleObj>
              </mc:Choice>
              <mc:Fallback>
                <p:oleObj name="Формула" r:id="rId4" imgW="62208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908720"/>
                        <a:ext cx="1223962" cy="4841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76" name="Object 8"/>
          <p:cNvGraphicFramePr>
            <a:graphicFrameLocks noChangeAspect="1"/>
          </p:cNvGraphicFramePr>
          <p:nvPr/>
        </p:nvGraphicFramePr>
        <p:xfrm>
          <a:off x="4671690" y="1047998"/>
          <a:ext cx="28971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6" name="Формула" r:id="rId6" imgW="1473120" imgH="203040" progId="Equation.3">
                  <p:embed/>
                </p:oleObj>
              </mc:Choice>
              <mc:Fallback>
                <p:oleObj name="Формула" r:id="rId6" imgW="1473120" imgH="203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1690" y="1047998"/>
                        <a:ext cx="2897188" cy="40798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77" name="Object 9"/>
          <p:cNvGraphicFramePr>
            <a:graphicFrameLocks noChangeAspect="1"/>
          </p:cNvGraphicFramePr>
          <p:nvPr/>
        </p:nvGraphicFramePr>
        <p:xfrm>
          <a:off x="6003379" y="1912094"/>
          <a:ext cx="13049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7" name="Формула" r:id="rId8" imgW="1040948" imgH="304668" progId="Equation.3">
                  <p:embed/>
                </p:oleObj>
              </mc:Choice>
              <mc:Fallback>
                <p:oleObj name="Формула" r:id="rId8" imgW="1040948" imgH="304668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3379" y="1912094"/>
                        <a:ext cx="1304925" cy="381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78" name="Object 10"/>
          <p:cNvGraphicFramePr>
            <a:graphicFrameLocks noChangeAspect="1"/>
          </p:cNvGraphicFramePr>
          <p:nvPr/>
        </p:nvGraphicFramePr>
        <p:xfrm>
          <a:off x="8161784" y="999740"/>
          <a:ext cx="874712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8" name="Формула" r:id="rId10" imgW="444240" imgH="203040" progId="Equation.3">
                  <p:embed/>
                </p:oleObj>
              </mc:Choice>
              <mc:Fallback>
                <p:oleObj name="Формула" r:id="rId10" imgW="444240" imgH="203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1784" y="999740"/>
                        <a:ext cx="874712" cy="407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Овал 23"/>
          <p:cNvSpPr/>
          <p:nvPr/>
        </p:nvSpPr>
        <p:spPr>
          <a:xfrm>
            <a:off x="6672107" y="1011615"/>
            <a:ext cx="864096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>
            <a:off x="6581772" y="1635252"/>
            <a:ext cx="511361" cy="21042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8" name="Стрелка вправо 27"/>
          <p:cNvSpPr/>
          <p:nvPr/>
        </p:nvSpPr>
        <p:spPr>
          <a:xfrm>
            <a:off x="7668344" y="99974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4211960" y="1047998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63329" y="1412776"/>
            <a:ext cx="2339881" cy="46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</a:rPr>
              <a:t>относительно неподвижной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точки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796136" y="2200126"/>
            <a:ext cx="1728192" cy="28803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</a:rPr>
              <a:t>плечо импульса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36" name="Прямая со стрелкой 35"/>
          <p:cNvCxnSpPr>
            <a:stCxn id="35" idx="2"/>
          </p:cNvCxnSpPr>
          <p:nvPr/>
        </p:nvCxnSpPr>
        <p:spPr>
          <a:xfrm rot="5400000">
            <a:off x="5760132" y="2956210"/>
            <a:ext cx="1368152" cy="43204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503808" y="2697262"/>
            <a:ext cx="2340000" cy="504056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Verdana" pitchFamily="34" charset="0"/>
              </a:rPr>
              <a:t>Момент импульса</a:t>
            </a:r>
            <a:endParaRPr lang="ru-RU" b="1" dirty="0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99593" y="3201318"/>
            <a:ext cx="2339881" cy="468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</a:rPr>
              <a:t>относительно неподвижной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оси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139952" y="3237270"/>
            <a:ext cx="936104" cy="36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скаляр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357290" y="1928802"/>
            <a:ext cx="1714480" cy="64294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по правилу правого винта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987824" y="2697262"/>
            <a:ext cx="2304256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проекция на ось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вектора момента импульса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86382" name="Object 14"/>
          <p:cNvGraphicFramePr>
            <a:graphicFrameLocks noChangeAspect="1"/>
          </p:cNvGraphicFramePr>
          <p:nvPr/>
        </p:nvGraphicFramePr>
        <p:xfrm>
          <a:off x="539552" y="3956265"/>
          <a:ext cx="1198562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2" name="Формула" r:id="rId12" imgW="609480" imgH="215640" progId="Equation.3">
                  <p:embed/>
                </p:oleObj>
              </mc:Choice>
              <mc:Fallback>
                <p:oleObj name="Формула" r:id="rId12" imgW="609480" imgH="2156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956265"/>
                        <a:ext cx="1198562" cy="4333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Прямоугольник 65"/>
          <p:cNvSpPr/>
          <p:nvPr/>
        </p:nvSpPr>
        <p:spPr>
          <a:xfrm>
            <a:off x="492052" y="3536850"/>
            <a:ext cx="936104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для МТ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67" name="Object 14"/>
          <p:cNvGraphicFramePr>
            <a:graphicFrameLocks noChangeAspect="1"/>
          </p:cNvGraphicFramePr>
          <p:nvPr/>
        </p:nvGraphicFramePr>
        <p:xfrm>
          <a:off x="503927" y="4797152"/>
          <a:ext cx="1698625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3" name="Формула" r:id="rId14" imgW="863280" imgH="431640" progId="Equation.3">
                  <p:embed/>
                </p:oleObj>
              </mc:Choice>
              <mc:Fallback>
                <p:oleObj name="Формула" r:id="rId14" imgW="863280" imgH="4316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927" y="4797152"/>
                        <a:ext cx="1698625" cy="866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Прямоугольник 67"/>
          <p:cNvSpPr/>
          <p:nvPr/>
        </p:nvSpPr>
        <p:spPr>
          <a:xfrm>
            <a:off x="503927" y="4425454"/>
            <a:ext cx="792088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для ТТ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aphicFrame>
        <p:nvGraphicFramePr>
          <p:cNvPr id="70" name="Object 14"/>
          <p:cNvGraphicFramePr>
            <a:graphicFrameLocks noChangeAspect="1"/>
          </p:cNvGraphicFramePr>
          <p:nvPr/>
        </p:nvGraphicFramePr>
        <p:xfrm>
          <a:off x="1299815" y="5875175"/>
          <a:ext cx="82391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4" name="Формула" r:id="rId16" imgW="419040" imgH="393480" progId="Equation.3">
                  <p:embed/>
                </p:oleObj>
              </mc:Choice>
              <mc:Fallback>
                <p:oleObj name="Формула" r:id="rId16" imgW="419040" imgH="39348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9815" y="5875175"/>
                        <a:ext cx="823913" cy="7905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2" name="Прямая со стрелкой 71"/>
          <p:cNvCxnSpPr/>
          <p:nvPr/>
        </p:nvCxnSpPr>
        <p:spPr>
          <a:xfrm rot="5400000" flipH="1" flipV="1">
            <a:off x="1403650" y="5696459"/>
            <a:ext cx="576063" cy="28803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186386" name="Object 14"/>
          <p:cNvGraphicFramePr>
            <a:graphicFrameLocks noChangeAspect="1"/>
          </p:cNvGraphicFramePr>
          <p:nvPr/>
        </p:nvGraphicFramePr>
        <p:xfrm>
          <a:off x="2411760" y="4794038"/>
          <a:ext cx="3197225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6" name="Формула" r:id="rId18" imgW="1625400" imgH="431640" progId="Equation.3">
                  <p:embed/>
                </p:oleObj>
              </mc:Choice>
              <mc:Fallback>
                <p:oleObj name="Формула" r:id="rId18" imgW="1625400" imgH="4316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794038"/>
                        <a:ext cx="3197225" cy="8667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87" name="Object 19"/>
          <p:cNvGraphicFramePr>
            <a:graphicFrameLocks noChangeAspect="1"/>
          </p:cNvGraphicFramePr>
          <p:nvPr/>
        </p:nvGraphicFramePr>
        <p:xfrm>
          <a:off x="4211960" y="5802150"/>
          <a:ext cx="147161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7" name="Формула" r:id="rId20" imgW="749160" imgH="431640" progId="Equation.3">
                  <p:embed/>
                </p:oleObj>
              </mc:Choice>
              <mc:Fallback>
                <p:oleObj name="Формула" r:id="rId20" imgW="749160" imgH="4316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5802150"/>
                        <a:ext cx="1471612" cy="8636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Стрелка вправо 76"/>
          <p:cNvSpPr/>
          <p:nvPr/>
        </p:nvSpPr>
        <p:spPr>
          <a:xfrm>
            <a:off x="5724128" y="5009566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cxnSp>
        <p:nvCxnSpPr>
          <p:cNvPr id="78" name="Прямая со стрелкой 77"/>
          <p:cNvCxnSpPr/>
          <p:nvPr/>
        </p:nvCxnSpPr>
        <p:spPr>
          <a:xfrm>
            <a:off x="1979712" y="5013176"/>
            <a:ext cx="648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>
            <a:stCxn id="83" idx="2"/>
          </p:cNvCxnSpPr>
          <p:nvPr/>
        </p:nvCxnSpPr>
        <p:spPr>
          <a:xfrm rot="5400000">
            <a:off x="4626006" y="5531624"/>
            <a:ext cx="432048" cy="54006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3" name="Скругленный прямоугольник 82"/>
          <p:cNvSpPr/>
          <p:nvPr/>
        </p:nvSpPr>
        <p:spPr>
          <a:xfrm>
            <a:off x="4644008" y="4865550"/>
            <a:ext cx="936104" cy="7200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86388" name="Object 20"/>
          <p:cNvGraphicFramePr>
            <a:graphicFrameLocks noChangeAspect="1"/>
          </p:cNvGraphicFramePr>
          <p:nvPr/>
        </p:nvGraphicFramePr>
        <p:xfrm>
          <a:off x="6216309" y="4973183"/>
          <a:ext cx="1049337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8" name="Формула" r:id="rId22" imgW="533160" imgH="215640" progId="Equation.3">
                  <p:embed/>
                </p:oleObj>
              </mc:Choice>
              <mc:Fallback>
                <p:oleObj name="Формула" r:id="rId22" imgW="533160" imgH="21564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6309" y="4973183"/>
                        <a:ext cx="1049337" cy="4333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Прямоугольник 86"/>
          <p:cNvSpPr/>
          <p:nvPr/>
        </p:nvSpPr>
        <p:spPr>
          <a:xfrm>
            <a:off x="6120680" y="5417864"/>
            <a:ext cx="2987824" cy="136815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</a:rPr>
              <a:t>момент импульса ТТ относительно оси равен произведению момента инерции тела относительно </a:t>
            </a:r>
            <a:br>
              <a:rPr lang="ru-RU" sz="1600" b="1" dirty="0">
                <a:solidFill>
                  <a:srgbClr val="422100"/>
                </a:solidFill>
              </a:rPr>
            </a:br>
            <a:r>
              <a:rPr lang="ru-RU" sz="1600" b="1" dirty="0">
                <a:solidFill>
                  <a:srgbClr val="422100"/>
                </a:solidFill>
              </a:rPr>
              <a:t>той же оси на угловую скорость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14546" y="6353968"/>
            <a:ext cx="2052000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422100"/>
                </a:solidFill>
                <a:latin typeface="Verdana" pitchFamily="34" charset="0"/>
              </a:rPr>
              <a:t>[</a:t>
            </a:r>
            <a:r>
              <a:rPr lang="en-US" sz="1600" b="1" i="1">
                <a:solidFill>
                  <a:srgbClr val="422100"/>
                </a:solidFill>
                <a:latin typeface="Verdana" pitchFamily="34" charset="0"/>
              </a:rPr>
              <a:t>L</a:t>
            </a:r>
            <a:r>
              <a:rPr lang="en-US" sz="1600" b="1">
                <a:solidFill>
                  <a:srgbClr val="422100"/>
                </a:solidFill>
                <a:latin typeface="Verdana" pitchFamily="34" charset="0"/>
              </a:rPr>
              <a:t>] = </a:t>
            </a: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кг∙м</a:t>
            </a:r>
            <a:r>
              <a:rPr lang="ru-RU" sz="1600" b="1" baseline="30000">
                <a:solidFill>
                  <a:srgbClr val="422100"/>
                </a:solidFill>
                <a:latin typeface="Verdana" pitchFamily="34" charset="0"/>
              </a:rPr>
              <a:t>2</a:t>
            </a:r>
            <a:r>
              <a:rPr lang="en-US" sz="1600" b="1">
                <a:solidFill>
                  <a:srgbClr val="422100"/>
                </a:solidFill>
                <a:latin typeface="Verdana" pitchFamily="34" charset="0"/>
              </a:rPr>
              <a:t>/c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000232" y="3918548"/>
            <a:ext cx="2928958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i="1">
                <a:solidFill>
                  <a:srgbClr val="422100"/>
                </a:solidFill>
                <a:latin typeface="Verdana" pitchFamily="34" charset="0"/>
              </a:rPr>
              <a:t>L</a:t>
            </a:r>
            <a:r>
              <a:rPr lang="en-US" sz="1400" b="1" i="1" baseline="-25000">
                <a:solidFill>
                  <a:srgbClr val="422100"/>
                </a:solidFill>
                <a:latin typeface="Verdana" pitchFamily="34" charset="0"/>
              </a:rPr>
              <a:t>z</a:t>
            </a:r>
            <a:r>
              <a:rPr lang="en-US" sz="1400" b="1">
                <a:solidFill>
                  <a:srgbClr val="422100"/>
                </a:solidFill>
                <a:latin typeface="Verdana" pitchFamily="34" charset="0"/>
              </a:rPr>
              <a:t> - </a:t>
            </a:r>
            <a:r>
              <a:rPr lang="ru-RU" sz="1400" b="1">
                <a:solidFill>
                  <a:srgbClr val="422100"/>
                </a:solidFill>
                <a:latin typeface="Verdana" pitchFamily="34" charset="0"/>
              </a:rPr>
              <a:t>величина аддитивная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86389" name="Object 21"/>
          <p:cNvGraphicFramePr>
            <a:graphicFrameLocks noChangeAspect="1"/>
          </p:cNvGraphicFramePr>
          <p:nvPr/>
        </p:nvGraphicFramePr>
        <p:xfrm>
          <a:off x="2928926" y="1857364"/>
          <a:ext cx="2071702" cy="740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9" name="Формула" r:id="rId24" imgW="1231560" imgH="431640" progId="Equation.3">
                  <p:embed/>
                </p:oleObj>
              </mc:Choice>
              <mc:Fallback>
                <p:oleObj name="Формула" r:id="rId24" imgW="1231560" imgH="43164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1857364"/>
                        <a:ext cx="2071702" cy="74076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2857488" y="1428736"/>
            <a:ext cx="2928958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i="1">
                <a:solidFill>
                  <a:srgbClr val="422100"/>
                </a:solidFill>
                <a:latin typeface="Verdana" pitchFamily="34" charset="0"/>
              </a:rPr>
              <a:t>L</a:t>
            </a:r>
            <a:r>
              <a:rPr lang="en-US" sz="1400" b="1">
                <a:solidFill>
                  <a:srgbClr val="422100"/>
                </a:solidFill>
                <a:latin typeface="Verdana" pitchFamily="34" charset="0"/>
              </a:rPr>
              <a:t> - </a:t>
            </a:r>
            <a:r>
              <a:rPr lang="ru-RU" sz="1400" b="1">
                <a:solidFill>
                  <a:srgbClr val="422100"/>
                </a:solidFill>
                <a:latin typeface="Verdana" pitchFamily="34" charset="0"/>
              </a:rPr>
              <a:t>величина аддитивная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6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6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6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6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6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86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8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8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8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  <p:bldP spid="28" grpId="0" animBg="1"/>
      <p:bldP spid="30" grpId="0" animBg="1"/>
      <p:bldP spid="33" grpId="0" animBg="1"/>
      <p:bldP spid="35" grpId="0"/>
      <p:bldP spid="59" grpId="0" animBg="1"/>
      <p:bldP spid="60" grpId="0" animBg="1"/>
      <p:bldP spid="61" grpId="0" animBg="1"/>
      <p:bldP spid="62" grpId="0"/>
      <p:bldP spid="63" grpId="0"/>
      <p:bldP spid="66" grpId="0"/>
      <p:bldP spid="68" grpId="0"/>
      <p:bldP spid="77" grpId="0" animBg="1"/>
      <p:bldP spid="83" grpId="0" animBg="1"/>
      <p:bldP spid="87" grpId="0"/>
      <p:bldP spid="38" grpId="0"/>
      <p:bldP spid="39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92720"/>
          </a:xfrm>
        </p:spPr>
        <p:txBody>
          <a:bodyPr>
            <a:noAutofit/>
          </a:bodyPr>
          <a:lstStyle/>
          <a:p>
            <a:r>
              <a:rPr lang="ru-RU" sz="3200" dirty="0"/>
              <a:t>Уравнение вращательного движения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aphicFrame>
        <p:nvGraphicFramePr>
          <p:cNvPr id="9" name="Object 1"/>
          <p:cNvGraphicFramePr>
            <a:graphicFrameLocks noChangeAspect="1"/>
          </p:cNvGraphicFramePr>
          <p:nvPr/>
        </p:nvGraphicFramePr>
        <p:xfrm>
          <a:off x="4105499" y="1360636"/>
          <a:ext cx="1624012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3" name="Формула" r:id="rId3" imgW="825480" imgH="241200" progId="Equation.3">
                  <p:embed/>
                </p:oleObj>
              </mc:Choice>
              <mc:Fallback>
                <p:oleObj name="Формула" r:id="rId3" imgW="825480" imgH="241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5499" y="1360636"/>
                        <a:ext cx="1624012" cy="48418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23528" y="1988840"/>
            <a:ext cx="1152128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dirty="0">
                <a:solidFill>
                  <a:srgbClr val="422100"/>
                </a:solidFill>
                <a:latin typeface="Verdana" pitchFamily="34" charset="0"/>
              </a:rPr>
              <a:t>II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закон Ньютона</a:t>
            </a: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3281239" y="1916832"/>
          <a:ext cx="2473048" cy="773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4" name="Формула" r:id="rId5" imgW="1257120" imgH="393480" progId="Equation.3">
                  <p:embed/>
                </p:oleObj>
              </mc:Choice>
              <mc:Fallback>
                <p:oleObj name="Формула" r:id="rId5" imgW="125712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1239" y="1916832"/>
                        <a:ext cx="2473048" cy="77363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1475656" y="1929249"/>
          <a:ext cx="1309390" cy="779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5" name="Формула" r:id="rId7" imgW="749160" imgH="444240" progId="Equation.3">
                  <p:embed/>
                </p:oleObj>
              </mc:Choice>
              <mc:Fallback>
                <p:oleObj name="Формула" r:id="rId7" imgW="749160" imgH="444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929249"/>
                        <a:ext cx="1309390" cy="779671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Стрелка вправо 12"/>
          <p:cNvSpPr/>
          <p:nvPr/>
        </p:nvSpPr>
        <p:spPr>
          <a:xfrm>
            <a:off x="5940152" y="1460276"/>
            <a:ext cx="396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4931442" y="1754712"/>
            <a:ext cx="1836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Стрелка вправо 14"/>
          <p:cNvSpPr/>
          <p:nvPr/>
        </p:nvSpPr>
        <p:spPr>
          <a:xfrm>
            <a:off x="2849191" y="2132856"/>
            <a:ext cx="396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graphicFrame>
        <p:nvGraphicFramePr>
          <p:cNvPr id="16" name="Object 6"/>
          <p:cNvGraphicFramePr>
            <a:graphicFrameLocks noChangeAspect="1"/>
          </p:cNvGraphicFramePr>
          <p:nvPr/>
        </p:nvGraphicFramePr>
        <p:xfrm>
          <a:off x="6409750" y="1268760"/>
          <a:ext cx="26511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6" name="Формула" r:id="rId9" imgW="1346040" imgH="419040" progId="Equation.3">
                  <p:embed/>
                </p:oleObj>
              </mc:Choice>
              <mc:Fallback>
                <p:oleObj name="Формула" r:id="rId9" imgW="134604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9750" y="1268760"/>
                        <a:ext cx="2651125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7"/>
          <p:cNvGraphicFramePr>
            <a:graphicFrameLocks noChangeAspect="1"/>
          </p:cNvGraphicFramePr>
          <p:nvPr/>
        </p:nvGraphicFramePr>
        <p:xfrm>
          <a:off x="3313237" y="2780928"/>
          <a:ext cx="2824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7" name="Формула" r:id="rId11" imgW="203040" imgH="203040" progId="Equation.3">
                  <p:embed/>
                </p:oleObj>
              </mc:Choice>
              <mc:Fallback>
                <p:oleObj name="Формула" r:id="rId11" imgW="20304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3237" y="2780928"/>
                        <a:ext cx="282400" cy="288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Овал 17"/>
          <p:cNvSpPr/>
          <p:nvPr/>
        </p:nvSpPr>
        <p:spPr>
          <a:xfrm>
            <a:off x="3233739" y="2048215"/>
            <a:ext cx="792088" cy="46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>
            <a:off x="3359185" y="2607224"/>
            <a:ext cx="360040" cy="8388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4577383" y="1988840"/>
            <a:ext cx="1152128" cy="5760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Object 13"/>
          <p:cNvGraphicFramePr>
            <a:graphicFrameLocks noChangeAspect="1"/>
          </p:cNvGraphicFramePr>
          <p:nvPr/>
        </p:nvGraphicFramePr>
        <p:xfrm>
          <a:off x="5364088" y="2708920"/>
          <a:ext cx="193872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8" name="Формула" r:id="rId13" imgW="139680" imgH="203040" progId="Equation.3">
                  <p:embed/>
                </p:oleObj>
              </mc:Choice>
              <mc:Fallback>
                <p:oleObj name="Формула" r:id="rId13" imgW="13968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2708920"/>
                        <a:ext cx="193872" cy="288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Прямая со стрелкой 21"/>
          <p:cNvCxnSpPr>
            <a:stCxn id="20" idx="4"/>
          </p:cNvCxnSpPr>
          <p:nvPr/>
        </p:nvCxnSpPr>
        <p:spPr>
          <a:xfrm rot="16200000" flipH="1">
            <a:off x="5117443" y="2600908"/>
            <a:ext cx="216024" cy="14401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Стрелка вправо 22"/>
          <p:cNvSpPr/>
          <p:nvPr/>
        </p:nvSpPr>
        <p:spPr>
          <a:xfrm>
            <a:off x="539552" y="4005064"/>
            <a:ext cx="396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212488" y="3140968"/>
            <a:ext cx="4752000" cy="1008112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производная по времени от момента импульса твердого тела 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L</a:t>
            </a:r>
            <a:r>
              <a:rPr lang="en-US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относительно неподвижной оси вращения равна результирующему моменту всех внешних сил 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M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, действующих на тело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12488" y="4221088"/>
            <a:ext cx="4752000" cy="980728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скорость изменения момента импульса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твердого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тела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L</a:t>
            </a:r>
            <a:r>
              <a:rPr lang="en-US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относительно неподвижной оси вращения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равна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результирующему моменту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всех внешних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сил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M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, действующих на тело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68702" y="3140968"/>
            <a:ext cx="1872000" cy="1512168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Verdana" pitchFamily="34" charset="0"/>
              </a:rPr>
              <a:t>Уравнение динамики </a:t>
            </a:r>
            <a:r>
              <a:rPr lang="ru-RU" sz="1600" dirty="0">
                <a:latin typeface="Verdana" pitchFamily="34" charset="0"/>
              </a:rPr>
              <a:t>вращательного движения твердого тела</a:t>
            </a:r>
            <a:endParaRPr lang="ru-RU" dirty="0">
              <a:solidFill>
                <a:schemeClr val="bg2"/>
              </a:solidFill>
              <a:latin typeface="Verdana" pitchFamily="34" charset="0"/>
            </a:endParaRPr>
          </a:p>
        </p:txBody>
      </p:sp>
      <p:graphicFrame>
        <p:nvGraphicFramePr>
          <p:cNvPr id="27" name="Object 4"/>
          <p:cNvGraphicFramePr>
            <a:graphicFrameLocks noChangeAspect="1"/>
          </p:cNvGraphicFramePr>
          <p:nvPr/>
        </p:nvGraphicFramePr>
        <p:xfrm>
          <a:off x="1542455" y="1412776"/>
          <a:ext cx="1223962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9" name="Формула" r:id="rId15" imgW="622080" imgH="241200" progId="Equation.3">
                  <p:embed/>
                </p:oleObj>
              </mc:Choice>
              <mc:Fallback>
                <p:oleObj name="Формула" r:id="rId15" imgW="62208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2455" y="1412776"/>
                        <a:ext cx="1223962" cy="48418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Стрелка вправо 27"/>
          <p:cNvSpPr/>
          <p:nvPr/>
        </p:nvSpPr>
        <p:spPr>
          <a:xfrm>
            <a:off x="3275856" y="1412776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9512" y="1340768"/>
            <a:ext cx="1296144" cy="6480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момент импульса</a:t>
            </a:r>
          </a:p>
        </p:txBody>
      </p:sp>
      <p:graphicFrame>
        <p:nvGraphicFramePr>
          <p:cNvPr id="187400" name="Object 8"/>
          <p:cNvGraphicFramePr>
            <a:graphicFrameLocks noChangeAspect="1"/>
          </p:cNvGraphicFramePr>
          <p:nvPr/>
        </p:nvGraphicFramePr>
        <p:xfrm>
          <a:off x="1043608" y="3717032"/>
          <a:ext cx="107473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0" name="Формула" r:id="rId17" imgW="545760" imgH="419040" progId="Equation.3">
                  <p:embed/>
                </p:oleObj>
              </mc:Choice>
              <mc:Fallback>
                <p:oleObj name="Формула" r:id="rId17" imgW="545760" imgH="419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717032"/>
                        <a:ext cx="1074737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401" name="Object 9"/>
          <p:cNvGraphicFramePr>
            <a:graphicFrameLocks noChangeAspect="1"/>
          </p:cNvGraphicFramePr>
          <p:nvPr/>
        </p:nvGraphicFramePr>
        <p:xfrm>
          <a:off x="4667758" y="836712"/>
          <a:ext cx="1049338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1" name="Формула" r:id="rId19" imgW="533160" imgH="215640" progId="Equation.3">
                  <p:embed/>
                </p:oleObj>
              </mc:Choice>
              <mc:Fallback>
                <p:oleObj name="Формула" r:id="rId19" imgW="533160" imgH="215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758" y="836712"/>
                        <a:ext cx="1049338" cy="43338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2267952" y="4725144"/>
            <a:ext cx="1872000" cy="468000"/>
          </a:xfrm>
          <a:prstGeom prst="rect">
            <a:avLst/>
          </a:prstGeom>
          <a:noFill/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</a:rPr>
              <a:t>относительно неподвижной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оси</a:t>
            </a:r>
            <a:endParaRPr lang="ru-RU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8740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7402" name="Object 10"/>
          <p:cNvGraphicFramePr>
            <a:graphicFrameLocks noChangeAspect="1"/>
          </p:cNvGraphicFramePr>
          <p:nvPr/>
        </p:nvGraphicFramePr>
        <p:xfrm>
          <a:off x="2251999" y="5361077"/>
          <a:ext cx="102385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2" name="Формула" r:id="rId21" imgW="507960" imgH="215640" progId="Equation.3">
                  <p:embed/>
                </p:oleObj>
              </mc:Choice>
              <mc:Fallback>
                <p:oleObj name="Формула" r:id="rId21" imgW="507960" imgH="2156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999" y="5361077"/>
                        <a:ext cx="1023857" cy="432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40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7404" name="Object 12"/>
          <p:cNvGraphicFramePr>
            <a:graphicFrameLocks noChangeAspect="1"/>
          </p:cNvGraphicFramePr>
          <p:nvPr/>
        </p:nvGraphicFramePr>
        <p:xfrm>
          <a:off x="2252000" y="6305094"/>
          <a:ext cx="101243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4" name="Формула" r:id="rId23" imgW="507960" imgH="215640" progId="Equation.3">
                  <p:embed/>
                </p:oleObj>
              </mc:Choice>
              <mc:Fallback>
                <p:oleObj name="Формула" r:id="rId23" imgW="507960" imgH="215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2000" y="6305094"/>
                        <a:ext cx="1012439" cy="4320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Прямоугольник 37"/>
          <p:cNvSpPr/>
          <p:nvPr/>
        </p:nvSpPr>
        <p:spPr>
          <a:xfrm>
            <a:off x="467544" y="5361238"/>
            <a:ext cx="1548000" cy="14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Уравнения движения твердого тела</a:t>
            </a:r>
            <a:endParaRPr lang="ru-RU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1691680" y="5575514"/>
            <a:ext cx="49218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1679047" y="6513206"/>
            <a:ext cx="49218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Стрелка вправо 41"/>
          <p:cNvSpPr/>
          <p:nvPr/>
        </p:nvSpPr>
        <p:spPr>
          <a:xfrm>
            <a:off x="3491880" y="5865134"/>
            <a:ext cx="396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995936" y="5301208"/>
            <a:ext cx="4968552" cy="46737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Необходимые и достаточные </a:t>
            </a:r>
            <a:br>
              <a:rPr lang="ru-RU" sz="1600" b="1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условие равновесия твердого тела</a:t>
            </a:r>
            <a:endParaRPr lang="ru-RU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995936" y="5769376"/>
            <a:ext cx="3960440" cy="1044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тело может оставаться в состоянии покоя в случае, если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нет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причин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,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приводящих к возникновению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поступательного или вращательного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движения 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rot="5400000">
            <a:off x="2717872" y="6063078"/>
            <a:ext cx="1404000" cy="0"/>
          </a:xfrm>
          <a:prstGeom prst="line">
            <a:avLst/>
          </a:prstGeom>
          <a:ln>
            <a:solidFill>
              <a:srgbClr val="4221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187407" name="Object 15"/>
          <p:cNvGraphicFramePr>
            <a:graphicFrameLocks noChangeAspect="1"/>
          </p:cNvGraphicFramePr>
          <p:nvPr/>
        </p:nvGraphicFramePr>
        <p:xfrm>
          <a:off x="8069664" y="5865358"/>
          <a:ext cx="864000" cy="470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7" name="Формула" r:id="rId25" imgW="393480" imgH="215640" progId="Equation.3">
                  <p:embed/>
                </p:oleObj>
              </mc:Choice>
              <mc:Fallback>
                <p:oleObj name="Формула" r:id="rId25" imgW="393480" imgH="2156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9664" y="5865358"/>
                        <a:ext cx="864000" cy="4703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408" name="Object 16"/>
          <p:cNvGraphicFramePr>
            <a:graphicFrameLocks noChangeAspect="1"/>
          </p:cNvGraphicFramePr>
          <p:nvPr/>
        </p:nvGraphicFramePr>
        <p:xfrm>
          <a:off x="8081438" y="6368595"/>
          <a:ext cx="864000" cy="433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8" name="Формула" r:id="rId27" imgW="431640" imgH="215640" progId="Equation.3">
                  <p:embed/>
                </p:oleObj>
              </mc:Choice>
              <mc:Fallback>
                <p:oleObj name="Формула" r:id="rId27" imgW="431640" imgH="21564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1438" y="6368595"/>
                        <a:ext cx="864000" cy="43391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87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87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18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8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5" grpId="0" animBg="1"/>
      <p:bldP spid="18" grpId="0" animBg="1"/>
      <p:bldP spid="20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/>
      <p:bldP spid="32" grpId="0" animBg="1"/>
      <p:bldP spid="38" grpId="0" animBg="1"/>
      <p:bldP spid="42" grpId="0" animBg="1"/>
      <p:bldP spid="43" grpId="0" animBg="1"/>
      <p:bldP spid="4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2915816" y="1630686"/>
            <a:ext cx="5904000" cy="1584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sz="3200" dirty="0"/>
              <a:t>Закон сохранения момента импульса</a:t>
            </a:r>
          </a:p>
        </p:txBody>
      </p:sp>
      <p:graphicFrame>
        <p:nvGraphicFramePr>
          <p:cNvPr id="185346" name="Object 2"/>
          <p:cNvGraphicFramePr>
            <a:graphicFrameLocks noChangeAspect="1"/>
          </p:cNvGraphicFramePr>
          <p:nvPr/>
        </p:nvGraphicFramePr>
        <p:xfrm>
          <a:off x="1439273" y="1940693"/>
          <a:ext cx="84931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46" name="Формула" r:id="rId3" imgW="431640" imgH="215640" progId="Equation.3">
                  <p:embed/>
                </p:oleObj>
              </mc:Choice>
              <mc:Fallback>
                <p:oleObj name="Формула" r:id="rId3" imgW="43164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273" y="1940693"/>
                        <a:ext cx="849313" cy="433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48794" y="1424004"/>
            <a:ext cx="2423006" cy="37267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В замкнутой системе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2483768" y="2732821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504" y="1868685"/>
            <a:ext cx="1224136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момент внешних сил</a:t>
            </a:r>
          </a:p>
        </p:txBody>
      </p:sp>
      <p:graphicFrame>
        <p:nvGraphicFramePr>
          <p:cNvPr id="185347" name="Object 3"/>
          <p:cNvGraphicFramePr>
            <a:graphicFrameLocks noChangeAspect="1"/>
          </p:cNvGraphicFramePr>
          <p:nvPr/>
        </p:nvGraphicFramePr>
        <p:xfrm>
          <a:off x="1403648" y="2444749"/>
          <a:ext cx="9239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47" name="Формула" r:id="rId5" imgW="469800" imgH="419040" progId="Equation.3">
                  <p:embed/>
                </p:oleObj>
              </mc:Choice>
              <mc:Fallback>
                <p:oleObj name="Формула" r:id="rId5" imgW="46980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444749"/>
                        <a:ext cx="923925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174778" y="1571612"/>
            <a:ext cx="5040560" cy="4680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Закон сохранения момента импульса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04458" y="2010402"/>
            <a:ext cx="5368070" cy="684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>
                <a:solidFill>
                  <a:srgbClr val="422100"/>
                </a:solidFill>
                <a:latin typeface="Verdana" pitchFamily="34" charset="0"/>
              </a:rPr>
              <a:t>В замкнутой системе </a:t>
            </a:r>
            <a:r>
              <a:rPr lang="ru-RU" sz="1400" b="1">
                <a:solidFill>
                  <a:srgbClr val="422100"/>
                </a:solidFill>
                <a:latin typeface="Verdana" pitchFamily="34" charset="0"/>
              </a:rPr>
              <a:t>полный момент импульса тел </a:t>
            </a:r>
            <a:r>
              <a:rPr lang="ru-RU" sz="1400">
                <a:solidFill>
                  <a:srgbClr val="422100"/>
                </a:solidFill>
                <a:latin typeface="Verdana" pitchFamily="34" charset="0"/>
              </a:rPr>
              <a:t>относительно некоторой неподвижной точки (оси) </a:t>
            </a:r>
            <a:r>
              <a:rPr lang="ru-RU" sz="1400" b="1">
                <a:solidFill>
                  <a:srgbClr val="422100"/>
                </a:solidFill>
                <a:latin typeface="Verdana" pitchFamily="34" charset="0"/>
              </a:rPr>
              <a:t>сохраняется</a:t>
            </a:r>
            <a:r>
              <a:rPr lang="ru-RU" sz="1400">
                <a:solidFill>
                  <a:srgbClr val="422100"/>
                </a:solidFill>
                <a:latin typeface="Verdana" pitchFamily="34" charset="0"/>
              </a:rPr>
              <a:t>, т.е.</a:t>
            </a:r>
            <a:r>
              <a:rPr lang="ru-RU" sz="1400" b="1">
                <a:solidFill>
                  <a:srgbClr val="422100"/>
                </a:solidFill>
                <a:latin typeface="Verdana" pitchFamily="34" charset="0"/>
              </a:rPr>
              <a:t>НЕ 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изменяется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с течением времени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15816" y="1285860"/>
            <a:ext cx="5112568" cy="3429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фундаментальный закон природы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15816" y="3561046"/>
            <a:ext cx="1728000" cy="576064"/>
          </a:xfrm>
          <a:prstGeom prst="rect">
            <a:avLst/>
          </a:prstGeom>
          <a:noFill/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rgbClr val="422100"/>
                </a:solidFill>
                <a:latin typeface="Verdana" pitchFamily="34" charset="0"/>
              </a:rPr>
              <a:t>изотропность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 пространства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987824" y="3273014"/>
            <a:ext cx="756000" cy="28803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>
                <a:solidFill>
                  <a:srgbClr val="422100"/>
                </a:solidFill>
              </a:rPr>
              <a:t>связан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572000" y="3705062"/>
            <a:ext cx="4320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4860032" y="3417030"/>
            <a:ext cx="4139952" cy="792000"/>
          </a:xfrm>
          <a:prstGeom prst="rect">
            <a:avLst/>
          </a:prstGeom>
          <a:noFill/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физические законы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инвариантны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относительно выбора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направления осей координат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системы отсчета</a:t>
            </a:r>
            <a:endParaRPr lang="ru-RU" sz="16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>
            <a:off x="3582658" y="3290196"/>
            <a:ext cx="396000" cy="168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3923928" y="5013176"/>
            <a:ext cx="2088232" cy="5760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3050" indent="-273050"/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2.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катание </a:t>
            </a:r>
            <a:br>
              <a:rPr lang="ru-RU" sz="1400" dirty="0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на коньках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860032" y="4209118"/>
            <a:ext cx="4139952" cy="804058"/>
          </a:xfrm>
          <a:prstGeom prst="rect">
            <a:avLst/>
          </a:prstGeom>
          <a:noFill/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направления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поворота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замкнутой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системы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 в пространстве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на любой угол</a:t>
            </a:r>
          </a:p>
        </p:txBody>
      </p:sp>
      <p:pic>
        <p:nvPicPr>
          <p:cNvPr id="185349" name="Picture 5"/>
          <p:cNvPicPr>
            <a:picLocks noChangeAspect="1" noChangeArrowheads="1"/>
          </p:cNvPicPr>
          <p:nvPr/>
        </p:nvPicPr>
        <p:blipFill>
          <a:blip r:embed="rId7" cstate="print"/>
          <a:srcRect t="3137" r="48821"/>
          <a:stretch>
            <a:fillRect/>
          </a:stretch>
        </p:blipFill>
        <p:spPr bwMode="auto">
          <a:xfrm>
            <a:off x="0" y="4086136"/>
            <a:ext cx="2857488" cy="252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0" y="6570347"/>
            <a:ext cx="8820000" cy="288000"/>
          </a:xfrm>
          <a:prstGeom prst="rect">
            <a:avLst/>
          </a:prstGeom>
          <a:solidFill>
            <a:schemeClr val="bg2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Демонстрация закона сохранения момента импульса 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3928" y="5733256"/>
            <a:ext cx="1296144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человек прижимает руки к себе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6" name="Стрелка вправо 35"/>
          <p:cNvSpPr/>
          <p:nvPr/>
        </p:nvSpPr>
        <p:spPr>
          <a:xfrm>
            <a:off x="5148064" y="5949280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580112" y="5733256"/>
            <a:ext cx="1512168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момент инерции </a:t>
            </a:r>
            <a:r>
              <a:rPr lang="en-US" sz="1400" b="1" i="1" dirty="0">
                <a:solidFill>
                  <a:srgbClr val="422100"/>
                </a:solidFill>
                <a:latin typeface="Verdana" pitchFamily="34" charset="0"/>
              </a:rPr>
              <a:t>J</a:t>
            </a:r>
            <a:r>
              <a:rPr lang="en-US" sz="1400" b="1" i="1" dirty="0">
                <a:solidFill>
                  <a:srgbClr val="422100"/>
                </a:solidFill>
                <a:cs typeface="Arial"/>
              </a:rPr>
              <a:t>↓</a:t>
            </a:r>
            <a:r>
              <a:rPr lang="ru-RU" sz="1400" b="1" i="1" dirty="0">
                <a:solidFill>
                  <a:srgbClr val="422100"/>
                </a:solidFill>
                <a:latin typeface="Arial"/>
                <a:cs typeface="Arial"/>
              </a:rPr>
              <a:t> </a:t>
            </a:r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уменьшается</a:t>
            </a:r>
            <a:endParaRPr lang="ru-RU" sz="1400" b="1" i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596336" y="5733256"/>
            <a:ext cx="1296144" cy="7920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угловая скорость возрастает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39" name="Стрелка вправо 38"/>
          <p:cNvSpPr/>
          <p:nvPr/>
        </p:nvSpPr>
        <p:spPr>
          <a:xfrm>
            <a:off x="7164328" y="5877272"/>
            <a:ext cx="360000" cy="3600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4221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221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516216" y="5085184"/>
            <a:ext cx="1728192" cy="57606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22100"/>
                </a:solidFill>
                <a:latin typeface="Verdana" pitchFamily="34" charset="0"/>
              </a:rPr>
              <a:t>пренебрегаем внешними силами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5720" y="714356"/>
            <a:ext cx="8001056" cy="7143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Как ведет себя ТТ,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если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 сумма моментов всех внешних сил, </a:t>
            </a:r>
            <a:r>
              <a:rPr lang="ru-RU" sz="1600" dirty="0">
                <a:solidFill>
                  <a:srgbClr val="422100"/>
                </a:solidFill>
                <a:latin typeface="Verdana" pitchFamily="34" charset="0"/>
              </a:rPr>
              <a:t>действующих на эту систему относительно выбранной оси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равна нулю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8072462" y="857232"/>
            <a:ext cx="714412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>
                <a:solidFill>
                  <a:srgbClr val="422100"/>
                </a:solidFill>
                <a:latin typeface="Verdana" pitchFamily="34" charset="0"/>
              </a:rPr>
              <a:t>?</a:t>
            </a:r>
            <a:endParaRPr lang="ru-RU" sz="40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-71470" y="4139960"/>
            <a:ext cx="642942" cy="4320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>
                <a:solidFill>
                  <a:srgbClr val="422100"/>
                </a:solidFill>
                <a:latin typeface="Verdana" pitchFamily="34" charset="0"/>
              </a:rPr>
              <a:t>1.</a:t>
            </a:r>
            <a:endParaRPr lang="ru-RU" sz="14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graphicFrame>
        <p:nvGraphicFramePr>
          <p:cNvPr id="185348" name="Object 4"/>
          <p:cNvGraphicFramePr>
            <a:graphicFrameLocks noChangeAspect="1"/>
          </p:cNvGraphicFramePr>
          <p:nvPr/>
        </p:nvGraphicFramePr>
        <p:xfrm>
          <a:off x="3214678" y="2743195"/>
          <a:ext cx="1223963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48" name="Формула" r:id="rId8" imgW="622080" imgH="215640" progId="Equation.3">
                  <p:embed/>
                </p:oleObj>
              </mc:Choice>
              <mc:Fallback>
                <p:oleObj name="Формула" r:id="rId8" imgW="62208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78" y="2743195"/>
                        <a:ext cx="1223963" cy="4333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5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5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5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85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/>
      <p:bldP spid="8" grpId="0" animBg="1"/>
      <p:bldP spid="9" grpId="0"/>
      <p:bldP spid="12" grpId="0"/>
      <p:bldP spid="13" grpId="0" animBg="1"/>
      <p:bldP spid="15" grpId="0"/>
      <p:bldP spid="16" grpId="0" animBg="1"/>
      <p:bldP spid="22" grpId="0"/>
      <p:bldP spid="24" grpId="0" animBg="1"/>
      <p:bldP spid="28" grpId="0"/>
      <p:bldP spid="31" grpId="0" animBg="1"/>
      <p:bldP spid="33" grpId="0" animBg="1"/>
      <p:bldP spid="34" grpId="0"/>
      <p:bldP spid="36" grpId="0" animBg="1"/>
      <p:bldP spid="37" grpId="0"/>
      <p:bldP spid="38" grpId="0"/>
      <p:bldP spid="39" grpId="0" animBg="1"/>
      <p:bldP spid="40" grpId="0"/>
      <p:bldP spid="35" grpId="0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Работа при вращении тела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23528" y="2421088"/>
            <a:ext cx="4260124" cy="1800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При повороте </a:t>
            </a: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тела </a:t>
            </a:r>
            <a:br>
              <a:rPr lang="ru-RU" sz="1600" b="1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на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бесконечно малый угол 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d</a:t>
            </a:r>
            <a:r>
              <a:rPr lang="en-US" sz="1600" b="1">
                <a:solidFill>
                  <a:srgbClr val="422100"/>
                </a:solidFill>
                <a:latin typeface="Verdana" pitchFamily="34" charset="0"/>
                <a:sym typeface="Symbol"/>
              </a:rPr>
              <a:t></a:t>
            </a: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600" b="1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точка приложения силы </a:t>
            </a:r>
            <a:r>
              <a:rPr lang="ru-RU" sz="1600" b="1" i="1">
                <a:solidFill>
                  <a:srgbClr val="422100"/>
                </a:solidFill>
                <a:latin typeface="Verdana" pitchFamily="34" charset="0"/>
              </a:rPr>
              <a:t>В</a:t>
            </a: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600" b="1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проходит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путь </a:t>
            </a:r>
            <a:r>
              <a:rPr lang="en-US" sz="1600" b="1" dirty="0" err="1">
                <a:solidFill>
                  <a:srgbClr val="422100"/>
                </a:solidFill>
                <a:latin typeface="Verdana" pitchFamily="34" charset="0"/>
              </a:rPr>
              <a:t>d</a:t>
            </a:r>
            <a:r>
              <a:rPr lang="en-US" sz="1600" b="1" i="1" dirty="0" err="1">
                <a:solidFill>
                  <a:srgbClr val="422100"/>
                </a:solidFill>
                <a:latin typeface="Verdana" pitchFamily="34" charset="0"/>
              </a:rPr>
              <a:t>s</a:t>
            </a:r>
            <a:r>
              <a:rPr lang="ru-RU" sz="1600" b="1" i="1" dirty="0">
                <a:solidFill>
                  <a:srgbClr val="422100"/>
                </a:solidFill>
                <a:latin typeface="Verdana" pitchFamily="34" charset="0"/>
              </a:rPr>
              <a:t>=</a:t>
            </a:r>
            <a:r>
              <a:rPr lang="en-US" sz="1600" b="1" i="1" dirty="0">
                <a:solidFill>
                  <a:srgbClr val="422100"/>
                </a:solidFill>
                <a:latin typeface="Verdana" pitchFamily="34" charset="0"/>
              </a:rPr>
              <a:t>r</a:t>
            </a:r>
            <a:r>
              <a:rPr lang="en-US" sz="1600" b="1" dirty="0">
                <a:solidFill>
                  <a:srgbClr val="422100"/>
                </a:solidFill>
                <a:latin typeface="Verdana" pitchFamily="34" charset="0"/>
              </a:rPr>
              <a:t>d</a:t>
            </a:r>
            <a:r>
              <a:rPr lang="en-US" sz="1600" b="1">
                <a:solidFill>
                  <a:srgbClr val="422100"/>
                </a:solidFill>
                <a:latin typeface="Verdana" pitchFamily="34" charset="0"/>
                <a:sym typeface="Symbol"/>
              </a:rPr>
              <a:t></a:t>
            </a: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 </a:t>
            </a:r>
            <a:br>
              <a:rPr lang="ru-RU" sz="1600" b="1">
                <a:solidFill>
                  <a:srgbClr val="422100"/>
                </a:solidFill>
                <a:latin typeface="Verdana" pitchFamily="34" charset="0"/>
              </a:rPr>
            </a:br>
            <a:r>
              <a:rPr lang="ru-RU" sz="1600" b="1">
                <a:solidFill>
                  <a:srgbClr val="422100"/>
                </a:solidFill>
                <a:latin typeface="Verdana" pitchFamily="34" charset="0"/>
              </a:rPr>
              <a:t>и </a:t>
            </a:r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работа равна произведению проекции силы на направление смещения на величину смещения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pic>
        <p:nvPicPr>
          <p:cNvPr id="188417" name="Picture 1"/>
          <p:cNvPicPr>
            <a:picLocks noChangeAspect="1" noChangeArrowheads="1"/>
          </p:cNvPicPr>
          <p:nvPr/>
        </p:nvPicPr>
        <p:blipFill>
          <a:blip r:embed="rId3" cstate="print"/>
          <a:srcRect l="7340" t="14632" r="57430"/>
          <a:stretch>
            <a:fillRect/>
          </a:stretch>
        </p:blipFill>
        <p:spPr bwMode="auto">
          <a:xfrm>
            <a:off x="4502398" y="836712"/>
            <a:ext cx="4534099" cy="3306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8419" name="Object 2"/>
          <p:cNvGraphicFramePr>
            <a:graphicFrameLocks noChangeAspect="1"/>
          </p:cNvGraphicFramePr>
          <p:nvPr/>
        </p:nvGraphicFramePr>
        <p:xfrm>
          <a:off x="467544" y="836712"/>
          <a:ext cx="2996315" cy="60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19" name="Формула" r:id="rId4" imgW="1028520" imgH="203040" progId="Equation.3">
                  <p:embed/>
                </p:oleObj>
              </mc:Choice>
              <mc:Fallback>
                <p:oleObj name="Формула" r:id="rId4" imgW="102852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836712"/>
                        <a:ext cx="2996315" cy="6016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1" name="Object 2"/>
          <p:cNvGraphicFramePr>
            <a:graphicFrameLocks noChangeAspect="1"/>
          </p:cNvGraphicFramePr>
          <p:nvPr/>
        </p:nvGraphicFramePr>
        <p:xfrm>
          <a:off x="467544" y="1544159"/>
          <a:ext cx="2292350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1" name="Формула" r:id="rId6" imgW="787320" imgH="215640" progId="Equation.3">
                  <p:embed/>
                </p:oleObj>
              </mc:Choice>
              <mc:Fallback>
                <p:oleObj name="Формула" r:id="rId6" imgW="78732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544159"/>
                        <a:ext cx="2292350" cy="6397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8422" name="Object 6"/>
          <p:cNvGraphicFramePr>
            <a:graphicFrameLocks noChangeAspect="1"/>
          </p:cNvGraphicFramePr>
          <p:nvPr/>
        </p:nvGraphicFramePr>
        <p:xfrm>
          <a:off x="539551" y="4581128"/>
          <a:ext cx="4047957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2" name="Формула" r:id="rId8" imgW="2590800" imgH="965200" progId="Equation.3">
                  <p:embed/>
                </p:oleObj>
              </mc:Choice>
              <mc:Fallback>
                <p:oleObj name="Формула" r:id="rId8" imgW="2590800" imgH="965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1" y="4581128"/>
                        <a:ext cx="4047957" cy="151216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8424" name="Object 8"/>
          <p:cNvGraphicFramePr>
            <a:graphicFrameLocks noChangeAspect="1"/>
          </p:cNvGraphicFramePr>
          <p:nvPr/>
        </p:nvGraphicFramePr>
        <p:xfrm>
          <a:off x="5652120" y="4437112"/>
          <a:ext cx="165735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4" name="Формула" r:id="rId10" imgW="1155199" imgH="304668" progId="Equation.3">
                  <p:embed/>
                </p:oleObj>
              </mc:Choice>
              <mc:Fallback>
                <p:oleObj name="Формула" r:id="rId10" imgW="1155199" imgH="304668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4437112"/>
                        <a:ext cx="1657350" cy="438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8426" name="Object 10"/>
          <p:cNvGraphicFramePr>
            <a:graphicFrameLocks noChangeAspect="1"/>
          </p:cNvGraphicFramePr>
          <p:nvPr/>
        </p:nvGraphicFramePr>
        <p:xfrm>
          <a:off x="5652120" y="5589240"/>
          <a:ext cx="16573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6" name="Формула" r:id="rId12" imgW="1180588" imgH="291973" progId="Equation.3">
                  <p:embed/>
                </p:oleObj>
              </mc:Choice>
              <mc:Fallback>
                <p:oleObj name="Формула" r:id="rId12" imgW="1180588" imgH="291973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5589240"/>
                        <a:ext cx="1657350" cy="4095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6012160" y="5013176"/>
            <a:ext cx="936104" cy="5314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или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8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8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8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32" cy="620712"/>
          </a:xfrm>
        </p:spPr>
        <p:txBody>
          <a:bodyPr>
            <a:noAutofit/>
          </a:bodyPr>
          <a:lstStyle/>
          <a:p>
            <a:r>
              <a:rPr lang="ru-RU" dirty="0"/>
              <a:t>Кинетическая энергия вращения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69110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89442" name="Picture 2"/>
          <p:cNvPicPr>
            <a:picLocks noChangeAspect="1" noChangeArrowheads="1"/>
          </p:cNvPicPr>
          <p:nvPr/>
        </p:nvPicPr>
        <p:blipFill>
          <a:blip r:embed="rId3" cstate="print"/>
          <a:srcRect l="10814" r="14841"/>
          <a:stretch>
            <a:fillRect/>
          </a:stretch>
        </p:blipFill>
        <p:spPr bwMode="auto">
          <a:xfrm>
            <a:off x="395536" y="3789040"/>
            <a:ext cx="3960440" cy="2841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9443" name="Object 3"/>
          <p:cNvGraphicFramePr>
            <a:graphicFrameLocks noChangeAspect="1"/>
          </p:cNvGraphicFramePr>
          <p:nvPr/>
        </p:nvGraphicFramePr>
        <p:xfrm>
          <a:off x="467544" y="1052736"/>
          <a:ext cx="364807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43" name="Формула" r:id="rId4" imgW="2832100" imgH="1422400" progId="Equation.3">
                  <p:embed/>
                </p:oleObj>
              </mc:Choice>
              <mc:Fallback>
                <p:oleObj name="Формула" r:id="rId4" imgW="2832100" imgH="142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052736"/>
                        <a:ext cx="3648075" cy="18288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9445" name="Object 5"/>
          <p:cNvGraphicFramePr>
            <a:graphicFrameLocks noChangeAspect="1"/>
          </p:cNvGraphicFramePr>
          <p:nvPr/>
        </p:nvGraphicFramePr>
        <p:xfrm>
          <a:off x="5652120" y="1556792"/>
          <a:ext cx="2236844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45" name="Формула" r:id="rId6" imgW="1002865" imgH="647419" progId="Equation.3">
                  <p:embed/>
                </p:oleObj>
              </mc:Choice>
              <mc:Fallback>
                <p:oleObj name="Формула" r:id="rId6" imgW="1002865" imgH="647419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1556792"/>
                        <a:ext cx="2236844" cy="144016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95536" y="3212976"/>
            <a:ext cx="4032448" cy="50405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Для плоского движения</a:t>
            </a:r>
            <a:endParaRPr lang="ru-RU" sz="1700" b="1" dirty="0">
              <a:solidFill>
                <a:srgbClr val="422100"/>
              </a:solidFill>
              <a:latin typeface="Verdana" pitchFamily="34" charset="0"/>
            </a:endParaRPr>
          </a:p>
        </p:txBody>
      </p:sp>
      <p:sp>
        <p:nvSpPr>
          <p:cNvPr id="1894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9447" name="Object 7"/>
          <p:cNvGraphicFramePr>
            <a:graphicFrameLocks noChangeAspect="1"/>
          </p:cNvGraphicFramePr>
          <p:nvPr/>
        </p:nvGraphicFramePr>
        <p:xfrm>
          <a:off x="5508104" y="3789040"/>
          <a:ext cx="2872137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47" name="Формула" r:id="rId8" imgW="1739900" imgH="647700" progId="Equation.3">
                  <p:embed/>
                </p:oleObj>
              </mc:Choice>
              <mc:Fallback>
                <p:oleObj name="Формула" r:id="rId8" imgW="1739900" imgH="6477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3789040"/>
                        <a:ext cx="2872137" cy="108012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4F622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9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32" cy="1052736"/>
          </a:xfrm>
        </p:spPr>
        <p:txBody>
          <a:bodyPr>
            <a:noAutofit/>
          </a:bodyPr>
          <a:lstStyle/>
          <a:p>
            <a:r>
              <a:rPr lang="ru-RU" sz="3200" dirty="0"/>
              <a:t>Сопоставление вращательного </a:t>
            </a:r>
            <a:br>
              <a:rPr lang="ru-RU" sz="3200" dirty="0"/>
            </a:br>
            <a:r>
              <a:rPr lang="ru-RU" sz="3200" dirty="0"/>
              <a:t>и поступательного движения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596" y="1051148"/>
            <a:ext cx="8715404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51520" y="1196752"/>
            <a:ext cx="4320000" cy="396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bg2"/>
                </a:solidFill>
                <a:latin typeface="Verdana" pitchFamily="34" charset="0"/>
              </a:rPr>
              <a:t>Поступательное движение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1196752"/>
            <a:ext cx="4320000" cy="396000"/>
          </a:xfrm>
          <a:prstGeom prst="rect">
            <a:avLst/>
          </a:prstGeom>
          <a:solidFill>
            <a:srgbClr val="422100"/>
          </a:solidFill>
          <a:ln w="19050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bg2"/>
                </a:solidFill>
                <a:latin typeface="Verdana" pitchFamily="34" charset="0"/>
              </a:rPr>
              <a:t>Вращательное движение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2000" y="1700808"/>
            <a:ext cx="4320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Масса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16496" y="1700808"/>
            <a:ext cx="4320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Момент инерции</a:t>
            </a:r>
          </a:p>
        </p:txBody>
      </p:sp>
      <p:graphicFrame>
        <p:nvGraphicFramePr>
          <p:cNvPr id="184321" name="Object 1"/>
          <p:cNvGraphicFramePr>
            <a:graphicFrameLocks noChangeAspect="1"/>
          </p:cNvGraphicFramePr>
          <p:nvPr/>
        </p:nvGraphicFramePr>
        <p:xfrm>
          <a:off x="4139952" y="1772816"/>
          <a:ext cx="323850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1" name="Формула" r:id="rId3" imgW="164880" imgH="139680" progId="Equation.3">
                  <p:embed/>
                </p:oleObj>
              </mc:Choice>
              <mc:Fallback>
                <p:oleObj name="Формула" r:id="rId3" imgW="164880" imgH="1396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1772816"/>
                        <a:ext cx="323850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2" name="Object 2"/>
          <p:cNvGraphicFramePr>
            <a:graphicFrameLocks noChangeAspect="1"/>
          </p:cNvGraphicFramePr>
          <p:nvPr/>
        </p:nvGraphicFramePr>
        <p:xfrm>
          <a:off x="8676456" y="1725316"/>
          <a:ext cx="27463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2" name="Формула" r:id="rId5" imgW="139680" imgH="177480" progId="Equation.3">
                  <p:embed/>
                </p:oleObj>
              </mc:Choice>
              <mc:Fallback>
                <p:oleObj name="Формула" r:id="rId5" imgW="13968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76456" y="1725316"/>
                        <a:ext cx="274638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51520" y="2240846"/>
            <a:ext cx="432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Скорость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2240846"/>
            <a:ext cx="432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Угловая скорость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50762" y="2956332"/>
            <a:ext cx="432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Ускорение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15258" y="2956332"/>
            <a:ext cx="432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Угловое ускорение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52000" y="3687194"/>
            <a:ext cx="4320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Сила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716496" y="3687194"/>
            <a:ext cx="4320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Момент силы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1520" y="4225694"/>
            <a:ext cx="4320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Импульс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716016" y="4225694"/>
            <a:ext cx="4320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Момент импульса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4764282"/>
            <a:ext cx="4320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solidFill>
                  <a:srgbClr val="422100"/>
                </a:solidFill>
                <a:latin typeface="Verdana" pitchFamily="34" charset="0"/>
              </a:rPr>
              <a:t>Основн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. уравнение движения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716016" y="4764282"/>
            <a:ext cx="4320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solidFill>
                  <a:srgbClr val="422100"/>
                </a:solidFill>
                <a:latin typeface="Verdana" pitchFamily="34" charset="0"/>
              </a:rPr>
              <a:t>Осн</a:t>
            </a:r>
            <a:r>
              <a:rPr lang="ru-RU" sz="1400" b="1" dirty="0">
                <a:solidFill>
                  <a:srgbClr val="422100"/>
                </a:solidFill>
                <a:latin typeface="Verdana" pitchFamily="34" charset="0"/>
              </a:rPr>
              <a:t>. уравнение движения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5841370"/>
            <a:ext cx="432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Кинетическая энергия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16016" y="5841370"/>
            <a:ext cx="4320000" cy="72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Кинетическая энергия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5302782"/>
            <a:ext cx="4320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Работа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16016" y="5302782"/>
            <a:ext cx="4320000" cy="540000"/>
          </a:xfrm>
          <a:prstGeom prst="rect">
            <a:avLst/>
          </a:prstGeom>
          <a:noFill/>
          <a:ln w="9525">
            <a:solidFill>
              <a:srgbClr val="422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22100"/>
                </a:solidFill>
                <a:latin typeface="Verdana" pitchFamily="34" charset="0"/>
              </a:rPr>
              <a:t>Работа</a:t>
            </a:r>
          </a:p>
        </p:txBody>
      </p:sp>
      <p:graphicFrame>
        <p:nvGraphicFramePr>
          <p:cNvPr id="184323" name="Object 3"/>
          <p:cNvGraphicFramePr>
            <a:graphicFrameLocks noChangeAspect="1"/>
          </p:cNvGraphicFramePr>
          <p:nvPr/>
        </p:nvGraphicFramePr>
        <p:xfrm>
          <a:off x="3697288" y="2234463"/>
          <a:ext cx="836612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3" name="Формула" r:id="rId7" imgW="469800" imgH="393480" progId="Equation.3">
                  <p:embed/>
                </p:oleObj>
              </mc:Choice>
              <mc:Fallback>
                <p:oleObj name="Формула" r:id="rId7" imgW="4698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7288" y="2234463"/>
                        <a:ext cx="836612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4" name="Object 4"/>
          <p:cNvGraphicFramePr>
            <a:graphicFrameLocks noChangeAspect="1"/>
          </p:cNvGraphicFramePr>
          <p:nvPr/>
        </p:nvGraphicFramePr>
        <p:xfrm>
          <a:off x="8067675" y="2234463"/>
          <a:ext cx="903288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4" name="Формула" r:id="rId9" imgW="507960" imgH="393480" progId="Equation.3">
                  <p:embed/>
                </p:oleObj>
              </mc:Choice>
              <mc:Fallback>
                <p:oleObj name="Формула" r:id="rId9" imgW="50796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7675" y="2234463"/>
                        <a:ext cx="903288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5" name="Object 5"/>
          <p:cNvGraphicFramePr>
            <a:graphicFrameLocks noChangeAspect="1"/>
          </p:cNvGraphicFramePr>
          <p:nvPr/>
        </p:nvGraphicFramePr>
        <p:xfrm>
          <a:off x="3686175" y="2960776"/>
          <a:ext cx="882650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5" name="Формула" r:id="rId11" imgW="495000" imgH="393480" progId="Equation.3">
                  <p:embed/>
                </p:oleObj>
              </mc:Choice>
              <mc:Fallback>
                <p:oleObj name="Формула" r:id="rId11" imgW="49500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6175" y="2960776"/>
                        <a:ext cx="882650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6" name="Object 6"/>
          <p:cNvGraphicFramePr>
            <a:graphicFrameLocks noChangeAspect="1"/>
          </p:cNvGraphicFramePr>
          <p:nvPr/>
        </p:nvGraphicFramePr>
        <p:xfrm>
          <a:off x="8088517" y="2972863"/>
          <a:ext cx="903288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6" name="Формула" r:id="rId13" imgW="507960" imgH="393480" progId="Equation.3">
                  <p:embed/>
                </p:oleObj>
              </mc:Choice>
              <mc:Fallback>
                <p:oleObj name="Формула" r:id="rId13" imgW="50796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8517" y="2972863"/>
                        <a:ext cx="903288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7" name="Object 7"/>
          <p:cNvGraphicFramePr>
            <a:graphicFrameLocks noChangeAspect="1"/>
          </p:cNvGraphicFramePr>
          <p:nvPr/>
        </p:nvGraphicFramePr>
        <p:xfrm>
          <a:off x="4176714" y="3666451"/>
          <a:ext cx="31433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7" name="Формула" r:id="rId15" imgW="164880" imgH="203040" progId="Equation.3">
                  <p:embed/>
                </p:oleObj>
              </mc:Choice>
              <mc:Fallback>
                <p:oleObj name="Формула" r:id="rId15" imgW="16488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6714" y="3666451"/>
                        <a:ext cx="314335" cy="3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8" name="Object 8"/>
          <p:cNvGraphicFramePr>
            <a:graphicFrameLocks noChangeAspect="1"/>
          </p:cNvGraphicFramePr>
          <p:nvPr/>
        </p:nvGraphicFramePr>
        <p:xfrm>
          <a:off x="8530150" y="3687726"/>
          <a:ext cx="46037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8" name="Формула" r:id="rId17" imgW="241200" imgH="215640" progId="Equation.3">
                  <p:embed/>
                </p:oleObj>
              </mc:Choice>
              <mc:Fallback>
                <p:oleObj name="Формула" r:id="rId17" imgW="241200" imgH="215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0150" y="3687726"/>
                        <a:ext cx="460375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9" name="Object 9"/>
          <p:cNvGraphicFramePr>
            <a:graphicFrameLocks noChangeAspect="1"/>
          </p:cNvGraphicFramePr>
          <p:nvPr/>
        </p:nvGraphicFramePr>
        <p:xfrm>
          <a:off x="8048625" y="3637751"/>
          <a:ext cx="46037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9" name="Формула" r:id="rId19" imgW="241200" imgH="241200" progId="Equation.3">
                  <p:embed/>
                </p:oleObj>
              </mc:Choice>
              <mc:Fallback>
                <p:oleObj name="Формула" r:id="rId19" imgW="241200" imgH="2412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5" y="3637751"/>
                        <a:ext cx="460375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0" name="Object 10"/>
          <p:cNvGraphicFramePr>
            <a:graphicFrameLocks noChangeAspect="1"/>
          </p:cNvGraphicFramePr>
          <p:nvPr/>
        </p:nvGraphicFramePr>
        <p:xfrm>
          <a:off x="3491880" y="4213701"/>
          <a:ext cx="992188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0" name="Формула" r:id="rId21" imgW="520560" imgH="203040" progId="Equation.3">
                  <p:embed/>
                </p:oleObj>
              </mc:Choice>
              <mc:Fallback>
                <p:oleObj name="Формула" r:id="rId21" imgW="520560" imgH="203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213701"/>
                        <a:ext cx="992188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1" name="Object 11"/>
          <p:cNvGraphicFramePr>
            <a:graphicFrameLocks noChangeAspect="1"/>
          </p:cNvGraphicFramePr>
          <p:nvPr/>
        </p:nvGraphicFramePr>
        <p:xfrm>
          <a:off x="7859102" y="4203476"/>
          <a:ext cx="111283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1" name="Формула" r:id="rId23" imgW="583920" imgH="215640" progId="Equation.3">
                  <p:embed/>
                </p:oleObj>
              </mc:Choice>
              <mc:Fallback>
                <p:oleObj name="Формула" r:id="rId23" imgW="583920" imgH="2156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9102" y="4203476"/>
                        <a:ext cx="1112837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2" name="Object 12"/>
          <p:cNvGraphicFramePr>
            <a:graphicFrameLocks noChangeAspect="1"/>
          </p:cNvGraphicFramePr>
          <p:nvPr/>
        </p:nvGraphicFramePr>
        <p:xfrm>
          <a:off x="3503613" y="4738788"/>
          <a:ext cx="96837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2" name="Формула" r:id="rId25" imgW="507960" imgH="215640" progId="Equation.3">
                  <p:embed/>
                </p:oleObj>
              </mc:Choice>
              <mc:Fallback>
                <p:oleObj name="Формула" r:id="rId25" imgW="507960" imgH="215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3" y="4738788"/>
                        <a:ext cx="96837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3" name="Object 13"/>
          <p:cNvGraphicFramePr>
            <a:graphicFrameLocks noChangeAspect="1"/>
          </p:cNvGraphicFramePr>
          <p:nvPr/>
        </p:nvGraphicFramePr>
        <p:xfrm>
          <a:off x="7828725" y="4763176"/>
          <a:ext cx="1185863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3" name="Формула" r:id="rId27" imgW="622080" imgH="215640" progId="Equation.3">
                  <p:embed/>
                </p:oleObj>
              </mc:Choice>
              <mc:Fallback>
                <p:oleObj name="Формула" r:id="rId27" imgW="622080" imgH="2156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8725" y="4763176"/>
                        <a:ext cx="1185863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4" name="Object 14"/>
          <p:cNvGraphicFramePr>
            <a:graphicFrameLocks noChangeAspect="1"/>
          </p:cNvGraphicFramePr>
          <p:nvPr/>
        </p:nvGraphicFramePr>
        <p:xfrm>
          <a:off x="3252213" y="5302676"/>
          <a:ext cx="13065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4" name="Формула" r:id="rId29" imgW="685800" imgH="228600" progId="Equation.3">
                  <p:embed/>
                </p:oleObj>
              </mc:Choice>
              <mc:Fallback>
                <p:oleObj name="Формула" r:id="rId29" imgW="685800" imgH="2286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2213" y="5302676"/>
                        <a:ext cx="1306512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5" name="Object 15"/>
          <p:cNvGraphicFramePr>
            <a:graphicFrameLocks noChangeAspect="1"/>
          </p:cNvGraphicFramePr>
          <p:nvPr/>
        </p:nvGraphicFramePr>
        <p:xfrm>
          <a:off x="3227388" y="5812526"/>
          <a:ext cx="1258887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5" name="Формула" r:id="rId31" imgW="660240" imgH="419040" progId="Equation.3">
                  <p:embed/>
                </p:oleObj>
              </mc:Choice>
              <mc:Fallback>
                <p:oleObj name="Формула" r:id="rId31" imgW="660240" imgH="419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7388" y="5812526"/>
                        <a:ext cx="1258887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6" name="Object 16"/>
          <p:cNvGraphicFramePr>
            <a:graphicFrameLocks noChangeAspect="1"/>
          </p:cNvGraphicFramePr>
          <p:nvPr/>
        </p:nvGraphicFramePr>
        <p:xfrm>
          <a:off x="7632700" y="5757213"/>
          <a:ext cx="1330325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6" name="Формула" r:id="rId33" imgW="698400" imgH="419040" progId="Equation.3">
                  <p:embed/>
                </p:oleObj>
              </mc:Choice>
              <mc:Fallback>
                <p:oleObj name="Формула" r:id="rId33" imgW="698400" imgH="41904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2700" y="5757213"/>
                        <a:ext cx="1330325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7" name="Object 17"/>
          <p:cNvGraphicFramePr>
            <a:graphicFrameLocks noChangeAspect="1"/>
          </p:cNvGraphicFramePr>
          <p:nvPr/>
        </p:nvGraphicFramePr>
        <p:xfrm>
          <a:off x="7597775" y="5303563"/>
          <a:ext cx="142716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7" name="Формула" r:id="rId35" imgW="749160" imgH="215640" progId="Equation.3">
                  <p:embed/>
                </p:oleObj>
              </mc:Choice>
              <mc:Fallback>
                <p:oleObj name="Формула" r:id="rId35" imgW="749160" imgH="2156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7775" y="5303563"/>
                        <a:ext cx="1427163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4F6228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4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4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4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4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4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4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84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84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84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84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84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8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11884</TotalTime>
  <Words>2325</Words>
  <Application>Microsoft Office PowerPoint</Application>
  <PresentationFormat>Экран (4:3)</PresentationFormat>
  <Paragraphs>435</Paragraphs>
  <Slides>28</Slides>
  <Notes>28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Times New Roman</vt:lpstr>
      <vt:lpstr>Verdana</vt:lpstr>
      <vt:lpstr>Тема Office</vt:lpstr>
      <vt:lpstr>Формула</vt:lpstr>
      <vt:lpstr>1. Работа. Мощность. Энергия 2. Элементы механики твердого тела</vt:lpstr>
      <vt:lpstr>Энергия</vt:lpstr>
      <vt:lpstr>Работа силы</vt:lpstr>
      <vt:lpstr>Графическое определение работы</vt:lpstr>
      <vt:lpstr>Мощность</vt:lpstr>
      <vt:lpstr>Кинетическая энергия</vt:lpstr>
      <vt:lpstr>Потенциальная энергия</vt:lpstr>
      <vt:lpstr>Потенциальная энергия</vt:lpstr>
      <vt:lpstr>Полная механическая энергия</vt:lpstr>
      <vt:lpstr>Закон сохранения энергии</vt:lpstr>
      <vt:lpstr>Графическое представление энергии</vt:lpstr>
      <vt:lpstr>Графическое представление энергии</vt:lpstr>
      <vt:lpstr>Закон сохранения импульса</vt:lpstr>
      <vt:lpstr>Упругое и неупругое соударения</vt:lpstr>
      <vt:lpstr>Упругое и неупругое соударения</vt:lpstr>
      <vt:lpstr>2. Элементы механики твердого тела  Вращательное движение</vt:lpstr>
      <vt:lpstr>Момент инерции</vt:lpstr>
      <vt:lpstr>Теорема Штейнера</vt:lpstr>
      <vt:lpstr>Моменты инерции однородных тел относительно некоторых осей вращения</vt:lpstr>
      <vt:lpstr>Моменты инерции однородных тел относительно некоторых осей вращения</vt:lpstr>
      <vt:lpstr>Моменты инерции однородных тел относительно некоторых осей вращения</vt:lpstr>
      <vt:lpstr>Момент силы</vt:lpstr>
      <vt:lpstr>Момент импульса</vt:lpstr>
      <vt:lpstr>Уравнение вращательного движения</vt:lpstr>
      <vt:lpstr>Закон сохранения момента импульса</vt:lpstr>
      <vt:lpstr>Работа при вращении тела</vt:lpstr>
      <vt:lpstr>Кинетическая энергия вращения</vt:lpstr>
      <vt:lpstr>Сопоставление вращательного  и поступательного движения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Статика</dc:title>
  <dc:creator>bakh</dc:creator>
  <cp:lastModifiedBy>Admin</cp:lastModifiedBy>
  <cp:revision>706</cp:revision>
  <dcterms:created xsi:type="dcterms:W3CDTF">2010-05-04T13:24:54Z</dcterms:created>
  <dcterms:modified xsi:type="dcterms:W3CDTF">2023-10-12T10:57:35Z</dcterms:modified>
</cp:coreProperties>
</file>