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75" r:id="rId5"/>
    <p:sldId id="277" r:id="rId6"/>
    <p:sldId id="280" r:id="rId7"/>
    <p:sldId id="279" r:id="rId8"/>
    <p:sldId id="278" r:id="rId9"/>
    <p:sldId id="289" r:id="rId10"/>
    <p:sldId id="291" r:id="rId11"/>
    <p:sldId id="290" r:id="rId12"/>
    <p:sldId id="286" r:id="rId13"/>
    <p:sldId id="288" r:id="rId14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0" y="-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4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kpfu.ru/course/view.php?id=6618" TargetMode="External"/><Relationship Id="rId3" Type="http://schemas.openxmlformats.org/officeDocument/2006/relationships/hyperlink" Target="https://edu.kpfu.ru/course/view.php?id=5780" TargetMode="External"/><Relationship Id="rId7" Type="http://schemas.openxmlformats.org/officeDocument/2006/relationships/hyperlink" Target="https://edu.kpfu.ru/course/view.php?id=646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.kpfu.ru/course/view.php?id=6291" TargetMode="External"/><Relationship Id="rId5" Type="http://schemas.openxmlformats.org/officeDocument/2006/relationships/hyperlink" Target="https://edu.kpfu.ru/course/view.php?id=2592" TargetMode="External"/><Relationship Id="rId4" Type="http://schemas.openxmlformats.org/officeDocument/2006/relationships/hyperlink" Target="https://edu.kpfu.ru/course/view.php?id=2624" TargetMode="External"/><Relationship Id="rId9" Type="http://schemas.openxmlformats.org/officeDocument/2006/relationships/hyperlink" Target="https://edu.kpfu.ru/course/view.php?id=663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/>
          <p:cNvSpPr txBox="1"/>
          <p:nvPr/>
        </p:nvSpPr>
        <p:spPr>
          <a:xfrm>
            <a:off x="6640200" y="4684972"/>
            <a:ext cx="5020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3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33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Шатунова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Ольга Васильевна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ru-RU" sz="2400" b="1" smtClean="0">
                <a:solidFill>
                  <a:schemeClr val="accent1">
                    <a:lumMod val="50000"/>
                  </a:schemeClr>
                </a:solidFill>
              </a:rPr>
              <a:t>анд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пед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 наук, доцент заведующий кафедрой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3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33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7315" y="2828835"/>
            <a:ext cx="10757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кафедры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педагогики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</a:rPr>
              <a:t>Елабужского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института КФУ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на 2024-2028 гг.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76671" y="537387"/>
            <a:ext cx="5628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5B9BD5">
                    <a:lumMod val="75000"/>
                  </a:srgbClr>
                </a:solidFill>
                <a:latin typeface="Arial" charset="0"/>
              </a:rPr>
              <a:t>Кафедра педагогики основана в 1939 году.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2356" y="941697"/>
            <a:ext cx="104524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На кафедре работают  9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человек, из них: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кандидатов педагогических наук, доцентов  – 6 (66,7 %),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kern="0" dirty="0">
                <a:solidFill>
                  <a:sysClr val="windowText" lastClr="000000"/>
                </a:solidFill>
              </a:rPr>
              <a:t>с</a:t>
            </a:r>
            <a:r>
              <a:rPr lang="ru-RU" sz="2000" kern="0" dirty="0" smtClean="0">
                <a:solidFill>
                  <a:sysClr val="windowText" lastClr="000000"/>
                </a:solidFill>
              </a:rPr>
              <a:t>тарших преподавателей – 3,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kern="0" dirty="0">
                <a:solidFill>
                  <a:sysClr val="windowText" lastClr="000000"/>
                </a:solidFill>
              </a:rPr>
              <a:t>п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ланируется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защита кандидатской диссертации ст. преподавателя </a:t>
            </a:r>
            <a:r>
              <a:rPr kumimoji="0" lang="ru-RU" sz="2000" b="0" i="0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Халиуллиной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Л.Р. в 2025 г.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Средний возраст ППС – 48,3 года.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5697" y="2663234"/>
            <a:ext cx="10216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Образовательные программы, реализуемые кафедрой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педагогики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95697" y="3065145"/>
            <a:ext cx="103991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kern="0" dirty="0" err="1">
                <a:solidFill>
                  <a:srgbClr val="ED7D31">
                    <a:lumMod val="75000"/>
                  </a:srgbClr>
                </a:solidFill>
                <a:latin typeface="Arial" charset="0"/>
              </a:rPr>
              <a:t>Бакалавриат</a:t>
            </a:r>
            <a:endParaRPr lang="ru-RU" sz="1600" b="1" kern="0" dirty="0">
              <a:solidFill>
                <a:srgbClr val="ED7D31">
                  <a:lumMod val="75000"/>
                </a:srgbClr>
              </a:solidFill>
              <a:latin typeface="Arial" charset="0"/>
            </a:endParaRPr>
          </a:p>
          <a:p>
            <a:pPr lvl="0"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Arial" charset="0"/>
              </a:rPr>
              <a:t>44.03.01 Педагогическое образование</a:t>
            </a:r>
          </a:p>
          <a:p>
            <a:pPr lvl="0"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Arial" charset="0"/>
              </a:rPr>
              <a:t>44.03.05 Педагогическое образование (с двумя профилями подготовки)</a:t>
            </a:r>
          </a:p>
          <a:p>
            <a:pPr lvl="0"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Arial" charset="0"/>
              </a:rPr>
              <a:t>44.03.04 Профессиональное обучение (по отраслям)</a:t>
            </a:r>
          </a:p>
          <a:p>
            <a:pPr lvl="0">
              <a:defRPr/>
            </a:pPr>
            <a:r>
              <a:rPr lang="ru-RU" sz="1600" b="1" kern="0" dirty="0" smtClean="0">
                <a:solidFill>
                  <a:srgbClr val="ED7D31">
                    <a:lumMod val="75000"/>
                  </a:srgbClr>
                </a:solidFill>
                <a:latin typeface="Arial" charset="0"/>
              </a:rPr>
              <a:t>Магистратура</a:t>
            </a:r>
            <a:endParaRPr lang="ru-RU" sz="1600" b="1" kern="0" dirty="0">
              <a:solidFill>
                <a:srgbClr val="ED7D31">
                  <a:lumMod val="75000"/>
                </a:srgbClr>
              </a:solidFill>
              <a:latin typeface="Arial" charset="0"/>
            </a:endParaRPr>
          </a:p>
          <a:p>
            <a:pPr lvl="0"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Arial" charset="0"/>
              </a:rPr>
              <a:t>44.04.01 Педагогическое образование по профилю </a:t>
            </a:r>
          </a:p>
          <a:p>
            <a:pPr lvl="0"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Arial" charset="0"/>
              </a:rPr>
              <a:t>«Проектирование и оценка образовательных программ и процессов»</a:t>
            </a:r>
          </a:p>
          <a:p>
            <a:pPr lvl="0">
              <a:defRPr/>
            </a:pPr>
            <a:r>
              <a:rPr lang="ru-RU" sz="1600" b="1" kern="0" dirty="0" smtClean="0">
                <a:solidFill>
                  <a:srgbClr val="ED7D31">
                    <a:lumMod val="75000"/>
                  </a:srgbClr>
                </a:solidFill>
                <a:latin typeface="Arial" charset="0"/>
              </a:rPr>
              <a:t>Аспирантура</a:t>
            </a:r>
            <a:endParaRPr lang="ru-RU" sz="1600" b="1" kern="0" dirty="0">
              <a:solidFill>
                <a:srgbClr val="ED7D31">
                  <a:lumMod val="75000"/>
                </a:srgbClr>
              </a:solidFill>
              <a:latin typeface="Arial" charset="0"/>
            </a:endParaRPr>
          </a:p>
          <a:p>
            <a:pPr lvl="0">
              <a:defRPr/>
            </a:pPr>
            <a:r>
              <a:rPr lang="ru-RU" sz="1600" kern="0" dirty="0" smtClean="0">
                <a:solidFill>
                  <a:prstClr val="black"/>
                </a:solidFill>
                <a:latin typeface="Arial" charset="0"/>
              </a:rPr>
              <a:t>Научные специальности:</a:t>
            </a:r>
            <a:endParaRPr lang="ru-RU" sz="1600" kern="0" dirty="0">
              <a:solidFill>
                <a:prstClr val="black"/>
              </a:solidFill>
              <a:latin typeface="Arial" charset="0"/>
            </a:endParaRPr>
          </a:p>
          <a:p>
            <a:pPr lvl="0">
              <a:defRPr/>
            </a:pPr>
            <a:r>
              <a:rPr lang="ru-RU" sz="1600" kern="0" dirty="0" smtClean="0">
                <a:solidFill>
                  <a:prstClr val="black"/>
                </a:solidFill>
                <a:latin typeface="Arial" charset="0"/>
              </a:rPr>
              <a:t>5.8.1 «Общая </a:t>
            </a:r>
            <a:r>
              <a:rPr lang="ru-RU" sz="1600" kern="0" dirty="0">
                <a:solidFill>
                  <a:prstClr val="black"/>
                </a:solidFill>
                <a:latin typeface="Arial" charset="0"/>
              </a:rPr>
              <a:t>педагогика, история педагогики и образования» </a:t>
            </a:r>
          </a:p>
          <a:p>
            <a:pPr lvl="0">
              <a:defRPr/>
            </a:pPr>
            <a:r>
              <a:rPr lang="ru-RU" sz="1600" kern="0" dirty="0" smtClean="0">
                <a:solidFill>
                  <a:prstClr val="black"/>
                </a:solidFill>
                <a:latin typeface="Arial" charset="0"/>
              </a:rPr>
              <a:t>5.8.7 «Методология и технология профессионального </a:t>
            </a:r>
            <a:r>
              <a:rPr lang="ru-RU" sz="1600" kern="0" dirty="0">
                <a:solidFill>
                  <a:prstClr val="black"/>
                </a:solidFill>
                <a:latin typeface="Arial" charset="0"/>
              </a:rPr>
              <a:t>образования</a:t>
            </a:r>
            <a:r>
              <a:rPr lang="ru-RU" sz="1600" kern="0" dirty="0" smtClean="0">
                <a:solidFill>
                  <a:prstClr val="black"/>
                </a:solidFill>
                <a:latin typeface="Arial" charset="0"/>
              </a:rPr>
              <a:t>»</a:t>
            </a:r>
          </a:p>
          <a:p>
            <a:pPr lvl="0">
              <a:defRPr/>
            </a:pPr>
            <a:r>
              <a:rPr lang="ru-RU" sz="1600" b="1" kern="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Дополнительные образовательные программы</a:t>
            </a:r>
            <a:endParaRPr lang="ru-RU" sz="1600" b="1" kern="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16481" y="327330"/>
            <a:ext cx="5991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Темы направлений научных исследований кафедры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784348"/>
              </p:ext>
            </p:extLst>
          </p:nvPr>
        </p:nvGraphicFramePr>
        <p:xfrm>
          <a:off x="1372686" y="801418"/>
          <a:ext cx="10289758" cy="59353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275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411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470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77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Тема исследования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Задел (</a:t>
                      </a:r>
                      <a:r>
                        <a:rPr lang="ru-RU" sz="1400" dirty="0" smtClean="0">
                          <a:effectLst/>
                        </a:rPr>
                        <a:t>2019-2024 </a:t>
                      </a:r>
                      <a:r>
                        <a:rPr lang="ru-RU" sz="1400" dirty="0">
                          <a:effectLst/>
                        </a:rPr>
                        <a:t>гг.)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47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Контекстная оценка школьной эффективности на основе </a:t>
                      </a:r>
                      <a:r>
                        <a:rPr lang="ru-RU" sz="1400" dirty="0" err="1">
                          <a:effectLst/>
                        </a:rPr>
                        <a:t>резильентности</a:t>
                      </a:r>
                      <a:r>
                        <a:rPr lang="ru-RU" sz="1400" dirty="0">
                          <a:effectLst/>
                        </a:rPr>
                        <a:t> образовательных результатов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Виноградов В.Л.,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Шатунова</a:t>
                      </a:r>
                      <a:r>
                        <a:rPr lang="ru-RU" sz="1400" dirty="0">
                          <a:effectLst/>
                        </a:rPr>
                        <a:t> О.В.,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Талышева</a:t>
                      </a:r>
                      <a:r>
                        <a:rPr lang="ru-RU" sz="1400" dirty="0">
                          <a:effectLst/>
                        </a:rPr>
                        <a:t> И.А.,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Бочкарева Т.Н.</a:t>
                      </a: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Scopus, </a:t>
                      </a:r>
                      <a:r>
                        <a:rPr lang="en-US" sz="1400" dirty="0" err="1">
                          <a:effectLst/>
                        </a:rPr>
                        <a:t>WoS</a:t>
                      </a:r>
                      <a:r>
                        <a:rPr lang="en-US" sz="1400" dirty="0">
                          <a:effectLst/>
                        </a:rPr>
                        <a:t> –</a:t>
                      </a:r>
                      <a:r>
                        <a:rPr lang="ru-RU" sz="1400" dirty="0">
                          <a:effectLst/>
                        </a:rPr>
                        <a:t> 6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ВАК – </a:t>
                      </a:r>
                      <a:r>
                        <a:rPr lang="ru-RU" sz="1400" dirty="0" smtClean="0">
                          <a:effectLst/>
                        </a:rPr>
                        <a:t>8 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РИНЦ – </a:t>
                      </a:r>
                      <a:r>
                        <a:rPr lang="ru-RU" sz="1400" dirty="0" smtClean="0">
                          <a:effectLst/>
                        </a:rPr>
                        <a:t>10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44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Развитие «навыков XXI века» в процессе подготовки будущего учителя к воспитательной деятельности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 </a:t>
                      </a:r>
                      <a:r>
                        <a:rPr lang="ru-RU" sz="1400" dirty="0" err="1">
                          <a:effectLst/>
                        </a:rPr>
                        <a:t>Ахтариева</a:t>
                      </a:r>
                      <a:r>
                        <a:rPr lang="ru-RU" sz="1400" dirty="0">
                          <a:effectLst/>
                        </a:rPr>
                        <a:t> Р.Ф.,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ст. преподаватель </a:t>
                      </a:r>
                      <a:r>
                        <a:rPr lang="ru-RU" sz="1400" dirty="0" err="1">
                          <a:effectLst/>
                        </a:rPr>
                        <a:t>Салимуллина</a:t>
                      </a:r>
                      <a:r>
                        <a:rPr lang="ru-RU" sz="1400" dirty="0">
                          <a:effectLst/>
                        </a:rPr>
                        <a:t> Е.В.,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ст. преподаватель Шапирова Р.Р.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Scopus, WoS –</a:t>
                      </a:r>
                      <a:r>
                        <a:rPr lang="ru-RU" sz="1400">
                          <a:effectLst/>
                        </a:rPr>
                        <a:t> 1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ВАК – 9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РИНЦ – 5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6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Формирование готовности будущих учителей к профессионально-исследовательской деятельности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ст. преподаватель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Халиуллина</a:t>
                      </a:r>
                      <a:r>
                        <a:rPr lang="ru-RU" sz="1400" dirty="0">
                          <a:effectLst/>
                        </a:rPr>
                        <a:t> Л.Р.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Scopus, </a:t>
                      </a:r>
                      <a:r>
                        <a:rPr lang="en-US" sz="1400" dirty="0" err="1">
                          <a:effectLst/>
                        </a:rPr>
                        <a:t>WoS</a:t>
                      </a:r>
                      <a:r>
                        <a:rPr lang="en-US" sz="1400" dirty="0">
                          <a:effectLst/>
                        </a:rPr>
                        <a:t> –</a:t>
                      </a:r>
                      <a:r>
                        <a:rPr lang="ru-RU" sz="1400" dirty="0">
                          <a:effectLst/>
                        </a:rPr>
                        <a:t> 2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ВАК – </a:t>
                      </a:r>
                      <a:r>
                        <a:rPr lang="ru-RU" sz="1400" dirty="0" smtClean="0">
                          <a:effectLst/>
                        </a:rPr>
                        <a:t>5 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РИНЦ – </a:t>
                      </a:r>
                      <a:r>
                        <a:rPr lang="ru-RU" sz="1400" dirty="0" smtClean="0">
                          <a:effectLst/>
                        </a:rPr>
                        <a:t>9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3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Технологии подготовки обучающихся профильных классов психолого-педагогической направленности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Асхадуллина</a:t>
                      </a:r>
                      <a:r>
                        <a:rPr lang="ru-RU" sz="1400" dirty="0">
                          <a:effectLst/>
                        </a:rPr>
                        <a:t> Н.Н.,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ст. преподаватель </a:t>
                      </a:r>
                      <a:r>
                        <a:rPr lang="ru-RU" sz="1400" dirty="0" err="1">
                          <a:effectLst/>
                        </a:rPr>
                        <a:t>Халиуллина</a:t>
                      </a:r>
                      <a:r>
                        <a:rPr lang="ru-RU" sz="1400" dirty="0">
                          <a:effectLst/>
                        </a:rPr>
                        <a:t> Л.Р.,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Талышева</a:t>
                      </a:r>
                      <a:r>
                        <a:rPr lang="ru-RU" sz="1400" dirty="0">
                          <a:effectLst/>
                        </a:rPr>
                        <a:t> И.А.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Scopus, </a:t>
                      </a:r>
                      <a:r>
                        <a:rPr lang="en-US" sz="1400" dirty="0" err="1">
                          <a:effectLst/>
                        </a:rPr>
                        <a:t>WoS</a:t>
                      </a:r>
                      <a:r>
                        <a:rPr lang="en-US" sz="1400" dirty="0">
                          <a:effectLst/>
                        </a:rPr>
                        <a:t> –</a:t>
                      </a:r>
                      <a:r>
                        <a:rPr lang="ru-RU" sz="1400" dirty="0">
                          <a:effectLst/>
                        </a:rPr>
                        <a:t> 1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ВАК – </a:t>
                      </a:r>
                      <a:r>
                        <a:rPr lang="ru-RU" sz="1400" dirty="0" smtClean="0">
                          <a:effectLst/>
                        </a:rPr>
                        <a:t>4 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РИНЦ – </a:t>
                      </a:r>
                      <a:r>
                        <a:rPr lang="ru-RU" sz="1400" dirty="0" smtClean="0">
                          <a:effectLst/>
                        </a:rPr>
                        <a:t>6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Развитие </a:t>
                      </a:r>
                      <a:r>
                        <a:rPr lang="en-US" sz="1400">
                          <a:effectLst/>
                        </a:rPr>
                        <a:t>STEAM</a:t>
                      </a:r>
                      <a:r>
                        <a:rPr lang="ru-RU" sz="1400">
                          <a:effectLst/>
                        </a:rPr>
                        <a:t>-образования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Шатунова</a:t>
                      </a:r>
                      <a:r>
                        <a:rPr lang="ru-RU" sz="1400" dirty="0">
                          <a:effectLst/>
                        </a:rPr>
                        <a:t> О.В.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Scopus, WoS –</a:t>
                      </a:r>
                      <a:r>
                        <a:rPr lang="ru-RU" sz="1400">
                          <a:effectLst/>
                        </a:rPr>
                        <a:t> 3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ВАК – 4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РИНЦ – 8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Литературная педагогика и эмоциональный интеллект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Шатунова</a:t>
                      </a:r>
                      <a:r>
                        <a:rPr lang="ru-RU" sz="1400" dirty="0">
                          <a:effectLst/>
                        </a:rPr>
                        <a:t> О.В.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Scopus, WoS –</a:t>
                      </a:r>
                      <a:r>
                        <a:rPr lang="ru-RU" sz="1400">
                          <a:effectLst/>
                        </a:rPr>
                        <a:t> 5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ВАК – 8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РИНЦ – 15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Цифровизация образования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Бочкарева Т.Н.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Scopus, WoS –</a:t>
                      </a:r>
                      <a:r>
                        <a:rPr lang="ru-RU" sz="1400">
                          <a:effectLst/>
                        </a:rPr>
                        <a:t> 6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ВАК – 4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РИНЦ – 24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3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Исследование проблем реализации инклюзивного образования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Шатунова</a:t>
                      </a:r>
                      <a:r>
                        <a:rPr lang="ru-RU" sz="1400" dirty="0">
                          <a:effectLst/>
                        </a:rPr>
                        <a:t> О.В.,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</a:t>
                      </a:r>
                      <a:r>
                        <a:rPr lang="ru-RU" sz="1400" dirty="0" err="1">
                          <a:effectLst/>
                        </a:rPr>
                        <a:t>Талышева</a:t>
                      </a:r>
                      <a:r>
                        <a:rPr lang="ru-RU" sz="1400" dirty="0">
                          <a:effectLst/>
                        </a:rPr>
                        <a:t> И.А.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канд. </a:t>
                      </a:r>
                      <a:r>
                        <a:rPr lang="ru-RU" sz="1400" dirty="0" err="1">
                          <a:effectLst/>
                        </a:rPr>
                        <a:t>пед</a:t>
                      </a:r>
                      <a:r>
                        <a:rPr lang="ru-RU" sz="1400" dirty="0">
                          <a:effectLst/>
                        </a:rPr>
                        <a:t>. наук, доцент Бочкарева Т.Н.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Scopus, </a:t>
                      </a:r>
                      <a:r>
                        <a:rPr lang="en-US" sz="1400" dirty="0" err="1">
                          <a:effectLst/>
                        </a:rPr>
                        <a:t>WoS</a:t>
                      </a:r>
                      <a:r>
                        <a:rPr lang="en-US" sz="1400" dirty="0">
                          <a:effectLst/>
                        </a:rPr>
                        <a:t> –</a:t>
                      </a:r>
                      <a:r>
                        <a:rPr lang="ru-RU" sz="1400" dirty="0">
                          <a:effectLst/>
                        </a:rPr>
                        <a:t> 2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ВАК – 2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РИНЦ – 6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655" marR="34655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58109" y="96498"/>
            <a:ext cx="189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47617" y="167180"/>
            <a:ext cx="530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KPI</a:t>
            </a:r>
            <a:endParaRPr lang="ru-RU" sz="20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41054"/>
              </p:ext>
            </p:extLst>
          </p:nvPr>
        </p:nvGraphicFramePr>
        <p:xfrm>
          <a:off x="1195751" y="738550"/>
          <a:ext cx="10568356" cy="5911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4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73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64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75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38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938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4646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4646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911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5911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5519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ФИО, ученая степень, должность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Выполнение за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2023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Ежегодный план до 2028 </a:t>
                      </a:r>
                      <a:r>
                        <a:rPr lang="ru-RU" sz="1600" dirty="0">
                          <a:effectLst/>
                        </a:rPr>
                        <a:t>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7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Scopus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WoS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ВАК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РИНЦ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Scopus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WoS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ВАК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РИНЦ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Асхадуллина Н.Н.,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2,33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Ахтариева Р.Ф.,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Бочкарева Т.Н.,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Виноградов В.Л.,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Салимуллина Е.В.,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старший преподаватель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отпуск по уходу за ребенком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Талышева И.А.,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Халиуллина Л.Р.,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старший преподаватель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Шапирова Р.Р.,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старший преподаватель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10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Шатунова О.В.,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канд. пед. наук, доцент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771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Итого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3,25+1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1,33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28,5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4,5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18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67" marR="66167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58109" y="96498"/>
            <a:ext cx="189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58109" y="96498"/>
            <a:ext cx="189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11296" y="167180"/>
            <a:ext cx="6203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Публикации в соавторстве с зарубежными </a:t>
            </a:r>
            <a:r>
              <a:rPr lang="ru-RU" sz="2000" b="1" dirty="0" smtClean="0"/>
              <a:t>коллегами</a:t>
            </a:r>
          </a:p>
          <a:p>
            <a:pPr algn="ctr"/>
            <a:r>
              <a:rPr lang="ru-RU" sz="2000" b="1" dirty="0" smtClean="0"/>
              <a:t>2023-2024 гг.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69035" y="889844"/>
            <a:ext cx="1032822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Scopus</a:t>
            </a:r>
          </a:p>
          <a:p>
            <a:pPr marL="342900" indent="-342900">
              <a:buFont typeface="+mj-lt"/>
              <a:buAutoNum type="arabicPeriod"/>
              <a:tabLst>
                <a:tab pos="352425" algn="l"/>
              </a:tabLst>
            </a:pPr>
            <a:r>
              <a:rPr lang="en-US" sz="1600" dirty="0" err="1" smtClean="0"/>
              <a:t>Akhmetova</a:t>
            </a:r>
            <a:r>
              <a:rPr lang="en-US" sz="1600" dirty="0" smtClean="0"/>
              <a:t> </a:t>
            </a:r>
            <a:r>
              <a:rPr lang="en-US" sz="1600" dirty="0"/>
              <a:t>G.Y. Reflective writing in social sciences: challenges and opportunities for medical students / </a:t>
            </a:r>
            <a:r>
              <a:rPr lang="en-US" sz="1600" dirty="0" err="1"/>
              <a:t>Akhmetova</a:t>
            </a:r>
            <a:r>
              <a:rPr lang="en-US" sz="1600" dirty="0"/>
              <a:t> G.Y., L.R. </a:t>
            </a:r>
            <a:r>
              <a:rPr lang="en-US" sz="1600" dirty="0" err="1"/>
              <a:t>Khaliullina</a:t>
            </a:r>
            <a:r>
              <a:rPr lang="en-US" sz="1600" dirty="0"/>
              <a:t> // Reflective Practice. - 2023. - </a:t>
            </a:r>
            <a:r>
              <a:rPr lang="ru-RU" sz="1600" dirty="0"/>
              <a:t>С. 1-15 (</a:t>
            </a:r>
            <a:r>
              <a:rPr lang="ru-RU" sz="1600" i="1" dirty="0"/>
              <a:t>Казахстан, Карагандинский медицинский университет</a:t>
            </a:r>
            <a:r>
              <a:rPr lang="ru-RU" sz="1600" dirty="0"/>
              <a:t>)</a:t>
            </a:r>
          </a:p>
          <a:p>
            <a:pPr marL="342900" indent="-342900">
              <a:buFont typeface="+mj-lt"/>
              <a:buAutoNum type="arabicPeriod"/>
              <a:tabLst>
                <a:tab pos="352425" algn="l"/>
              </a:tabLst>
            </a:pPr>
            <a:r>
              <a:rPr lang="en-US" sz="1600" dirty="0" err="1" smtClean="0"/>
              <a:t>Khaliullina</a:t>
            </a:r>
            <a:r>
              <a:rPr lang="en-US" sz="1600" dirty="0" smtClean="0"/>
              <a:t> </a:t>
            </a:r>
            <a:r>
              <a:rPr lang="en-US" sz="1600" dirty="0"/>
              <a:t>L.R., </a:t>
            </a:r>
            <a:r>
              <a:rPr lang="en-US" sz="1600" dirty="0" err="1"/>
              <a:t>Askhadullina</a:t>
            </a:r>
            <a:r>
              <a:rPr lang="en-US" sz="1600" dirty="0"/>
              <a:t> N.N., </a:t>
            </a:r>
            <a:r>
              <a:rPr lang="en-US" sz="1600" dirty="0" err="1"/>
              <a:t>Akhmetova</a:t>
            </a:r>
            <a:r>
              <a:rPr lang="en-US" sz="1600" dirty="0"/>
              <a:t> G.E., </a:t>
            </a:r>
            <a:r>
              <a:rPr lang="en-US" sz="1600" dirty="0" err="1"/>
              <a:t>Ledeneva</a:t>
            </a:r>
            <a:r>
              <a:rPr lang="en-US" sz="1600" dirty="0"/>
              <a:t> A.V. The influence of intelligence types on the professional choice of high school students: On the example of specialized classes of psychological and pedagogical orientation // E3S Web of Conferences, 2023, 449, 07015. DOI: https://doi.org/10.1051/e3sconf/202344907015 (</a:t>
            </a:r>
            <a:r>
              <a:rPr lang="ru-RU" sz="1600" i="1" dirty="0"/>
              <a:t>Казахстан, Карагандинский медицинский университет</a:t>
            </a:r>
            <a:r>
              <a:rPr lang="ru-RU" sz="1600" dirty="0"/>
              <a:t>)</a:t>
            </a:r>
          </a:p>
          <a:p>
            <a:pPr marL="342900" indent="-342900">
              <a:buFont typeface="+mj-lt"/>
              <a:buAutoNum type="arabicPeriod"/>
              <a:tabLst>
                <a:tab pos="352425" algn="l"/>
              </a:tabLst>
            </a:pPr>
            <a:r>
              <a:rPr lang="en-US" sz="1600" dirty="0" err="1" smtClean="0"/>
              <a:t>Yeleussizkyzy</a:t>
            </a:r>
            <a:r>
              <a:rPr lang="en-US" sz="1600" dirty="0"/>
              <a:t>, M., </a:t>
            </a:r>
            <a:r>
              <a:rPr lang="en-US" sz="1600" dirty="0" err="1"/>
              <a:t>Zhiyenbayeva</a:t>
            </a:r>
            <a:r>
              <a:rPr lang="en-US" sz="1600" dirty="0"/>
              <a:t>, N., </a:t>
            </a:r>
            <a:r>
              <a:rPr lang="en-US" sz="1600" dirty="0" err="1"/>
              <a:t>Ushatikova</a:t>
            </a:r>
            <a:r>
              <a:rPr lang="en-US" sz="1600" dirty="0"/>
              <a:t>, I., </a:t>
            </a:r>
            <a:r>
              <a:rPr lang="en-US" sz="1600" dirty="0" err="1"/>
              <a:t>Lushkov</a:t>
            </a:r>
            <a:r>
              <a:rPr lang="en-US" sz="1600" dirty="0"/>
              <a:t>, R. (2023). E-Learning and Flipped Classroom in Inclusive Education: The Case of Students with the Psychopathology of Language and Cognition // Journal of Psycholinguistic Research. DOI: 10.1007/s10936-023-10015-y (</a:t>
            </a:r>
            <a:r>
              <a:rPr lang="ru-RU" sz="1600" i="1" dirty="0"/>
              <a:t>Казахстан, Казахский национальный педагогический университет имени Абая</a:t>
            </a:r>
            <a:r>
              <a:rPr lang="ru-RU" sz="1600" dirty="0"/>
              <a:t>) </a:t>
            </a:r>
            <a:endParaRPr lang="ru-RU" sz="1600" dirty="0" smtClean="0"/>
          </a:p>
          <a:p>
            <a:pPr>
              <a:tabLst>
                <a:tab pos="352425" algn="l"/>
              </a:tabLst>
            </a:pPr>
            <a:endParaRPr lang="ru-RU" sz="1600" dirty="0" smtClean="0"/>
          </a:p>
          <a:p>
            <a:pPr lvl="0"/>
            <a:r>
              <a:rPr lang="ru-RU" sz="1600" b="1" dirty="0">
                <a:solidFill>
                  <a:srgbClr val="FF0000"/>
                </a:solidFill>
              </a:rPr>
              <a:t>ВАК</a:t>
            </a:r>
          </a:p>
          <a:p>
            <a:pPr marL="342900" lvl="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 smtClean="0">
                <a:solidFill>
                  <a:prstClr val="black"/>
                </a:solidFill>
              </a:rPr>
              <a:t>Ахтариева</a:t>
            </a:r>
            <a:r>
              <a:rPr lang="ru-RU" sz="1600" dirty="0">
                <a:solidFill>
                  <a:prstClr val="black"/>
                </a:solidFill>
              </a:rPr>
              <a:t>, Р.Ф. Особенности формирования традиционных российских духовно-нравственных ценностей в условиях неопределенности / Р.Ф. </a:t>
            </a:r>
            <a:r>
              <a:rPr lang="ru-RU" sz="1600" dirty="0" err="1">
                <a:solidFill>
                  <a:prstClr val="black"/>
                </a:solidFill>
              </a:rPr>
              <a:t>Ахтариева</a:t>
            </a:r>
            <a:r>
              <a:rPr lang="ru-RU" sz="1600" dirty="0">
                <a:solidFill>
                  <a:prstClr val="black"/>
                </a:solidFill>
              </a:rPr>
              <a:t>, Р.Р. Шапирова, Н.А. Абдуллаева // Педагогическое образование. – 2023. – Т. 4. – № 8. – С. 129-132. (</a:t>
            </a:r>
            <a:r>
              <a:rPr lang="ru-RU" sz="1600" i="1" dirty="0">
                <a:solidFill>
                  <a:prstClr val="black"/>
                </a:solidFill>
              </a:rPr>
              <a:t>Республика Узбекистан, Ферганский государственный университет</a:t>
            </a:r>
            <a:r>
              <a:rPr lang="ru-RU" sz="1600" dirty="0">
                <a:solidFill>
                  <a:prstClr val="black"/>
                </a:solidFill>
              </a:rPr>
              <a:t>)</a:t>
            </a:r>
          </a:p>
          <a:p>
            <a:pPr marL="342900" lvl="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 smtClean="0">
                <a:solidFill>
                  <a:prstClr val="black"/>
                </a:solidFill>
              </a:rPr>
              <a:t>Гапсаламов</a:t>
            </a:r>
            <a:r>
              <a:rPr lang="ru-RU" sz="1600" dirty="0">
                <a:solidFill>
                  <a:prstClr val="black"/>
                </a:solidFill>
              </a:rPr>
              <a:t>, А.Р. Первые опыты советской власти по управлению кустарной промышленностью регионов / А.Р. </a:t>
            </a:r>
            <a:r>
              <a:rPr lang="ru-RU" sz="1600" dirty="0" err="1">
                <a:solidFill>
                  <a:prstClr val="black"/>
                </a:solidFill>
              </a:rPr>
              <a:t>Гапсаламов</a:t>
            </a:r>
            <a:r>
              <a:rPr lang="ru-RU" sz="1600" dirty="0">
                <a:solidFill>
                  <a:prstClr val="black"/>
                </a:solidFill>
              </a:rPr>
              <a:t>, Т.Н. Бочкарева, В.Л. Васильев, Л.М. </a:t>
            </a:r>
            <a:r>
              <a:rPr lang="ru-RU" sz="1600" dirty="0" err="1">
                <a:solidFill>
                  <a:prstClr val="black"/>
                </a:solidFill>
              </a:rPr>
              <a:t>Абдуназаров</a:t>
            </a:r>
            <a:r>
              <a:rPr lang="ru-RU" sz="1600" dirty="0">
                <a:solidFill>
                  <a:prstClr val="black"/>
                </a:solidFill>
              </a:rPr>
              <a:t> // Клио. - 2023 - №8. - С. 118-124. (</a:t>
            </a:r>
            <a:r>
              <a:rPr lang="ru-RU" sz="1600" i="1" dirty="0">
                <a:solidFill>
                  <a:prstClr val="black"/>
                </a:solidFill>
              </a:rPr>
              <a:t>Республика Узбекистан, </a:t>
            </a:r>
            <a:r>
              <a:rPr lang="ru-RU" sz="1600" i="1" dirty="0" err="1">
                <a:solidFill>
                  <a:prstClr val="black"/>
                </a:solidFill>
              </a:rPr>
              <a:t>Кокандский</a:t>
            </a:r>
            <a:r>
              <a:rPr lang="ru-RU" sz="1600" i="1" dirty="0">
                <a:solidFill>
                  <a:prstClr val="black"/>
                </a:solidFill>
              </a:rPr>
              <a:t> государственный педагогический институт имени Мукими</a:t>
            </a:r>
            <a:r>
              <a:rPr lang="ru-RU" sz="1600" dirty="0">
                <a:solidFill>
                  <a:prstClr val="black"/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 smtClean="0"/>
              <a:t>Снопкова</a:t>
            </a:r>
            <a:r>
              <a:rPr lang="ru-RU" sz="1600" dirty="0"/>
              <a:t>, Е.И. Междисциплинарное содержание концепта </a:t>
            </a:r>
            <a:r>
              <a:rPr lang="ru-RU" sz="1600" dirty="0" err="1"/>
              <a:t>резильентности</a:t>
            </a:r>
            <a:r>
              <a:rPr lang="ru-RU" sz="1600" dirty="0"/>
              <a:t> и его педагогические смыслы / Е.И. </a:t>
            </a:r>
            <a:r>
              <a:rPr lang="ru-RU" sz="1600" dirty="0" err="1"/>
              <a:t>Снопкова</a:t>
            </a:r>
            <a:r>
              <a:rPr lang="ru-RU" sz="1600" dirty="0"/>
              <a:t>, О.В. </a:t>
            </a:r>
            <a:r>
              <a:rPr lang="ru-RU" sz="1600" dirty="0" err="1"/>
              <a:t>Шатунова</a:t>
            </a:r>
            <a:r>
              <a:rPr lang="ru-RU" sz="1600" dirty="0"/>
              <a:t> // Человеческий капитал. – 2024. – № 3 (183). – С. 220-227</a:t>
            </a:r>
            <a:r>
              <a:rPr lang="ru-RU" sz="1600" dirty="0" smtClean="0"/>
              <a:t>. </a:t>
            </a:r>
            <a:r>
              <a:rPr lang="ru-RU" sz="1600" i="1" dirty="0" smtClean="0"/>
              <a:t>(Республика Беларусь, Могилевский государственный университет им. А.А. Кулешова)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58109" y="96498"/>
            <a:ext cx="189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11296" y="167180"/>
            <a:ext cx="6203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Публикации в соавторстве с зарубежными </a:t>
            </a:r>
            <a:r>
              <a:rPr lang="ru-RU" sz="2000" b="1" dirty="0" smtClean="0"/>
              <a:t>коллегами</a:t>
            </a:r>
          </a:p>
          <a:p>
            <a:pPr algn="ctr"/>
            <a:r>
              <a:rPr lang="ru-RU" sz="2000" b="1" dirty="0" smtClean="0"/>
              <a:t>2023-2024 гг.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69035" y="1099706"/>
            <a:ext cx="1032822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FF0000"/>
                </a:solidFill>
              </a:rPr>
              <a:t>РИНЦ</a:t>
            </a:r>
          </a:p>
          <a:p>
            <a:pPr marL="342900" lvl="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 smtClean="0">
                <a:solidFill>
                  <a:prstClr val="black"/>
                </a:solidFill>
              </a:rPr>
              <a:t>Шатунова</a:t>
            </a:r>
            <a:r>
              <a:rPr lang="ru-RU" sz="1600" dirty="0">
                <a:solidFill>
                  <a:prstClr val="black"/>
                </a:solidFill>
              </a:rPr>
              <a:t>, О.В. Проблемы создания инклюзивной образовательной среды в школах Республики Узбекистан / О.В. </a:t>
            </a:r>
            <a:r>
              <a:rPr lang="ru-RU" sz="1600" dirty="0" err="1">
                <a:solidFill>
                  <a:prstClr val="black"/>
                </a:solidFill>
              </a:rPr>
              <a:t>Шатунова</a:t>
            </a:r>
            <a:r>
              <a:rPr lang="ru-RU" sz="1600" dirty="0">
                <a:solidFill>
                  <a:prstClr val="black"/>
                </a:solidFill>
              </a:rPr>
              <a:t>, М.С. Махмудова, Х.С. Рахимова, Ф.Р. </a:t>
            </a:r>
            <a:r>
              <a:rPr lang="ru-RU" sz="1600" dirty="0" err="1">
                <a:solidFill>
                  <a:prstClr val="black"/>
                </a:solidFill>
              </a:rPr>
              <a:t>Тешабаева</a:t>
            </a:r>
            <a:r>
              <a:rPr lang="ru-RU" sz="1600" dirty="0">
                <a:solidFill>
                  <a:prstClr val="black"/>
                </a:solidFill>
              </a:rPr>
              <a:t> // Педагогика, психология, общество: от теории к практике : материалы </a:t>
            </a:r>
            <a:r>
              <a:rPr lang="en-US" sz="1600" dirty="0">
                <a:solidFill>
                  <a:prstClr val="black"/>
                </a:solidFill>
              </a:rPr>
              <a:t>II </a:t>
            </a:r>
            <a:r>
              <a:rPr lang="ru-RU" sz="1600" dirty="0" err="1">
                <a:solidFill>
                  <a:prstClr val="black"/>
                </a:solidFill>
              </a:rPr>
              <a:t>Всерос</a:t>
            </a:r>
            <a:r>
              <a:rPr lang="ru-RU" sz="1600" dirty="0">
                <a:solidFill>
                  <a:prstClr val="black"/>
                </a:solidFill>
              </a:rPr>
              <a:t>. науч.-</a:t>
            </a:r>
            <a:r>
              <a:rPr lang="ru-RU" sz="1600" dirty="0" err="1">
                <a:solidFill>
                  <a:prstClr val="black"/>
                </a:solidFill>
              </a:rPr>
              <a:t>практ</a:t>
            </a:r>
            <a:r>
              <a:rPr lang="ru-RU" sz="1600" dirty="0">
                <a:solidFill>
                  <a:prstClr val="black"/>
                </a:solidFill>
              </a:rPr>
              <a:t>. </a:t>
            </a:r>
            <a:r>
              <a:rPr lang="ru-RU" sz="1600" dirty="0" err="1">
                <a:solidFill>
                  <a:prstClr val="black"/>
                </a:solidFill>
              </a:rPr>
              <a:t>конф</a:t>
            </a:r>
            <a:r>
              <a:rPr lang="ru-RU" sz="1600" dirty="0">
                <a:solidFill>
                  <a:prstClr val="black"/>
                </a:solidFill>
              </a:rPr>
              <a:t>. с </a:t>
            </a:r>
            <a:r>
              <a:rPr lang="ru-RU" sz="1600" dirty="0" err="1">
                <a:solidFill>
                  <a:prstClr val="black"/>
                </a:solidFill>
              </a:rPr>
              <a:t>междунар</a:t>
            </a:r>
            <a:r>
              <a:rPr lang="ru-RU" sz="1600" dirty="0">
                <a:solidFill>
                  <a:prstClr val="black"/>
                </a:solidFill>
              </a:rPr>
              <a:t>. </a:t>
            </a:r>
            <a:r>
              <a:rPr lang="ru-RU" sz="1600" dirty="0" err="1">
                <a:solidFill>
                  <a:prstClr val="black"/>
                </a:solidFill>
              </a:rPr>
              <a:t>участ</a:t>
            </a:r>
            <a:r>
              <a:rPr lang="ru-RU" sz="1600" dirty="0">
                <a:solidFill>
                  <a:prstClr val="black"/>
                </a:solidFill>
              </a:rPr>
              <a:t>. (Чебоксары, 18 июля 2023 г.). – Чебоксары: Среда, 2023. – С. 199-202. (</a:t>
            </a:r>
            <a:r>
              <a:rPr lang="ru-RU" sz="1600" i="1" dirty="0">
                <a:solidFill>
                  <a:prstClr val="black"/>
                </a:solidFill>
              </a:rPr>
              <a:t>Республика Узбекистан, </a:t>
            </a:r>
            <a:r>
              <a:rPr lang="ru-RU" sz="1600" i="1" dirty="0" err="1">
                <a:solidFill>
                  <a:prstClr val="black"/>
                </a:solidFill>
              </a:rPr>
              <a:t>Кокандский</a:t>
            </a:r>
            <a:r>
              <a:rPr lang="ru-RU" sz="1600" i="1" dirty="0">
                <a:solidFill>
                  <a:prstClr val="black"/>
                </a:solidFill>
              </a:rPr>
              <a:t> государственный педагогический институт имени Мукими</a:t>
            </a:r>
            <a:r>
              <a:rPr lang="ru-RU" sz="1600" dirty="0">
                <a:solidFill>
                  <a:prstClr val="black"/>
                </a:solidFill>
              </a:rPr>
              <a:t>)</a:t>
            </a:r>
          </a:p>
          <a:p>
            <a:pPr marL="342900" lvl="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 smtClean="0">
                <a:solidFill>
                  <a:prstClr val="black"/>
                </a:solidFill>
              </a:rPr>
              <a:t>Холматова</a:t>
            </a:r>
            <a:r>
              <a:rPr lang="ru-RU" sz="1600" dirty="0">
                <a:solidFill>
                  <a:prstClr val="black"/>
                </a:solidFill>
              </a:rPr>
              <a:t>, З.А. Совершенствование профессиональных компетенций педагогов как фактор повышения качества образования в Республике Узбекистан / З.А. </a:t>
            </a:r>
            <a:r>
              <a:rPr lang="ru-RU" sz="1600" dirty="0" err="1">
                <a:solidFill>
                  <a:prstClr val="black"/>
                </a:solidFill>
              </a:rPr>
              <a:t>Холматова</a:t>
            </a:r>
            <a:r>
              <a:rPr lang="ru-RU" sz="1600" dirty="0">
                <a:solidFill>
                  <a:prstClr val="black"/>
                </a:solidFill>
              </a:rPr>
              <a:t>, М.И. </a:t>
            </a:r>
            <a:r>
              <a:rPr lang="ru-RU" sz="1600" dirty="0" err="1">
                <a:solidFill>
                  <a:prstClr val="black"/>
                </a:solidFill>
              </a:rPr>
              <a:t>Тухтасинова</a:t>
            </a:r>
            <a:r>
              <a:rPr lang="ru-RU" sz="1600" dirty="0">
                <a:solidFill>
                  <a:prstClr val="black"/>
                </a:solidFill>
              </a:rPr>
              <a:t>, О.В. </a:t>
            </a:r>
            <a:r>
              <a:rPr lang="ru-RU" sz="1600" dirty="0" err="1">
                <a:solidFill>
                  <a:prstClr val="black"/>
                </a:solidFill>
              </a:rPr>
              <a:t>Шатунова</a:t>
            </a:r>
            <a:r>
              <a:rPr lang="ru-RU" sz="1600" dirty="0">
                <a:solidFill>
                  <a:prstClr val="black"/>
                </a:solidFill>
              </a:rPr>
              <a:t> // Тенденции развития образования: педагог, образовательная организация, общество – 2023 : Материалы </a:t>
            </a:r>
            <a:r>
              <a:rPr lang="ru-RU" sz="1600" dirty="0" err="1">
                <a:solidFill>
                  <a:prstClr val="black"/>
                </a:solidFill>
              </a:rPr>
              <a:t>Всеросс</a:t>
            </a:r>
            <a:r>
              <a:rPr lang="ru-RU" sz="1600" dirty="0">
                <a:solidFill>
                  <a:prstClr val="black"/>
                </a:solidFill>
              </a:rPr>
              <a:t>. науч.-</a:t>
            </a:r>
            <a:r>
              <a:rPr lang="ru-RU" sz="1600" dirty="0" err="1">
                <a:solidFill>
                  <a:prstClr val="black"/>
                </a:solidFill>
              </a:rPr>
              <a:t>практ</a:t>
            </a:r>
            <a:r>
              <a:rPr lang="ru-RU" sz="1600" dirty="0">
                <a:solidFill>
                  <a:prstClr val="black"/>
                </a:solidFill>
              </a:rPr>
              <a:t>. </a:t>
            </a:r>
            <a:r>
              <a:rPr lang="ru-RU" sz="1600" dirty="0" err="1">
                <a:solidFill>
                  <a:prstClr val="black"/>
                </a:solidFill>
              </a:rPr>
              <a:t>конф</a:t>
            </a:r>
            <a:r>
              <a:rPr lang="ru-RU" sz="1600" dirty="0">
                <a:solidFill>
                  <a:prstClr val="black"/>
                </a:solidFill>
              </a:rPr>
              <a:t>. с </a:t>
            </a:r>
            <a:r>
              <a:rPr lang="ru-RU" sz="1600" dirty="0" err="1">
                <a:solidFill>
                  <a:prstClr val="black"/>
                </a:solidFill>
              </a:rPr>
              <a:t>муждународным</a:t>
            </a:r>
            <a:r>
              <a:rPr lang="ru-RU" sz="1600" dirty="0">
                <a:solidFill>
                  <a:prstClr val="black"/>
                </a:solidFill>
              </a:rPr>
              <a:t> участием (Чебоксары, 25 авг. 2023 г.) / </a:t>
            </a:r>
            <a:r>
              <a:rPr lang="ru-RU" sz="1600" dirty="0" err="1">
                <a:solidFill>
                  <a:prstClr val="black"/>
                </a:solidFill>
              </a:rPr>
              <a:t>редкол</a:t>
            </a:r>
            <a:r>
              <a:rPr lang="ru-RU" sz="1600" dirty="0">
                <a:solidFill>
                  <a:prstClr val="black"/>
                </a:solidFill>
              </a:rPr>
              <a:t>.: Ж.В. Мурзина [и др.] – Чебоксары: ИД «Среда», 2023. - С. 98-101. (</a:t>
            </a:r>
            <a:r>
              <a:rPr lang="ru-RU" sz="1600" i="1" dirty="0">
                <a:solidFill>
                  <a:prstClr val="black"/>
                </a:solidFill>
              </a:rPr>
              <a:t>Республика Узбекистан, </a:t>
            </a:r>
            <a:r>
              <a:rPr lang="ru-RU" sz="1600" i="1" dirty="0" err="1">
                <a:solidFill>
                  <a:prstClr val="black"/>
                </a:solidFill>
              </a:rPr>
              <a:t>Кокандский</a:t>
            </a:r>
            <a:r>
              <a:rPr lang="ru-RU" sz="1600" i="1" dirty="0">
                <a:solidFill>
                  <a:prstClr val="black"/>
                </a:solidFill>
              </a:rPr>
              <a:t> государственный педагогический институт имени Мукими</a:t>
            </a:r>
            <a:r>
              <a:rPr lang="ru-RU" sz="1600" dirty="0" smtClean="0">
                <a:solidFill>
                  <a:prstClr val="black"/>
                </a:solidFill>
              </a:rPr>
              <a:t>)</a:t>
            </a:r>
          </a:p>
          <a:p>
            <a:pPr marL="342900" lvl="0" indent="-342900">
              <a:buFont typeface="+mj-lt"/>
              <a:buAutoNum type="arabicPeriod"/>
              <a:tabLst>
                <a:tab pos="352425" algn="l"/>
              </a:tabLst>
            </a:pPr>
            <a:r>
              <a:rPr lang="ru-RU" sz="1600" dirty="0" err="1">
                <a:solidFill>
                  <a:prstClr val="black"/>
                </a:solidFill>
              </a:rPr>
              <a:t>Шатунова</a:t>
            </a:r>
            <a:r>
              <a:rPr lang="ru-RU" sz="1600" dirty="0">
                <a:solidFill>
                  <a:prstClr val="black"/>
                </a:solidFill>
              </a:rPr>
              <a:t>, О.В. Компоненты творчества и искусства в STEAM / О.В. </a:t>
            </a:r>
            <a:r>
              <a:rPr lang="ru-RU" sz="1600" dirty="0" err="1">
                <a:solidFill>
                  <a:prstClr val="black"/>
                </a:solidFill>
              </a:rPr>
              <a:t>Шатунова</a:t>
            </a:r>
            <a:r>
              <a:rPr lang="ru-RU" sz="1600" dirty="0">
                <a:solidFill>
                  <a:prstClr val="black"/>
                </a:solidFill>
              </a:rPr>
              <a:t>, У.К. Максудов // Лучшие практики общего и дополнительного образования по естественно-научным и техническим дисциплинам: Сборник материалов IV Международной научно-практической конференции, посвященной памяти академика РАН К.А. Валиева. – Казань: К(П)ФУ, 2024. – С. 672-677</a:t>
            </a:r>
            <a:r>
              <a:rPr lang="ru-RU" sz="1600" dirty="0" smtClean="0">
                <a:solidFill>
                  <a:prstClr val="black"/>
                </a:solidFill>
              </a:rPr>
              <a:t>. </a:t>
            </a:r>
            <a:r>
              <a:rPr lang="ru-RU" sz="1600" dirty="0">
                <a:solidFill>
                  <a:prstClr val="black"/>
                </a:solidFill>
              </a:rPr>
              <a:t>(</a:t>
            </a:r>
            <a:r>
              <a:rPr lang="ru-RU" sz="1600" i="1" dirty="0">
                <a:solidFill>
                  <a:prstClr val="black"/>
                </a:solidFill>
              </a:rPr>
              <a:t>Республика Узбекистан, </a:t>
            </a:r>
            <a:r>
              <a:rPr lang="ru-RU" sz="1600" i="1" dirty="0" smtClean="0">
                <a:solidFill>
                  <a:prstClr val="black"/>
                </a:solidFill>
              </a:rPr>
              <a:t>Ферганский государственный университет)</a:t>
            </a: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29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58109" y="96498"/>
            <a:ext cx="189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48217" y="558632"/>
            <a:ext cx="7707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Регулярные научно-практические конференции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79998" y="1670520"/>
            <a:ext cx="103354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913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Международные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Махмутовские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чтения (раз в 2 года).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913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Международная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студенческая научно-практическая конференция «Наука и молодежь: шаг в будущее»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(ежегодная)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913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Международная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научно-практическая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конференция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«Российские и зарубежные практики повышения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резильентности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образовательных организаций»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(ежегодная)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913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Международная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научно-практическая конференция «Выпускники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Елабужского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института в современном образовательном пространстве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» (ежегодная)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913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Международная научно-практическая конференция «Литературная педагогика» (раз в 2 года)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2913" algn="l"/>
              </a:tabLst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93486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29352" y="167180"/>
            <a:ext cx="967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Гранты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35797"/>
              </p:ext>
            </p:extLst>
          </p:nvPr>
        </p:nvGraphicFramePr>
        <p:xfrm>
          <a:off x="1259021" y="567290"/>
          <a:ext cx="10747948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79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2988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2023 </a:t>
                      </a:r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9758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2000" dirty="0"/>
                        <a:t>Выигран грант фонда «</a:t>
                      </a:r>
                      <a:r>
                        <a:rPr lang="ru-RU" sz="2000" dirty="0" err="1"/>
                        <a:t>Росмолодежь</a:t>
                      </a:r>
                      <a:r>
                        <a:rPr lang="ru-RU" sz="2000" dirty="0"/>
                        <a:t>» – «Летняя педагогическая школа» (</a:t>
                      </a:r>
                      <a:r>
                        <a:rPr lang="ru-RU" sz="2000" dirty="0" err="1"/>
                        <a:t>Кобцова</a:t>
                      </a:r>
                      <a:r>
                        <a:rPr lang="ru-RU" sz="2000" dirty="0"/>
                        <a:t> А., </a:t>
                      </a:r>
                      <a:r>
                        <a:rPr lang="ru-RU" sz="2000" dirty="0" err="1"/>
                        <a:t>Халиуллина</a:t>
                      </a:r>
                      <a:r>
                        <a:rPr lang="ru-RU" sz="2000" dirty="0"/>
                        <a:t> Л.Р., </a:t>
                      </a:r>
                      <a:r>
                        <a:rPr lang="ru-RU" sz="2000" dirty="0" err="1"/>
                        <a:t>Асхадуллина</a:t>
                      </a:r>
                      <a:r>
                        <a:rPr lang="ru-RU" sz="2000" dirty="0"/>
                        <a:t> Н.Н., </a:t>
                      </a:r>
                      <a:r>
                        <a:rPr lang="ru-RU" sz="2000" dirty="0" err="1"/>
                        <a:t>Талышева</a:t>
                      </a:r>
                      <a:r>
                        <a:rPr lang="ru-RU" sz="2000" dirty="0"/>
                        <a:t> И.А.) – 700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9021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2000" dirty="0"/>
                        <a:t>Доцентом </a:t>
                      </a:r>
                      <a:r>
                        <a:rPr lang="ru-RU" sz="2000" dirty="0" err="1"/>
                        <a:t>Шатуновой</a:t>
                      </a:r>
                      <a:r>
                        <a:rPr lang="ru-RU" sz="2000" dirty="0"/>
                        <a:t> О.В.  по гранту «</a:t>
                      </a:r>
                      <a:r>
                        <a:rPr lang="ru-RU" sz="2000" dirty="0" err="1"/>
                        <a:t>Алгарыш</a:t>
                      </a:r>
                      <a:r>
                        <a:rPr lang="ru-RU" sz="2000" dirty="0"/>
                        <a:t>» пройдена научная стажировка в Могилевском государственном университете им. А.А. Кулешова (Республика Беларусь). В рамках сотрудничества </a:t>
                      </a:r>
                      <a:r>
                        <a:rPr lang="ru-RU" sz="2000" dirty="0" smtClean="0"/>
                        <a:t>опубликована </a:t>
                      </a:r>
                      <a:r>
                        <a:rPr lang="ru-RU" sz="2000" dirty="0"/>
                        <a:t>совместная статья с заведующим кафедрой педагогики, доктором педагогических наук, профессором </a:t>
                      </a:r>
                      <a:r>
                        <a:rPr lang="ru-RU" sz="2000" dirty="0" err="1"/>
                        <a:t>Снопковой</a:t>
                      </a:r>
                      <a:r>
                        <a:rPr lang="ru-RU" sz="2000" dirty="0"/>
                        <a:t> Е.И. на тему «Междисциплинарное содержание концепта </a:t>
                      </a:r>
                      <a:r>
                        <a:rPr lang="ru-RU" sz="2000" dirty="0" err="1"/>
                        <a:t>резильентности</a:t>
                      </a:r>
                      <a:r>
                        <a:rPr lang="ru-RU" sz="2000" dirty="0"/>
                        <a:t> и его педагогические смыслы» </a:t>
                      </a:r>
                      <a:r>
                        <a:rPr lang="ru-RU" sz="2000" dirty="0" smtClean="0"/>
                        <a:t>в журнале </a:t>
                      </a:r>
                      <a:r>
                        <a:rPr lang="ru-RU" sz="2000" dirty="0"/>
                        <a:t>ВАК «Человеческий </a:t>
                      </a:r>
                      <a:r>
                        <a:rPr lang="ru-RU" sz="2000" dirty="0" smtClean="0"/>
                        <a:t>капитал. </a:t>
                      </a:r>
                      <a:endParaRPr lang="ru-RU" sz="2000" dirty="0"/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2000" dirty="0"/>
                        <a:t>Проектной группой в составе</a:t>
                      </a:r>
                      <a:r>
                        <a:rPr lang="ru-RU" sz="2000" baseline="0" dirty="0"/>
                        <a:t> </a:t>
                      </a:r>
                      <a:r>
                        <a:rPr lang="ru-RU" sz="2000" dirty="0"/>
                        <a:t>Анисимовой Т.И., Красновой Л.А., </a:t>
                      </a:r>
                      <a:r>
                        <a:rPr lang="ru-RU" sz="2000" dirty="0" err="1"/>
                        <a:t>Сабировой</a:t>
                      </a:r>
                      <a:r>
                        <a:rPr lang="ru-RU" sz="2000" dirty="0"/>
                        <a:t> Ф.М., </a:t>
                      </a:r>
                      <a:r>
                        <a:rPr lang="ru-RU" sz="2000" dirty="0" err="1"/>
                        <a:t>Шатуновой</a:t>
                      </a:r>
                      <a:r>
                        <a:rPr lang="ru-RU" sz="2000" baseline="0" dirty="0"/>
                        <a:t> </a:t>
                      </a:r>
                      <a:r>
                        <a:rPr lang="ru-RU" sz="2000" dirty="0"/>
                        <a:t>О.В. завершена реализация проекта «Технологии </a:t>
                      </a:r>
                      <a:r>
                        <a:rPr lang="en-US" sz="2000" dirty="0"/>
                        <a:t>STEAM-</a:t>
                      </a:r>
                      <a:r>
                        <a:rPr lang="ru-RU" sz="2000" dirty="0"/>
                        <a:t>образования» на средства гранта Благотворительного фонда Владимира Потанина.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268"/>
              </p:ext>
            </p:extLst>
          </p:nvPr>
        </p:nvGraphicFramePr>
        <p:xfrm>
          <a:off x="1304144" y="4575725"/>
          <a:ext cx="10680342" cy="16631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7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39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366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1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№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ФИО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Грант, фонд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Асхадуллина</a:t>
                      </a:r>
                      <a:r>
                        <a:rPr lang="ru-RU" sz="1800" dirty="0">
                          <a:effectLst/>
                        </a:rPr>
                        <a:t> Н.Н.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Преподаватели и научные сотрудники, </a:t>
                      </a:r>
                      <a:r>
                        <a:rPr lang="ru-RU" sz="1800" dirty="0" err="1">
                          <a:effectLst/>
                        </a:rPr>
                        <a:t>Алгарыш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(Белорусский государственный педагогический университет им</a:t>
                      </a:r>
                      <a:r>
                        <a:rPr lang="ru-RU" sz="1800" dirty="0">
                          <a:effectLst/>
                        </a:rPr>
                        <a:t>. М. Танка, Республика Беларусь)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8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Шатунова</a:t>
                      </a:r>
                      <a:r>
                        <a:rPr lang="ru-RU" sz="1800" dirty="0">
                          <a:effectLst/>
                        </a:rPr>
                        <a:t> О.В.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Преподаватели и научные сотрудники, </a:t>
                      </a:r>
                      <a:r>
                        <a:rPr lang="ru-RU" sz="1800" dirty="0" err="1">
                          <a:effectLst/>
                        </a:rPr>
                        <a:t>Алгарыш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(Армянский  государственный педагогический университет им</a:t>
                      </a:r>
                      <a:r>
                        <a:rPr lang="ru-RU" sz="1800" dirty="0">
                          <a:effectLst/>
                        </a:rPr>
                        <a:t>. Х. Абовяна, Республика Армения)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50" marR="4765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89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6915" y="252549"/>
            <a:ext cx="378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Цифровизация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80455" y="976924"/>
            <a:ext cx="98472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04679" y="562028"/>
            <a:ext cx="43987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Цифровые образовательные ресурсы</a:t>
            </a:r>
            <a:endParaRPr lang="ru-RU" sz="2000" b="1" dirty="0"/>
          </a:p>
          <a:p>
            <a:pPr algn="ctr"/>
            <a:r>
              <a:rPr lang="ru-RU" sz="2000" b="1" dirty="0"/>
              <a:t>Разработаны в 2023 </a:t>
            </a:r>
            <a:r>
              <a:rPr lang="ru-RU" sz="2000" b="1" dirty="0" smtClean="0"/>
              <a:t>-2024 гг.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95048" y="1301465"/>
            <a:ext cx="1022233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1. </a:t>
            </a:r>
            <a:r>
              <a:rPr lang="ru-RU" dirty="0" err="1">
                <a:solidFill>
                  <a:prstClr val="black"/>
                </a:solidFill>
              </a:rPr>
              <a:t>Ахтариева</a:t>
            </a:r>
            <a:r>
              <a:rPr lang="ru-RU" dirty="0">
                <a:solidFill>
                  <a:prstClr val="black"/>
                </a:solidFill>
              </a:rPr>
              <a:t> Р.Ф., Рахманова А.Р., </a:t>
            </a:r>
            <a:r>
              <a:rPr lang="ru-RU" dirty="0" err="1">
                <a:solidFill>
                  <a:prstClr val="black"/>
                </a:solidFill>
              </a:rPr>
              <a:t>Салимуллина</a:t>
            </a:r>
            <a:r>
              <a:rPr lang="ru-RU" dirty="0">
                <a:solidFill>
                  <a:prstClr val="black"/>
                </a:solidFill>
              </a:rPr>
              <a:t> Е.В., Шапирова Р.Р.  </a:t>
            </a:r>
            <a:r>
              <a:rPr lang="ru-RU" dirty="0" smtClean="0">
                <a:solidFill>
                  <a:prstClr val="black"/>
                </a:solidFill>
              </a:rPr>
              <a:t>ЦОР </a:t>
            </a:r>
            <a:r>
              <a:rPr lang="ru-RU" dirty="0">
                <a:solidFill>
                  <a:prstClr val="black"/>
                </a:solidFill>
              </a:rPr>
              <a:t>I категории «Основы вожатской деятельности». </a:t>
            </a:r>
            <a:r>
              <a:rPr lang="ru-RU" dirty="0" smtClean="0">
                <a:solidFill>
                  <a:prstClr val="black"/>
                </a:solidFill>
              </a:rPr>
              <a:t>– </a:t>
            </a:r>
            <a:r>
              <a:rPr lang="ru-RU" dirty="0">
                <a:solidFill>
                  <a:prstClr val="black"/>
                </a:solidFill>
              </a:rPr>
              <a:t>URL: </a:t>
            </a:r>
            <a:r>
              <a:rPr lang="ru-RU" dirty="0">
                <a:solidFill>
                  <a:prstClr val="black"/>
                </a:solidFill>
                <a:hlinkClick r:id="rId3"/>
              </a:rPr>
              <a:t>https://edu.kpfu.ru/course/view.php?id=5780</a:t>
            </a:r>
            <a:r>
              <a:rPr lang="ru-RU" dirty="0">
                <a:solidFill>
                  <a:prstClr val="black"/>
                </a:solidFill>
              </a:rPr>
              <a:t> </a:t>
            </a:r>
          </a:p>
          <a:p>
            <a:r>
              <a:rPr lang="ru-RU" dirty="0"/>
              <a:t>2. Виноградов В.Л., </a:t>
            </a:r>
            <a:r>
              <a:rPr lang="ru-RU" dirty="0" err="1"/>
              <a:t>Талышева</a:t>
            </a:r>
            <a:r>
              <a:rPr lang="ru-RU" dirty="0"/>
              <a:t> И.А., </a:t>
            </a:r>
            <a:r>
              <a:rPr lang="ru-RU" dirty="0" err="1"/>
              <a:t>Асхадуллина</a:t>
            </a:r>
            <a:r>
              <a:rPr lang="ru-RU" dirty="0"/>
              <a:t> Н.Н., </a:t>
            </a:r>
            <a:r>
              <a:rPr lang="ru-RU" dirty="0" err="1"/>
              <a:t>Халиуллина</a:t>
            </a:r>
            <a:r>
              <a:rPr lang="ru-RU" dirty="0"/>
              <a:t> Л.Р.  </a:t>
            </a:r>
            <a:r>
              <a:rPr lang="ru-RU" dirty="0" smtClean="0"/>
              <a:t>ЦОР </a:t>
            </a:r>
            <a:r>
              <a:rPr lang="ru-RU" dirty="0"/>
              <a:t>I категории «Конструирование и реализация воспитательных процессов». 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/>
              <a:t>URL: </a:t>
            </a:r>
            <a:r>
              <a:rPr lang="ru-RU" dirty="0">
                <a:hlinkClick r:id="rId4"/>
              </a:rPr>
              <a:t>https://edu.kpfu.ru/course/view.php?id=2624</a:t>
            </a:r>
            <a:r>
              <a:rPr lang="ru-RU" dirty="0"/>
              <a:t> </a:t>
            </a:r>
          </a:p>
          <a:p>
            <a:r>
              <a:rPr lang="ru-RU" dirty="0"/>
              <a:t>3. Виноградов В.Л., </a:t>
            </a:r>
            <a:r>
              <a:rPr lang="ru-RU" dirty="0" err="1"/>
              <a:t>Талышева</a:t>
            </a:r>
            <a:r>
              <a:rPr lang="ru-RU" dirty="0"/>
              <a:t> И.А., </a:t>
            </a:r>
            <a:r>
              <a:rPr lang="ru-RU" dirty="0" err="1"/>
              <a:t>Асхадуллина</a:t>
            </a:r>
            <a:r>
              <a:rPr lang="ru-RU" dirty="0"/>
              <a:t> Н.Н., </a:t>
            </a:r>
            <a:r>
              <a:rPr lang="ru-RU" dirty="0" err="1"/>
              <a:t>Халиуллина</a:t>
            </a:r>
            <a:r>
              <a:rPr lang="ru-RU" dirty="0"/>
              <a:t> Л.Р. </a:t>
            </a:r>
            <a:r>
              <a:rPr lang="ru-RU" dirty="0" smtClean="0"/>
              <a:t>ЦОР </a:t>
            </a:r>
            <a:r>
              <a:rPr lang="ru-RU" dirty="0"/>
              <a:t>I категории «Конструирование и реализация образовательных процессов». </a:t>
            </a:r>
          </a:p>
          <a:p>
            <a:r>
              <a:rPr lang="ru-RU" dirty="0"/>
              <a:t>– URL:  </a:t>
            </a:r>
            <a:r>
              <a:rPr lang="ru-RU" dirty="0">
                <a:hlinkClick r:id="rId5"/>
              </a:rPr>
              <a:t>https://edu.kpfu.ru/course/view.php?id=2592</a:t>
            </a:r>
            <a:r>
              <a:rPr lang="ru-RU" dirty="0"/>
              <a:t> </a:t>
            </a:r>
          </a:p>
          <a:p>
            <a:r>
              <a:rPr lang="ru-RU" dirty="0"/>
              <a:t>4. </a:t>
            </a:r>
            <a:r>
              <a:rPr lang="ru-RU" dirty="0" err="1"/>
              <a:t>Асхадуллина</a:t>
            </a:r>
            <a:r>
              <a:rPr lang="ru-RU" dirty="0"/>
              <a:t> Н.Н., Виноградов В.Л., </a:t>
            </a:r>
            <a:r>
              <a:rPr lang="ru-RU" dirty="0" err="1"/>
              <a:t>Талышева</a:t>
            </a:r>
            <a:r>
              <a:rPr lang="ru-RU" dirty="0"/>
              <a:t> И.А., </a:t>
            </a:r>
            <a:r>
              <a:rPr lang="ru-RU" dirty="0" err="1"/>
              <a:t>Халиуллина</a:t>
            </a:r>
            <a:r>
              <a:rPr lang="ru-RU" dirty="0"/>
              <a:t> Л.Р. </a:t>
            </a:r>
            <a:r>
              <a:rPr lang="ru-RU" dirty="0" smtClean="0"/>
              <a:t>ЦОР </a:t>
            </a:r>
            <a:r>
              <a:rPr lang="ru-RU" dirty="0"/>
              <a:t>1 категории «Экспертная оценка образовательной среды». </a:t>
            </a:r>
            <a:r>
              <a:rPr lang="ru-RU" dirty="0" smtClean="0"/>
              <a:t>– </a:t>
            </a:r>
            <a:r>
              <a:rPr lang="ru-RU" dirty="0"/>
              <a:t>URL: </a:t>
            </a:r>
            <a:r>
              <a:rPr lang="ru-RU" dirty="0">
                <a:hlinkClick r:id="rId6"/>
              </a:rPr>
              <a:t>https://edu.kpfu.ru/course/view.php?id=6291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5. </a:t>
            </a:r>
            <a:r>
              <a:rPr lang="ru-RU" dirty="0" err="1" smtClean="0"/>
              <a:t>Ахтариева</a:t>
            </a:r>
            <a:r>
              <a:rPr lang="ru-RU" dirty="0" smtClean="0"/>
              <a:t> </a:t>
            </a:r>
            <a:r>
              <a:rPr lang="ru-RU" dirty="0"/>
              <a:t>Р.Ф., </a:t>
            </a:r>
            <a:r>
              <a:rPr lang="ru-RU" dirty="0" err="1"/>
              <a:t>Салимуллина</a:t>
            </a:r>
            <a:r>
              <a:rPr lang="ru-RU" dirty="0"/>
              <a:t> Е.В., Рахманова А.Р., Шапирова Р.Р. ЦОР 1 категории </a:t>
            </a:r>
            <a:r>
              <a:rPr lang="ru-RU" dirty="0" smtClean="0"/>
              <a:t>«</a:t>
            </a:r>
            <a:r>
              <a:rPr lang="ru-RU" dirty="0"/>
              <a:t>Ознакомительная практика (по педагогике</a:t>
            </a:r>
            <a:r>
              <a:rPr lang="ru-RU" dirty="0" smtClean="0"/>
              <a:t>)». –  URL</a:t>
            </a:r>
            <a:r>
              <a:rPr lang="ru-RU" dirty="0"/>
              <a:t>: </a:t>
            </a:r>
            <a:r>
              <a:rPr lang="ru-RU" dirty="0">
                <a:hlinkClick r:id="rId7"/>
              </a:rPr>
              <a:t>https://</a:t>
            </a:r>
            <a:r>
              <a:rPr lang="ru-RU" dirty="0" smtClean="0">
                <a:hlinkClick r:id="rId7"/>
              </a:rPr>
              <a:t>edu.kpfu.ru/course/view.php?id=6468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6. </a:t>
            </a:r>
            <a:r>
              <a:rPr lang="ru-RU" dirty="0"/>
              <a:t>Бочкарева </a:t>
            </a:r>
            <a:r>
              <a:rPr lang="ru-RU" dirty="0" smtClean="0"/>
              <a:t>Т.Н. ЦОР 1 категории «Проектирование </a:t>
            </a:r>
            <a:r>
              <a:rPr lang="ru-RU" dirty="0"/>
              <a:t>образовательного процесса образовательной организации</a:t>
            </a:r>
            <a:r>
              <a:rPr lang="ru-RU" dirty="0" smtClean="0"/>
              <a:t>». –  </a:t>
            </a:r>
            <a:r>
              <a:rPr lang="ru-RU" dirty="0"/>
              <a:t>URL: </a:t>
            </a:r>
            <a:r>
              <a:rPr lang="ru-RU" dirty="0" smtClean="0">
                <a:hlinkClick r:id="rId8"/>
              </a:rPr>
              <a:t>https</a:t>
            </a:r>
            <a:r>
              <a:rPr lang="ru-RU" dirty="0">
                <a:hlinkClick r:id="rId8"/>
              </a:rPr>
              <a:t>://</a:t>
            </a:r>
            <a:r>
              <a:rPr lang="ru-RU" dirty="0" smtClean="0">
                <a:hlinkClick r:id="rId8"/>
              </a:rPr>
              <a:t>edu.kpfu.ru/course/view.php?id=6618</a:t>
            </a:r>
            <a:r>
              <a:rPr lang="ru-RU" dirty="0" smtClean="0"/>
              <a:t> </a:t>
            </a:r>
          </a:p>
          <a:p>
            <a:r>
              <a:rPr lang="ru-RU" dirty="0" smtClean="0"/>
              <a:t>7. Виноградов В.Л., Макарова О.А., </a:t>
            </a:r>
            <a:r>
              <a:rPr lang="ru-RU" dirty="0" err="1"/>
              <a:t>М</a:t>
            </a:r>
            <a:r>
              <a:rPr lang="ru-RU" dirty="0" err="1" smtClean="0"/>
              <a:t>инахметова</a:t>
            </a:r>
            <a:r>
              <a:rPr lang="ru-RU" dirty="0" smtClean="0"/>
              <a:t> А.З., </a:t>
            </a:r>
            <a:r>
              <a:rPr lang="ru-RU" dirty="0" err="1" smtClean="0"/>
              <a:t>Шатунова</a:t>
            </a:r>
            <a:r>
              <a:rPr lang="ru-RU" dirty="0" smtClean="0"/>
              <a:t> О.В</a:t>
            </a:r>
            <a:r>
              <a:rPr lang="ru-RU" dirty="0"/>
              <a:t>. ЦОР 1 категории </a:t>
            </a:r>
            <a:r>
              <a:rPr lang="ru-RU" dirty="0" smtClean="0"/>
              <a:t>«</a:t>
            </a:r>
            <a:r>
              <a:rPr lang="ru-RU" dirty="0"/>
              <a:t>Психолого-педагогические и технологические основы повышения </a:t>
            </a:r>
            <a:r>
              <a:rPr lang="ru-RU" dirty="0" err="1" smtClean="0"/>
              <a:t>резильентности</a:t>
            </a:r>
            <a:r>
              <a:rPr lang="ru-RU" dirty="0" smtClean="0"/>
              <a:t>». - </a:t>
            </a:r>
            <a:r>
              <a:rPr lang="en-US" dirty="0"/>
              <a:t>URL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>
                <a:hlinkClick r:id="rId9"/>
              </a:rPr>
              <a:t>https</a:t>
            </a:r>
            <a:r>
              <a:rPr lang="en-US" dirty="0">
                <a:hlinkClick r:id="rId9"/>
              </a:rPr>
              <a:t>://</a:t>
            </a:r>
            <a:r>
              <a:rPr lang="en-US" dirty="0" smtClean="0">
                <a:hlinkClick r:id="rId9"/>
              </a:rPr>
              <a:t>edu.kpfu.ru/course/view.php?id=6630</a:t>
            </a:r>
            <a:r>
              <a:rPr lang="ru-RU" dirty="0" smtClean="0"/>
              <a:t> (совместно с кафедрой психологии)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0457" y="269966"/>
            <a:ext cx="378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Проекты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79999" y="1675578"/>
            <a:ext cx="103354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1. Профильные классы психолого-педагогической направленности.</a:t>
            </a:r>
          </a:p>
          <a:p>
            <a:r>
              <a:rPr lang="ru-RU" sz="2400" dirty="0"/>
              <a:t>2. Учитель нового поколения (Всероссийский конкурс студентов педагогических направлений подготовки).</a:t>
            </a:r>
          </a:p>
          <a:p>
            <a:r>
              <a:rPr lang="ru-RU" sz="2400" dirty="0"/>
              <a:t>3. Педагогическая мастерская «Педагогический триумф».</a:t>
            </a:r>
          </a:p>
          <a:p>
            <a:r>
              <a:rPr lang="ru-RU" sz="2400" dirty="0"/>
              <a:t>4. Школа молодого учителя (совместно с кафедрой психологии).</a:t>
            </a:r>
          </a:p>
          <a:p>
            <a:r>
              <a:rPr lang="ru-RU" sz="2400" dirty="0"/>
              <a:t>5. Педагогические выходные (совместно с кафедрой психологии</a:t>
            </a:r>
            <a:r>
              <a:rPr lang="ru-RU" sz="2400" dirty="0" smtClean="0"/>
              <a:t>).</a:t>
            </a:r>
          </a:p>
          <a:p>
            <a:r>
              <a:rPr lang="ru-RU" sz="2400" dirty="0" smtClean="0"/>
              <a:t>6. Золотой учитель.</a:t>
            </a:r>
          </a:p>
          <a:p>
            <a:r>
              <a:rPr lang="ru-RU" sz="2400" dirty="0" smtClean="0"/>
              <a:t>7. Летняя педагогическая школа.</a:t>
            </a:r>
          </a:p>
          <a:p>
            <a:r>
              <a:rPr lang="ru-RU" sz="2400" dirty="0" smtClean="0"/>
              <a:t>8. Осенняя педагогическая школа для студентов 1 курса.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7CF38-C8DA-41CC-90D7-19B87D0B1F7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65f5be5a-0317-4c33-b4cf-edd04de31070"/>
    <ds:schemaRef ds:uri="ca3c29d9-38b7-4bc7-908d-7dc65310443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D1D69A-EBF8-4B01-AA6C-4806891F89CB}">
  <ds:schemaRefs/>
</ds:datastoreItem>
</file>

<file path=customXml/itemProps3.xml><?xml version="1.0" encoding="utf-8"?>
<ds:datastoreItem xmlns:ds="http://schemas.openxmlformats.org/officeDocument/2006/customXml" ds:itemID="{31701990-621B-4320-B722-88224DFF5DD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1797</Words>
  <Application>Microsoft Office PowerPoint</Application>
  <PresentationFormat>Произвольный</PresentationFormat>
  <Paragraphs>295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96</cp:revision>
  <cp:lastPrinted>2024-01-23T12:32:00Z</cp:lastPrinted>
  <dcterms:created xsi:type="dcterms:W3CDTF">2022-05-17T06:19:00Z</dcterms:created>
  <dcterms:modified xsi:type="dcterms:W3CDTF">2024-09-27T10:12:08Z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  <property fmtid="{D5CDD505-2E9C-101B-9397-08002B2CF9AE}" pid="4" name="ICV">
    <vt:lpwstr>3843497C15C74DF58C3F30E5A157F173_13</vt:lpwstr>
  </property>
  <property fmtid="{D5CDD505-2E9C-101B-9397-08002B2CF9AE}" pid="5" name="KSOProductBuildVer">
    <vt:lpwstr>1049-12.2.0.18283</vt:lpwstr>
  </property>
</Properties>
</file>