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8"/>
  </p:notesMasterIdLst>
  <p:sldIdLst>
    <p:sldId id="275" r:id="rId7"/>
    <p:sldId id="328" r:id="rId8"/>
    <p:sldId id="313" r:id="rId9"/>
    <p:sldId id="326" r:id="rId10"/>
    <p:sldId id="300" r:id="rId11"/>
    <p:sldId id="302" r:id="rId12"/>
    <p:sldId id="322" r:id="rId13"/>
    <p:sldId id="336" r:id="rId14"/>
    <p:sldId id="319" r:id="rId15"/>
    <p:sldId id="301" r:id="rId16"/>
    <p:sldId id="334" r:id="rId17"/>
  </p:sldIdLst>
  <p:sldSz cx="12192000" cy="6858000"/>
  <p:notesSz cx="6794500" cy="9982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3D8F"/>
    <a:srgbClr val="36A5D2"/>
    <a:srgbClr val="144272"/>
    <a:srgbClr val="75D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0255" autoAdjust="0"/>
  </p:normalViewPr>
  <p:slideViewPr>
    <p:cSldViewPr snapToGrid="0">
      <p:cViewPr>
        <p:scale>
          <a:sx n="100" d="100"/>
          <a:sy n="100" d="100"/>
        </p:scale>
        <p:origin x="-864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283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47775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803935"/>
            <a:ext cx="5435600" cy="39304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81361"/>
            <a:ext cx="2944283" cy="5008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6" y="9481361"/>
            <a:ext cx="2944283" cy="5008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Кол-во лет </a:t>
            </a:r>
            <a:r>
              <a:rPr lang="ru-RU" dirty="0" err="1" smtClean="0"/>
              <a:t>аспир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Кол-во ординаторов</a:t>
            </a:r>
          </a:p>
          <a:p>
            <a:r>
              <a:rPr lang="ru-RU" dirty="0" smtClean="0"/>
              <a:t>контингент по </a:t>
            </a:r>
            <a:r>
              <a:rPr lang="ru-RU" dirty="0" err="1" smtClean="0"/>
              <a:t>специалитету</a:t>
            </a:r>
            <a:endParaRPr lang="ru-RU" dirty="0" smtClean="0"/>
          </a:p>
          <a:p>
            <a:r>
              <a:rPr lang="ru-RU" dirty="0" smtClean="0"/>
              <a:t>Кол-во дисциплин на кафедре</a:t>
            </a:r>
            <a:endParaRPr lang="en-US" dirty="0" smtClean="0"/>
          </a:p>
          <a:p>
            <a:r>
              <a:rPr lang="tt-RU" dirty="0" smtClean="0"/>
              <a:t>Ди</a:t>
            </a:r>
            <a:r>
              <a:rPr lang="ru-RU" dirty="0" err="1" smtClean="0"/>
              <a:t>сциплины</a:t>
            </a:r>
            <a:r>
              <a:rPr lang="ru-RU" dirty="0" smtClean="0"/>
              <a:t> для фармацевтов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22CE79-5AAE-4F4E-940B-985709EC18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39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56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31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НИР - 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509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НИР - 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787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Доля работников до 39 лет (</a:t>
            </a:r>
            <a:r>
              <a:rPr lang="ru-RU" dirty="0" err="1" smtClean="0"/>
              <a:t>осн</a:t>
            </a:r>
            <a:r>
              <a:rPr lang="ru-RU" dirty="0" smtClean="0"/>
              <a:t>), 2023 г – по данным на май 2023 г.</a:t>
            </a:r>
            <a:endParaRPr lang="ru-RU" dirty="0"/>
          </a:p>
          <a:p>
            <a:r>
              <a:rPr lang="ru-RU" dirty="0" err="1" smtClean="0"/>
              <a:t>Дмн</a:t>
            </a:r>
            <a:r>
              <a:rPr lang="ru-RU" dirty="0" smtClean="0"/>
              <a:t> – </a:t>
            </a:r>
            <a:r>
              <a:rPr lang="ru-RU" dirty="0" err="1" smtClean="0"/>
              <a:t>Абдрахманов</a:t>
            </a:r>
            <a:r>
              <a:rPr lang="ru-RU" dirty="0" smtClean="0"/>
              <a:t> А.Р.</a:t>
            </a:r>
          </a:p>
          <a:p>
            <a:r>
              <a:rPr lang="ru-RU" dirty="0" err="1" smtClean="0"/>
              <a:t>Кмн</a:t>
            </a:r>
            <a:r>
              <a:rPr lang="ru-RU" dirty="0" smtClean="0"/>
              <a:t> – </a:t>
            </a:r>
            <a:r>
              <a:rPr lang="ru-RU" dirty="0" err="1" smtClean="0"/>
              <a:t>Сайфуллина</a:t>
            </a:r>
            <a:r>
              <a:rPr lang="ru-RU" baseline="0" dirty="0" smtClean="0"/>
              <a:t> АР (2023)</a:t>
            </a:r>
          </a:p>
          <a:p>
            <a:r>
              <a:rPr lang="ru-RU" baseline="0" dirty="0" err="1" smtClean="0"/>
              <a:t>Абдрахманова</a:t>
            </a:r>
            <a:r>
              <a:rPr lang="ru-RU" baseline="0" dirty="0" smtClean="0"/>
              <a:t> АИ</a:t>
            </a:r>
          </a:p>
          <a:p>
            <a:r>
              <a:rPr lang="ru-RU" baseline="0" dirty="0" smtClean="0"/>
              <a:t>АСР</a:t>
            </a:r>
          </a:p>
          <a:p>
            <a:r>
              <a:rPr lang="ru-RU" baseline="0" dirty="0" err="1" smtClean="0"/>
              <a:t>Остепененность</a:t>
            </a:r>
            <a:r>
              <a:rPr lang="ru-RU" baseline="0" dirty="0" smtClean="0"/>
              <a:t> и долю ППС до 39 лет считать на основных или на всех?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63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03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16.09.2024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16.09.2024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16.09.2024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082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784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380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37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81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071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915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099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231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104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329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299" indent="0" algn="ctr">
              <a:buNone/>
              <a:defRPr sz="2667"/>
            </a:lvl2pPr>
            <a:lvl3pPr marL="1218630" indent="0" algn="ctr">
              <a:buNone/>
              <a:defRPr sz="2400"/>
            </a:lvl3pPr>
            <a:lvl4pPr marL="1827938" indent="0" algn="ctr">
              <a:buNone/>
              <a:defRPr sz="2133"/>
            </a:lvl4pPr>
            <a:lvl5pPr marL="2437258" indent="0" algn="ctr">
              <a:buNone/>
              <a:defRPr sz="2133"/>
            </a:lvl5pPr>
            <a:lvl6pPr marL="3046556" indent="0" algn="ctr">
              <a:buNone/>
              <a:defRPr sz="2133"/>
            </a:lvl6pPr>
            <a:lvl7pPr marL="3655855" indent="0" algn="ctr">
              <a:buNone/>
              <a:defRPr sz="2133"/>
            </a:lvl7pPr>
            <a:lvl8pPr marL="4265173" indent="0" algn="ctr">
              <a:buNone/>
              <a:defRPr sz="2133"/>
            </a:lvl8pPr>
            <a:lvl9pPr marL="4874483" indent="0" algn="ctr">
              <a:buNone/>
              <a:defRPr sz="213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02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02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60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29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863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793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725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655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58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517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448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9941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72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99" indent="0">
              <a:buNone/>
              <a:defRPr sz="2667" b="1"/>
            </a:lvl2pPr>
            <a:lvl3pPr marL="1218630" indent="0">
              <a:buNone/>
              <a:defRPr sz="2400" b="1"/>
            </a:lvl3pPr>
            <a:lvl4pPr marL="1827938" indent="0">
              <a:buNone/>
              <a:defRPr sz="2133" b="1"/>
            </a:lvl4pPr>
            <a:lvl5pPr marL="2437258" indent="0">
              <a:buNone/>
              <a:defRPr sz="2133" b="1"/>
            </a:lvl5pPr>
            <a:lvl6pPr marL="3046556" indent="0">
              <a:buNone/>
              <a:defRPr sz="2133" b="1"/>
            </a:lvl6pPr>
            <a:lvl7pPr marL="3655855" indent="0">
              <a:buNone/>
              <a:defRPr sz="2133" b="1"/>
            </a:lvl7pPr>
            <a:lvl8pPr marL="4265173" indent="0">
              <a:buNone/>
              <a:defRPr sz="2133" b="1"/>
            </a:lvl8pPr>
            <a:lvl9pPr marL="4874483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99" indent="0">
              <a:buNone/>
              <a:defRPr sz="2667" b="1"/>
            </a:lvl2pPr>
            <a:lvl3pPr marL="1218630" indent="0">
              <a:buNone/>
              <a:defRPr sz="2400" b="1"/>
            </a:lvl3pPr>
            <a:lvl4pPr marL="1827938" indent="0">
              <a:buNone/>
              <a:defRPr sz="2133" b="1"/>
            </a:lvl4pPr>
            <a:lvl5pPr marL="2437258" indent="0">
              <a:buNone/>
              <a:defRPr sz="2133" b="1"/>
            </a:lvl5pPr>
            <a:lvl6pPr marL="3046556" indent="0">
              <a:buNone/>
              <a:defRPr sz="2133" b="1"/>
            </a:lvl6pPr>
            <a:lvl7pPr marL="3655855" indent="0">
              <a:buNone/>
              <a:defRPr sz="2133" b="1"/>
            </a:lvl7pPr>
            <a:lvl8pPr marL="4265173" indent="0">
              <a:buNone/>
              <a:defRPr sz="2133" b="1"/>
            </a:lvl8pPr>
            <a:lvl9pPr marL="4874483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1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70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99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014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4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299" indent="0">
              <a:buNone/>
              <a:defRPr sz="1867"/>
            </a:lvl2pPr>
            <a:lvl3pPr marL="1218630" indent="0">
              <a:buNone/>
              <a:defRPr sz="1600"/>
            </a:lvl3pPr>
            <a:lvl4pPr marL="1827938" indent="0">
              <a:buNone/>
              <a:defRPr sz="1333"/>
            </a:lvl4pPr>
            <a:lvl5pPr marL="2437258" indent="0">
              <a:buNone/>
              <a:defRPr sz="1333"/>
            </a:lvl5pPr>
            <a:lvl6pPr marL="3046556" indent="0">
              <a:buNone/>
              <a:defRPr sz="1333"/>
            </a:lvl6pPr>
            <a:lvl7pPr marL="3655855" indent="0">
              <a:buNone/>
              <a:defRPr sz="1333"/>
            </a:lvl7pPr>
            <a:lvl8pPr marL="4265173" indent="0">
              <a:buNone/>
              <a:defRPr sz="1333"/>
            </a:lvl8pPr>
            <a:lvl9pPr marL="4874483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46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4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299" indent="0">
              <a:buNone/>
              <a:defRPr sz="3733"/>
            </a:lvl2pPr>
            <a:lvl3pPr marL="1218630" indent="0">
              <a:buNone/>
              <a:defRPr sz="3200"/>
            </a:lvl3pPr>
            <a:lvl4pPr marL="1827938" indent="0">
              <a:buNone/>
              <a:defRPr sz="2667"/>
            </a:lvl4pPr>
            <a:lvl5pPr marL="2437258" indent="0">
              <a:buNone/>
              <a:defRPr sz="2667"/>
            </a:lvl5pPr>
            <a:lvl6pPr marL="3046556" indent="0">
              <a:buNone/>
              <a:defRPr sz="2667"/>
            </a:lvl6pPr>
            <a:lvl7pPr marL="3655855" indent="0">
              <a:buNone/>
              <a:defRPr sz="2667"/>
            </a:lvl7pPr>
            <a:lvl8pPr marL="4265173" indent="0">
              <a:buNone/>
              <a:defRPr sz="2667"/>
            </a:lvl8pPr>
            <a:lvl9pPr marL="4874483" indent="0">
              <a:buNone/>
              <a:defRPr sz="2667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299" indent="0">
              <a:buNone/>
              <a:defRPr sz="1867"/>
            </a:lvl2pPr>
            <a:lvl3pPr marL="1218630" indent="0">
              <a:buNone/>
              <a:defRPr sz="1600"/>
            </a:lvl3pPr>
            <a:lvl4pPr marL="1827938" indent="0">
              <a:buNone/>
              <a:defRPr sz="1333"/>
            </a:lvl4pPr>
            <a:lvl5pPr marL="2437258" indent="0">
              <a:buNone/>
              <a:defRPr sz="1333"/>
            </a:lvl5pPr>
            <a:lvl6pPr marL="3046556" indent="0">
              <a:buNone/>
              <a:defRPr sz="1333"/>
            </a:lvl6pPr>
            <a:lvl7pPr marL="3655855" indent="0">
              <a:buNone/>
              <a:defRPr sz="1333"/>
            </a:lvl7pPr>
            <a:lvl8pPr marL="4265173" indent="0">
              <a:buNone/>
              <a:defRPr sz="1333"/>
            </a:lvl8pPr>
            <a:lvl9pPr marL="4874483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689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41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41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35" y="365141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78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807AE-9589-478F-8023-6E4D87368D6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C7057-1AB9-4DDC-B205-DAD94E4E98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79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299"/>
            <a:fld id="{B16200C7-0FD2-4A28-8B63-CAD6AEBA8F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16.09.2024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29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299"/>
            <a:fld id="{896B2DDC-4123-4204-A9BC-2B7F08A8C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0929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4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863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648" indent="-304648" algn="l" defTabSz="121863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3969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279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2587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906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204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525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834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79143" indent="-304648" algn="l" defTabSz="1218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99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630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938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258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556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855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173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483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5712904" y="4718528"/>
            <a:ext cx="6165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Абдулхаков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С.Р.,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заведующий кафедрой,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к.м.н., доцент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704756" y="2300114"/>
            <a:ext cx="1117413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ДОРОЖНАЯ КАРТА</a:t>
            </a:r>
          </a:p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кафедры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внутренних болезней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Института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фундаментальной медицины и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биологии КФУ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43050" y="1351483"/>
            <a:ext cx="47124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Обучение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программам </a:t>
            </a:r>
            <a:r>
              <a:rPr kumimoji="0" lang="ru-R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специалитета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(28 </a:t>
            </a:r>
            <a:r>
              <a:rPr kumimoji="0" lang="tt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дис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</a:t>
            </a:r>
            <a:r>
              <a:rPr kumimoji="0" lang="tt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иплин)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31.05.01 (Лечебное дело,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31.05.03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Стоматология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30.05.01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(Медицинская биохимия) 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30.05.02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(Медицинская биофизика),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30.05.03 (Медицинская кибернетика),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33.05.03 (Фармация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340422"/>
              </p:ext>
            </p:extLst>
          </p:nvPr>
        </p:nvGraphicFramePr>
        <p:xfrm>
          <a:off x="6501038" y="3256792"/>
          <a:ext cx="5274184" cy="1490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407">
                  <a:extLst>
                    <a:ext uri="{9D8B030D-6E8A-4147-A177-3AD203B41FA5}">
                      <a16:colId xmlns:a16="http://schemas.microsoft.com/office/drawing/2014/main" xmlns="" val="1335391591"/>
                    </a:ext>
                  </a:extLst>
                </a:gridCol>
                <a:gridCol w="616250">
                  <a:extLst>
                    <a:ext uri="{9D8B030D-6E8A-4147-A177-3AD203B41FA5}">
                      <a16:colId xmlns:a16="http://schemas.microsoft.com/office/drawing/2014/main" xmlns="" val="3859605808"/>
                    </a:ext>
                  </a:extLst>
                </a:gridCol>
                <a:gridCol w="700755">
                  <a:extLst>
                    <a:ext uri="{9D8B030D-6E8A-4147-A177-3AD203B41FA5}">
                      <a16:colId xmlns:a16="http://schemas.microsoft.com/office/drawing/2014/main" xmlns="" val="3601716426"/>
                    </a:ext>
                  </a:extLst>
                </a:gridCol>
                <a:gridCol w="786214">
                  <a:extLst>
                    <a:ext uri="{9D8B030D-6E8A-4147-A177-3AD203B41FA5}">
                      <a16:colId xmlns:a16="http://schemas.microsoft.com/office/drawing/2014/main" xmlns="" val="396197392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xmlns="" val="3533288741"/>
                    </a:ext>
                  </a:extLst>
                </a:gridCol>
                <a:gridCol w="615297">
                  <a:extLst>
                    <a:ext uri="{9D8B030D-6E8A-4147-A177-3AD203B41FA5}">
                      <a16:colId xmlns:a16="http://schemas.microsoft.com/office/drawing/2014/main" xmlns="" val="4015800849"/>
                    </a:ext>
                  </a:extLst>
                </a:gridCol>
                <a:gridCol w="648598">
                  <a:extLst>
                    <a:ext uri="{9D8B030D-6E8A-4147-A177-3AD203B41FA5}">
                      <a16:colId xmlns:a16="http://schemas.microsoft.com/office/drawing/2014/main" xmlns="" val="1215226383"/>
                    </a:ext>
                  </a:extLst>
                </a:gridCol>
              </a:tblGrid>
              <a:tr h="61118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Общее количество обучающихся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2023-2024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2024-2025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2025-2026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2026-2027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2027-2028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2028-2029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6674339"/>
                  </a:ext>
                </a:extLst>
              </a:tr>
              <a:tr h="425027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300" dirty="0">
                          <a:solidFill>
                            <a:srgbClr val="002060"/>
                          </a:solidFill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34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34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35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37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37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40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3692779"/>
                  </a:ext>
                </a:extLst>
              </a:tr>
              <a:tr h="425027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002060"/>
                          </a:solidFill>
                        </a:rPr>
                        <a:t>2 </a:t>
                      </a:r>
                      <a:r>
                        <a:rPr lang="ru-RU" sz="1300" dirty="0">
                          <a:solidFill>
                            <a:srgbClr val="002060"/>
                          </a:solidFill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30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34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34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35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37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37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242335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551" y="5651812"/>
            <a:ext cx="5060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Аспирантура: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3.3.6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Фармакология, клиническая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фармакология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3.1.18 Внутренние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болезни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9660D3B-8482-4F3C-86BF-8F912C4CEA03}"/>
              </a:ext>
            </a:extLst>
          </p:cNvPr>
          <p:cNvSpPr txBox="1"/>
          <p:nvPr/>
        </p:nvSpPr>
        <p:spPr>
          <a:xfrm>
            <a:off x="1221727" y="46397"/>
            <a:ext cx="72187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Контингент</a:t>
            </a:r>
          </a:p>
        </p:txBody>
      </p:sp>
      <p:graphicFrame>
        <p:nvGraphicFramePr>
          <p:cNvPr id="19" name="Таблица 5">
            <a:extLst>
              <a:ext uri="{FF2B5EF4-FFF2-40B4-BE49-F238E27FC236}">
                <a16:creationId xmlns:a16="http://schemas.microsoft.com/office/drawing/2014/main" xmlns="" id="{669C6931-70FB-499C-8F5C-FCC392EBD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308372"/>
              </p:ext>
            </p:extLst>
          </p:nvPr>
        </p:nvGraphicFramePr>
        <p:xfrm>
          <a:off x="6527760" y="1277052"/>
          <a:ext cx="5465766" cy="147930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149171">
                  <a:extLst>
                    <a:ext uri="{9D8B030D-6E8A-4147-A177-3AD203B41FA5}">
                      <a16:colId xmlns:a16="http://schemas.microsoft.com/office/drawing/2014/main" xmlns="" val="2475191860"/>
                    </a:ext>
                  </a:extLst>
                </a:gridCol>
                <a:gridCol w="988604">
                  <a:extLst>
                    <a:ext uri="{9D8B030D-6E8A-4147-A177-3AD203B41FA5}">
                      <a16:colId xmlns:a16="http://schemas.microsoft.com/office/drawing/2014/main" xmlns="" val="1900688009"/>
                    </a:ext>
                  </a:extLst>
                </a:gridCol>
                <a:gridCol w="712381">
                  <a:extLst>
                    <a:ext uri="{9D8B030D-6E8A-4147-A177-3AD203B41FA5}">
                      <a16:colId xmlns:a16="http://schemas.microsoft.com/office/drawing/2014/main" xmlns="" val="1888105041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952117413"/>
                    </a:ext>
                  </a:extLst>
                </a:gridCol>
                <a:gridCol w="577075">
                  <a:extLst>
                    <a:ext uri="{9D8B030D-6E8A-4147-A177-3AD203B41FA5}">
                      <a16:colId xmlns:a16="http://schemas.microsoft.com/office/drawing/2014/main" xmlns="" val="2397741187"/>
                    </a:ext>
                  </a:extLst>
                </a:gridCol>
                <a:gridCol w="666934">
                  <a:extLst>
                    <a:ext uri="{9D8B030D-6E8A-4147-A177-3AD203B41FA5}">
                      <a16:colId xmlns:a16="http://schemas.microsoft.com/office/drawing/2014/main" xmlns="" val="3779337395"/>
                    </a:ext>
                  </a:extLst>
                </a:gridCol>
                <a:gridCol w="765545">
                  <a:extLst>
                    <a:ext uri="{9D8B030D-6E8A-4147-A177-3AD203B41FA5}">
                      <a16:colId xmlns:a16="http://schemas.microsoft.com/office/drawing/2014/main" xmlns="" val="426731351"/>
                    </a:ext>
                  </a:extLst>
                </a:gridCol>
              </a:tblGrid>
              <a:tr h="5090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+mn-lt"/>
                        </a:rPr>
                        <a:t>Общее количество обучающихся 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2 курс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3 курс 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4 курс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5 курс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6 курс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4794576"/>
                  </a:ext>
                </a:extLst>
              </a:tr>
              <a:tr h="352956">
                <a:tc>
                  <a:txBody>
                    <a:bodyPr/>
                    <a:lstStyle/>
                    <a:p>
                      <a:pPr algn="ctr"/>
                      <a:r>
                        <a:rPr lang="ru-RU" sz="1000" b="1" smtClean="0">
                          <a:latin typeface="+mn-lt"/>
                        </a:rPr>
                        <a:t>2023-2024 </a:t>
                      </a:r>
                      <a:r>
                        <a:rPr lang="ru-RU" sz="1000" smtClean="0">
                          <a:latin typeface="+mn-lt"/>
                          <a:cs typeface="Times New Roman" panose="02020603050405020304" pitchFamily="18" charset="0"/>
                        </a:rPr>
                        <a:t>(рус./</a:t>
                      </a:r>
                      <a:r>
                        <a:rPr lang="ru-RU" sz="100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англ.</a:t>
                      </a:r>
                      <a:r>
                        <a:rPr lang="ru-RU" sz="1000" smtClean="0"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346/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467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17/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07/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57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96/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38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11/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  <a:cs typeface="Times New Roman" panose="02020603050405020304" pitchFamily="18" charset="0"/>
                        </a:rPr>
                        <a:t>1077/</a:t>
                      </a:r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644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9169453"/>
                  </a:ext>
                </a:extLst>
              </a:tr>
              <a:tr h="4887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mtClean="0">
                          <a:latin typeface="+mn-lt"/>
                        </a:rPr>
                        <a:t>2024-2025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smtClean="0">
                          <a:latin typeface="+mn-lt"/>
                          <a:cs typeface="Times New Roman" panose="02020603050405020304" pitchFamily="18" charset="0"/>
                        </a:rPr>
                        <a:t>(рус./</a:t>
                      </a:r>
                      <a:r>
                        <a:rPr lang="ru-RU" sz="100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англ.</a:t>
                      </a:r>
                      <a:r>
                        <a:rPr lang="ru-RU" sz="1000" smtClean="0"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b="1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25/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558</a:t>
                      </a:r>
                      <a:endParaRPr lang="ru-RU" sz="10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235/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205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195/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59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149/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56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+mn-lt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1000" b="0" dirty="0" smtClean="0">
                          <a:latin typeface="+mn-lt"/>
                          <a:cs typeface="Times New Roman" panose="02020603050405020304" pitchFamily="18" charset="0"/>
                        </a:rPr>
                        <a:t>4/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38</a:t>
                      </a:r>
                      <a:endParaRPr lang="ru-RU" sz="1000" b="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Times New Roman" panose="02020603050405020304" pitchFamily="18" charset="0"/>
                        </a:rPr>
                        <a:t>1028/</a:t>
                      </a:r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916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22704029"/>
                  </a:ext>
                </a:extLst>
              </a:tr>
            </a:tbl>
          </a:graphicData>
        </a:graphic>
      </p:graphicFrame>
      <p:sp>
        <p:nvSpPr>
          <p:cNvPr id="20" name="Rectangle 7"/>
          <p:cNvSpPr/>
          <p:nvPr/>
        </p:nvSpPr>
        <p:spPr>
          <a:xfrm>
            <a:off x="1543050" y="3356263"/>
            <a:ext cx="4857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Ординатура (8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программ): 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31.08.49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Терапия, 31.08.45 Пульмонология, 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</a:endParaRPr>
          </a:p>
          <a:p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31.08.46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Ревматология, </a:t>
            </a:r>
            <a:r>
              <a:rPr lang="ru-RU" sz="1400" dirty="0">
                <a:solidFill>
                  <a:srgbClr val="4472C4">
                    <a:lumMod val="75000"/>
                  </a:srgbClr>
                </a:solidFill>
              </a:rPr>
              <a:t>31.08.36 Кардиология,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31.08.53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Эндокринология,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31.08.70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Эндоскопия, 31.08.28 Гастроэнтерология,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31.08.37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Клиническая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фармакология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66168" y="169959"/>
            <a:ext cx="7526478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4472C4">
                    <a:lumMod val="75000"/>
                  </a:srgbClr>
                </a:solidFill>
              </a:rPr>
              <a:t>Кафедра является выпускающей:</a:t>
            </a:r>
          </a:p>
          <a:p>
            <a:pPr lvl="0" algn="ctr">
              <a:defRPr/>
            </a:pPr>
            <a:r>
              <a:rPr lang="ru-RU" b="1" i="1" dirty="0">
                <a:solidFill>
                  <a:srgbClr val="4472C4">
                    <a:lumMod val="75000"/>
                  </a:srgbClr>
                </a:solidFill>
              </a:rPr>
              <a:t>- </a:t>
            </a: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31.05.01 Лечебное дело, 30.05.03 Медицинская кибернетика.</a:t>
            </a:r>
          </a:p>
        </p:txBody>
      </p:sp>
      <p:graphicFrame>
        <p:nvGraphicFramePr>
          <p:cNvPr id="22" name="Таблица 2">
            <a:extLst>
              <a:ext uri="{FF2B5EF4-FFF2-40B4-BE49-F238E27FC236}">
                <a16:creationId xmlns:a16="http://schemas.microsoft.com/office/drawing/2014/main" xmlns="" id="{DF103A2E-166F-4DCE-A994-7443247E4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281629"/>
              </p:ext>
            </p:extLst>
          </p:nvPr>
        </p:nvGraphicFramePr>
        <p:xfrm>
          <a:off x="7462096" y="5406379"/>
          <a:ext cx="4313125" cy="1188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47661">
                  <a:extLst>
                    <a:ext uri="{9D8B030D-6E8A-4147-A177-3AD203B41FA5}">
                      <a16:colId xmlns:a16="http://schemas.microsoft.com/office/drawing/2014/main" xmlns="" val="530709579"/>
                    </a:ext>
                  </a:extLst>
                </a:gridCol>
                <a:gridCol w="717637">
                  <a:extLst>
                    <a:ext uri="{9D8B030D-6E8A-4147-A177-3AD203B41FA5}">
                      <a16:colId xmlns:a16="http://schemas.microsoft.com/office/drawing/2014/main" xmlns="" val="805447224"/>
                    </a:ext>
                  </a:extLst>
                </a:gridCol>
                <a:gridCol w="683393">
                  <a:extLst>
                    <a:ext uri="{9D8B030D-6E8A-4147-A177-3AD203B41FA5}">
                      <a16:colId xmlns:a16="http://schemas.microsoft.com/office/drawing/2014/main" xmlns="" val="1707512235"/>
                    </a:ext>
                  </a:extLst>
                </a:gridCol>
                <a:gridCol w="664144">
                  <a:extLst>
                    <a:ext uri="{9D8B030D-6E8A-4147-A177-3AD203B41FA5}">
                      <a16:colId xmlns:a16="http://schemas.microsoft.com/office/drawing/2014/main" xmlns="" val="2266760855"/>
                    </a:ext>
                  </a:extLst>
                </a:gridCol>
                <a:gridCol w="600290">
                  <a:extLst>
                    <a:ext uri="{9D8B030D-6E8A-4147-A177-3AD203B41FA5}">
                      <a16:colId xmlns:a16="http://schemas.microsoft.com/office/drawing/2014/main" xmlns="" val="2331316013"/>
                    </a:ext>
                  </a:extLst>
                </a:gridCol>
              </a:tblGrid>
              <a:tr h="3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Общее количество обучающихся (бюджет)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 курс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 курс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 курс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 курс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27607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3.3.6</a:t>
                      </a:r>
                      <a:endParaRPr lang="ru-RU" sz="11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102392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3.1.18</a:t>
                      </a:r>
                      <a:endParaRPr lang="ru-RU" sz="11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3771631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28D7D9B-4BD5-4EBD-941D-8D6D00FC6537}"/>
              </a:ext>
            </a:extLst>
          </p:cNvPr>
          <p:cNvSpPr txBox="1"/>
          <p:nvPr/>
        </p:nvSpPr>
        <p:spPr>
          <a:xfrm>
            <a:off x="3879134" y="4969479"/>
            <a:ext cx="61659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ОСНОВНАЯ ПРОФЕССИОНАЛЬНАЯ ОБРАЗОВАТЕЛЬНАЯ ПРОГРАММА ВЫСШЕГО ОБРАЗОВАНИЯ- ПРОГРАММА ПОДГОТОВКИ КАДРОВ ВЫСШЕЙ КВАЛИФИКАЦИИ В </a:t>
            </a:r>
            <a:r>
              <a:rPr lang="ru-RU" sz="1100" b="1" dirty="0"/>
              <a:t>АСПИРАНТУРЕ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ABA7779-ED29-46B6-9656-E3B399826381}"/>
              </a:ext>
            </a:extLst>
          </p:cNvPr>
          <p:cNvSpPr txBox="1"/>
          <p:nvPr/>
        </p:nvSpPr>
        <p:spPr>
          <a:xfrm>
            <a:off x="2478280" y="2776582"/>
            <a:ext cx="88226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ОСНОВНАЯ ПРОФЕССИОНАЛЬНАЯ ОБРАЗОВАТЕЛЬНАЯ ПРОГРАММА ВЫСШЕГО </a:t>
            </a:r>
            <a:r>
              <a:rPr lang="ru-RU" sz="1100" dirty="0" smtClean="0"/>
              <a:t>ОБРАЗОВАНИЯ – </a:t>
            </a:r>
          </a:p>
          <a:p>
            <a:pPr algn="ctr"/>
            <a:r>
              <a:rPr lang="ru-RU" sz="1100" dirty="0" smtClean="0"/>
              <a:t>ПРОГРАММА </a:t>
            </a:r>
            <a:r>
              <a:rPr lang="ru-RU" sz="1100" dirty="0"/>
              <a:t>ПОДГОТОВКИ КАДРОВ ВЫСШЕЙ КВАЛИФИКАЦИИ В </a:t>
            </a:r>
            <a:r>
              <a:rPr lang="ru-RU" sz="1100" b="1" dirty="0"/>
              <a:t>ОРДИНАТУРЕ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9180BC31-57AB-40A4-B125-2EC882AD3079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A9F8B3-40E3-4F64-81C2-A886AB897E15}"/>
              </a:ext>
            </a:extLst>
          </p:cNvPr>
          <p:cNvSpPr txBox="1"/>
          <p:nvPr/>
        </p:nvSpPr>
        <p:spPr>
          <a:xfrm>
            <a:off x="1767602" y="943937"/>
            <a:ext cx="96344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ОСНОВНАЯ ОБРАЗОВАТЕЛЬНАЯ ПРОГРАММА ВЫСШЕГО ОБРАЗОВАНИЯ, СПЕЦИАЛИТЕТ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66787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илиал КФУ в городе Джизаке Республики Узбекистан - Казанский (Приволжский)  федеральный университет">
            <a:extLst>
              <a:ext uri="{FF2B5EF4-FFF2-40B4-BE49-F238E27FC236}">
                <a16:creationId xmlns:a16="http://schemas.microsoft.com/office/drawing/2014/main" xmlns="" id="{97B80193-7865-4422-9816-B70AE2BE5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78" y="827071"/>
            <a:ext cx="1974562" cy="1216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DCF05574-CF05-4700-8058-3CD5B319C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740" y="2366576"/>
            <a:ext cx="2034896" cy="1223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E491F539-2AAB-4A55-B44E-35DD7A5CBD33}"/>
              </a:ext>
            </a:extLst>
          </p:cNvPr>
          <p:cNvSpPr/>
          <p:nvPr/>
        </p:nvSpPr>
        <p:spPr>
          <a:xfrm>
            <a:off x="1258250" y="1056388"/>
            <a:ext cx="3229798" cy="85798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18CC582-B388-48BF-9339-4B4B821F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xmlns="" id="{8FA15B71-C176-4EA0-B9C0-0F2967108840}"/>
              </a:ext>
            </a:extLst>
          </p:cNvPr>
          <p:cNvSpPr/>
          <p:nvPr/>
        </p:nvSpPr>
        <p:spPr>
          <a:xfrm>
            <a:off x="11875976" y="1077313"/>
            <a:ext cx="174243" cy="57978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24E0A38-D4AD-4A26-B117-E144790A0D1D}"/>
              </a:ext>
            </a:extLst>
          </p:cNvPr>
          <p:cNvSpPr txBox="1"/>
          <p:nvPr/>
        </p:nvSpPr>
        <p:spPr>
          <a:xfrm>
            <a:off x="1258250" y="1151081"/>
            <a:ext cx="3232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Филиал </a:t>
            </a:r>
            <a:r>
              <a:rPr lang="ru-RU" sz="1200" dirty="0" smtClean="0"/>
              <a:t>ФГАОУ ВО «Казанский (</a:t>
            </a:r>
            <a:r>
              <a:rPr lang="ru-RU" sz="1200" dirty="0"/>
              <a:t>Приволжский) федеральный университет» в </a:t>
            </a:r>
            <a:br>
              <a:rPr lang="ru-RU" sz="1200" dirty="0"/>
            </a:br>
            <a:r>
              <a:rPr lang="ru-RU" sz="1200" b="1" dirty="0"/>
              <a:t>г. Джизак (</a:t>
            </a:r>
            <a:r>
              <a:rPr lang="ru-RU" sz="1200" dirty="0"/>
              <a:t>Республика Узбекистан)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FADB7E0F-3207-4FA6-B67F-645F8CE2DB96}"/>
              </a:ext>
            </a:extLst>
          </p:cNvPr>
          <p:cNvSpPr/>
          <p:nvPr/>
        </p:nvSpPr>
        <p:spPr>
          <a:xfrm>
            <a:off x="1244076" y="2500383"/>
            <a:ext cx="3208075" cy="81725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Филиал </a:t>
            </a:r>
            <a:r>
              <a:rPr lang="ru-RU" sz="1200" dirty="0">
                <a:solidFill>
                  <a:schemeClr val="tx1"/>
                </a:solidFill>
              </a:rPr>
              <a:t>ФГАОУ ВО «Казанский (Приволжский) федеральный университет»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Каир (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Египет)</a:t>
            </a:r>
            <a:endParaRPr lang="ru-RU" sz="16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572062D1-4465-4B08-85E4-3E68C80910FF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AD50010-E030-40F8-9C6A-A7E140253030}"/>
              </a:ext>
            </a:extLst>
          </p:cNvPr>
          <p:cNvSpPr txBox="1"/>
          <p:nvPr/>
        </p:nvSpPr>
        <p:spPr>
          <a:xfrm>
            <a:off x="1103445" y="-61182"/>
            <a:ext cx="7522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Интернационализация и цифровизация</a:t>
            </a:r>
          </a:p>
        </p:txBody>
      </p:sp>
      <p:sp>
        <p:nvSpPr>
          <p:cNvPr id="13" name="Прямоугольник: скругленные углы 15">
            <a:extLst>
              <a:ext uri="{FF2B5EF4-FFF2-40B4-BE49-F238E27FC236}">
                <a16:creationId xmlns:a16="http://schemas.microsoft.com/office/drawing/2014/main" xmlns="" id="{93D6CF85-5D7D-46AE-84C0-D8B9B25FFF63}"/>
              </a:ext>
            </a:extLst>
          </p:cNvPr>
          <p:cNvSpPr/>
          <p:nvPr/>
        </p:nvSpPr>
        <p:spPr>
          <a:xfrm>
            <a:off x="1244076" y="5406708"/>
            <a:ext cx="3243972" cy="83947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Проведение НИР совместно с производителями лекарственных препаратов (3 проекта, в </a:t>
            </a:r>
            <a:r>
              <a:rPr lang="ru-RU" sz="1200" dirty="0" err="1" smtClean="0">
                <a:solidFill>
                  <a:schemeClr val="tx1"/>
                </a:solidFill>
              </a:rPr>
              <a:t>т.ч</a:t>
            </a:r>
            <a:r>
              <a:rPr lang="ru-RU" sz="1200" dirty="0" smtClean="0">
                <a:solidFill>
                  <a:schemeClr val="tx1"/>
                </a:solidFill>
              </a:rPr>
              <a:t>. 1 – </a:t>
            </a:r>
            <a:r>
              <a:rPr lang="ru-RU" sz="1200" dirty="0" err="1" smtClean="0">
                <a:solidFill>
                  <a:schemeClr val="tx1"/>
                </a:solidFill>
              </a:rPr>
              <a:t>мультицентровый</a:t>
            </a:r>
            <a:r>
              <a:rPr lang="ru-RU" sz="1200" dirty="0" smtClean="0">
                <a:solidFill>
                  <a:schemeClr val="tx1"/>
                </a:solidFill>
              </a:rPr>
              <a:t>, 2 – только КФУ), 2024-2025 гг.</a:t>
            </a:r>
            <a:endParaRPr lang="ru-RU" sz="1200" b="1" dirty="0">
              <a:solidFill>
                <a:srgbClr val="FF000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E61C8FF-26EA-4BD1-B3F4-0D30BAA848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734" y="12409"/>
            <a:ext cx="2103539" cy="608555"/>
          </a:xfrm>
          <a:prstGeom prst="rect">
            <a:avLst/>
          </a:prstGeom>
        </p:spPr>
      </p:pic>
      <p:sp>
        <p:nvSpPr>
          <p:cNvPr id="22" name="Прямоугольник: багетная рамка 21">
            <a:extLst>
              <a:ext uri="{FF2B5EF4-FFF2-40B4-BE49-F238E27FC236}">
                <a16:creationId xmlns:a16="http://schemas.microsoft.com/office/drawing/2014/main" xmlns="" id="{7D5FF35A-BA21-4257-9AB2-EB1B0DC58BAE}"/>
              </a:ext>
            </a:extLst>
          </p:cNvPr>
          <p:cNvSpPr/>
          <p:nvPr/>
        </p:nvSpPr>
        <p:spPr>
          <a:xfrm>
            <a:off x="6664340" y="4758243"/>
            <a:ext cx="5439694" cy="1952898"/>
          </a:xfrm>
          <a:prstGeom prst="bevel">
            <a:avLst>
              <a:gd name="adj" fmla="val 828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Проекты в процессе реализации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2024-2026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гг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.) 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ЦОР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«Практические навыки для первичной специализированной аккредитации специалистов» по профилям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преподаваемых программ ординатуры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A3AA29E-1F04-482A-AA71-7407F225BAD4}"/>
              </a:ext>
            </a:extLst>
          </p:cNvPr>
          <p:cNvSpPr txBox="1"/>
          <p:nvPr/>
        </p:nvSpPr>
        <p:spPr>
          <a:xfrm>
            <a:off x="6615394" y="620964"/>
            <a:ext cx="5488640" cy="381642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Разработанные на кафедре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ЦОР:</a:t>
            </a: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ЦОР </a:t>
            </a: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«Электрокардиография» </a:t>
            </a: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(2021 г.), трудоёмкость практики 2 ЗЕТ – 72 ч;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ЦОР «Исследование артериального пульса и измерение артериального давления» (2024 г.), трудоёмкость дисциплины 2 ЗЕТ – 72 ч</a:t>
            </a: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ЦОР «Гематология. Основные теоретические аспекты учебной программы (Для 4 курса</a:t>
            </a: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)»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Разработанные на кафедре цифровые </a:t>
            </a:r>
            <a:r>
              <a:rPr lang="ru-RU" sz="1600" b="1" dirty="0" smtClean="0">
                <a:solidFill>
                  <a:srgbClr val="002060"/>
                </a:solidFill>
              </a:rPr>
              <a:t>УМП (2023-2024):</a:t>
            </a:r>
            <a:endParaRPr lang="ru-RU" sz="1600" b="1" dirty="0">
              <a:solidFill>
                <a:srgbClr val="002060"/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Заболевания сальных желез (2023 </a:t>
            </a: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г.);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Пациент с ГЭРБ в клинике внутренних болезней: основные принципы диагностики и лечения (2024 </a:t>
            </a: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.);</a:t>
            </a:r>
            <a:endParaRPr lang="ru-RU" sz="1600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404" y="5235258"/>
            <a:ext cx="1873884" cy="121539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: скругленные углы 15">
            <a:extLst>
              <a:ext uri="{FF2B5EF4-FFF2-40B4-BE49-F238E27FC236}">
                <a16:creationId xmlns:a16="http://schemas.microsoft.com/office/drawing/2014/main" xmlns="" id="{FADB7E0F-3207-4FA6-B67F-645F8CE2DB96}"/>
              </a:ext>
            </a:extLst>
          </p:cNvPr>
          <p:cNvSpPr/>
          <p:nvPr/>
        </p:nvSpPr>
        <p:spPr>
          <a:xfrm>
            <a:off x="1248725" y="3976334"/>
            <a:ext cx="3208075" cy="81725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HPEuReg</a:t>
            </a:r>
            <a:r>
              <a:rPr lang="ru-RU" sz="1200" dirty="0">
                <a:solidFill>
                  <a:schemeClr val="tx1"/>
                </a:solidFill>
              </a:rPr>
              <a:t> – участие в Европейском регистре </a:t>
            </a:r>
            <a:r>
              <a:rPr lang="ru-RU" sz="1200" dirty="0" smtClean="0">
                <a:solidFill>
                  <a:schemeClr val="tx1"/>
                </a:solidFill>
              </a:rPr>
              <a:t>по </a:t>
            </a:r>
            <a:r>
              <a:rPr lang="ru-RU" sz="1200" dirty="0">
                <a:solidFill>
                  <a:schemeClr val="tx1"/>
                </a:solidFill>
              </a:rPr>
              <a:t>диагностике и лечению инфекции </a:t>
            </a:r>
            <a:r>
              <a:rPr lang="en-US" sz="1200" i="1" dirty="0" err="1" smtClean="0">
                <a:solidFill>
                  <a:schemeClr val="tx1"/>
                </a:solidFill>
              </a:rPr>
              <a:t>H.pylori</a:t>
            </a:r>
            <a:r>
              <a:rPr lang="ru-RU" sz="1200" dirty="0" smtClean="0">
                <a:solidFill>
                  <a:schemeClr val="tx1"/>
                </a:solidFill>
              </a:rPr>
              <a:t> (Испания)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028" name="Picture 4" descr="HPEuR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404" y="4005337"/>
            <a:ext cx="1678174" cy="70693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7178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4BEF8EB-E1A8-4A76-9F31-CF7A3D0D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7E0278E-2AA0-49F2-B552-816966357C01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EA6B62F-AD35-4ECC-88A9-594D030F4C17}"/>
              </a:ext>
            </a:extLst>
          </p:cNvPr>
          <p:cNvSpPr txBox="1"/>
          <p:nvPr/>
        </p:nvSpPr>
        <p:spPr>
          <a:xfrm>
            <a:off x="1294175" y="119747"/>
            <a:ext cx="7802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План развития последипломного образования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523DFF3-4334-4182-B66E-562AEACDDC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218" y="0"/>
            <a:ext cx="2433205" cy="7550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44486" y="3295263"/>
            <a:ext cx="3737869" cy="65193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31.05.01 </a:t>
            </a:r>
            <a:r>
              <a:rPr lang="ru-RU" b="1" dirty="0" smtClean="0">
                <a:solidFill>
                  <a:schemeClr val="bg1"/>
                </a:solidFill>
              </a:rPr>
              <a:t>Лечебное дело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3052263" y="3027055"/>
            <a:ext cx="607805" cy="255305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 rot="10800000">
            <a:off x="3062893" y="3957714"/>
            <a:ext cx="607805" cy="27746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15874" y="755009"/>
            <a:ext cx="3771352" cy="227204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rgbClr val="C00000"/>
                </a:solidFill>
              </a:rPr>
              <a:t>Специальности</a:t>
            </a:r>
          </a:p>
          <a:p>
            <a:r>
              <a:rPr lang="ru-RU" sz="1300" dirty="0">
                <a:solidFill>
                  <a:srgbClr val="4472C4">
                    <a:lumMod val="75000"/>
                  </a:srgbClr>
                </a:solidFill>
              </a:rPr>
              <a:t>31.08.49 Терапия, 31.08.45 Пульмонология, </a:t>
            </a:r>
          </a:p>
          <a:p>
            <a:r>
              <a:rPr lang="ru-RU" sz="1300" dirty="0">
                <a:solidFill>
                  <a:srgbClr val="4472C4">
                    <a:lumMod val="75000"/>
                  </a:srgbClr>
                </a:solidFill>
              </a:rPr>
              <a:t>31.08.46 Ревматология, 31.08.36 Кардиология, </a:t>
            </a:r>
          </a:p>
          <a:p>
            <a:pPr lvl="0">
              <a:defRPr/>
            </a:pPr>
            <a:r>
              <a:rPr lang="ru-RU" sz="1300" dirty="0">
                <a:solidFill>
                  <a:srgbClr val="4472C4">
                    <a:lumMod val="75000"/>
                  </a:srgbClr>
                </a:solidFill>
              </a:rPr>
              <a:t>31.08.53 Эндокринология, 31.08.70 Эндоскопия, 31.08.28 Гастроэнтерология, </a:t>
            </a:r>
          </a:p>
          <a:p>
            <a:pPr lvl="0">
              <a:defRPr/>
            </a:pPr>
            <a:r>
              <a:rPr lang="ru-RU" sz="1300" dirty="0">
                <a:solidFill>
                  <a:srgbClr val="4472C4">
                    <a:lumMod val="75000"/>
                  </a:srgbClr>
                </a:solidFill>
              </a:rPr>
              <a:t>31.08.37 Клиническая фармакология</a:t>
            </a:r>
          </a:p>
          <a:p>
            <a:pPr algn="ctr"/>
            <a:r>
              <a:rPr lang="ru-RU" sz="1300" dirty="0" smtClean="0">
                <a:solidFill>
                  <a:srgbClr val="C00000"/>
                </a:solidFill>
              </a:rPr>
              <a:t>Форма </a:t>
            </a:r>
            <a:r>
              <a:rPr lang="ru-RU" sz="1300" dirty="0">
                <a:solidFill>
                  <a:srgbClr val="C00000"/>
                </a:solidFill>
              </a:rPr>
              <a:t>обучения: очная</a:t>
            </a:r>
          </a:p>
          <a:p>
            <a:pPr algn="ctr"/>
            <a:r>
              <a:rPr lang="ru-RU" sz="1300" dirty="0">
                <a:solidFill>
                  <a:srgbClr val="C00000"/>
                </a:solidFill>
              </a:rPr>
              <a:t>Язык реализации: русский</a:t>
            </a:r>
            <a:br>
              <a:rPr lang="ru-RU" sz="1300" dirty="0">
                <a:solidFill>
                  <a:srgbClr val="C00000"/>
                </a:solidFill>
              </a:rPr>
            </a:br>
            <a:r>
              <a:rPr lang="ru-RU" sz="1300" dirty="0">
                <a:solidFill>
                  <a:srgbClr val="C00000"/>
                </a:solidFill>
              </a:rPr>
              <a:t>Срок обучения: 2 года 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60009" y="1687039"/>
            <a:ext cx="253729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00" b="1" dirty="0" smtClean="0">
                <a:solidFill>
                  <a:srgbClr val="00B050"/>
                </a:solidFill>
              </a:rPr>
              <a:t>ООП ОРДИНАТУРА</a:t>
            </a:r>
            <a:endParaRPr lang="ru-RU" sz="2300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21596" y="5141959"/>
            <a:ext cx="267278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00" b="1" dirty="0" smtClean="0">
                <a:solidFill>
                  <a:srgbClr val="00B050"/>
                </a:solidFill>
              </a:rPr>
              <a:t>ООП АСПИРАНТУРА</a:t>
            </a:r>
            <a:endParaRPr lang="ru-RU" sz="2300" b="1" dirty="0">
              <a:solidFill>
                <a:srgbClr val="00B05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540543" y="4235183"/>
            <a:ext cx="3746682" cy="227204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Специальности</a:t>
            </a:r>
          </a:p>
          <a:p>
            <a:pPr lvl="0">
              <a:defRPr/>
            </a:pPr>
            <a:r>
              <a:rPr lang="ru-RU" sz="1400" dirty="0">
                <a:solidFill>
                  <a:srgbClr val="002060"/>
                </a:solidFill>
              </a:rPr>
              <a:t>3.3.6 Фармакология, клиническая фармакология</a:t>
            </a:r>
          </a:p>
          <a:p>
            <a:pPr lvl="0">
              <a:defRPr/>
            </a:pPr>
            <a:r>
              <a:rPr lang="ru-RU" sz="1400" dirty="0">
                <a:solidFill>
                  <a:srgbClr val="002060"/>
                </a:solidFill>
              </a:rPr>
              <a:t>3.1.18 Внутренние болезни </a:t>
            </a:r>
            <a:endParaRPr lang="ru-RU" sz="1400" dirty="0" smtClean="0">
              <a:solidFill>
                <a:srgbClr val="002060"/>
              </a:solidFill>
            </a:endParaRPr>
          </a:p>
          <a:p>
            <a:pPr lvl="0" algn="ctr">
              <a:defRPr/>
            </a:pPr>
            <a:r>
              <a:rPr lang="ru-RU" sz="1400" dirty="0" smtClean="0">
                <a:solidFill>
                  <a:srgbClr val="C00000"/>
                </a:solidFill>
              </a:rPr>
              <a:t>Форма </a:t>
            </a:r>
            <a:r>
              <a:rPr lang="ru-RU" sz="1400" dirty="0">
                <a:solidFill>
                  <a:srgbClr val="C00000"/>
                </a:solidFill>
              </a:rPr>
              <a:t>обучения: очная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</a:rPr>
              <a:t>Язык реализации: </a:t>
            </a:r>
            <a:r>
              <a:rPr lang="ru-RU" sz="1400" dirty="0" smtClean="0">
                <a:solidFill>
                  <a:srgbClr val="C00000"/>
                </a:solidFill>
              </a:rPr>
              <a:t>русский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Срок обучения: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ru-RU" sz="1400" dirty="0" smtClean="0">
                <a:solidFill>
                  <a:srgbClr val="C00000"/>
                </a:solidFill>
              </a:rPr>
              <a:t>4/3</a:t>
            </a:r>
            <a:r>
              <a:rPr lang="en-US" sz="1400" dirty="0" smtClean="0">
                <a:solidFill>
                  <a:srgbClr val="C00000"/>
                </a:solidFill>
              </a:rPr>
              <a:t> </a:t>
            </a:r>
            <a:r>
              <a:rPr lang="tt-RU" sz="1400" dirty="0" smtClean="0">
                <a:solidFill>
                  <a:srgbClr val="C00000"/>
                </a:solidFill>
              </a:rPr>
              <a:t>года</a:t>
            </a:r>
            <a:endParaRPr lang="ru-RU" sz="1400" dirty="0">
              <a:solidFill>
                <a:srgbClr val="C00000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H="1">
            <a:off x="5413971" y="642967"/>
            <a:ext cx="9053" cy="5864262"/>
          </a:xfrm>
          <a:prstGeom prst="line">
            <a:avLst/>
          </a:prstGeom>
          <a:ln w="38100">
            <a:solidFill>
              <a:srgbClr val="1442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ятиугольник 21"/>
          <p:cNvSpPr/>
          <p:nvPr/>
        </p:nvSpPr>
        <p:spPr>
          <a:xfrm>
            <a:off x="5540719" y="1433976"/>
            <a:ext cx="3437781" cy="1155324"/>
          </a:xfrm>
          <a:prstGeom prst="homePlat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</a:rPr>
              <a:t>ПК «Терапия» (144 </a:t>
            </a:r>
            <a:r>
              <a:rPr lang="ru-RU" sz="1700" b="1" dirty="0">
                <a:solidFill>
                  <a:srgbClr val="002060"/>
                </a:solidFill>
              </a:rPr>
              <a:t>часа</a:t>
            </a:r>
            <a:r>
              <a:rPr lang="ru-RU" sz="1700" b="1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ПК «Гастроэнтерология» (144 ч) – 2025 г.</a:t>
            </a:r>
            <a:endParaRPr lang="ru-RU" sz="1700" b="1" dirty="0">
              <a:solidFill>
                <a:srgbClr val="C00000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5549772" y="2771435"/>
            <a:ext cx="3501160" cy="2290909"/>
          </a:xfrm>
          <a:prstGeom prst="homePlate">
            <a:avLst>
              <a:gd name="adj" fmla="val 41580"/>
            </a:avLst>
          </a:prstGeom>
          <a:noFill/>
          <a:ln w="28575">
            <a:solidFill>
              <a:srgbClr val="1442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ПК «Сестринское дело» </a:t>
            </a:r>
            <a:r>
              <a:rPr lang="ru-RU" sz="1400" b="1" dirty="0">
                <a:solidFill>
                  <a:srgbClr val="002060"/>
                </a:solidFill>
              </a:rPr>
              <a:t>(36 часов</a:t>
            </a:r>
            <a:r>
              <a:rPr lang="ru-RU" sz="1400" b="1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ПК </a:t>
            </a:r>
            <a:r>
              <a:rPr lang="ru-RU" sz="1400" b="1" dirty="0">
                <a:solidFill>
                  <a:srgbClr val="002060"/>
                </a:solidFill>
              </a:rPr>
              <a:t>«Основы токсикологии»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</a:rPr>
              <a:t>(72 часа)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ПК </a:t>
            </a:r>
            <a:r>
              <a:rPr lang="ru-RU" sz="1400" b="1" dirty="0">
                <a:solidFill>
                  <a:srgbClr val="C00000"/>
                </a:solidFill>
              </a:rPr>
              <a:t>«Как провести свое собственное исследование» (36 ч</a:t>
            </a:r>
            <a:r>
              <a:rPr lang="ru-RU" sz="1400" b="1" dirty="0" smtClean="0">
                <a:solidFill>
                  <a:srgbClr val="C00000"/>
                </a:solidFill>
              </a:rPr>
              <a:t>), 2024-2025 гг.</a:t>
            </a:r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ПК </a:t>
            </a:r>
            <a:r>
              <a:rPr lang="ru-RU" sz="1400" b="1" dirty="0">
                <a:solidFill>
                  <a:srgbClr val="C00000"/>
                </a:solidFill>
              </a:rPr>
              <a:t>«Питание и ХБП» (72 ч</a:t>
            </a:r>
            <a:r>
              <a:rPr lang="ru-RU" sz="1400" b="1" dirty="0" smtClean="0">
                <a:solidFill>
                  <a:srgbClr val="C00000"/>
                </a:solidFill>
              </a:rPr>
              <a:t>),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2024-2025 гг.</a:t>
            </a:r>
            <a:endParaRPr lang="ru-RU" sz="1400" b="1" dirty="0">
              <a:solidFill>
                <a:srgbClr val="C00000"/>
              </a:solidFill>
            </a:endParaRPr>
          </a:p>
          <a:p>
            <a:pPr algn="ctr"/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5549770" y="5129042"/>
            <a:ext cx="3437781" cy="1324039"/>
          </a:xfrm>
          <a:prstGeom prst="homePlate">
            <a:avLst/>
          </a:prstGeom>
          <a:noFill/>
          <a:ln w="28575">
            <a:solidFill>
              <a:srgbClr val="1442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92914" y="782915"/>
            <a:ext cx="363874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</a:rPr>
              <a:t>ПРОГРАММЫ ДПО, ПП И ПК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9131656" y="1433976"/>
            <a:ext cx="2890591" cy="1176960"/>
          </a:xfrm>
          <a:prstGeom prst="round2Diag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Врачи МСЧ КФУ, медицинских учреждений РТ</a:t>
            </a:r>
            <a:endParaRPr lang="ru-RU" sz="1600" b="1" dirty="0"/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8724900" y="2783519"/>
            <a:ext cx="747017" cy="227652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9202573" y="5438473"/>
            <a:ext cx="2889899" cy="941232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Врачи-ординаторы 2 года смежных специальностей КФУ, КГМУ, КГМА и др. ВУЗов</a:t>
            </a:r>
            <a:endParaRPr lang="ru-RU" sz="1600" b="1" dirty="0"/>
          </a:p>
        </p:txBody>
      </p:sp>
      <p:sp>
        <p:nvSpPr>
          <p:cNvPr id="33" name="Прямоугольник с двумя скругленными противолежащими углами 32"/>
          <p:cNvSpPr/>
          <p:nvPr/>
        </p:nvSpPr>
        <p:spPr>
          <a:xfrm>
            <a:off x="9202573" y="2920725"/>
            <a:ext cx="2819674" cy="880182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Казахстан</a:t>
            </a:r>
            <a:endParaRPr lang="ru-RU" sz="2000" b="1" dirty="0"/>
          </a:p>
        </p:txBody>
      </p:sp>
      <p:sp>
        <p:nvSpPr>
          <p:cNvPr id="34" name="Прямоугольник с двумя скругленными противолежащими углами 33"/>
          <p:cNvSpPr/>
          <p:nvPr/>
        </p:nvSpPr>
        <p:spPr>
          <a:xfrm>
            <a:off x="9202574" y="4079821"/>
            <a:ext cx="2819674" cy="1227752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Ординаторы, аспиранты, врачи, медицинские сестры (ПК «Сестринское дело»)</a:t>
            </a:r>
            <a:endParaRPr lang="ru-RU" sz="1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9399641" y="803518"/>
            <a:ext cx="242553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</a:rPr>
              <a:t>СУБЪЕКТЫ РЫНКА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92919" y="5594094"/>
            <a:ext cx="3031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ПП «Эндоскопия»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(576 </a:t>
            </a:r>
            <a:r>
              <a:rPr lang="ru-RU" b="1" dirty="0">
                <a:solidFill>
                  <a:srgbClr val="002060"/>
                </a:solidFill>
              </a:rPr>
              <a:t>часа)</a:t>
            </a:r>
          </a:p>
        </p:txBody>
      </p:sp>
    </p:spTree>
    <p:extLst>
      <p:ext uri="{BB962C8B-B14F-4D97-AF65-F5344CB8AC3E}">
        <p14:creationId xmlns:p14="http://schemas.microsoft.com/office/powerpoint/2010/main" val="28651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FAF9536-D2F9-4017-90D9-258C1DBE1B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63" b="7255"/>
          <a:stretch/>
        </p:blipFill>
        <p:spPr>
          <a:xfrm rot="18233250" flipH="1">
            <a:off x="3878544" y="3698800"/>
            <a:ext cx="488776" cy="54216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FAF9536-D2F9-4017-90D9-258C1DBE1B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63" b="7255"/>
          <a:stretch/>
        </p:blipFill>
        <p:spPr>
          <a:xfrm rot="20067086" flipH="1">
            <a:off x="963894" y="5260900"/>
            <a:ext cx="488776" cy="5421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B5ADF0B-E4B5-4D40-8C32-FB2481472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55901">
            <a:off x="-176355" y="4919718"/>
            <a:ext cx="674808" cy="723828"/>
          </a:xfrm>
          <a:prstGeom prst="rect">
            <a:avLst/>
          </a:prstGeom>
        </p:spPr>
      </p:pic>
      <p:sp>
        <p:nvSpPr>
          <p:cNvPr id="14" name="Прямоугольник: один усеченный угол 13">
            <a:extLst>
              <a:ext uri="{FF2B5EF4-FFF2-40B4-BE49-F238E27FC236}">
                <a16:creationId xmlns:a16="http://schemas.microsoft.com/office/drawing/2014/main" xmlns="" id="{44C2D5C7-86AF-413B-BCC7-DE6DFC2549EA}"/>
              </a:ext>
            </a:extLst>
          </p:cNvPr>
          <p:cNvSpPr/>
          <p:nvPr/>
        </p:nvSpPr>
        <p:spPr>
          <a:xfrm>
            <a:off x="1383668" y="3007394"/>
            <a:ext cx="10519298" cy="610085"/>
          </a:xfrm>
          <a:prstGeom prst="snip1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225517" y="40461"/>
            <a:ext cx="6252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Инновации/трансляция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743076" y="2991542"/>
            <a:ext cx="98964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База данных результатов </a:t>
            </a:r>
            <a:r>
              <a:rPr lang="ru-RU" sz="1200" dirty="0" err="1"/>
              <a:t>метагеномных</a:t>
            </a:r>
            <a:r>
              <a:rPr lang="ru-RU" sz="1200" dirty="0"/>
              <a:t> </a:t>
            </a:r>
            <a:r>
              <a:rPr lang="ru-RU" sz="1200" dirty="0" smtClean="0"/>
              <a:t>исследований </a:t>
            </a:r>
            <a:r>
              <a:rPr lang="ru-RU" sz="1200" dirty="0"/>
              <a:t>кишечника. Свидетельство о регистрации базы данных RU 2023623175, 20.09.2023. </a:t>
            </a:r>
          </a:p>
          <a:p>
            <a:pPr algn="ctr"/>
            <a:r>
              <a:rPr lang="ru-RU" sz="1200" dirty="0" smtClean="0"/>
              <a:t>Авторы</a:t>
            </a:r>
            <a:r>
              <a:rPr lang="ru-RU" sz="1200" dirty="0"/>
              <a:t>: </a:t>
            </a:r>
            <a:r>
              <a:rPr lang="ru-RU" sz="1200" dirty="0" err="1"/>
              <a:t>Мифтахова</a:t>
            </a:r>
            <a:r>
              <a:rPr lang="ru-RU" sz="1200" dirty="0"/>
              <a:t> Р.Р., </a:t>
            </a:r>
            <a:r>
              <a:rPr lang="ru-RU" sz="1200" dirty="0" err="1"/>
              <a:t>Габдулхакова</a:t>
            </a:r>
            <a:r>
              <a:rPr lang="ru-RU" sz="1200" dirty="0"/>
              <a:t> А.Г., </a:t>
            </a:r>
            <a:r>
              <a:rPr lang="ru-RU" sz="1200" dirty="0" err="1"/>
              <a:t>Фарзалеев</a:t>
            </a:r>
            <a:r>
              <a:rPr lang="ru-RU" sz="1200" dirty="0"/>
              <a:t> Р.Х., </a:t>
            </a:r>
            <a:r>
              <a:rPr lang="ru-RU" sz="1200" dirty="0" smtClean="0"/>
              <a:t>Тамбовцева </a:t>
            </a:r>
            <a:r>
              <a:rPr lang="ru-RU" sz="1200" dirty="0"/>
              <a:t>Р.С., Булыгина Е.А., </a:t>
            </a:r>
            <a:r>
              <a:rPr lang="ru-RU" sz="1200" dirty="0" err="1"/>
              <a:t>Мингазова</a:t>
            </a:r>
            <a:r>
              <a:rPr lang="ru-RU" sz="1200" dirty="0"/>
              <a:t> Л.А., </a:t>
            </a:r>
            <a:endParaRPr lang="ru-RU" sz="1200" dirty="0" smtClean="0"/>
          </a:p>
          <a:p>
            <a:pPr algn="ctr"/>
            <a:r>
              <a:rPr lang="ru-RU" sz="1200" dirty="0" smtClean="0"/>
              <a:t>Мартьянова </a:t>
            </a:r>
            <a:r>
              <a:rPr lang="ru-RU" sz="1200" dirty="0"/>
              <a:t>А.Г., Филина Ю.В</a:t>
            </a:r>
            <a:r>
              <a:rPr lang="ru-RU" sz="1200" dirty="0" smtClean="0"/>
              <a:t>., </a:t>
            </a:r>
            <a:r>
              <a:rPr lang="ru-RU" sz="1200" dirty="0" err="1" smtClean="0"/>
              <a:t>Абдулхаков</a:t>
            </a:r>
            <a:r>
              <a:rPr lang="ru-RU" sz="1200" dirty="0" smtClean="0"/>
              <a:t> С.Р., Григорьева </a:t>
            </a:r>
            <a:r>
              <a:rPr lang="ru-RU" sz="1200" dirty="0"/>
              <a:t>Т.В., </a:t>
            </a:r>
            <a:r>
              <a:rPr lang="ru-RU" sz="1200" dirty="0" err="1"/>
              <a:t>Ризванов</a:t>
            </a:r>
            <a:r>
              <a:rPr lang="ru-RU" sz="1200" dirty="0"/>
              <a:t> А.А</a:t>
            </a:r>
            <a:r>
              <a:rPr lang="ru-RU" sz="1200" dirty="0" smtClean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C305413-FE31-43E3-98CA-178A2325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BED741B-C290-4CB0-8B0F-97E6FF0F97AC}"/>
              </a:ext>
            </a:extLst>
          </p:cNvPr>
          <p:cNvSpPr txBox="1"/>
          <p:nvPr/>
        </p:nvSpPr>
        <p:spPr>
          <a:xfrm>
            <a:off x="1383668" y="565979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18CDDED6-4701-494C-AD94-3208A6A6AF2B}"/>
              </a:ext>
            </a:extLst>
          </p:cNvPr>
          <p:cNvSpPr/>
          <p:nvPr/>
        </p:nvSpPr>
        <p:spPr>
          <a:xfrm>
            <a:off x="1224794" y="5712164"/>
            <a:ext cx="5251506" cy="6223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Создание мобильного приложения для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фармацевтического консультирования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4F395B6E-01A7-423F-82D5-B6C952524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846" y="99510"/>
            <a:ext cx="2537419" cy="7910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312EA784-8117-4CC2-B164-A26AADBCD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600" y="69761"/>
            <a:ext cx="2824026" cy="802859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F545D94A-4001-4FD6-8F98-D5998B9C79BE}"/>
              </a:ext>
            </a:extLst>
          </p:cNvPr>
          <p:cNvSpPr/>
          <p:nvPr/>
        </p:nvSpPr>
        <p:spPr>
          <a:xfrm>
            <a:off x="1224794" y="1456866"/>
            <a:ext cx="10678172" cy="1254803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«Обоснование роли коротко-цепочечных жирных кислот в модуляции состава </a:t>
            </a:r>
            <a:r>
              <a:rPr lang="ru-RU" sz="1400" dirty="0" err="1" smtClean="0"/>
              <a:t>микробиоты</a:t>
            </a:r>
            <a:r>
              <a:rPr lang="ru-RU" sz="1400" dirty="0" smtClean="0"/>
              <a:t> кишечника </a:t>
            </a:r>
          </a:p>
          <a:p>
            <a:pPr algn="ctr"/>
            <a:r>
              <a:rPr lang="ru-RU" sz="1400" dirty="0" smtClean="0"/>
              <a:t>на фоне приема антибактериальных препаратов»</a:t>
            </a:r>
          </a:p>
          <a:p>
            <a:pPr algn="ctr"/>
            <a:r>
              <a:rPr lang="ru-RU" sz="1400" dirty="0" smtClean="0"/>
              <a:t>«Изучение изменений состава </a:t>
            </a:r>
            <a:r>
              <a:rPr lang="ru-RU" sz="1400" dirty="0" err="1" smtClean="0"/>
              <a:t>микробиоты</a:t>
            </a:r>
            <a:r>
              <a:rPr lang="ru-RU" sz="1400" dirty="0" smtClean="0"/>
              <a:t> кишечника у пациентов с хроническими </a:t>
            </a:r>
          </a:p>
          <a:p>
            <a:pPr algn="ctr"/>
            <a:r>
              <a:rPr lang="ru-RU" sz="1400" dirty="0" smtClean="0"/>
              <a:t>неинфекционными заболеваниями внутренних органов»,</a:t>
            </a:r>
          </a:p>
          <a:p>
            <a:pPr algn="ctr"/>
            <a:r>
              <a:rPr lang="ru-RU" sz="1400" dirty="0" smtClean="0"/>
              <a:t> совм. с НИЛ «Генетика микроорганизмов» </a:t>
            </a:r>
            <a:endParaRPr lang="ru-RU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22F3D12-24BB-40FB-8E8F-C359FFA74EBB}"/>
              </a:ext>
            </a:extLst>
          </p:cNvPr>
          <p:cNvSpPr txBox="1"/>
          <p:nvPr/>
        </p:nvSpPr>
        <p:spPr>
          <a:xfrm>
            <a:off x="2583567" y="1054532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/>
              <a:t>Научные проекты в рамках Приоритет-2030</a:t>
            </a:r>
            <a:r>
              <a:rPr lang="ru-RU" sz="2000" dirty="0"/>
              <a:t>: </a:t>
            </a:r>
          </a:p>
        </p:txBody>
      </p:sp>
      <p:sp>
        <p:nvSpPr>
          <p:cNvPr id="26" name="Прямоугольник: один усеченный угол 13">
            <a:extLst>
              <a:ext uri="{FF2B5EF4-FFF2-40B4-BE49-F238E27FC236}">
                <a16:creationId xmlns:a16="http://schemas.microsoft.com/office/drawing/2014/main" xmlns="" id="{44C2D5C7-86AF-413B-BCC7-DE6DFC2549EA}"/>
              </a:ext>
            </a:extLst>
          </p:cNvPr>
          <p:cNvSpPr/>
          <p:nvPr/>
        </p:nvSpPr>
        <p:spPr>
          <a:xfrm>
            <a:off x="1378408" y="4778394"/>
            <a:ext cx="10519298" cy="753589"/>
          </a:xfrm>
          <a:prstGeom prst="snip1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Алгоритм фармацевтического консультирования безрецептурных  лекарственных препаратов для лечения </a:t>
            </a:r>
            <a:r>
              <a:rPr lang="ru-RU" sz="1400" dirty="0" err="1" smtClean="0">
                <a:solidFill>
                  <a:schemeClr val="tx1"/>
                </a:solidFill>
              </a:rPr>
              <a:t>кислотозависимых</a:t>
            </a:r>
            <a:r>
              <a:rPr lang="ru-RU" sz="1400" dirty="0" smtClean="0">
                <a:solidFill>
                  <a:schemeClr val="tx1"/>
                </a:solidFill>
              </a:rPr>
              <a:t> заболеваний (совм. с кафедрой фармации </a:t>
            </a:r>
            <a:r>
              <a:rPr lang="ru-RU" sz="1400" dirty="0" err="1" smtClean="0">
                <a:solidFill>
                  <a:schemeClr val="tx1"/>
                </a:solidFill>
              </a:rPr>
              <a:t>ИФМиБ</a:t>
            </a:r>
            <a:r>
              <a:rPr lang="ru-RU" sz="1400" dirty="0" smtClean="0">
                <a:solidFill>
                  <a:schemeClr val="tx1"/>
                </a:solidFill>
              </a:rPr>
              <a:t>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4">
            <a:extLst>
              <a:ext uri="{FF2B5EF4-FFF2-40B4-BE49-F238E27FC236}">
                <a16:creationId xmlns:a16="http://schemas.microsoft.com/office/drawing/2014/main" xmlns="" id="{18CDDED6-4701-494C-AD94-3208A6A6AF2B}"/>
              </a:ext>
            </a:extLst>
          </p:cNvPr>
          <p:cNvSpPr/>
          <p:nvPr/>
        </p:nvSpPr>
        <p:spPr>
          <a:xfrm>
            <a:off x="4448175" y="3840114"/>
            <a:ext cx="7191375" cy="6639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Создание приложения для анализа и интерпретации результатов </a:t>
            </a:r>
            <a:r>
              <a:rPr lang="ru-RU" sz="1400" dirty="0" err="1" smtClean="0">
                <a:solidFill>
                  <a:schemeClr val="tx1"/>
                </a:solidFill>
              </a:rPr>
              <a:t>метагеномного</a:t>
            </a:r>
            <a:r>
              <a:rPr lang="ru-RU" sz="1400" dirty="0" smtClean="0">
                <a:solidFill>
                  <a:schemeClr val="tx1"/>
                </a:solidFill>
              </a:rPr>
              <a:t> исследования </a:t>
            </a:r>
            <a:r>
              <a:rPr lang="ru-RU" sz="1400" dirty="0">
                <a:solidFill>
                  <a:schemeClr val="tx1"/>
                </a:solidFill>
              </a:rPr>
              <a:t>кала </a:t>
            </a:r>
            <a:r>
              <a:rPr lang="ru-RU" sz="1400" dirty="0" smtClean="0">
                <a:solidFill>
                  <a:schemeClr val="tx1"/>
                </a:solidFill>
              </a:rPr>
              <a:t>и уровня коротко-цепочечных жирных кислот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(совм. </a:t>
            </a:r>
            <a:r>
              <a:rPr lang="ru-RU" sz="1400" dirty="0">
                <a:solidFill>
                  <a:schemeClr val="tx1"/>
                </a:solidFill>
              </a:rPr>
              <a:t>с</a:t>
            </a:r>
            <a:r>
              <a:rPr lang="ru-RU" sz="1400" dirty="0" smtClean="0">
                <a:solidFill>
                  <a:schemeClr val="tx1"/>
                </a:solidFill>
              </a:rPr>
              <a:t> НИЛ «Трансляционная онкология»)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8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F42DE7F-7116-4F07-B730-562DB5E539D4}"/>
              </a:ext>
            </a:extLst>
          </p:cNvPr>
          <p:cNvSpPr/>
          <p:nvPr/>
        </p:nvSpPr>
        <p:spPr>
          <a:xfrm>
            <a:off x="1347336" y="3537316"/>
            <a:ext cx="8034801" cy="5965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Клинические базы г. Казань и РТ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229280" y="57350"/>
            <a:ext cx="6252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Инновации/трансляция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C305413-FE31-43E3-98CA-178A2325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0028" y="6399599"/>
            <a:ext cx="2743200" cy="365125"/>
          </a:xfrm>
        </p:spPr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B818260-70EF-4663-BD81-B2FDD33830DB}"/>
              </a:ext>
            </a:extLst>
          </p:cNvPr>
          <p:cNvSpPr txBox="1"/>
          <p:nvPr/>
        </p:nvSpPr>
        <p:spPr>
          <a:xfrm>
            <a:off x="1387431" y="63435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Кооперация с ВУЗами и сторонними организациями: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FFD46C6-F79D-4324-914A-47D0456D4E05}"/>
              </a:ext>
            </a:extLst>
          </p:cNvPr>
          <p:cNvSpPr/>
          <p:nvPr/>
        </p:nvSpPr>
        <p:spPr>
          <a:xfrm>
            <a:off x="1349835" y="2382170"/>
            <a:ext cx="8034801" cy="5133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Promed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CS Praha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a.s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AlgaSigma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(НИР)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4908792" y="4312120"/>
            <a:ext cx="3348933" cy="914399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600" dirty="0" smtClean="0">
                <a:solidFill>
                  <a:schemeClr val="accent1">
                    <a:lumMod val="50000"/>
                  </a:schemeClr>
                </a:solidFill>
              </a:rPr>
              <a:t>Ме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дико-санитарная часть ФГАОУ ВО Казанский (Приволжский) федеральный университет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FCCDEF0-738E-44B4-BE1B-D0E67C201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8456" y="2847335"/>
            <a:ext cx="1327587" cy="6053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1503E44-05E2-4F8E-A260-AB456B2FB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417" y="43672"/>
            <a:ext cx="2586606" cy="71626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5DD046A-85D1-4858-811E-5045CDA59D8F}"/>
              </a:ext>
            </a:extLst>
          </p:cNvPr>
          <p:cNvSpPr/>
          <p:nvPr/>
        </p:nvSpPr>
        <p:spPr>
          <a:xfrm>
            <a:off x="1347336" y="1017446"/>
            <a:ext cx="8034802" cy="62051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Первый МГМУ им. И.М. Сеченова (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Сеченовский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университет), </a:t>
            </a:r>
          </a:p>
          <a:p>
            <a:pPr algn="ctr"/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Референсный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центр по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микробиоте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1435483-D1D2-4736-9490-F6F5E405D3BF}"/>
              </a:ext>
            </a:extLst>
          </p:cNvPr>
          <p:cNvSpPr/>
          <p:nvPr/>
        </p:nvSpPr>
        <p:spPr>
          <a:xfrm>
            <a:off x="1353105" y="2967053"/>
            <a:ext cx="8034800" cy="49947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АО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«ТАТХИМФАРМПРЕПАРАТЫ» (КИ)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2" descr="Логотип ПМГМУ им. И.М. Сеченов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327" y="1003687"/>
            <a:ext cx="876300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pic>
        <p:nvPicPr>
          <p:cNvPr id="12" name="Picture 6" descr="https://avatars.mds.yandex.net/i?id=ebcd576dd63d1d2d4126397de9bc6f660c226680-8498118-images-thumbs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538" y="1517235"/>
            <a:ext cx="1603773" cy="113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avatars.mds.yandex.net/i?id=04d0abec53c77105ed3fcbe36424ea9ef4c778cd0d2511f3-2988630-images-thumbs&amp;n=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18" y="2275426"/>
            <a:ext cx="1486779" cy="54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1387432" y="4874095"/>
            <a:ext cx="2130248" cy="605046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Республиканская клиническая больница МЗ РТ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1387432" y="6197776"/>
            <a:ext cx="2130248" cy="605046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Городская клиническая больница №7 </a:t>
            </a:r>
          </a:p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им. М.Н. Садыкова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1387432" y="5538579"/>
            <a:ext cx="2130248" cy="605046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Городская клиническая больница №16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1387431" y="4198888"/>
            <a:ext cx="2121093" cy="605046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Городская клиническая больница №12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6607482" y="5892976"/>
            <a:ext cx="2632119" cy="88498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ФБУН “Казанский научно-исследовательский институт эпидемиологии и микробиологии” 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3658137" y="5892976"/>
            <a:ext cx="2848333" cy="88498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ГАУЗ “Республиканский клинический противотуберкулезный диспансер”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9340613" y="5892976"/>
            <a:ext cx="2759850" cy="88498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accent1">
                    <a:lumMod val="50000"/>
                  </a:schemeClr>
                </a:solidFill>
              </a:rPr>
              <a:t>ГАУЗ “Республиканская клиническая инфекционная больница имени профессора А.Ф. Агафонова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3571239" y="4267581"/>
            <a:ext cx="907662" cy="365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3823950" y="4259872"/>
            <a:ext cx="901788" cy="679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8543609" y="4290363"/>
            <a:ext cx="695992" cy="458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8435553" y="4390727"/>
            <a:ext cx="631799" cy="785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9340613" y="4980837"/>
            <a:ext cx="2759850" cy="8481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2060"/>
                </a:solidFill>
              </a:rPr>
              <a:t>ГАУЗ «Республиканский клинический онкологический диспансер МЗ РТ имени профессора М.З. Сигала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9340613" y="4333137"/>
            <a:ext cx="2759850" cy="56186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mtClean="0">
                <a:solidFill>
                  <a:srgbClr val="002060"/>
                </a:solidFill>
              </a:rPr>
              <a:t>ГАУЗ «Межрегиональный клинико-диагностический центр»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BFFD46C6-F79D-4324-914A-47D0456D4E05}"/>
              </a:ext>
            </a:extLst>
          </p:cNvPr>
          <p:cNvSpPr/>
          <p:nvPr/>
        </p:nvSpPr>
        <p:spPr>
          <a:xfrm>
            <a:off x="1356862" y="1696179"/>
            <a:ext cx="8034801" cy="62094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rgbClr val="002060"/>
                </a:solidFill>
              </a:rPr>
              <a:t>Международная олимпиада </a:t>
            </a:r>
            <a:r>
              <a:rPr lang="ru-RU" sz="1300" dirty="0">
                <a:solidFill>
                  <a:srgbClr val="002060"/>
                </a:solidFill>
              </a:rPr>
              <a:t>Ассоциации «Глобальные университеты» </a:t>
            </a:r>
            <a:endParaRPr lang="ru-RU" sz="1300" dirty="0" smtClean="0">
              <a:solidFill>
                <a:srgbClr val="002060"/>
              </a:solidFill>
            </a:endParaRPr>
          </a:p>
          <a:p>
            <a:pPr algn="ctr"/>
            <a:r>
              <a:rPr lang="ru-RU" sz="1300" dirty="0" smtClean="0">
                <a:solidFill>
                  <a:srgbClr val="002060"/>
                </a:solidFill>
              </a:rPr>
              <a:t>для </a:t>
            </a:r>
            <a:r>
              <a:rPr lang="ru-RU" sz="1300" dirty="0">
                <a:solidFill>
                  <a:srgbClr val="002060"/>
                </a:solidFill>
              </a:rPr>
              <a:t>абитуриентов магистратуры и аспирантуры (</a:t>
            </a:r>
            <a:r>
              <a:rPr lang="ru-RU" sz="1300" dirty="0" smtClean="0">
                <a:solidFill>
                  <a:srgbClr val="002060"/>
                </a:solidFill>
              </a:rPr>
              <a:t>2022-2023, 2023-2024, 2024-2025), </a:t>
            </a:r>
          </a:p>
          <a:p>
            <a:pPr algn="ctr"/>
            <a:r>
              <a:rPr lang="ru-RU" sz="1300" dirty="0" smtClean="0">
                <a:solidFill>
                  <a:srgbClr val="002060"/>
                </a:solidFill>
              </a:rPr>
              <a:t>профиль </a:t>
            </a:r>
            <a:r>
              <a:rPr lang="ru-RU" sz="1300" dirty="0">
                <a:solidFill>
                  <a:srgbClr val="002060"/>
                </a:solidFill>
              </a:rPr>
              <a:t>«Клиническая медицина и общественное </a:t>
            </a:r>
            <a:r>
              <a:rPr lang="ru-RU" sz="1300" dirty="0" smtClean="0">
                <a:solidFill>
                  <a:srgbClr val="002060"/>
                </a:solidFill>
              </a:rPr>
              <a:t>здравоохранение»</a:t>
            </a:r>
            <a:endParaRPr lang="ru-RU" sz="1300" dirty="0">
              <a:solidFill>
                <a:srgbClr val="002060"/>
              </a:solidFill>
            </a:endParaRPr>
          </a:p>
        </p:txBody>
      </p:sp>
      <p:sp>
        <p:nvSpPr>
          <p:cNvPr id="56" name="Стрелка вниз 55"/>
          <p:cNvSpPr/>
          <p:nvPr/>
        </p:nvSpPr>
        <p:spPr>
          <a:xfrm>
            <a:off x="6302253" y="4084302"/>
            <a:ext cx="231468" cy="215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6631813" y="5295900"/>
            <a:ext cx="2435539" cy="53969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Проведение «Школы пациентов»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8A6C851A-366E-49FB-8115-8286EC24BE50}"/>
              </a:ext>
            </a:extLst>
          </p:cNvPr>
          <p:cNvSpPr/>
          <p:nvPr/>
        </p:nvSpPr>
        <p:spPr>
          <a:xfrm>
            <a:off x="3658137" y="5283793"/>
            <a:ext cx="2759850" cy="5618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Открытие направления лечения ГИБП пациентов с ВЗК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66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212136" y="120911"/>
            <a:ext cx="85073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Наука.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Публикационная </a:t>
            </a:r>
            <a:r>
              <a:rPr lang="ru-RU" sz="2600" b="1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активность. Показатели НИР.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ECE47A1-8DA1-4FFF-84D2-4B6FA1B66F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492" y="54428"/>
            <a:ext cx="2611772" cy="810418"/>
          </a:xfrm>
          <a:prstGeom prst="rect">
            <a:avLst/>
          </a:prstGeom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791862"/>
              </p:ext>
            </p:extLst>
          </p:nvPr>
        </p:nvGraphicFramePr>
        <p:xfrm>
          <a:off x="1809749" y="1788107"/>
          <a:ext cx="9629776" cy="433917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820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6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08533">
                  <a:extLst>
                    <a:ext uri="{9D8B030D-6E8A-4147-A177-3AD203B41FA5}">
                      <a16:colId xmlns:a16="http://schemas.microsoft.com/office/drawing/2014/main" xmlns="" val="1475920152"/>
                    </a:ext>
                  </a:extLst>
                </a:gridCol>
                <a:gridCol w="11760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663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014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393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lt1"/>
                          </a:solidFill>
                        </a:rPr>
                        <a:t>Показатель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2028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744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Общее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количество статей, из них: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69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74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</a:rPr>
                        <a:t>WoS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</a:rPr>
                        <a:t>Scopus</a:t>
                      </a:r>
                      <a:endParaRPr lang="en-US" sz="1400" b="1" kern="1200" dirty="0">
                        <a:solidFill>
                          <a:schemeClr val="dk1"/>
                        </a:solidFill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40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24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РИНЦ/ВАК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29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r>
                        <a:rPr lang="en-US" sz="1600" dirty="0" smtClean="0">
                          <a:latin typeface="+mn-lt"/>
                        </a:rPr>
                        <a:t>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9926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РИД (патенты на изобретение, полезную модель, программы для ЭВМ и т.д.)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</a:t>
                      </a: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862359913"/>
                  </a:ext>
                </a:extLst>
              </a:tr>
              <a:tr h="533072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Выступления на конференциях (устные/стендовые доклады)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45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48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50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143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</a:rPr>
                        <a:t>Объём НИР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</a:rPr>
                        <a:t>внебюджетные гранты и хозрасчётные НИР,  программы ПП, ДПО, клинические исследования), млн.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2,08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(2022-5,7) 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487791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6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212136" y="120911"/>
            <a:ext cx="85073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Наука.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Публикационная </a:t>
            </a:r>
            <a:r>
              <a:rPr lang="ru-RU" sz="2600" b="1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активность. Показатели НИР.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ECE47A1-8DA1-4FFF-84D2-4B6FA1B66F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492" y="54428"/>
            <a:ext cx="2611772" cy="810418"/>
          </a:xfrm>
          <a:prstGeom prst="rect">
            <a:avLst/>
          </a:prstGeom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791862"/>
              </p:ext>
            </p:extLst>
          </p:nvPr>
        </p:nvGraphicFramePr>
        <p:xfrm>
          <a:off x="1809749" y="1788107"/>
          <a:ext cx="9629776" cy="433917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820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6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08533">
                  <a:extLst>
                    <a:ext uri="{9D8B030D-6E8A-4147-A177-3AD203B41FA5}">
                      <a16:colId xmlns:a16="http://schemas.microsoft.com/office/drawing/2014/main" xmlns="" val="1475920152"/>
                    </a:ext>
                  </a:extLst>
                </a:gridCol>
                <a:gridCol w="11760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663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014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393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lt1"/>
                          </a:solidFill>
                        </a:rPr>
                        <a:t>Показатель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2028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744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Общее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количество статей, из них: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69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74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</a:rPr>
                        <a:t>WoS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</a:rPr>
                        <a:t>Scopus</a:t>
                      </a:r>
                      <a:endParaRPr lang="en-US" sz="1400" b="1" kern="1200" dirty="0">
                        <a:solidFill>
                          <a:schemeClr val="dk1"/>
                        </a:solidFill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40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24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РИНЦ/ВАК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29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r>
                        <a:rPr lang="en-US" sz="1600" dirty="0" smtClean="0">
                          <a:latin typeface="+mn-lt"/>
                        </a:rPr>
                        <a:t>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35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9926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</a:rPr>
                        <a:t>РИД (патенты на изобретение, полезную модель, программы для ЭВМ и т.д.)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</a:t>
                      </a: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862359913"/>
                  </a:ext>
                </a:extLst>
              </a:tr>
              <a:tr h="533072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Выступления на конференциях (устные/стендовые доклады)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45</a:t>
                      </a:r>
                    </a:p>
                  </a:txBody>
                  <a:tcPr marL="91424" marR="91424" marT="34289" marB="34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48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50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99" marR="121899" marT="45718" marB="4571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143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</a:rPr>
                        <a:t>Объём НИР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</a:rPr>
                        <a:t>внебюджетные гранты и хозрасчётные НИР,  программы ПП, ДПО, клинические исследования), млн.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2,08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(2022-5,7) 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487791014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147" y="2894610"/>
            <a:ext cx="3696105" cy="285047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/>
        </p:spPr>
      </p:pic>
      <p:sp>
        <p:nvSpPr>
          <p:cNvPr id="8" name="Прямоугольник 7"/>
          <p:cNvSpPr/>
          <p:nvPr/>
        </p:nvSpPr>
        <p:spPr>
          <a:xfrm>
            <a:off x="7806699" y="5871897"/>
            <a:ext cx="4350999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Inflammatory Bowel Diseases, IF – 7.29</a:t>
            </a:r>
            <a:endParaRPr lang="ru-RU" dirty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Наиболее цитируемая публикация (2021)</a:t>
            </a:r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E8420F8-A969-49B6-915B-462464168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406DF43-687A-4657-81EA-CB71D2FA435F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7F746E-2A0E-47CB-AA21-20CF4AE50D10}"/>
              </a:ext>
            </a:extLst>
          </p:cNvPr>
          <p:cNvSpPr txBox="1"/>
          <p:nvPr/>
        </p:nvSpPr>
        <p:spPr>
          <a:xfrm>
            <a:off x="1160996" y="58010"/>
            <a:ext cx="10333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Молодежная политика. Развитие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молодежной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AE5824F-74B4-46F7-94E9-CFFCD11BF0BA}"/>
              </a:ext>
            </a:extLst>
          </p:cNvPr>
          <p:cNvSpPr/>
          <p:nvPr/>
        </p:nvSpPr>
        <p:spPr>
          <a:xfrm>
            <a:off x="7677150" y="3861406"/>
            <a:ext cx="4254002" cy="2805993"/>
          </a:xfrm>
          <a:prstGeom prst="roundRect">
            <a:avLst/>
          </a:prstGeom>
          <a:ln w="19050">
            <a:solidFill>
              <a:srgbClr val="9A3D8F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Махмудова О.А., </a:t>
            </a:r>
            <a:r>
              <a:rPr lang="ru-RU" sz="1400" dirty="0" smtClean="0"/>
              <a:t>аспирант 3 года: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Стипендия</a:t>
            </a:r>
            <a:r>
              <a:rPr lang="ru-RU" sz="1400" dirty="0"/>
              <a:t> </a:t>
            </a:r>
            <a:r>
              <a:rPr lang="ru-RU" sz="1400" b="1" dirty="0"/>
              <a:t>Правительства РФ</a:t>
            </a:r>
            <a:r>
              <a:rPr lang="ru-RU" sz="1400" dirty="0"/>
              <a:t> по приоритетным направлениям на 2022/2023 учебный </a:t>
            </a:r>
            <a:r>
              <a:rPr lang="ru-RU" sz="1400" dirty="0" smtClean="0"/>
              <a:t>год.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Стипендия</a:t>
            </a:r>
            <a:r>
              <a:rPr lang="ru-RU" sz="1400" dirty="0"/>
              <a:t> </a:t>
            </a:r>
            <a:r>
              <a:rPr lang="ru-RU" sz="1400" b="1" dirty="0"/>
              <a:t>Президента РФ</a:t>
            </a:r>
            <a:r>
              <a:rPr lang="ru-RU" sz="1400" dirty="0"/>
              <a:t> по приоритетным направлениям на 2023/24 учебный </a:t>
            </a:r>
            <a:r>
              <a:rPr lang="ru-RU" sz="1400" dirty="0" smtClean="0"/>
              <a:t>год.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Специальная </a:t>
            </a:r>
            <a:r>
              <a:rPr lang="ru-RU" sz="1400" dirty="0"/>
              <a:t>государственная </a:t>
            </a:r>
            <a:r>
              <a:rPr lang="ru-RU" sz="1400" b="1" dirty="0"/>
              <a:t>стипендия Республики Татарстан</a:t>
            </a:r>
            <a:r>
              <a:rPr lang="ru-RU" sz="1400" dirty="0"/>
              <a:t> — </a:t>
            </a:r>
            <a:r>
              <a:rPr lang="ru-RU" sz="1400" dirty="0" smtClean="0"/>
              <a:t>2024</a:t>
            </a:r>
          </a:p>
          <a:p>
            <a:r>
              <a:rPr lang="ru-RU" sz="1400" b="1" dirty="0" err="1" smtClean="0"/>
              <a:t>Кадысева</a:t>
            </a:r>
            <a:r>
              <a:rPr lang="ru-RU" sz="1400" b="1" dirty="0" smtClean="0"/>
              <a:t> </a:t>
            </a:r>
            <a:r>
              <a:rPr lang="ru-RU" sz="1400" b="1" dirty="0"/>
              <a:t>Э.Р</a:t>
            </a:r>
            <a:r>
              <a:rPr lang="ru-RU" sz="1400" b="1" dirty="0" smtClean="0"/>
              <a:t>., </a:t>
            </a:r>
            <a:r>
              <a:rPr lang="ru-RU" sz="1400" dirty="0" smtClean="0"/>
              <a:t>аспирант 2 года: 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Специальная государственная </a:t>
            </a:r>
            <a:r>
              <a:rPr lang="ru-RU" sz="1400" b="1" dirty="0"/>
              <a:t>стипендия Республики Татарстан</a:t>
            </a:r>
            <a:r>
              <a:rPr lang="ru-RU" sz="1400" dirty="0"/>
              <a:t> — </a:t>
            </a:r>
            <a:r>
              <a:rPr lang="ru-RU" sz="1400" dirty="0" smtClean="0"/>
              <a:t>2024</a:t>
            </a:r>
            <a:endParaRPr lang="ru-RU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281F5BA-0898-4E68-B4A5-ABEB68ACFD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396" y="136525"/>
            <a:ext cx="2435604" cy="755754"/>
          </a:xfrm>
          <a:prstGeom prst="rect">
            <a:avLst/>
          </a:prstGeom>
        </p:spPr>
      </p:pic>
      <p:sp>
        <p:nvSpPr>
          <p:cNvPr id="14" name="AutoShape 2" descr="Сдавать старые медикаменты на переработку необходимо для того, чтобы избежать загрязнения окружающей среды. Фото: пресс-служба КФ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Проект  ,лекарства, просроченные лекарства, раздельный сбор, Вероника Николаевна, Одина Махмудо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440" y="1138847"/>
            <a:ext cx="2626987" cy="350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media.kpfu.ru/sites/default/files/2022-12/18364B34-1D7E-4796-81A3-1700D52A4E89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41" y="4079033"/>
            <a:ext cx="3136494" cy="209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421" y="1436947"/>
            <a:ext cx="3220433" cy="21134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57C196A-1C21-4690-B919-00DFC18C2538}"/>
              </a:ext>
            </a:extLst>
          </p:cNvPr>
          <p:cNvSpPr txBox="1"/>
          <p:nvPr/>
        </p:nvSpPr>
        <p:spPr>
          <a:xfrm>
            <a:off x="4030671" y="713623"/>
            <a:ext cx="3959219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tt-RU" sz="2000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по утилиза</a:t>
            </a:r>
            <a:r>
              <a:rPr lang="ru-RU" sz="2000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</a:t>
            </a:r>
            <a:r>
              <a:rPr lang="tt-RU" sz="2000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ии лекарственных средств</a:t>
            </a:r>
            <a:endParaRPr lang="ru-RU" sz="2000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89440" y="4875947"/>
            <a:ext cx="26269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1A1A1A"/>
                </a:solidFill>
              </a:rPr>
              <a:t>Всего</a:t>
            </a:r>
            <a:r>
              <a:rPr lang="ru-RU" i="1" dirty="0">
                <a:solidFill>
                  <a:srgbClr val="000000"/>
                </a:solidFill>
              </a:rPr>
              <a:t> </a:t>
            </a:r>
            <a:r>
              <a:rPr lang="ru-RU" i="1" dirty="0" smtClean="0">
                <a:solidFill>
                  <a:srgbClr val="000000"/>
                </a:solidFill>
              </a:rPr>
              <a:t>собрано </a:t>
            </a:r>
            <a:r>
              <a:rPr lang="ru-RU" i="1" dirty="0">
                <a:solidFill>
                  <a:srgbClr val="000000"/>
                </a:solidFill>
              </a:rPr>
              <a:t>4683 наименований, 209 кг лекарственных средств.</a:t>
            </a:r>
            <a:endParaRPr lang="ru-RU" i="1" dirty="0"/>
          </a:p>
        </p:txBody>
      </p:sp>
      <p:sp>
        <p:nvSpPr>
          <p:cNvPr id="22" name="Прямоугольник: скругленные углы 10">
            <a:extLst>
              <a:ext uri="{FF2B5EF4-FFF2-40B4-BE49-F238E27FC236}">
                <a16:creationId xmlns:a16="http://schemas.microsoft.com/office/drawing/2014/main" xmlns="" id="{9AE5824F-74B4-46F7-94E9-CFFCD11BF0BA}"/>
              </a:ext>
            </a:extLst>
          </p:cNvPr>
          <p:cNvSpPr/>
          <p:nvPr/>
        </p:nvSpPr>
        <p:spPr>
          <a:xfrm>
            <a:off x="8191500" y="1441939"/>
            <a:ext cx="3303023" cy="758336"/>
          </a:xfrm>
          <a:prstGeom prst="roundRect">
            <a:avLst/>
          </a:prstGeom>
          <a:ln w="19050">
            <a:solidFill>
              <a:srgbClr val="9A3D8F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Студенческий научный кружок, «Клуб журналов» (</a:t>
            </a:r>
            <a:r>
              <a:rPr lang="en-US" sz="1400" b="1" dirty="0" smtClean="0">
                <a:solidFill>
                  <a:schemeClr val="tx1"/>
                </a:solidFill>
              </a:rPr>
              <a:t>Journal Club</a:t>
            </a:r>
            <a:r>
              <a:rPr lang="ru-RU" sz="1400" b="1" dirty="0" smtClean="0">
                <a:solidFill>
                  <a:schemeClr val="tx1"/>
                </a:solidFill>
              </a:rPr>
              <a:t>)</a:t>
            </a:r>
            <a:endParaRPr lang="ru-RU" sz="1400" dirty="0"/>
          </a:p>
        </p:txBody>
      </p:sp>
      <p:sp>
        <p:nvSpPr>
          <p:cNvPr id="23" name="Прямоугольник: скругленные углы 10">
            <a:extLst>
              <a:ext uri="{FF2B5EF4-FFF2-40B4-BE49-F238E27FC236}">
                <a16:creationId xmlns:a16="http://schemas.microsoft.com/office/drawing/2014/main" xmlns="" id="{9AE5824F-74B4-46F7-94E9-CFFCD11BF0BA}"/>
              </a:ext>
            </a:extLst>
          </p:cNvPr>
          <p:cNvSpPr/>
          <p:nvPr/>
        </p:nvSpPr>
        <p:spPr>
          <a:xfrm>
            <a:off x="8248650" y="2518264"/>
            <a:ext cx="3245873" cy="758336"/>
          </a:xfrm>
          <a:prstGeom prst="roundRect">
            <a:avLst/>
          </a:prstGeom>
          <a:ln w="19050">
            <a:solidFill>
              <a:srgbClr val="9A3D8F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Локальный этический комитет КФУ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0349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-43418" y="117054"/>
            <a:ext cx="37882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a typeface="+mj-ea"/>
                <a:cs typeface="+mj-cs"/>
              </a:rPr>
              <a:t>Кадры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43999B2-A098-4549-AB5A-38A559D9F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674" y="15380"/>
            <a:ext cx="2308326" cy="716260"/>
          </a:xfrm>
          <a:prstGeom prst="rect">
            <a:avLst/>
          </a:prstGeom>
        </p:spPr>
      </p:pic>
      <p:graphicFrame>
        <p:nvGraphicFramePr>
          <p:cNvPr id="8" name="Таблица 9">
            <a:extLst>
              <a:ext uri="{FF2B5EF4-FFF2-40B4-BE49-F238E27FC236}">
                <a16:creationId xmlns:a16="http://schemas.microsoft.com/office/drawing/2014/main" xmlns="" id="{C1337423-173D-4204-BC9B-5FCAED660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30132"/>
              </p:ext>
            </p:extLst>
          </p:nvPr>
        </p:nvGraphicFramePr>
        <p:xfrm>
          <a:off x="1103445" y="339199"/>
          <a:ext cx="11002830" cy="5312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7486">
                  <a:extLst>
                    <a:ext uri="{9D8B030D-6E8A-4147-A177-3AD203B41FA5}">
                      <a16:colId xmlns:a16="http://schemas.microsoft.com/office/drawing/2014/main" xmlns="" val="1872599692"/>
                    </a:ext>
                  </a:extLst>
                </a:gridCol>
                <a:gridCol w="120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88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1464">
                  <a:extLst>
                    <a:ext uri="{9D8B030D-6E8A-4147-A177-3AD203B41FA5}">
                      <a16:colId xmlns:a16="http://schemas.microsoft.com/office/drawing/2014/main" xmlns="" val="3804961830"/>
                    </a:ext>
                  </a:extLst>
                </a:gridCol>
                <a:gridCol w="1004087">
                  <a:extLst>
                    <a:ext uri="{9D8B030D-6E8A-4147-A177-3AD203B41FA5}">
                      <a16:colId xmlns:a16="http://schemas.microsoft.com/office/drawing/2014/main" xmlns="" val="4086514695"/>
                    </a:ext>
                  </a:extLst>
                </a:gridCol>
                <a:gridCol w="994524">
                  <a:extLst>
                    <a:ext uri="{9D8B030D-6E8A-4147-A177-3AD203B41FA5}">
                      <a16:colId xmlns:a16="http://schemas.microsoft.com/office/drawing/2014/main" xmlns="" val="551243428"/>
                    </a:ext>
                  </a:extLst>
                </a:gridCol>
                <a:gridCol w="1042338">
                  <a:extLst>
                    <a:ext uri="{9D8B030D-6E8A-4147-A177-3AD203B41FA5}">
                      <a16:colId xmlns:a16="http://schemas.microsoft.com/office/drawing/2014/main" xmlns="" val="3583954264"/>
                    </a:ext>
                  </a:extLst>
                </a:gridCol>
              </a:tblGrid>
              <a:tr h="71589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202</a:t>
                      </a:r>
                      <a:r>
                        <a:rPr lang="ru-RU" sz="1400" dirty="0"/>
                        <a:t>3-</a:t>
                      </a:r>
                      <a:r>
                        <a:rPr lang="en-US" sz="1400" dirty="0"/>
                        <a:t>202</a:t>
                      </a:r>
                      <a:r>
                        <a:rPr lang="ru-RU" sz="1400" dirty="0" smtClean="0"/>
                        <a:t>4</a:t>
                      </a:r>
                      <a:endParaRPr lang="en-US" sz="1400" dirty="0"/>
                    </a:p>
                  </a:txBody>
                  <a:tcPr anchor="ctr">
                    <a:solidFill>
                      <a:srgbClr val="9A3D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202</a:t>
                      </a:r>
                      <a:r>
                        <a:rPr lang="ru-RU" sz="1400" dirty="0"/>
                        <a:t>4</a:t>
                      </a:r>
                      <a:r>
                        <a:rPr lang="en-US" sz="1400" dirty="0"/>
                        <a:t>-202</a:t>
                      </a:r>
                      <a:r>
                        <a:rPr lang="ru-RU" sz="1400" dirty="0" smtClean="0"/>
                        <a:t>5</a:t>
                      </a:r>
                      <a:endParaRPr lang="en-US" sz="1400" dirty="0"/>
                    </a:p>
                  </a:txBody>
                  <a:tcPr anchor="ctr">
                    <a:solidFill>
                      <a:srgbClr val="9A3D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202</a:t>
                      </a:r>
                      <a:r>
                        <a:rPr lang="ru-RU" sz="1400" dirty="0"/>
                        <a:t>5</a:t>
                      </a:r>
                      <a:r>
                        <a:rPr lang="en-US" sz="1400" dirty="0"/>
                        <a:t>-202</a:t>
                      </a:r>
                      <a:r>
                        <a:rPr lang="ru-RU" sz="1400" dirty="0" smtClean="0"/>
                        <a:t>6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202</a:t>
                      </a:r>
                      <a:r>
                        <a:rPr lang="ru-RU" sz="1400" dirty="0"/>
                        <a:t>6</a:t>
                      </a:r>
                      <a:r>
                        <a:rPr lang="en-US" sz="1400" dirty="0"/>
                        <a:t>-202</a:t>
                      </a:r>
                      <a:r>
                        <a:rPr lang="ru-RU" sz="1400" dirty="0" smtClean="0"/>
                        <a:t>7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202</a:t>
                      </a:r>
                      <a:r>
                        <a:rPr lang="ru-RU" sz="1400" dirty="0" smtClean="0"/>
                        <a:t>7</a:t>
                      </a:r>
                      <a:r>
                        <a:rPr lang="en-US" sz="1400" dirty="0" smtClean="0"/>
                        <a:t>-202</a:t>
                      </a:r>
                      <a:r>
                        <a:rPr lang="ru-RU" sz="1400" dirty="0" smtClean="0"/>
                        <a:t>8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202</a:t>
                      </a:r>
                      <a:r>
                        <a:rPr lang="ru-RU" sz="1400" dirty="0" smtClean="0"/>
                        <a:t>8</a:t>
                      </a:r>
                      <a:r>
                        <a:rPr lang="en-US" sz="1400" dirty="0" smtClean="0"/>
                        <a:t>-202</a:t>
                      </a:r>
                      <a:r>
                        <a:rPr lang="ru-RU" sz="1400" dirty="0" smtClean="0"/>
                        <a:t>9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200573"/>
                  </a:ext>
                </a:extLst>
              </a:tr>
              <a:tr h="316509">
                <a:tc>
                  <a:txBody>
                    <a:bodyPr/>
                    <a:lstStyle/>
                    <a:p>
                      <a:r>
                        <a:rPr lang="ru-RU" sz="1300" b="1" dirty="0"/>
                        <a:t>Количество ставок ППС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34,9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43,1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2475101"/>
                  </a:ext>
                </a:extLst>
              </a:tr>
              <a:tr h="349560">
                <a:tc>
                  <a:txBody>
                    <a:bodyPr/>
                    <a:lstStyle/>
                    <a:p>
                      <a:r>
                        <a:rPr lang="ru-RU" sz="1300" b="1" dirty="0"/>
                        <a:t>Количество ППС (всего)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79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86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67662378"/>
                  </a:ext>
                </a:extLst>
              </a:tr>
              <a:tr h="349560">
                <a:tc>
                  <a:txBody>
                    <a:bodyPr/>
                    <a:lstStyle/>
                    <a:p>
                      <a:r>
                        <a:rPr lang="ru-RU" sz="1300" b="1" dirty="0"/>
                        <a:t>ППС (основные сотрудники)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9560">
                <a:tc>
                  <a:txBody>
                    <a:bodyPr/>
                    <a:lstStyle/>
                    <a:p>
                      <a:r>
                        <a:rPr lang="ru-RU" sz="1300" b="1" dirty="0"/>
                        <a:t>ППС (совместители)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63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68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62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7695">
                <a:tc>
                  <a:txBody>
                    <a:bodyPr/>
                    <a:lstStyle/>
                    <a:p>
                      <a:r>
                        <a:rPr lang="ru-RU" sz="1300" b="1" dirty="0"/>
                        <a:t>ППС (сотрудники МСЧ </a:t>
                      </a:r>
                      <a:r>
                        <a:rPr lang="ru-RU" sz="1300" b="1" dirty="0" smtClean="0"/>
                        <a:t>КФУ/</a:t>
                      </a:r>
                      <a:r>
                        <a:rPr lang="ru-RU" sz="1300" b="1" dirty="0" err="1" smtClean="0"/>
                        <a:t>осн</a:t>
                      </a:r>
                      <a:r>
                        <a:rPr lang="ru-RU" sz="1300" b="1" dirty="0" smtClean="0"/>
                        <a:t>. - совмещают </a:t>
                      </a:r>
                      <a:r>
                        <a:rPr lang="ru-RU" sz="1300" b="1" dirty="0"/>
                        <a:t>в МСЧ</a:t>
                      </a:r>
                      <a:r>
                        <a:rPr lang="ru-RU" sz="1300" b="1" baseline="0" dirty="0"/>
                        <a:t> КФУ</a:t>
                      </a:r>
                      <a:r>
                        <a:rPr lang="ru-RU" sz="1300" b="1" dirty="0" smtClean="0"/>
                        <a:t>)</a:t>
                      </a:r>
                      <a:endParaRPr lang="ru-RU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12/58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13/66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13/65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13/65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13/65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13/65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5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</a:rPr>
                        <a:t>Средний возраст 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ППС (</a:t>
                      </a:r>
                      <a:r>
                        <a:rPr lang="ru-RU" sz="1300" b="1" dirty="0" err="1" smtClean="0">
                          <a:solidFill>
                            <a:schemeClr val="tx1"/>
                          </a:solidFill>
                        </a:rPr>
                        <a:t>осн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. сотрудники)</a:t>
                      </a:r>
                      <a:endParaRPr lang="ru-RU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91434028"/>
                  </a:ext>
                </a:extLst>
              </a:tr>
              <a:tr h="195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Доля работников до 39 лет (</a:t>
                      </a:r>
                      <a:r>
                        <a:rPr lang="ru-RU" sz="1300" b="1" dirty="0" err="1" smtClean="0">
                          <a:solidFill>
                            <a:schemeClr val="tx1"/>
                          </a:solidFill>
                        </a:rPr>
                        <a:t>осн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. сотрудники)</a:t>
                      </a:r>
                      <a:endParaRPr lang="ru-RU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46,3%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61,1%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52,6%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47%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0085735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300" b="1" dirty="0" err="1">
                          <a:solidFill>
                            <a:schemeClr val="tx1"/>
                          </a:solidFill>
                        </a:rPr>
                        <a:t>Остепененность</a:t>
                      </a:r>
                      <a:r>
                        <a:rPr lang="ru-RU" sz="1300" b="1" dirty="0">
                          <a:solidFill>
                            <a:schemeClr val="tx1"/>
                          </a:solidFill>
                        </a:rPr>
                        <a:t> ППС, %</a:t>
                      </a:r>
                      <a:r>
                        <a:rPr lang="ru-RU" sz="13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sz="1300" b="1" baseline="0" dirty="0">
                          <a:solidFill>
                            <a:schemeClr val="tx1"/>
                          </a:solidFill>
                        </a:rPr>
                        <a:t>(в том  числе докторов наук/кандидатов наук, </a:t>
                      </a:r>
                      <a:r>
                        <a:rPr lang="ru-RU" sz="1300" b="1" baseline="0" dirty="0" err="1">
                          <a:solidFill>
                            <a:schemeClr val="tx1"/>
                          </a:solidFill>
                        </a:rPr>
                        <a:t>абс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</a:rPr>
                        <a:t>.), всего</a:t>
                      </a:r>
                      <a:endParaRPr lang="ru-RU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58,2% (4/42)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59,3% (6/45)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6473338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300" b="1" dirty="0" err="1" smtClean="0">
                          <a:solidFill>
                            <a:schemeClr val="tx1"/>
                          </a:solidFill>
                        </a:rPr>
                        <a:t>Остепененность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 ППС, %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</a:rPr>
                        <a:t>(в том  числе докторов наук/кандидатов наук, </a:t>
                      </a:r>
                      <a:r>
                        <a:rPr lang="ru-RU" sz="1300" b="1" baseline="0" dirty="0" err="1" smtClean="0">
                          <a:solidFill>
                            <a:schemeClr val="tx1"/>
                          </a:solidFill>
                        </a:rPr>
                        <a:t>абс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</a:rPr>
                        <a:t>.), </a:t>
                      </a:r>
                      <a:r>
                        <a:rPr lang="ru-RU" sz="1300" b="1" baseline="0" dirty="0" err="1" smtClean="0">
                          <a:solidFill>
                            <a:schemeClr val="tx1"/>
                          </a:solidFill>
                        </a:rPr>
                        <a:t>осн.сотр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13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68,8% (1/10)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61% (1/10)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68,4%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70%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72%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70%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7188381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ru-RU" sz="1300" b="1" dirty="0"/>
                        <a:t>Доля ППС</a:t>
                      </a:r>
                      <a:r>
                        <a:rPr lang="ru-RU" sz="1300" b="1" baseline="0" dirty="0"/>
                        <a:t>, преподающих на английском </a:t>
                      </a:r>
                      <a:r>
                        <a:rPr lang="ru-RU" sz="1300" b="1" baseline="0" dirty="0" smtClean="0"/>
                        <a:t>языке (все </a:t>
                      </a:r>
                      <a:r>
                        <a:rPr lang="ru-RU" sz="1300" b="1" baseline="0" dirty="0" err="1" smtClean="0"/>
                        <a:t>сотр</a:t>
                      </a:r>
                      <a:r>
                        <a:rPr lang="ru-RU" sz="1300" b="1" baseline="0" dirty="0" smtClean="0"/>
                        <a:t>.)</a:t>
                      </a:r>
                      <a:endParaRPr lang="ru-RU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30,4%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30,2%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33%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38%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40%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45%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83651602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/>
                        <a:t>Доля ППС</a:t>
                      </a:r>
                      <a:r>
                        <a:rPr lang="ru-RU" sz="1300" b="1" baseline="0" dirty="0" smtClean="0"/>
                        <a:t>, преподающих на английском языке (</a:t>
                      </a:r>
                      <a:r>
                        <a:rPr lang="ru-RU" sz="1300" b="1" baseline="0" dirty="0" err="1" smtClean="0"/>
                        <a:t>осн</a:t>
                      </a:r>
                      <a:r>
                        <a:rPr lang="ru-RU" sz="1300" b="1" baseline="0" dirty="0" smtClean="0"/>
                        <a:t>. </a:t>
                      </a:r>
                      <a:r>
                        <a:rPr lang="ru-RU" sz="1300" b="1" baseline="0" dirty="0" err="1" smtClean="0"/>
                        <a:t>сотр</a:t>
                      </a:r>
                      <a:r>
                        <a:rPr lang="ru-RU" sz="1300" b="1" baseline="0" dirty="0" smtClean="0"/>
                        <a:t>.)</a:t>
                      </a:r>
                      <a:endParaRPr lang="ru-RU" sz="13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50%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61,1%</a:t>
                      </a:r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65%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68%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70%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70%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55555664"/>
                  </a:ext>
                </a:extLst>
              </a:tr>
              <a:tr h="349335">
                <a:tc>
                  <a:txBody>
                    <a:bodyPr/>
                    <a:lstStyle/>
                    <a:p>
                      <a:r>
                        <a:rPr lang="ru-RU" sz="1300" b="1" dirty="0" smtClean="0"/>
                        <a:t>Количество защит кандидатских и докторских</a:t>
                      </a:r>
                      <a:r>
                        <a:rPr lang="ru-RU" sz="1300" b="1" baseline="0" dirty="0" smtClean="0"/>
                        <a:t> диссертаций</a:t>
                      </a:r>
                      <a:endParaRPr lang="ru-RU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кмн</a:t>
                      </a:r>
                      <a:r>
                        <a:rPr lang="ru-RU" sz="1400" dirty="0" smtClean="0"/>
                        <a:t> – 1,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дмн</a:t>
                      </a:r>
                      <a:r>
                        <a:rPr lang="ru-RU" sz="1400" dirty="0" smtClean="0"/>
                        <a:t> -1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кмн-1, дмн-2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кмн-1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кмн-1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3801691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396803" y="6128473"/>
            <a:ext cx="9261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9</a:t>
            </a:r>
            <a:r>
              <a:rPr lang="ru-RU" dirty="0" smtClean="0">
                <a:solidFill>
                  <a:srgbClr val="002060"/>
                </a:solidFill>
              </a:rPr>
              <a:t> выпускников КФУ – сотрудники кафедры внутренних болезней </a:t>
            </a:r>
            <a:r>
              <a:rPr lang="ru-RU" dirty="0" err="1" smtClean="0">
                <a:solidFill>
                  <a:srgbClr val="002060"/>
                </a:solidFill>
              </a:rPr>
              <a:t>ИФМиБ</a:t>
            </a:r>
            <a:r>
              <a:rPr lang="ru-RU" dirty="0" smtClean="0">
                <a:solidFill>
                  <a:srgbClr val="002060"/>
                </a:solidFill>
              </a:rPr>
              <a:t> КФУ.</a:t>
            </a:r>
          </a:p>
        </p:txBody>
      </p:sp>
    </p:spTree>
    <p:extLst>
      <p:ext uri="{BB962C8B-B14F-4D97-AF65-F5344CB8AC3E}">
        <p14:creationId xmlns:p14="http://schemas.microsoft.com/office/powerpoint/2010/main" val="108730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344"/>
            <a:ext cx="12996168" cy="689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27648" y="4110174"/>
            <a:ext cx="9072331" cy="1107947"/>
          </a:xfrm>
          <a:prstGeom prst="rect">
            <a:avLst/>
          </a:prstGeom>
          <a:noFill/>
        </p:spPr>
        <p:txBody>
          <a:bodyPr wrap="square" lIns="121872" tIns="60936" rIns="121872" bIns="60936" rtlCol="0">
            <a:spAutoFit/>
          </a:bodyPr>
          <a:lstStyle/>
          <a:p>
            <a:pPr defTabSz="609299"/>
            <a:r>
              <a:rPr lang="ru-RU" sz="6400" b="1" dirty="0">
                <a:solidFill>
                  <a:prstClr val="white"/>
                </a:solidFill>
                <a:latin typeface="PT Sans" panose="020B0503020203020204" pitchFamily="34" charset="-52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8455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7CF38-C8DA-41CC-90D7-19B87D0B1F70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65f5be5a-0317-4c33-b4cf-edd04de31070"/>
    <ds:schemaRef ds:uri="ca3c29d9-38b7-4bc7-908d-7dc65310443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4535</TotalTime>
  <Words>1532</Words>
  <Application>Microsoft Office PowerPoint</Application>
  <PresentationFormat>Произвольный</PresentationFormat>
  <Paragraphs>416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Абдулхаков Сайяр Рустамович</cp:lastModifiedBy>
  <cp:revision>385</cp:revision>
  <cp:lastPrinted>2024-04-25T07:30:30Z</cp:lastPrinted>
  <dcterms:created xsi:type="dcterms:W3CDTF">2022-05-17T06:19:58Z</dcterms:created>
  <dcterms:modified xsi:type="dcterms:W3CDTF">2024-09-16T07:32:41Z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