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4"/>
  </p:notesMasterIdLst>
  <p:sldIdLst>
    <p:sldId id="373" r:id="rId2"/>
    <p:sldId id="374" r:id="rId3"/>
  </p:sldIdLst>
  <p:sldSz cx="9144000" cy="5143500" type="screen16x9"/>
  <p:notesSz cx="6797675" cy="9928225"/>
  <p:defaultTextStyle>
    <a:defPPr>
      <a:defRPr lang="ru-RU"/>
    </a:defPPr>
    <a:lvl1pPr marL="0" algn="l" defTabSz="91417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82" algn="l" defTabSz="91417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75" algn="l" defTabSz="91417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60" algn="l" defTabSz="91417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49" algn="l" defTabSz="91417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30" algn="l" defTabSz="91417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12" algn="l" defTabSz="91417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00" algn="l" defTabSz="91417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686" algn="l" defTabSz="91417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71" autoAdjust="0"/>
  </p:normalViewPr>
  <p:slideViewPr>
    <p:cSldViewPr>
      <p:cViewPr varScale="1">
        <p:scale>
          <a:sx n="132" d="100"/>
          <a:sy n="132" d="100"/>
        </p:scale>
        <p:origin x="93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20E2F-E11A-4DE3-B8AE-12EEAC3C662E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C2A53-880A-4876-AB12-E3942347A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874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2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75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60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49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30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12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00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86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01476-E544-4C93-9870-8FB65BE1004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421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01476-E544-4C93-9870-8FB65BE10040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946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3"/>
          </a:xfrm>
        </p:spPr>
        <p:txBody>
          <a:bodyPr/>
          <a:lstStyle>
            <a:lvl1pPr marL="0" indent="0" algn="ctr">
              <a:buNone/>
              <a:defRPr sz="1800"/>
            </a:lvl1pPr>
            <a:lvl2pPr marL="339731" indent="0" algn="ctr">
              <a:buNone/>
              <a:defRPr sz="1600"/>
            </a:lvl2pPr>
            <a:lvl3pPr marL="679479" indent="0" algn="ctr">
              <a:buNone/>
              <a:defRPr sz="1400"/>
            </a:lvl3pPr>
            <a:lvl4pPr marL="1019221" indent="0" algn="ctr">
              <a:buNone/>
              <a:defRPr sz="1100"/>
            </a:lvl4pPr>
            <a:lvl5pPr marL="1358939" indent="0" algn="ctr">
              <a:buNone/>
              <a:defRPr sz="1100"/>
            </a:lvl5pPr>
            <a:lvl6pPr marL="1698701" indent="0" algn="ctr">
              <a:buNone/>
              <a:defRPr sz="1100"/>
            </a:lvl6pPr>
            <a:lvl7pPr marL="2038448" indent="0" algn="ctr">
              <a:buNone/>
              <a:defRPr sz="1100"/>
            </a:lvl7pPr>
            <a:lvl8pPr marL="2378168" indent="0" algn="ctr">
              <a:buNone/>
              <a:defRPr sz="1100"/>
            </a:lvl8pPr>
            <a:lvl9pPr marL="2717889" indent="0" algn="ctr">
              <a:buNone/>
              <a:defRPr sz="1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689E9-B688-419C-8B76-93A4A6E2DD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788" y="1902873"/>
            <a:ext cx="3820212" cy="324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9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DAB2-5F0B-44AD-A6DD-A33480E54F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292" y="3676365"/>
            <a:ext cx="1639793" cy="136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69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69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135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39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6794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1922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5893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69870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3844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7816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1788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2069-6CD8-4560-B5AE-5246487DE91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23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A7F60-B8DB-4105-B64E-72BA69E422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69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4572-45EB-49D0-99FD-9591FBEB3F6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28650" y="3656671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628650" y="2546053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7"/>
          </p:nvPr>
        </p:nvSpPr>
        <p:spPr>
          <a:xfrm>
            <a:off x="628650" y="1418992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8"/>
          </p:nvPr>
        </p:nvSpPr>
        <p:spPr>
          <a:xfrm>
            <a:off x="4203481" y="3656671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9"/>
          </p:nvPr>
        </p:nvSpPr>
        <p:spPr>
          <a:xfrm>
            <a:off x="4203481" y="2546053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20"/>
          </p:nvPr>
        </p:nvSpPr>
        <p:spPr>
          <a:xfrm>
            <a:off x="4203481" y="1418992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023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49"/>
            <a:ext cx="3446736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E0FE-02B3-415A-B139-3D9784E4DAB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28650" y="3000798"/>
            <a:ext cx="3446736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195598" y="1369249"/>
            <a:ext cx="3446736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195598" y="3000798"/>
            <a:ext cx="3446736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110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83" y="1369249"/>
            <a:ext cx="1665233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67D7-CE67-4129-A5EB-D63E31CC169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28683" y="3000798"/>
            <a:ext cx="1665233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6"/>
          </p:nvPr>
        </p:nvSpPr>
        <p:spPr>
          <a:xfrm>
            <a:off x="2412192" y="1369249"/>
            <a:ext cx="1665233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7"/>
          </p:nvPr>
        </p:nvSpPr>
        <p:spPr>
          <a:xfrm>
            <a:off x="2412192" y="3000798"/>
            <a:ext cx="1665233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4195722" y="1369249"/>
            <a:ext cx="1665233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9"/>
          </p:nvPr>
        </p:nvSpPr>
        <p:spPr>
          <a:xfrm>
            <a:off x="4195722" y="3000798"/>
            <a:ext cx="1665233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20"/>
          </p:nvPr>
        </p:nvSpPr>
        <p:spPr>
          <a:xfrm>
            <a:off x="5979216" y="1369249"/>
            <a:ext cx="1665233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21"/>
          </p:nvPr>
        </p:nvSpPr>
        <p:spPr>
          <a:xfrm>
            <a:off x="5979216" y="3000798"/>
            <a:ext cx="1665233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454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96447-DAAB-4B35-870A-C307778FD4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17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5D805-C4B5-47B9-89DD-9B032F9D4E0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28650" y="3656671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628650" y="2546053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7"/>
          </p:nvPr>
        </p:nvSpPr>
        <p:spPr>
          <a:xfrm>
            <a:off x="628650" y="1418992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8"/>
          </p:nvPr>
        </p:nvSpPr>
        <p:spPr>
          <a:xfrm>
            <a:off x="4203481" y="3656671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9"/>
          </p:nvPr>
        </p:nvSpPr>
        <p:spPr>
          <a:xfrm>
            <a:off x="4203481" y="2546053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20"/>
          </p:nvPr>
        </p:nvSpPr>
        <p:spPr>
          <a:xfrm>
            <a:off x="4203481" y="1418992"/>
            <a:ext cx="3446736" cy="9760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851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49"/>
            <a:ext cx="3446736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3C47-3C8A-432F-B819-60611A45BDE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28650" y="3000798"/>
            <a:ext cx="3446736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195598" y="1369249"/>
            <a:ext cx="3446736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195598" y="3000798"/>
            <a:ext cx="3446736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974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83" y="1369249"/>
            <a:ext cx="1665233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5A4FE-E4D3-41B9-B46C-E13027B7DF7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28683" y="3000798"/>
            <a:ext cx="1665233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6"/>
          </p:nvPr>
        </p:nvSpPr>
        <p:spPr>
          <a:xfrm>
            <a:off x="2412192" y="1369249"/>
            <a:ext cx="1665233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7"/>
          </p:nvPr>
        </p:nvSpPr>
        <p:spPr>
          <a:xfrm>
            <a:off x="2412192" y="3000798"/>
            <a:ext cx="1665233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4195722" y="1369249"/>
            <a:ext cx="1665233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9"/>
          </p:nvPr>
        </p:nvSpPr>
        <p:spPr>
          <a:xfrm>
            <a:off x="4195722" y="3000798"/>
            <a:ext cx="1665233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20"/>
          </p:nvPr>
        </p:nvSpPr>
        <p:spPr>
          <a:xfrm>
            <a:off x="5979216" y="1369249"/>
            <a:ext cx="1665233" cy="15303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21"/>
          </p:nvPr>
        </p:nvSpPr>
        <p:spPr>
          <a:xfrm>
            <a:off x="5979216" y="3000798"/>
            <a:ext cx="1665233" cy="16319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350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39731" indent="0">
              <a:buNone/>
              <a:defRPr sz="1600" b="1"/>
            </a:lvl2pPr>
            <a:lvl3pPr marL="679479" indent="0">
              <a:buNone/>
              <a:defRPr sz="1400" b="1"/>
            </a:lvl3pPr>
            <a:lvl4pPr marL="1019221" indent="0">
              <a:buNone/>
              <a:defRPr sz="1100" b="1"/>
            </a:lvl4pPr>
            <a:lvl5pPr marL="1358939" indent="0">
              <a:buNone/>
              <a:defRPr sz="1100" b="1"/>
            </a:lvl5pPr>
            <a:lvl6pPr marL="1698701" indent="0">
              <a:buNone/>
              <a:defRPr sz="1100" b="1"/>
            </a:lvl6pPr>
            <a:lvl7pPr marL="2038448" indent="0">
              <a:buNone/>
              <a:defRPr sz="1100" b="1"/>
            </a:lvl7pPr>
            <a:lvl8pPr marL="2378168" indent="0">
              <a:buNone/>
              <a:defRPr sz="1100" b="1"/>
            </a:lvl8pPr>
            <a:lvl9pPr marL="2717889" indent="0">
              <a:buNone/>
              <a:defRPr sz="1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9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39731" indent="0">
              <a:buNone/>
              <a:defRPr sz="1600" b="1"/>
            </a:lvl2pPr>
            <a:lvl3pPr marL="679479" indent="0">
              <a:buNone/>
              <a:defRPr sz="1400" b="1"/>
            </a:lvl3pPr>
            <a:lvl4pPr marL="1019221" indent="0">
              <a:buNone/>
              <a:defRPr sz="1100" b="1"/>
            </a:lvl4pPr>
            <a:lvl5pPr marL="1358939" indent="0">
              <a:buNone/>
              <a:defRPr sz="1100" b="1"/>
            </a:lvl5pPr>
            <a:lvl6pPr marL="1698701" indent="0">
              <a:buNone/>
              <a:defRPr sz="1100" b="1"/>
            </a:lvl6pPr>
            <a:lvl7pPr marL="2038448" indent="0">
              <a:buNone/>
              <a:defRPr sz="1100" b="1"/>
            </a:lvl7pPr>
            <a:lvl8pPr marL="2378168" indent="0">
              <a:buNone/>
              <a:defRPr sz="1100" b="1"/>
            </a:lvl8pPr>
            <a:lvl9pPr marL="2717889" indent="0">
              <a:buNone/>
              <a:defRPr sz="1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1878809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32293-3A3C-48C9-8D2F-5E4216E69E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810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B54D-2450-4C4D-98C9-97CA5AE570F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79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842F-A78B-4A33-9C3A-05D7E70206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14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EA5C0-AEF7-476B-BAE1-A533F357BB9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0" y="3676365"/>
            <a:ext cx="1587946" cy="136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0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4350"/>
            <a:ext cx="8077200" cy="685800"/>
          </a:xfrm>
        </p:spPr>
        <p:txBody>
          <a:bodyPr/>
          <a:lstStyle/>
          <a:p>
            <a:r>
              <a:rPr lang="ru-RU" noProof="0"/>
              <a:t>Click to edit Master title style</a:t>
            </a:r>
          </a:p>
        </p:txBody>
      </p:sp>
      <p:cxnSp>
        <p:nvCxnSpPr>
          <p:cNvPr id="10" name="Shape 9"/>
          <p:cNvCxnSpPr/>
          <p:nvPr/>
        </p:nvCxnSpPr>
        <p:spPr>
          <a:xfrm rot="5400000" flipH="1" flipV="1">
            <a:off x="4439104" y="-3600450"/>
            <a:ext cx="1142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1283-C12E-4EB9-A99D-D5A381F1CE7C}" type="datetime1">
              <a:rPr lang="ru-RU" smtClean="0">
                <a:solidFill>
                  <a:srgbClr val="000000"/>
                </a:solidFill>
              </a:rPr>
              <a:pPr/>
              <a:t>25.09.2019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Slide </a:t>
            </a:r>
            <a:fld id="{809C485F-BCF1-4F01-B7B9-D9EEAB52897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67943" tIns="34001" rIns="67943" bIns="34001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7943" tIns="34001" rIns="67943" bIns="3400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516"/>
            <a:ext cx="2057400" cy="273844"/>
          </a:xfrm>
          <a:prstGeom prst="rect">
            <a:avLst/>
          </a:prstGeom>
        </p:spPr>
        <p:txBody>
          <a:bodyPr vert="horz" lIns="67943" tIns="34001" rIns="67943" bIns="34001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39731"/>
            <a:fld id="{75B4D395-1BCF-47DE-B8AB-27A35FE7021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339731"/>
              <a:t>25.09.2019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516"/>
            <a:ext cx="3086100" cy="273844"/>
          </a:xfrm>
          <a:prstGeom prst="rect">
            <a:avLst/>
          </a:prstGeom>
        </p:spPr>
        <p:txBody>
          <a:bodyPr vert="horz" lIns="67943" tIns="34001" rIns="67943" bIns="34001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39731"/>
            <a:r>
              <a:rPr lang="ru-RU">
                <a:solidFill>
                  <a:prstClr val="black">
                    <a:tint val="75000"/>
                  </a:prstClr>
                </a:solidFill>
              </a:rPr>
              <a:t>Центр перспективного развития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516"/>
            <a:ext cx="2057400" cy="273844"/>
          </a:xfrm>
          <a:prstGeom prst="rect">
            <a:avLst/>
          </a:prstGeom>
        </p:spPr>
        <p:txBody>
          <a:bodyPr vert="horz" lIns="67943" tIns="34001" rIns="67943" bIns="34001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39731"/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33973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522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</p:sldLayoutIdLst>
  <p:hf hdr="0" ftr="0" dt="0"/>
  <p:txStyles>
    <p:titleStyle>
      <a:lvl1pPr algn="l" defTabSz="67947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9896" indent="-169896" algn="l" defTabSz="67947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9630" indent="-169896" algn="l" defTabSz="6794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49356" indent="-169896" algn="l" defTabSz="6794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9073" indent="-169896" algn="l" defTabSz="6794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28809" indent="-169896" algn="l" defTabSz="6794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68576" indent="-169896" algn="l" defTabSz="6794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08325" indent="-169896" algn="l" defTabSz="6794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8049" indent="-169896" algn="l" defTabSz="6794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87762" indent="-169896" algn="l" defTabSz="6794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947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39731" algn="l" defTabSz="67947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79479" algn="l" defTabSz="67947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19221" algn="l" defTabSz="67947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58939" algn="l" defTabSz="67947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8701" algn="l" defTabSz="67947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38448" algn="l" defTabSz="67947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8168" algn="l" defTabSz="67947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17889" algn="l" defTabSz="67947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012160" y="4732023"/>
            <a:ext cx="2057400" cy="273844"/>
          </a:xfrm>
        </p:spPr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E0C8E0D-A0BB-4780-A109-526F55A21564}"/>
              </a:ext>
            </a:extLst>
          </p:cNvPr>
          <p:cNvSpPr/>
          <p:nvPr/>
        </p:nvSpPr>
        <p:spPr>
          <a:xfrm>
            <a:off x="2915816" y="137633"/>
            <a:ext cx="6480719" cy="400097"/>
          </a:xfrm>
          <a:prstGeom prst="rect">
            <a:avLst/>
          </a:prstGeom>
        </p:spPr>
        <p:txBody>
          <a:bodyPr wrap="square" lIns="91428" tIns="45714" rIns="91428" bIns="45714">
            <a:spAutoFit/>
          </a:bodyPr>
          <a:lstStyle/>
          <a:p>
            <a:pPr defTabSz="914130"/>
            <a:r>
              <a:rPr lang="ru-RU" sz="2000" b="1" cap="all" dirty="0">
                <a:solidFill>
                  <a:schemeClr val="accent6">
                    <a:lumMod val="75000"/>
                  </a:schemeClr>
                </a:solidFill>
                <a:latin typeface="PT Sans" panose="020B0503020203020204" pitchFamily="34" charset="-52"/>
              </a:rPr>
              <a:t>Методика рейтинга ОСП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508F546-FB57-4BD7-94BB-7B577189F7F4}"/>
              </a:ext>
            </a:extLst>
          </p:cNvPr>
          <p:cNvSpPr/>
          <p:nvPr/>
        </p:nvSpPr>
        <p:spPr>
          <a:xfrm>
            <a:off x="467544" y="556791"/>
            <a:ext cx="6480719" cy="338542"/>
          </a:xfrm>
          <a:prstGeom prst="rect">
            <a:avLst/>
          </a:prstGeom>
        </p:spPr>
        <p:txBody>
          <a:bodyPr wrap="square" lIns="91428" tIns="45714" rIns="91428" bIns="45714">
            <a:spAutoFit/>
          </a:bodyPr>
          <a:lstStyle/>
          <a:p>
            <a:pPr defTabSz="914130"/>
            <a:r>
              <a:rPr lang="ru-RU" sz="1600" b="1" cap="all" dirty="0">
                <a:solidFill>
                  <a:schemeClr val="accent6">
                    <a:lumMod val="75000"/>
                  </a:schemeClr>
                </a:solidFill>
                <a:latin typeface="PT Sans" panose="020B0503020203020204" pitchFamily="34" charset="-52"/>
              </a:rPr>
              <a:t>ВСЕ ПОКАЗАТЕЛИ ПОДЕЛЕНЫ НА 6 БЛОКОВ: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ADF2C65-D4F2-46B5-AE79-F90CF25AC0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019280"/>
              </p:ext>
            </p:extLst>
          </p:nvPr>
        </p:nvGraphicFramePr>
        <p:xfrm>
          <a:off x="539552" y="987574"/>
          <a:ext cx="6096000" cy="2682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24536">
                  <a:extLst>
                    <a:ext uri="{9D8B030D-6E8A-4147-A177-3AD203B41FA5}">
                      <a16:colId xmlns:a16="http://schemas.microsoft.com/office/drawing/2014/main" val="265707183"/>
                    </a:ext>
                  </a:extLst>
                </a:gridCol>
                <a:gridCol w="1271464">
                  <a:extLst>
                    <a:ext uri="{9D8B030D-6E8A-4147-A177-3AD203B41FA5}">
                      <a16:colId xmlns:a16="http://schemas.microsoft.com/office/drawing/2014/main" val="2257945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Вес блока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в рейтинге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82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Продвижение в предметных рейтингах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58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Образовательная 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4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Научно-исследовательская и инновационная 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518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Экономическая устойчивость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1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Интернационализация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1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Адаптивность/гибкость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395636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AD7BBC-2B0C-4293-B59C-2A530537CA90}"/>
              </a:ext>
            </a:extLst>
          </p:cNvPr>
          <p:cNvSpPr/>
          <p:nvPr/>
        </p:nvSpPr>
        <p:spPr>
          <a:xfrm>
            <a:off x="467544" y="3895922"/>
            <a:ext cx="6095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•</a:t>
            </a:r>
            <a:r>
              <a:rPr lang="ru-RU" sz="1100" b="1" dirty="0"/>
              <a:t>За каждый показатель институт/факультет получает нормированный балл*, после чего баллы  суммируются внутри блока с учетом весовых коэффициентов.</a:t>
            </a:r>
          </a:p>
          <a:p>
            <a:pPr algn="just"/>
            <a:r>
              <a:rPr lang="ru-RU" sz="1100" b="1" dirty="0"/>
              <a:t>•Результат рейтинга определяется суммированием баллов по блокам, взятых с соответствующими весовыми коэффициентами.</a:t>
            </a:r>
          </a:p>
          <a:p>
            <a:pPr algn="just"/>
            <a:r>
              <a:rPr lang="ru-RU" sz="1100" b="1" dirty="0"/>
              <a:t>•Институт/факультет с наибольшим итоговым баллом побеждает.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1D7591A-670C-4355-8CA5-00E5A63488C0}"/>
              </a:ext>
            </a:extLst>
          </p:cNvPr>
          <p:cNvSpPr/>
          <p:nvPr/>
        </p:nvSpPr>
        <p:spPr>
          <a:xfrm>
            <a:off x="6804248" y="1132635"/>
            <a:ext cx="2057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latin typeface="+mj-lt"/>
              </a:rPr>
              <a:t>* Под нормированным баллом понимается следующий алгоритм: Институт, добившийся наивысшего результата по показателю, получает 1 балл. Значения показателей остальных институтов делятся на значения показателя лидера. Таким образом можно получить от 0 до 1 балла.</a:t>
            </a:r>
          </a:p>
        </p:txBody>
      </p:sp>
    </p:spTree>
    <p:extLst>
      <p:ext uri="{BB962C8B-B14F-4D97-AF65-F5344CB8AC3E}">
        <p14:creationId xmlns:p14="http://schemas.microsoft.com/office/powerpoint/2010/main" val="1723320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012160" y="4732023"/>
            <a:ext cx="2057400" cy="273844"/>
          </a:xfrm>
        </p:spPr>
        <p:txBody>
          <a:bodyPr/>
          <a:lstStyle/>
          <a:p>
            <a:fld id="{05506C42-F761-4C63-94E8-10E5AEF873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288850"/>
              </p:ext>
            </p:extLst>
          </p:nvPr>
        </p:nvGraphicFramePr>
        <p:xfrm>
          <a:off x="215515" y="239227"/>
          <a:ext cx="8712969" cy="4766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08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7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latin typeface="PT Sans" panose="020B0503020203020204" pitchFamily="34" charset="-52"/>
                        </a:rPr>
                        <a:t>Наименование блока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latin typeface="PT Sans" panose="020B0503020203020204" pitchFamily="34" charset="-52"/>
                        </a:rPr>
                        <a:t>Наименование показателя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latin typeface="PT Sans" panose="020B0503020203020204" pitchFamily="34" charset="-52"/>
                        </a:rPr>
                        <a:t>Вес</a:t>
                      </a:r>
                      <a:r>
                        <a:rPr lang="ru-RU" sz="1100" b="1" baseline="0" dirty="0">
                          <a:latin typeface="PT Sans" panose="020B0503020203020204" pitchFamily="34" charset="-52"/>
                        </a:rPr>
                        <a:t> в блоке</a:t>
                      </a:r>
                      <a:endParaRPr lang="ru-RU" sz="1100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600">
                <a:tc grid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latin typeface="PT Sans" panose="020B0503020203020204" pitchFamily="34" charset="-52"/>
                        </a:rPr>
                        <a:t>        ПРОДВИЖЕНИЕ В ПРЕДМЕТНЫХ</a:t>
                      </a:r>
                      <a:r>
                        <a:rPr lang="ru-RU" sz="1000" b="1" baseline="0" dirty="0">
                          <a:latin typeface="PT Sans" panose="020B0503020203020204" pitchFamily="34" charset="-52"/>
                        </a:rPr>
                        <a:t> РЕЙТИНГАХ</a:t>
                      </a:r>
                      <a:endParaRPr lang="ru-RU" sz="1000" b="1" dirty="0">
                        <a:latin typeface="PT Sans" panose="020B0503020203020204" pitchFamily="34" charset="-52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 rowSpan="5"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latin typeface="PT Sans" panose="020B0503020203020204" pitchFamily="34" charset="-52"/>
                        </a:rPr>
                        <a:t>ОБРАЗОВАТЕЛЬНАЯ ДЕЯТЕЛЬНОСТЬ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-87313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Средний балл ЕГЭ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pPr algn="ctr"/>
                      <a:endParaRPr lang="ru-RU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Удельный вес магистров и аспирантов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Количество СОП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и образовательных программ, имеющих международную аккредитацию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pPr algn="ctr"/>
                      <a:endParaRPr lang="ru-RU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Доходы от оказания услуг по платной образовательной деятельности / 1 НПР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1" dirty="0">
                        <a:latin typeface="PT Sans" panose="020B0503020203020204" pitchFamily="34" charset="-5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Доля ЦОР, используемых в учебном процессе, в общей численности ЦОР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000">
                <a:tc rowSpan="6" gridSpan="2">
                  <a:txBody>
                    <a:bodyPr/>
                    <a:lstStyle/>
                    <a:p>
                      <a:pPr marL="0" marR="0" indent="0" algn="ctr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PT Sans" panose="020B0503020203020204" pitchFamily="34" charset="-52"/>
                        </a:rPr>
                        <a:t>НАУЧНО-ИССЛЕДОВАТЕЛЬСКАЯ И ИННОВАЦИОННАЯ ДЕЯТЕЛЬНОСТЬ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1" dirty="0">
                        <a:latin typeface="PT Sans" panose="020B0503020203020204" pitchFamily="34" charset="-52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Число публикаций WоS и Scopus / 1 НПР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FWCI (без самоцитирования) за 5 лет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Годовой оборот МИП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Количество РИД, имеющих государственную регистрацию или правовую охрану в РФ и за ее пределами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Доля статей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W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о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S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и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Scopus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 соавторстве с учеными институтов РАН, МГУ, СПбГУ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Объем средств НИР  и НИОКР / 1 НПР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latin typeface="PT Sans" panose="020B0503020203020204" pitchFamily="34" charset="-52"/>
                        </a:rPr>
                        <a:t>ЭКОНОМИЧЕСКАЯ УСТОЙЧИВОСТЬ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-87313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Средняя заработная плата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100%</a:t>
                      </a:r>
                      <a:endParaRPr lang="ru-RU" sz="1000" b="1" kern="1200" dirty="0">
                        <a:solidFill>
                          <a:schemeClr val="dk1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000">
                <a:tc rowSpan="5"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latin typeface="PT Sans" panose="020B0503020203020204" pitchFamily="34" charset="-52"/>
                        </a:rPr>
                        <a:t>ИНТЕРНАЦИОНАЛИЗАЦИЯ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Доля иностранных студентов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1" dirty="0">
                        <a:latin typeface="PT Sans" panose="020B0503020203020204" pitchFamily="34" charset="-52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Доля зарубежных НПР 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российских специалистов со степенью </a:t>
                      </a:r>
                      <a:r>
                        <a:rPr lang="ru-RU" sz="1000" kern="1200" dirty="0" err="1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PhD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1" dirty="0">
                        <a:latin typeface="PT Sans" panose="020B0503020203020204" pitchFamily="34" charset="-52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Доля публикаций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W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о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S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и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Scopus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 соавторстве с зарубежными учеными 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1" dirty="0">
                        <a:latin typeface="PT Sans" panose="020B0503020203020204" pitchFamily="34" charset="-52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Доля иностранных магистрантов и аспирантов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6000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1" dirty="0">
                        <a:latin typeface="PT Sans" panose="020B0503020203020204" pitchFamily="34" charset="-52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Доходы от реализации программ дополнительного образования для иностранных граждан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6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latin typeface="PT Sans" panose="020B0503020203020204" pitchFamily="34" charset="-52"/>
                        </a:rPr>
                        <a:t>АДАПТИВНОСТЬ/ГИБКОСТЬ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794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Процент невыполнения контрольных поручений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562040"/>
      </p:ext>
    </p:extLst>
  </p:cSld>
  <p:clrMapOvr>
    <a:masterClrMapping/>
  </p:clrMapOvr>
</p:sld>
</file>

<file path=ppt/theme/theme1.xml><?xml version="1.0" encoding="utf-8"?>
<a:theme xmlns:a="http://schemas.openxmlformats.org/drawingml/2006/main" name="19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3109</TotalTime>
  <Words>340</Words>
  <Application>Microsoft Office PowerPoint</Application>
  <PresentationFormat>Экран (16:9)</PresentationFormat>
  <Paragraphs>70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PT Sans</vt:lpstr>
      <vt:lpstr>19_Тема Office</vt:lpstr>
      <vt:lpstr>Презентация PowerPoint</vt:lpstr>
      <vt:lpstr>Презентация PowerPoint</vt:lpstr>
    </vt:vector>
  </TitlesOfParts>
  <Company>Казанский (Приволжский)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инициативах по улучшению позиций КФУ в рейтингах THE и Webometrics</dc:title>
  <dc:creator>Гаряева Алина Фаридовна</dc:creator>
  <cp:lastModifiedBy>Бунимович Анна Владимировна</cp:lastModifiedBy>
  <cp:revision>294</cp:revision>
  <cp:lastPrinted>2019-04-09T10:32:42Z</cp:lastPrinted>
  <dcterms:created xsi:type="dcterms:W3CDTF">2018-10-29T08:24:44Z</dcterms:created>
  <dcterms:modified xsi:type="dcterms:W3CDTF">2019-09-25T08:20:52Z</dcterms:modified>
</cp:coreProperties>
</file>