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35" r:id="rId2"/>
    <p:sldId id="416" r:id="rId3"/>
    <p:sldId id="462" r:id="rId4"/>
    <p:sldId id="463" r:id="rId5"/>
    <p:sldId id="433" r:id="rId6"/>
    <p:sldId id="467" r:id="rId7"/>
    <p:sldId id="464" r:id="rId8"/>
    <p:sldId id="452" r:id="rId9"/>
    <p:sldId id="466" r:id="rId10"/>
    <p:sldId id="468" r:id="rId11"/>
    <p:sldId id="454" r:id="rId12"/>
    <p:sldId id="455" r:id="rId13"/>
    <p:sldId id="456" r:id="rId14"/>
    <p:sldId id="458" r:id="rId15"/>
    <p:sldId id="459" r:id="rId16"/>
    <p:sldId id="457" r:id="rId17"/>
    <p:sldId id="471" r:id="rId18"/>
    <p:sldId id="473" r:id="rId19"/>
    <p:sldId id="469" r:id="rId20"/>
    <p:sldId id="476" r:id="rId21"/>
    <p:sldId id="480" r:id="rId22"/>
    <p:sldId id="481" r:id="rId23"/>
    <p:sldId id="482" r:id="rId24"/>
    <p:sldId id="479" r:id="rId25"/>
    <p:sldId id="477" r:id="rId26"/>
    <p:sldId id="483" r:id="rId27"/>
    <p:sldId id="474" r:id="rId28"/>
    <p:sldId id="484" r:id="rId29"/>
    <p:sldId id="460" r:id="rId30"/>
    <p:sldId id="461" r:id="rId31"/>
  </p:sldIdLst>
  <p:sldSz cx="9144000" cy="6858000" type="screen4x3"/>
  <p:notesSz cx="6662738" cy="98329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800000"/>
    <a:srgbClr val="993300"/>
    <a:srgbClr val="333399"/>
    <a:srgbClr val="FFCC66"/>
    <a:srgbClr val="006666"/>
    <a:srgbClr val="FFFFFF"/>
    <a:srgbClr val="6666FF"/>
    <a:srgbClr val="71BFC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9" autoAdjust="0"/>
    <p:restoredTop sz="94333" autoAdjust="0"/>
  </p:normalViewPr>
  <p:slideViewPr>
    <p:cSldViewPr>
      <p:cViewPr varScale="1">
        <p:scale>
          <a:sx n="77" d="100"/>
          <a:sy n="77" d="100"/>
        </p:scale>
        <p:origin x="-451" y="-91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1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27.wmf"/><Relationship Id="rId1" Type="http://schemas.openxmlformats.org/officeDocument/2006/relationships/image" Target="../media/image30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28.wmf"/><Relationship Id="rId6" Type="http://schemas.openxmlformats.org/officeDocument/2006/relationships/image" Target="../media/image2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237F2-1515-4E08-89FA-47D350CB8094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22293-152C-4E7F-95F0-6DDA088EFD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349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186" cy="49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010" y="0"/>
            <a:ext cx="2887186" cy="49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4713" y="738188"/>
            <a:ext cx="4914900" cy="3686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274" y="4670663"/>
            <a:ext cx="5330190" cy="442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9620"/>
            <a:ext cx="2887186" cy="49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010" y="9339620"/>
            <a:ext cx="2887186" cy="49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75454B2-F801-4D3D-B6F2-BDBBB2AECE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784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146DA-BF41-467F-9153-DCEA04B96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  <a:noFill/>
        </p:spPr>
        <p:txBody>
          <a:bodyPr/>
          <a:lstStyle>
            <a:lvl1pPr algn="r">
              <a:lnSpc>
                <a:spcPct val="80000"/>
              </a:lnSpc>
              <a:defRPr sz="36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553200"/>
            <a:ext cx="2133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133600" y="6553200"/>
            <a:ext cx="48768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159AA-3294-436A-953F-26383A0F0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A88E4-90A5-4AC9-AA62-F51190C19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3053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066800"/>
            <a:ext cx="43053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1BCB6-926C-48FF-89FE-E46B9AB6E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36091-ED4F-4904-A5FB-AD7BB19302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83B-679B-49DC-BCA2-CE3216E69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31739-688F-44E6-B595-10AB92CD5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4A732-357F-4434-84CB-252EAC1B1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3C27C-25C8-4A90-9803-E334904FD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39D89-A0F9-4FC2-A06F-8A850AE43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705600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705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15F05-B1A4-4D60-8104-802C144FC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" y="1066800"/>
            <a:ext cx="4305300" cy="5638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066800"/>
            <a:ext cx="4305300" cy="5638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FCC93-D9BE-4BD6-9FC0-BC39CA4E8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066800"/>
            <a:ext cx="8763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392DFDF-01AD-4D22-B977-D7FF9520E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i="1">
          <a:solidFill>
            <a:schemeClr val="accent6">
              <a:lumMod val="75000"/>
            </a:schemeClr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6">
              <a:lumMod val="75000"/>
            </a:schemeClr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6">
              <a:lumMod val="75000"/>
            </a:schemeClr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6">
              <a:lumMod val="75000"/>
            </a:schemeClr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hyperlink" Target="3-06-05_&#1048;_&#1054;&#1087;&#1099;&#1090;&#1056;&#1077;&#1079;&#1077;&#1088;&#1092;&#1086;&#1088;&#1076;&#1072;.swf" TargetMode="External"/><Relationship Id="rId7" Type="http://schemas.openxmlformats.org/officeDocument/2006/relationships/hyperlink" Target="3-06-06_&#1048;_&#1055;&#1083;&#1072;&#1085;&#1077;&#1090;&#1072;&#1088;&#1085;&#1072;&#1103;%20&#1084;&#1086;&#1076;&#1077;&#1083;&#1100;%20&#1072;&#1090;&#1086;&#1084;&#1072;.swf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3-06-02_&#1044;_&#1052;&#1086;&#1076;&#1077;&#1083;&#1080;%20&#1072;&#1090;&#1086;&#1084;&#1072;.swf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3-06-04_&#1044;_&#1054;&#1087;&#1099;&#1090;&#1056;&#1077;&#1092;&#1077;&#1088;&#1092;&#1086;&#1088;&#1076;&#1072;.swf" TargetMode="External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3-06-08_&#1048;_&#1055;&#1077;&#1088;&#1077;&#1093;&#1086;&#1076;&#1072;&#1069;&#1083;&#1077;&#1082;&#1090;&#1088;&#1086;&#1085;&#1072;&#1042;&#1040;&#1090;&#1086;&#1084;&#1077;.swf" TargetMode="Externa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hyperlink" Target="3-06-07_&#1048;_&#1055;&#1086;&#1089;&#1090;&#1091;&#1083;&#1072;&#1090;&#1099;&#1041;&#1086;&#1088;&#1072;.swf" TargetMode="Externa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3-06-07_&#1048;_&#1055;&#1086;&#1089;&#1090;&#1091;&#1083;&#1072;&#1090;&#1099;&#1041;&#1086;&#1088;&#1072;.sw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3-06-08_&#1048;_&#1055;&#1077;&#1088;&#1077;&#1093;&#1086;&#1076;&#1072;&#1069;&#1083;&#1077;&#1082;&#1090;&#1088;&#1086;&#1085;&#1072;&#1042;&#1040;&#1090;&#1086;&#1084;&#1077;.sw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hyperlink" Target="3-06-09_&#1044;_&#1044;&#1080;&#1092;&#1088;&#1072;&#1082;&#1094;&#1080;&#1103;&#1054;&#1076;&#1080;&#1085;&#1086;&#1095;&#1085;&#1099;&#1093;&#1060;&#1086;&#1090;&#1086;&#1085;&#1086;&#1074;.swf" TargetMode="External"/><Relationship Id="rId5" Type="http://schemas.openxmlformats.org/officeDocument/2006/relationships/image" Target="../media/image13.png"/><Relationship Id="rId4" Type="http://schemas.openxmlformats.org/officeDocument/2006/relationships/hyperlink" Target="3-06-10_&#1048;_&#1042;&#1086;&#1083;&#1085;&#1086;&#1074;&#1099;&#1077;&#1057;&#1074;&#1086;&#1081;&#1089;&#1090;&#1074;&#1072;&#1063;&#1072;&#1089;&#1090;&#1080;&#1094;.swf" TargetMode="External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3-06-10_&#1048;_&#1042;&#1086;&#1083;&#1085;&#1086;&#1074;&#1099;&#1077;&#1057;&#1074;&#1086;&#1081;&#1089;&#1090;&#1074;&#1072;&#1063;&#1072;&#1089;&#1090;&#1080;&#1094;.sw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6.png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3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2.wmf"/><Relationship Id="rId5" Type="http://schemas.openxmlformats.org/officeDocument/2006/relationships/image" Target="../media/image30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50.wmf"/><Relationship Id="rId5" Type="http://schemas.openxmlformats.org/officeDocument/2006/relationships/image" Target="../media/image28.wmf"/><Relationship Id="rId15" Type="http://schemas.openxmlformats.org/officeDocument/2006/relationships/image" Target="../media/image27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fn.bmstu.ru/phys/bib/physbook/tom6/content.htm" TargetMode="External"/><Relationship Id="rId13" Type="http://schemas.openxmlformats.org/officeDocument/2006/relationships/hyperlink" Target="http://stoom.ru/content" TargetMode="External"/><Relationship Id="rId18" Type="http://schemas.openxmlformats.org/officeDocument/2006/relationships/hyperlink" Target="http://www.fizika.kr.ua/index.php" TargetMode="External"/><Relationship Id="rId3" Type="http://schemas.openxmlformats.org/officeDocument/2006/relationships/hyperlink" Target="http://aco.ifmo.ru/el_books/basics_optics/" TargetMode="External"/><Relationship Id="rId21" Type="http://schemas.openxmlformats.org/officeDocument/2006/relationships/hyperlink" Target="http://www.krugosvet.ru/enc/nauka_i_tehnika/" TargetMode="External"/><Relationship Id="rId7" Type="http://schemas.openxmlformats.org/officeDocument/2006/relationships/hyperlink" Target="http://ens.tpu.ru/posobie.htm" TargetMode="External"/><Relationship Id="rId12" Type="http://schemas.openxmlformats.org/officeDocument/2006/relationships/hyperlink" Target="http://school-collection.edu.ru/" TargetMode="External"/><Relationship Id="rId17" Type="http://schemas.openxmlformats.org/officeDocument/2006/relationships/hyperlink" Target="http://www.epsilon.cc/" TargetMode="External"/><Relationship Id="rId25" Type="http://schemas.openxmlformats.org/officeDocument/2006/relationships/hyperlink" Target="http://www.varson.ru/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://www.allbiograf.ru/category/fizika/" TargetMode="External"/><Relationship Id="rId20" Type="http://schemas.openxmlformats.org/officeDocument/2006/relationships/hyperlink" Target="http://www.kit-e.ru/articles/displ/2007_7_22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lementy.ru/physics" TargetMode="External"/><Relationship Id="rId11" Type="http://schemas.openxmlformats.org/officeDocument/2006/relationships/hyperlink" Target="http://rutube.ru/tracks/1425275.html?v=0ccd9cf27c52d982fb958fea16fb3057" TargetMode="External"/><Relationship Id="rId24" Type="http://schemas.openxmlformats.org/officeDocument/2006/relationships/hyperlink" Target="http://www.seninvg07.narod.ru/s_portfolio_virt2.htm" TargetMode="External"/><Relationship Id="rId5" Type="http://schemas.openxmlformats.org/officeDocument/2006/relationships/hyperlink" Target="http://bse.sci-lib.com/" TargetMode="External"/><Relationship Id="rId15" Type="http://schemas.openxmlformats.org/officeDocument/2006/relationships/hyperlink" Target="http://web.mit.edu/newsoffice/science.html" TargetMode="External"/><Relationship Id="rId23" Type="http://schemas.openxmlformats.org/officeDocument/2006/relationships/hyperlink" Target="http://www.physbook.ru/index.php/" TargetMode="External"/><Relationship Id="rId10" Type="http://schemas.openxmlformats.org/officeDocument/2006/relationships/hyperlink" Target="http://ru.wikipedia.org/" TargetMode="External"/><Relationship Id="rId19" Type="http://schemas.openxmlformats.org/officeDocument/2006/relationships/hyperlink" Target="http://www.ido.rudn.ru/nfpk/fizika/" TargetMode="External"/><Relationship Id="rId4" Type="http://schemas.openxmlformats.org/officeDocument/2006/relationships/hyperlink" Target="http://all-fizika.com/" TargetMode="External"/><Relationship Id="rId9" Type="http://schemas.openxmlformats.org/officeDocument/2006/relationships/hyperlink" Target="http://physoptika.ru/" TargetMode="External"/><Relationship Id="rId14" Type="http://schemas.openxmlformats.org/officeDocument/2006/relationships/hyperlink" Target="http://tsput.ru/res/3.php" TargetMode="External"/><Relationship Id="rId22" Type="http://schemas.openxmlformats.org/officeDocument/2006/relationships/hyperlink" Target="http://www.osram-auto.ru/prof/page1970/page844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Элементы квантовой физики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81953" name="Picture 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t="1372"/>
          <a:stretch>
            <a:fillRect/>
          </a:stretch>
        </p:blipFill>
        <p:spPr bwMode="auto">
          <a:xfrm>
            <a:off x="1171530" y="1143000"/>
            <a:ext cx="88587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2400" y="609600"/>
            <a:ext cx="84582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Представления о строении атома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143000"/>
            <a:ext cx="80564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53945" y="1143000"/>
            <a:ext cx="80563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22857" t="29063" r="22857" b="12810"/>
          <a:stretch>
            <a:fillRect/>
          </a:stretch>
        </p:blipFill>
        <p:spPr bwMode="auto">
          <a:xfrm>
            <a:off x="2299455" y="1143000"/>
            <a:ext cx="97714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49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0796" y="3793816"/>
            <a:ext cx="272288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35584" y="5029200"/>
            <a:ext cx="15144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1" name="Picture 3"/>
          <p:cNvPicPr>
            <a:picLocks noChangeAspect="1" noChangeArrowheads="1"/>
          </p:cNvPicPr>
          <p:nvPr/>
        </p:nvPicPr>
        <p:blipFill>
          <a:blip r:embed="rId13" cstate="print"/>
          <a:srcRect b="12868"/>
          <a:stretch>
            <a:fillRect/>
          </a:stretch>
        </p:blipFill>
        <p:spPr bwMode="auto">
          <a:xfrm>
            <a:off x="131496" y="1981200"/>
            <a:ext cx="4248000" cy="113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3" name="Picture 5"/>
          <p:cNvPicPr>
            <a:picLocks noChangeAspect="1" noChangeArrowheads="1"/>
          </p:cNvPicPr>
          <p:nvPr/>
        </p:nvPicPr>
        <p:blipFill>
          <a:blip r:embed="rId14" cstate="print"/>
          <a:srcRect t="8516" b="4626"/>
          <a:stretch>
            <a:fillRect/>
          </a:stretch>
        </p:blipFill>
        <p:spPr bwMode="auto">
          <a:xfrm>
            <a:off x="4437529" y="1143000"/>
            <a:ext cx="470647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20032" y="3124200"/>
            <a:ext cx="4284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Пространственная форма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en-US" sz="1600" b="1" dirty="0" smtClean="0">
                <a:solidFill>
                  <a:srgbClr val="002060"/>
                </a:solidFill>
              </a:rPr>
              <a:t>s-, p-, d-, f-</a:t>
            </a:r>
            <a:r>
              <a:rPr lang="ru-RU" sz="1600" b="1" dirty="0" smtClean="0">
                <a:solidFill>
                  <a:srgbClr val="002060"/>
                </a:solidFill>
              </a:rPr>
              <a:t> атомных </a:t>
            </a:r>
            <a:r>
              <a:rPr lang="ru-RU" sz="1600" b="1" dirty="0" err="1" smtClean="0">
                <a:solidFill>
                  <a:srgbClr val="002060"/>
                </a:solidFill>
              </a:rPr>
              <a:t>орбиталей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Элементы </a:t>
            </a:r>
            <a:r>
              <a:rPr lang="ru-RU" smtClean="0"/>
              <a:t>квантовой физики</a:t>
            </a:r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81954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 t="6048"/>
          <a:stretch>
            <a:fillRect/>
          </a:stretch>
        </p:blipFill>
        <p:spPr bwMode="auto">
          <a:xfrm>
            <a:off x="228600" y="1600199"/>
            <a:ext cx="2362068" cy="182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28600" y="685800"/>
            <a:ext cx="4800600" cy="838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Постулаты Бора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1600200"/>
            <a:ext cx="5715000" cy="12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Существуют такие стационарные состояния атома, находясь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в которых атом не излучает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и не поглощает энергии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19400" y="1600200"/>
            <a:ext cx="5334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76600" y="3180600"/>
            <a:ext cx="5715000" cy="16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При переходе из состояния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с большей энергией (удаленной от ядра орбиты) в состояние с меньшей энергией (ближе к ядру) происходит </a:t>
            </a:r>
            <a:r>
              <a:rPr lang="ru-RU" sz="2000" b="1" smtClean="0">
                <a:solidFill>
                  <a:srgbClr val="002060"/>
                </a:solidFill>
              </a:rPr>
              <a:t>излучение энергии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19400" y="3124200"/>
            <a:ext cx="5334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2.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381956" name="Object 4"/>
          <p:cNvGraphicFramePr>
            <a:graphicFrameLocks noChangeAspect="1"/>
          </p:cNvGraphicFramePr>
          <p:nvPr/>
        </p:nvGraphicFramePr>
        <p:xfrm>
          <a:off x="4495800" y="5334000"/>
          <a:ext cx="2764881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00" name="Формула" r:id="rId6" imgW="825480" imgH="215640" progId="Equation.3">
                  <p:embed/>
                </p:oleObj>
              </mc:Choice>
              <mc:Fallback>
                <p:oleObj name="Формула" r:id="rId6" imgW="8254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334000"/>
                        <a:ext cx="2764881" cy="7191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3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 t="11428"/>
          <a:stretch>
            <a:fillRect/>
          </a:stretch>
        </p:blipFill>
        <p:spPr bwMode="auto">
          <a:xfrm>
            <a:off x="228600" y="3810000"/>
            <a:ext cx="2520000" cy="180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6048"/>
          <a:stretch>
            <a:fillRect/>
          </a:stretch>
        </p:blipFill>
        <p:spPr bwMode="auto">
          <a:xfrm>
            <a:off x="0" y="21920"/>
            <a:ext cx="9439074" cy="683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498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t="11428"/>
          <a:stretch>
            <a:fillRect/>
          </a:stretch>
        </p:blipFill>
        <p:spPr bwMode="auto">
          <a:xfrm>
            <a:off x="0" y="92425"/>
            <a:ext cx="9475879" cy="679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1343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297"/>
            <a:ext cx="7924800" cy="838200"/>
          </a:xfrm>
        </p:spPr>
        <p:txBody>
          <a:bodyPr/>
          <a:lstStyle/>
          <a:p>
            <a:r>
              <a:rPr lang="ru-RU" dirty="0" smtClean="0"/>
              <a:t>Элементы квантовой физики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b="0" dirty="0" smtClean="0"/>
              <a:t>Гипотеза Луи де Бройля   </a:t>
            </a:r>
            <a:endParaRPr lang="ru-RU" b="0" dirty="0"/>
          </a:p>
        </p:txBody>
      </p:sp>
      <p:pic>
        <p:nvPicPr>
          <p:cNvPr id="381955" name="Picture 3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 t="9789"/>
          <a:stretch>
            <a:fillRect/>
          </a:stretch>
        </p:blipFill>
        <p:spPr bwMode="auto">
          <a:xfrm>
            <a:off x="2209800" y="1143000"/>
            <a:ext cx="1981200" cy="1472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28600" y="685800"/>
            <a:ext cx="7010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Волновые свойства частиц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9" name="Picture 3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1143000"/>
            <a:ext cx="1676400" cy="149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4419600" y="1219200"/>
            <a:ext cx="3886200" cy="76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Волновые свойства присущи ВСЕМ частицам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95800" y="2057400"/>
            <a:ext cx="37338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rgbClr val="002060"/>
                </a:solidFill>
              </a:rPr>
              <a:t>универсальное, </a:t>
            </a:r>
            <a:r>
              <a:rPr lang="ru-RU" b="1" dirty="0" smtClean="0">
                <a:solidFill>
                  <a:srgbClr val="002060"/>
                </a:solidFill>
              </a:rPr>
              <a:t>общее свойство материи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397315" name="Object 3"/>
          <p:cNvGraphicFramePr>
            <a:graphicFrameLocks noChangeAspect="1"/>
          </p:cNvGraphicFramePr>
          <p:nvPr/>
        </p:nvGraphicFramePr>
        <p:xfrm>
          <a:off x="7105650" y="4580104"/>
          <a:ext cx="1800000" cy="1022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59" name="Формула" r:id="rId8" imgW="1066680" imgH="609480" progId="Equation.3">
                  <p:embed/>
                </p:oleObj>
              </mc:Choice>
              <mc:Fallback>
                <p:oleObj name="Формула" r:id="rId8" imgW="1066680" imgH="609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650" y="4580104"/>
                        <a:ext cx="1800000" cy="102232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7086600" y="3962400"/>
            <a:ext cx="1800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формула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де Бройля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600" y="4038600"/>
            <a:ext cx="7086600" cy="1447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Частице </a:t>
            </a:r>
            <a:r>
              <a:rPr lang="en-US" sz="1600" b="1" dirty="0" smtClean="0">
                <a:solidFill>
                  <a:srgbClr val="002060"/>
                </a:solidFill>
              </a:rPr>
              <a:t>m=</a:t>
            </a:r>
            <a:r>
              <a:rPr lang="ru-RU" sz="1600" b="1" dirty="0" smtClean="0">
                <a:solidFill>
                  <a:srgbClr val="002060"/>
                </a:solidFill>
              </a:rPr>
              <a:t>1 г, движущейся со </a:t>
            </a:r>
            <a:r>
              <a:rPr lang="el-GR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b="1" dirty="0" smtClean="0">
                <a:solidFill>
                  <a:srgbClr val="002060"/>
                </a:solidFill>
              </a:rPr>
              <a:t>1 м/с,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соответствует волна де Бройля с </a:t>
            </a:r>
            <a:r>
              <a:rPr lang="ru-RU" sz="1600" b="1" dirty="0" smtClean="0">
                <a:solidFill>
                  <a:srgbClr val="002060"/>
                </a:solidFill>
                <a:sym typeface="Symbol"/>
              </a:rPr>
              <a:t></a:t>
            </a:r>
            <a:r>
              <a:rPr lang="ru-RU" sz="1600" b="1" dirty="0" smtClean="0">
                <a:solidFill>
                  <a:srgbClr val="002060"/>
                </a:solidFill>
              </a:rPr>
              <a:t> = 6,62</a:t>
            </a:r>
            <a:r>
              <a:rPr lang="ru-RU" sz="1600" b="1" dirty="0" smtClean="0">
                <a:solidFill>
                  <a:srgbClr val="002060"/>
                </a:solidFill>
                <a:sym typeface="Symbol"/>
              </a:rPr>
              <a:t></a:t>
            </a:r>
            <a:r>
              <a:rPr lang="ru-RU" sz="1600" b="1" dirty="0" smtClean="0">
                <a:solidFill>
                  <a:srgbClr val="002060"/>
                </a:solidFill>
              </a:rPr>
              <a:t>10</a:t>
            </a:r>
            <a:r>
              <a:rPr lang="ru-RU" sz="1600" b="1" baseline="30000" dirty="0" smtClean="0">
                <a:solidFill>
                  <a:srgbClr val="002060"/>
                </a:solidFill>
              </a:rPr>
              <a:t>–31</a:t>
            </a:r>
            <a:r>
              <a:rPr lang="ru-RU" sz="1600" b="1" dirty="0" smtClean="0">
                <a:solidFill>
                  <a:srgbClr val="002060"/>
                </a:solidFill>
              </a:rPr>
              <a:t> м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Такая длина волны лежит за пределами доступной </a:t>
            </a:r>
            <a:r>
              <a:rPr lang="ru-RU" sz="1600" b="1" smtClean="0">
                <a:solidFill>
                  <a:srgbClr val="002060"/>
                </a:solidFill>
              </a:rPr>
              <a:t>наблюдению области</a:t>
            </a:r>
            <a:endParaRPr lang="en-US" sz="1600" b="1" dirty="0" smtClean="0">
              <a:solidFill>
                <a:srgbClr val="00206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38200" y="2895600"/>
            <a:ext cx="3657600" cy="990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Волновые свойства должны быть присущи и макроскопическим телам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001000" y="1905000"/>
            <a:ext cx="4572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!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924800" y="2895600"/>
            <a:ext cx="4572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381000" y="32004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572000" y="2895600"/>
            <a:ext cx="36576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rgbClr val="002060"/>
                </a:solidFill>
              </a:rPr>
              <a:t>Почему </a:t>
            </a:r>
            <a:r>
              <a:rPr lang="ru-RU" b="1" dirty="0" smtClean="0">
                <a:solidFill>
                  <a:srgbClr val="002060"/>
                </a:solidFill>
              </a:rPr>
              <a:t>они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smtClean="0">
                <a:solidFill>
                  <a:srgbClr val="002060"/>
                </a:solidFill>
              </a:rPr>
              <a:t>не обнаруживаются </a:t>
            </a:r>
            <a:r>
              <a:rPr lang="ru-RU" b="1" dirty="0" smtClean="0">
                <a:solidFill>
                  <a:srgbClr val="002060"/>
                </a:solidFill>
              </a:rPr>
              <a:t>экспериментально?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14400" y="5638800"/>
            <a:ext cx="6732000" cy="93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считается, что макроскопические тела проявляют только одну сторону своих свойств — корпускулярную — и не проявляют волновую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381000" y="60198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 descr="http://cf.ppt-online.org/files/slide/2/264h5lnBXGwFCKmEYQkzPN97IiWpcoDrtbjMuZ/slide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t="12489" r="3454" b="1"/>
          <a:stretch/>
        </p:blipFill>
        <p:spPr bwMode="auto">
          <a:xfrm>
            <a:off x="0" y="0"/>
            <a:ext cx="9144000" cy="709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79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9789"/>
          <a:stretch>
            <a:fillRect/>
          </a:stretch>
        </p:blipFill>
        <p:spPr bwMode="auto">
          <a:xfrm>
            <a:off x="-55306" y="5847"/>
            <a:ext cx="9217248" cy="685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803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Соотношение неопределенностей</a:t>
            </a:r>
            <a:r>
              <a:rPr lang="ru-RU" dirty="0" smtClean="0"/>
              <a:t> </a:t>
            </a:r>
            <a:r>
              <a:rPr lang="ru-RU" sz="3200" dirty="0" smtClean="0"/>
              <a:t>Гейзенберга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989012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28600" y="2743200"/>
            <a:ext cx="3672000" cy="12856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Двойственная корпускулярно-волновая природа частиц вещества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038600" y="2830672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764200"/>
            <a:ext cx="3352800" cy="304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нельзя говорить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990600"/>
            <a:ext cx="8610600" cy="685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rgbClr val="002060"/>
                </a:solidFill>
              </a:rPr>
              <a:t>Ограничение применения </a:t>
            </a:r>
            <a:r>
              <a:rPr lang="ru-RU" b="1" dirty="0" smtClean="0">
                <a:solidFill>
                  <a:srgbClr val="002060"/>
                </a:solidFill>
              </a:rPr>
              <a:t>понятий классической механики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к объектам микромира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1676400"/>
            <a:ext cx="3672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smtClean="0">
                <a:solidFill>
                  <a:srgbClr val="002060"/>
                </a:solidFill>
              </a:rPr>
              <a:t>По законам классической механики частица движется по </a:t>
            </a:r>
            <a:r>
              <a:rPr lang="ru-RU" sz="1600" b="1" dirty="0" smtClean="0">
                <a:solidFill>
                  <a:srgbClr val="002060"/>
                </a:solidFill>
              </a:rPr>
              <a:t>определенной траектории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43400" y="1676400"/>
            <a:ext cx="1224000" cy="864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в любой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момент времени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041504" y="1945456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72200" y="1905000"/>
            <a:ext cx="2057400" cy="648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координата </a:t>
            </a:r>
            <a:r>
              <a:rPr lang="ru-RU" sz="1600" b="1" i="1" dirty="0" err="1" smtClean="0">
                <a:solidFill>
                  <a:srgbClr val="002060"/>
                </a:solidFill>
              </a:rPr>
              <a:t>х</a:t>
            </a:r>
            <a:r>
              <a:rPr lang="ru-RU" sz="1600" b="1" dirty="0" smtClean="0">
                <a:solidFill>
                  <a:srgbClr val="002060"/>
                </a:solidFill>
              </a:rPr>
              <a:t> 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и импульс </a:t>
            </a:r>
            <a:r>
              <a:rPr lang="ru-RU" sz="1600" b="1" i="1" dirty="0" err="1" smtClean="0">
                <a:solidFill>
                  <a:srgbClr val="002060"/>
                </a:solidFill>
              </a:rPr>
              <a:t>р</a:t>
            </a:r>
            <a:endParaRPr lang="ru-RU" sz="1600" b="1" i="1" dirty="0" smtClean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19800" y="1447800"/>
            <a:ext cx="2590800" cy="495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точно определены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48200" y="3631584"/>
            <a:ext cx="4191000" cy="78801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smtClean="0">
                <a:solidFill>
                  <a:srgbClr val="002060"/>
                </a:solidFill>
              </a:rPr>
              <a:t>об одновременном определении точных значений координаты </a:t>
            </a:r>
            <a:br>
              <a:rPr lang="ru-RU" sz="1600" b="1" smtClean="0">
                <a:solidFill>
                  <a:srgbClr val="002060"/>
                </a:solidFill>
              </a:rPr>
            </a:br>
            <a:r>
              <a:rPr lang="ru-RU" sz="1600" b="1" smtClean="0">
                <a:solidFill>
                  <a:srgbClr val="002060"/>
                </a:solidFill>
              </a:rPr>
              <a:t>и </a:t>
            </a:r>
            <a:r>
              <a:rPr lang="ru-RU" sz="1600" b="1" dirty="0" smtClean="0">
                <a:solidFill>
                  <a:srgbClr val="002060"/>
                </a:solidFill>
              </a:rPr>
              <a:t>импульса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48200" y="3059272"/>
            <a:ext cx="4191000" cy="576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о движении микрочастицы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по определенной траектории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457200"/>
            <a:ext cx="12954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1927 г.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925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870743"/>
              </p:ext>
            </p:extLst>
          </p:nvPr>
        </p:nvGraphicFramePr>
        <p:xfrm>
          <a:off x="2322513" y="4095750"/>
          <a:ext cx="15621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60" name="Уравнение" r:id="rId4" imgW="609480" imgH="203040" progId="Equation.3">
                  <p:embed/>
                </p:oleObj>
              </mc:Choice>
              <mc:Fallback>
                <p:oleObj name="Уравнение" r:id="rId4" imgW="6094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4095750"/>
                        <a:ext cx="1562100" cy="519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28600" y="5324272"/>
            <a:ext cx="3744000" cy="86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невозможно одновременно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точно определить координату частицы и ее импульс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572000" y="5638800"/>
            <a:ext cx="45720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чем точнее определена координата, </a:t>
            </a:r>
            <a:r>
              <a:rPr lang="ru-RU" sz="1600" b="1" smtClean="0">
                <a:solidFill>
                  <a:srgbClr val="002060"/>
                </a:solidFill>
              </a:rPr>
              <a:t>тем больше неопределенность импульса</a:t>
            </a:r>
            <a:endParaRPr lang="ru-RU" sz="1600" b="1" dirty="0" smtClean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63600" y="4572000"/>
            <a:ext cx="1308600" cy="360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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x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sym typeface="Symbol"/>
              </a:rPr>
              <a:t>→ 0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44800" y="4572000"/>
            <a:ext cx="1308600" cy="360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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p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sym typeface="Symbol"/>
              </a:rPr>
              <a:t>→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∞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6377400" y="4624800"/>
            <a:ext cx="252000" cy="252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733800" y="4953000"/>
            <a:ext cx="533400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!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8600" y="4800600"/>
            <a:ext cx="37338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smtClean="0">
                <a:solidFill>
                  <a:srgbClr val="002060"/>
                </a:solidFill>
              </a:rPr>
              <a:t>Соотношение </a:t>
            </a:r>
            <a:r>
              <a:rPr lang="ru-RU" sz="1400" b="1" dirty="0" smtClean="0">
                <a:solidFill>
                  <a:srgbClr val="002060"/>
                </a:solidFill>
              </a:rPr>
              <a:t>неопределенностей Гейзенберга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078262" y="5705272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3810000" y="4572000"/>
            <a:ext cx="990600" cy="457200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3571" name="Object 3"/>
          <p:cNvGraphicFramePr>
            <a:graphicFrameLocks noChangeAspect="1"/>
          </p:cNvGraphicFramePr>
          <p:nvPr/>
        </p:nvGraphicFramePr>
        <p:xfrm>
          <a:off x="304800" y="4127094"/>
          <a:ext cx="156368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61" name="Формула" r:id="rId6" imgW="609480" imgH="177480" progId="Equation.3">
                  <p:embed/>
                </p:oleObj>
              </mc:Choice>
              <mc:Fallback>
                <p:oleObj name="Формула" r:id="rId6" imgW="6094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27094"/>
                        <a:ext cx="1563688" cy="454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sym typeface="Symbol"/>
              </a:rPr>
              <a:t></a:t>
            </a:r>
            <a:r>
              <a:rPr lang="ru-RU" sz="1400" b="1" i="1" dirty="0" smtClean="0">
                <a:solidFill>
                  <a:srgbClr val="002060"/>
                </a:solidFill>
              </a:rPr>
              <a:t>Е</a:t>
            </a:r>
            <a:r>
              <a:rPr lang="ru-RU" sz="1400" b="1" dirty="0" smtClean="0">
                <a:solidFill>
                  <a:srgbClr val="002060"/>
                </a:solidFill>
              </a:rPr>
              <a:t> – неопределенность </a:t>
            </a:r>
            <a:r>
              <a:rPr lang="ru-RU" sz="1400" b="1" smtClean="0">
                <a:solidFill>
                  <a:srgbClr val="002060"/>
                </a:solidFill>
              </a:rPr>
              <a:t>энергии некоторого стационарного состояния системы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r>
              <a:rPr lang="ru-RU" sz="1400" b="1" dirty="0" smtClean="0">
                <a:solidFill>
                  <a:srgbClr val="002060"/>
                </a:solidFill>
                <a:sym typeface="Symbol"/>
              </a:rPr>
              <a:t></a:t>
            </a:r>
            <a:r>
              <a:rPr lang="en-US" sz="1400" b="1" dirty="0" smtClean="0">
                <a:solidFill>
                  <a:srgbClr val="002060"/>
                </a:solidFill>
              </a:rPr>
              <a:t>t</a:t>
            </a:r>
            <a:r>
              <a:rPr lang="ru-RU" sz="1400" b="1" dirty="0" smtClean="0">
                <a:solidFill>
                  <a:srgbClr val="002060"/>
                </a:solidFill>
              </a:rPr>
              <a:t> – промежуток времени, в течение </a:t>
            </a:r>
            <a:r>
              <a:rPr lang="ru-RU" sz="1400" b="1" smtClean="0">
                <a:solidFill>
                  <a:srgbClr val="002060"/>
                </a:solidFill>
              </a:rPr>
              <a:t>которого существует данное состояние системы</a:t>
            </a:r>
            <a:endParaRPr lang="ru-RU" sz="1400" b="1" dirty="0" smtClean="0">
              <a:solidFill>
                <a:srgbClr val="002060"/>
              </a:solidFill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6390600" y="5103000"/>
            <a:ext cx="252000" cy="252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876800" y="5050200"/>
            <a:ext cx="1308600" cy="360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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x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 </a:t>
            </a:r>
            <a:r>
              <a:rPr lang="en-US" sz="2000" b="1" smtClean="0">
                <a:solidFill>
                  <a:schemeClr val="accent6">
                    <a:lumMod val="75000"/>
                  </a:schemeClr>
                </a:solidFill>
                <a:latin typeface="Calibri"/>
                <a:sym typeface="Symbol"/>
              </a:rPr>
              <a:t>→ </a:t>
            </a:r>
            <a:r>
              <a:rPr lang="en-US" sz="2000" b="1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∞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858000" y="5050200"/>
            <a:ext cx="1308600" cy="360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</a:t>
            </a:r>
            <a:r>
              <a:rPr lang="en-US" sz="2000" b="1" i="1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p</a:t>
            </a:r>
            <a:r>
              <a:rPr lang="en-US" sz="2000" b="1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 </a:t>
            </a:r>
            <a:r>
              <a:rPr lang="en-US" sz="2000" b="1" smtClean="0">
                <a:solidFill>
                  <a:schemeClr val="accent6">
                    <a:lumMod val="75000"/>
                  </a:schemeClr>
                </a:solidFill>
                <a:latin typeface="Calibri"/>
                <a:sym typeface="Symbol"/>
              </a:rPr>
              <a:t>→ 0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399" y="1752599"/>
            <a:ext cx="104065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V="1">
            <a:off x="1369391" y="3657600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000132"/>
              </p:ext>
            </p:extLst>
          </p:nvPr>
        </p:nvGraphicFramePr>
        <p:xfrm>
          <a:off x="381000" y="1371600"/>
          <a:ext cx="5257800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78" name="Уравнение" r:id="rId3" imgW="1511300" imgH="863600" progId="Equation.3">
                  <p:embed/>
                </p:oleObj>
              </mc:Choice>
              <mc:Fallback>
                <p:oleObj name="Уравнение" r:id="rId3" imgW="1511300" imgH="863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5257800" cy="2466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6344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2"/>
                </a:solidFill>
              </a:rPr>
              <a:t>Соотношения неопределенностей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sz="3200" dirty="0" smtClean="0">
                <a:solidFill>
                  <a:schemeClr val="accent2"/>
                </a:solidFill>
              </a:rPr>
              <a:t>Гейзенберга</a:t>
            </a:r>
            <a:endParaRPr lang="ru-RU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1000" y="4343192"/>
                <a:ext cx="5822171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ru-RU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и 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−неопределенности координат</m:t>
                      </m:r>
                    </m:oMath>
                  </m:oMathPara>
                </a14:m>
                <a:endParaRPr lang="ru-RU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ru-R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:r>
                  <a:rPr lang="ru-RU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ru-R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−неопределенности</m:t>
                    </m:r>
                    <m:r>
                      <a:rPr lang="ru-R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энергии и времени</m:t>
                    </m:r>
                  </m:oMath>
                </a14:m>
                <a:endParaRPr lang="ru-RU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343192"/>
                <a:ext cx="5822171" cy="923330"/>
              </a:xfrm>
              <a:prstGeom prst="rect">
                <a:avLst/>
              </a:prstGeom>
              <a:blipFill>
                <a:blip r:embed="rId5"/>
                <a:stretch>
                  <a:fillRect l="-1571" b="-157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081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6" name="Picture 2" descr="https://cf.ppt-online.org/files/slide/i/IN2ebO5jLiv6z9rGSoDQnJ7yZ4sgpqklBtWuHx/slid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-12192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70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квантовой теории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04800" y="762000"/>
            <a:ext cx="4536000" cy="8382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Экспериментальное подтверждение идеи де Бройля об универсальности корпускулярно-волнового дуализма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62600" y="762000"/>
            <a:ext cx="3429000" cy="648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развитие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квантовой теории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1676400"/>
            <a:ext cx="4536000" cy="10668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ограниченность применения классической механики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к микрообъектам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(соотношение неопределенностей)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2819400"/>
            <a:ext cx="4536000" cy="8382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противоречие ряда экспериментов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с применяемыми в начале XX века теориями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3495000" y="2220000"/>
            <a:ext cx="2916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5105400" y="8382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562600" y="1524000"/>
            <a:ext cx="3429000" cy="648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создание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квантовой механики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62600" y="2286000"/>
            <a:ext cx="3429000" cy="1447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описывает законы движения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 взаимодействия микрочастиц с учетом их волновых свойств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3810000"/>
            <a:ext cx="70866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Особенность квантовой теории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4191000"/>
            <a:ext cx="8610600" cy="381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вероятностный подход к </a:t>
            </a:r>
            <a:r>
              <a:rPr lang="ru-RU" sz="1600" b="1" smtClean="0">
                <a:solidFill>
                  <a:schemeClr val="accent6">
                    <a:lumMod val="75000"/>
                  </a:schemeClr>
                </a:solidFill>
              </a:rPr>
              <a:t>описанию состояния микрочастиц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8600" y="4572000"/>
            <a:ext cx="61722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состояние микрочастиц описывается –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с помощью волновой функции </a:t>
            </a:r>
            <a:r>
              <a:rPr lang="el-GR" sz="1600" b="1" dirty="0" smtClean="0">
                <a:solidFill>
                  <a:srgbClr val="800000"/>
                </a:solidFill>
              </a:rPr>
              <a:t>ψ</a:t>
            </a:r>
            <a:r>
              <a:rPr lang="ru-RU" sz="1600" b="1" dirty="0" smtClean="0">
                <a:solidFill>
                  <a:srgbClr val="800000"/>
                </a:solidFill>
              </a:rPr>
              <a:t>(</a:t>
            </a:r>
            <a:r>
              <a:rPr lang="en-US" sz="1600" b="1" dirty="0" err="1" smtClean="0">
                <a:solidFill>
                  <a:srgbClr val="800000"/>
                </a:solidFill>
              </a:rPr>
              <a:t>x,y,z</a:t>
            </a:r>
            <a:r>
              <a:rPr lang="en-US" sz="1600" b="1" dirty="0" smtClean="0">
                <a:solidFill>
                  <a:srgbClr val="800000"/>
                </a:solidFill>
              </a:rPr>
              <a:t>)</a:t>
            </a:r>
            <a:endParaRPr lang="ru-RU" sz="1600" b="1" dirty="0" smtClean="0">
              <a:solidFill>
                <a:srgbClr val="800000"/>
              </a:solidFill>
            </a:endParaRPr>
          </a:p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являющейся основным носителем информации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об их корпускулярных и волновых свойствах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4800" y="5715000"/>
            <a:ext cx="22098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dirty="0" smtClean="0">
                <a:solidFill>
                  <a:schemeClr val="accent6">
                    <a:lumMod val="75000"/>
                  </a:schemeClr>
                </a:solidFill>
              </a:rPr>
              <a:t>ψ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-функция,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волновая функция</a:t>
            </a:r>
          </a:p>
        </p:txBody>
      </p:sp>
      <p:graphicFrame>
        <p:nvGraphicFramePr>
          <p:cNvPr id="494595" name="Object 3"/>
          <p:cNvGraphicFramePr>
            <a:graphicFrameLocks noChangeAspect="1"/>
          </p:cNvGraphicFramePr>
          <p:nvPr/>
        </p:nvGraphicFramePr>
        <p:xfrm>
          <a:off x="1905000" y="5768975"/>
          <a:ext cx="15224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39" name="Формула" r:id="rId4" imgW="901440" imgH="558720" progId="Equation.3">
                  <p:embed/>
                </p:oleObj>
              </mc:Choice>
              <mc:Fallback>
                <p:oleObj name="Формула" r:id="rId4" imgW="901440" imgH="558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768975"/>
                        <a:ext cx="1522412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581400" y="5638800"/>
            <a:ext cx="5292000" cy="10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имеет смысл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плотности вероятности,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т.е. определяет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вероятность нахождения частицы в единичном объеме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 окрестности точки с координатами </a:t>
            </a:r>
            <a:r>
              <a:rPr lang="ru-RU" sz="1600" b="1" dirty="0" err="1" smtClean="0">
                <a:solidFill>
                  <a:schemeClr val="accent6">
                    <a:lumMod val="75000"/>
                  </a:schemeClr>
                </a:solidFill>
              </a:rPr>
              <a:t>х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, у,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z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Волновая функция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28600" y="2057400"/>
            <a:ext cx="8534400" cy="1066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Чтобы волновая функция являлась объективной характеристикой состояния микрочастиц, она должна удовлетворять </a:t>
            </a:r>
            <a:r>
              <a:rPr lang="ru-RU" b="1" smtClean="0">
                <a:solidFill>
                  <a:srgbClr val="002060"/>
                </a:solidFill>
              </a:rPr>
              <a:t>ряду условий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3581400"/>
            <a:ext cx="34920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КОНЕЧНОЙ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(вероятность не м.б.</a:t>
            </a:r>
            <a:r>
              <a:rPr lang="en-US" sz="1600" b="1" dirty="0" smtClean="0">
                <a:solidFill>
                  <a:srgbClr val="002060"/>
                </a:solidFill>
              </a:rPr>
              <a:t> &gt;1</a:t>
            </a:r>
            <a:r>
              <a:rPr lang="ru-RU" sz="1600" b="1" dirty="0" smtClean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" y="4191000"/>
            <a:ext cx="34920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ОДНОЗНАЧНОЙ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(вероятность не м.б.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неоднозначной величиной)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7200" y="5181600"/>
            <a:ext cx="34920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НЕПРЕРЫВНОЙ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(вероятность не может изменяться скачком)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600" y="3124200"/>
            <a:ext cx="4038600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  <a:sym typeface="Symbol"/>
              </a:rPr>
              <a:t>-ф</a:t>
            </a:r>
            <a:r>
              <a:rPr lang="ru-RU" b="1" dirty="0" smtClean="0">
                <a:solidFill>
                  <a:srgbClr val="002060"/>
                </a:solidFill>
              </a:rPr>
              <a:t>ункция должна быть 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43400" y="2971800"/>
            <a:ext cx="45654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Волновая функция </a:t>
            </a:r>
            <a:r>
              <a:rPr lang="ru-RU" b="1" dirty="0" smtClean="0">
                <a:solidFill>
                  <a:srgbClr val="002060"/>
                </a:solidFill>
                <a:sym typeface="Symbol"/>
              </a:rPr>
              <a:t></a:t>
            </a:r>
            <a:r>
              <a:rPr lang="ru-RU" b="1" dirty="0" smtClean="0">
                <a:solidFill>
                  <a:srgbClr val="002060"/>
                </a:solidFill>
              </a:rPr>
              <a:t> позволяет вычислять средние значения физических величин, характеризующих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данный микрообъект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600" y="668400"/>
            <a:ext cx="22098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dirty="0" smtClean="0">
                <a:solidFill>
                  <a:schemeClr val="accent6">
                    <a:lumMod val="75000"/>
                  </a:schemeClr>
                </a:solidFill>
              </a:rPr>
              <a:t>ψ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-функция,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волновая функция</a:t>
            </a: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1905000" y="722375"/>
          <a:ext cx="15224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11" name="Формула" r:id="rId4" imgW="901440" imgH="558720" progId="Equation.3">
                  <p:embed/>
                </p:oleObj>
              </mc:Choice>
              <mc:Fallback>
                <p:oleObj name="Формула" r:id="rId4" imgW="901440" imgH="558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722375"/>
                        <a:ext cx="1522412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3581400" y="668400"/>
            <a:ext cx="5292000" cy="10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имеет смысл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плотности вероятности,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т.е. определяет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вероятность нахождения частицы в единичном объеме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 окрестности точки с координатами </a:t>
            </a:r>
            <a:r>
              <a:rPr lang="ru-RU" sz="1600" b="1" dirty="0" err="1" smtClean="0">
                <a:solidFill>
                  <a:schemeClr val="accent6">
                    <a:lumMod val="75000"/>
                  </a:schemeClr>
                </a:solidFill>
              </a:rPr>
              <a:t>х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, у,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z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95624" name="Object 8"/>
          <p:cNvGraphicFramePr>
            <a:graphicFrameLocks noChangeAspect="1"/>
          </p:cNvGraphicFramePr>
          <p:nvPr/>
        </p:nvGraphicFramePr>
        <p:xfrm>
          <a:off x="4572000" y="5791200"/>
          <a:ext cx="19510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12" name="Формула" r:id="rId6" imgW="1155600" imgH="431640" progId="Equation.3">
                  <p:embed/>
                </p:oleObj>
              </mc:Choice>
              <mc:Fallback>
                <p:oleObj name="Формула" r:id="rId6" imgW="115560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791200"/>
                        <a:ext cx="1951037" cy="723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419600" y="5029200"/>
            <a:ext cx="2438400" cy="685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smtClean="0">
                <a:solidFill>
                  <a:srgbClr val="002060"/>
                </a:solidFill>
              </a:rPr>
              <a:t>напр</a:t>
            </a:r>
            <a:r>
              <a:rPr lang="en-US" sz="1400" smtClean="0">
                <a:solidFill>
                  <a:srgbClr val="002060"/>
                </a:solidFill>
              </a:rPr>
              <a:t>.</a:t>
            </a:r>
            <a:r>
              <a:rPr lang="ru-RU" sz="1400" smtClean="0">
                <a:solidFill>
                  <a:srgbClr val="002060"/>
                </a:solidFill>
              </a:rPr>
              <a:t>, </a:t>
            </a:r>
            <a:r>
              <a:rPr lang="ru-RU" sz="1400" b="1" smtClean="0">
                <a:solidFill>
                  <a:srgbClr val="002060"/>
                </a:solidFill>
              </a:rPr>
              <a:t>вероятность обнаружить частицу </a:t>
            </a:r>
            <a:br>
              <a:rPr lang="ru-RU" sz="1400" b="1" smtClean="0">
                <a:solidFill>
                  <a:srgbClr val="002060"/>
                </a:solidFill>
              </a:rPr>
            </a:br>
            <a:r>
              <a:rPr lang="ru-RU" sz="1400" b="1" smtClean="0">
                <a:solidFill>
                  <a:srgbClr val="002060"/>
                </a:solidFill>
              </a:rPr>
              <a:t>в элементе </a:t>
            </a:r>
            <a:r>
              <a:rPr lang="en-US" sz="1400" b="1" smtClean="0">
                <a:solidFill>
                  <a:srgbClr val="002060"/>
                </a:solidFill>
              </a:rPr>
              <a:t>dV</a:t>
            </a:r>
            <a:endParaRPr lang="ru-RU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ru-RU" dirty="0" smtClean="0"/>
              <a:t>Уравнение Шрёдингера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28600" y="0"/>
            <a:ext cx="17526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1926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685800"/>
            <a:ext cx="2556000" cy="792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Статистическое толкование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волн де Бройля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1524000"/>
            <a:ext cx="2556000" cy="792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Соотношения неопределенностей Гейзенберга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3069000" y="7620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2161800" y="1495800"/>
            <a:ext cx="162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81400" y="685800"/>
            <a:ext cx="5181600" cy="1620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уравнение движения в квантовой механике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описывающее движение микрочастиц в различных силовых полях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д.б.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волновым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, из него должны вытекать наблюдаемые на опыте волновые свойства частиц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57800" y="2667000"/>
            <a:ext cx="31242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Основное уравнение нерелятивистской квантовой механики </a:t>
            </a:r>
          </a:p>
        </p:txBody>
      </p:sp>
      <p:graphicFrame>
        <p:nvGraphicFramePr>
          <p:cNvPr id="496643" name="Object 3"/>
          <p:cNvGraphicFramePr>
            <a:graphicFrameLocks noChangeAspect="1"/>
          </p:cNvGraphicFramePr>
          <p:nvPr/>
        </p:nvGraphicFramePr>
        <p:xfrm>
          <a:off x="304800" y="2615900"/>
          <a:ext cx="49879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819" name="Формула" r:id="rId4" imgW="2755800" imgH="558720" progId="Equation.3">
                  <p:embed/>
                </p:oleObj>
              </mc:Choice>
              <mc:Fallback>
                <p:oleObj name="Формула" r:id="rId4" imgW="2755800" imgH="558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615900"/>
                        <a:ext cx="4987925" cy="1003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28600" y="2286000"/>
            <a:ext cx="84582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Общее </a:t>
            </a:r>
            <a:r>
              <a:rPr lang="ru-RU" sz="1600" b="1" smtClean="0">
                <a:solidFill>
                  <a:schemeClr val="accent6">
                    <a:lumMod val="75000"/>
                  </a:schemeClr>
                </a:solidFill>
              </a:rPr>
              <a:t>уравнение Шрёдингера (зависит от времени)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96644" name="Object 4"/>
          <p:cNvGraphicFramePr>
            <a:graphicFrameLocks noChangeAspect="1"/>
          </p:cNvGraphicFramePr>
          <p:nvPr/>
        </p:nvGraphicFramePr>
        <p:xfrm>
          <a:off x="349842" y="3695400"/>
          <a:ext cx="802355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820" name="Формула" r:id="rId6" imgW="482400" imgH="393480" progId="Equation.3">
                  <p:embed/>
                </p:oleObj>
              </mc:Choice>
              <mc:Fallback>
                <p:oleObj name="Формула" r:id="rId6" imgW="4824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42" y="3695400"/>
                        <a:ext cx="802355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5" name="Object 5"/>
          <p:cNvGraphicFramePr>
            <a:graphicFrameLocks noChangeAspect="1"/>
          </p:cNvGraphicFramePr>
          <p:nvPr/>
        </p:nvGraphicFramePr>
        <p:xfrm>
          <a:off x="4953000" y="4343400"/>
          <a:ext cx="247410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821" name="Формула" r:id="rId8" imgW="1511280" imgH="444240" progId="Equation.3">
                  <p:embed/>
                </p:oleObj>
              </mc:Choice>
              <mc:Fallback>
                <p:oleObj name="Формула" r:id="rId8" imgW="151128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343400"/>
                        <a:ext cx="2474103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295400" y="3695400"/>
            <a:ext cx="29718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постоянная Планка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(с чертой)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4600" y="4419600"/>
            <a:ext cx="25908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оператор Лапласа (лапласиан)</a:t>
            </a:r>
          </a:p>
        </p:txBody>
      </p:sp>
      <p:graphicFrame>
        <p:nvGraphicFramePr>
          <p:cNvPr id="496646" name="Object 6"/>
          <p:cNvGraphicFramePr>
            <a:graphicFrameLocks noChangeAspect="1"/>
          </p:cNvGraphicFramePr>
          <p:nvPr/>
        </p:nvGraphicFramePr>
        <p:xfrm>
          <a:off x="358719" y="4343400"/>
          <a:ext cx="207968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822" name="Формула" r:id="rId10" imgW="1269720" imgH="444240" progId="Equation.3">
                  <p:embed/>
                </p:oleObj>
              </mc:Choice>
              <mc:Fallback>
                <p:oleObj name="Формула" r:id="rId10" imgW="126972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19" y="4343400"/>
                        <a:ext cx="2079681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34296" y="5126400"/>
            <a:ext cx="2971800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 err="1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1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мнимая единица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4800" y="5486400"/>
            <a:ext cx="60960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7788" indent="-1347788"/>
            <a:r>
              <a:rPr lang="en-US" sz="1600" b="1" i="1" dirty="0" smtClean="0">
                <a:solidFill>
                  <a:schemeClr val="accent6">
                    <a:lumMod val="75000"/>
                  </a:schemeClr>
                </a:solidFill>
              </a:rPr>
              <a:t>U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1600" b="1" i="1" dirty="0" err="1" smtClean="0">
                <a:solidFill>
                  <a:schemeClr val="accent6">
                    <a:lumMod val="75000"/>
                  </a:schemeClr>
                </a:solidFill>
              </a:rPr>
              <a:t>x,y,z,t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sz="1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1600" b="1" smtClean="0">
                <a:solidFill>
                  <a:schemeClr val="accent6">
                    <a:lumMod val="75000"/>
                  </a:schemeClr>
                </a:solidFill>
              </a:rPr>
              <a:t>потенциальная энергия частицы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 силовом поле, в котором она движется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4800" y="6096000"/>
            <a:ext cx="60960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7788" indent="-1347788"/>
            <a:r>
              <a:rPr lang="el-GR" sz="1600" b="1" i="1" dirty="0" smtClean="0">
                <a:solidFill>
                  <a:schemeClr val="accent6">
                    <a:lumMod val="75000"/>
                  </a:schemeClr>
                </a:solidFill>
              </a:rPr>
              <a:t>ψ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1600" b="1" i="1" dirty="0" err="1" smtClean="0">
                <a:solidFill>
                  <a:schemeClr val="accent6">
                    <a:lumMod val="75000"/>
                  </a:schemeClr>
                </a:solidFill>
              </a:rPr>
              <a:t>x,y,z,t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sz="1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1600" b="1" smtClean="0">
                <a:solidFill>
                  <a:schemeClr val="accent6">
                    <a:lumMod val="75000"/>
                  </a:schemeClr>
                </a:solidFill>
              </a:rPr>
              <a:t>искомая волновая функция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частицы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 силовом поле, в котором она движется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Уравнение Шрёдингера </a:t>
            </a:r>
            <a:br>
              <a:rPr lang="ru-RU" dirty="0" smtClean="0"/>
            </a:br>
            <a:r>
              <a:rPr lang="ru-RU" dirty="0" smtClean="0"/>
              <a:t>для стационарных состояний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4800" y="990600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04800" y="1714200"/>
            <a:ext cx="2209800" cy="648000"/>
          </a:xfrm>
          <a:prstGeom prst="rect">
            <a:avLst/>
          </a:prstGeom>
          <a:solidFill>
            <a:srgbClr val="666699"/>
          </a:solidFill>
          <a:ln w="9525">
            <a:solidFill>
              <a:srgbClr val="66669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Стационарные состояния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90800" y="1714200"/>
            <a:ext cx="4419600" cy="648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состояния с фиксированными значениями энергии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57800" y="2362200"/>
            <a:ext cx="33528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т.е. </a:t>
            </a:r>
            <a:r>
              <a:rPr lang="en-US" sz="1600" b="1" i="1" dirty="0" smtClean="0">
                <a:solidFill>
                  <a:schemeClr val="accent6">
                    <a:lumMod val="75000"/>
                  </a:schemeClr>
                </a:solidFill>
              </a:rPr>
              <a:t>U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1600" b="1" i="1" dirty="0" err="1" smtClean="0">
                <a:solidFill>
                  <a:schemeClr val="accent6">
                    <a:lumMod val="75000"/>
                  </a:schemeClr>
                </a:solidFill>
              </a:rPr>
              <a:t>x,y,z,t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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f(t)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НЕ зависит от времени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2438400"/>
            <a:ext cx="54864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Это возможно, если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силовое поле,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 котором частица движется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, стационарно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57200" y="31242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90600" y="3048000"/>
            <a:ext cx="46482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решение уравнения Шрёдингера –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 виде произведения двух функций: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28800" y="3581400"/>
            <a:ext cx="3962400" cy="685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13" indent="-265113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функции т. КООРДИНАТ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функции т. ВРЕМЕНИ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986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8689" name="Object 1"/>
          <p:cNvGraphicFramePr>
            <a:graphicFrameLocks noChangeAspect="1"/>
          </p:cNvGraphicFramePr>
          <p:nvPr/>
        </p:nvGraphicFramePr>
        <p:xfrm>
          <a:off x="6705600" y="4038600"/>
          <a:ext cx="2057400" cy="810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79" name="Формула" r:id="rId4" imgW="825480" imgH="330120" progId="Equation.3">
                  <p:embed/>
                </p:oleObj>
              </mc:Choice>
              <mc:Fallback>
                <p:oleObj name="Формула" r:id="rId4" imgW="825480" imgH="33012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038600"/>
                        <a:ext cx="2057400" cy="81049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28600" y="1066800"/>
            <a:ext cx="86868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Для многих физических явлений микромира уравнение Шрёдингера, зависящее от времени можно упростить, исключив </a:t>
            </a:r>
            <a:r>
              <a:rPr lang="ru-RU" sz="1600" b="1" dirty="0" smtClean="0">
                <a:solidFill>
                  <a:srgbClr val="002060"/>
                </a:solidFill>
                <a:sym typeface="Symbol"/>
              </a:rPr>
              <a:t>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t)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76600" y="4267200"/>
            <a:ext cx="34290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зависимость </a:t>
            </a:r>
            <a:r>
              <a:rPr lang="ru-RU" sz="1600" b="1" dirty="0" smtClean="0">
                <a:solidFill>
                  <a:srgbClr val="002060"/>
                </a:solidFill>
                <a:sym typeface="Symbol"/>
              </a:rPr>
              <a:t> 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от времени выражается множителем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5486400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после подстановки и преобразований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05400" y="4876800"/>
            <a:ext cx="3657600" cy="381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– полная энергия частицы</a:t>
            </a:r>
          </a:p>
        </p:txBody>
      </p:sp>
      <p:graphicFrame>
        <p:nvGraphicFramePr>
          <p:cNvPr id="498692" name="Object 4"/>
          <p:cNvGraphicFramePr>
            <a:graphicFrameLocks noChangeAspect="1"/>
          </p:cNvGraphicFramePr>
          <p:nvPr/>
        </p:nvGraphicFramePr>
        <p:xfrm>
          <a:off x="1066800" y="5714999"/>
          <a:ext cx="3729106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80" name="Формула" r:id="rId6" imgW="1434960" imgH="393480" progId="Equation.3">
                  <p:embed/>
                </p:oleObj>
              </mc:Choice>
              <mc:Fallback>
                <p:oleObj name="Формула" r:id="rId6" imgW="14349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714999"/>
                        <a:ext cx="3729106" cy="10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 вправо 23"/>
          <p:cNvSpPr/>
          <p:nvPr/>
        </p:nvSpPr>
        <p:spPr>
          <a:xfrm>
            <a:off x="457200" y="60198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76800" y="5715000"/>
            <a:ext cx="3384000" cy="100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уравнение Шрёдингера для стационарных состояний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уравнения Шрёдингера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219200"/>
            <a:ext cx="8382000" cy="15240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уравнение Шрёдингера </a:t>
            </a: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для </a:t>
            </a:r>
          </a:p>
          <a:p>
            <a:pPr>
              <a:buFontTx/>
              <a:buChar char="-"/>
            </a:pP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электрона в потенциальной яме</a:t>
            </a:r>
          </a:p>
          <a:p>
            <a:pPr>
              <a:buFontTx/>
              <a:buChar char="-"/>
            </a:pP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линейного гармонического осциллятора</a:t>
            </a:r>
          </a:p>
          <a:p>
            <a:pPr>
              <a:buFontTx/>
              <a:buChar char="-"/>
            </a:pP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прохождения частицы через потенциальный барьер</a:t>
            </a:r>
          </a:p>
          <a:p>
            <a:pPr>
              <a:buFontTx/>
              <a:buChar char="-"/>
            </a:pP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электрон в атоме водорода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15074" name="Object 2"/>
          <p:cNvGraphicFramePr>
            <a:graphicFrameLocks noChangeAspect="1"/>
          </p:cNvGraphicFramePr>
          <p:nvPr/>
        </p:nvGraphicFramePr>
        <p:xfrm>
          <a:off x="381000" y="3182938"/>
          <a:ext cx="494982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62" name="Формула" r:id="rId4" imgW="1904760" imgH="482400" progId="Equation.3">
                  <p:embed/>
                </p:oleObj>
              </mc:Choice>
              <mc:Fallback>
                <p:oleObj name="Формула" r:id="rId4" imgW="19047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182938"/>
                        <a:ext cx="4949825" cy="1236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8600" y="2743200"/>
            <a:ext cx="63246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Линейный гармонический осциллятор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495800"/>
            <a:ext cx="63246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Решая данное уравнение, получаем</a:t>
            </a:r>
          </a:p>
        </p:txBody>
      </p:sp>
      <p:graphicFrame>
        <p:nvGraphicFramePr>
          <p:cNvPr id="515075" name="Object 3"/>
          <p:cNvGraphicFramePr>
            <a:graphicFrameLocks noChangeAspect="1"/>
          </p:cNvGraphicFramePr>
          <p:nvPr/>
        </p:nvGraphicFramePr>
        <p:xfrm>
          <a:off x="388938" y="5018088"/>
          <a:ext cx="2738437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63" name="Формула" r:id="rId6" imgW="1054080" imgH="431640" progId="Equation.3">
                  <p:embed/>
                </p:oleObj>
              </mc:Choice>
              <mc:Fallback>
                <p:oleObj name="Формула" r:id="rId6" imgW="10540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5018088"/>
                        <a:ext cx="2738437" cy="11064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00400" y="5410200"/>
            <a:ext cx="2057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= 1</a:t>
            </a: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, 2, …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b="1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1000" y="6172200"/>
            <a:ext cx="5105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Совокупность уровней энергии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04800" y="989012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ru-RU" sz="3200" smtClean="0"/>
              <a:t>Электрон в одномерной потенциальной яме</a:t>
            </a:r>
            <a:endParaRPr lang="ru-RU" sz="32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4800" y="912812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5334001" y="3560353"/>
          <a:ext cx="2133600" cy="99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1" name="Формула" r:id="rId4" imgW="1104840" imgH="520560" progId="Equation.3">
                  <p:embed/>
                </p:oleObj>
              </mc:Choice>
              <mc:Fallback>
                <p:oleObj name="Формула" r:id="rId4" imgW="1104840" imgH="5205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3560353"/>
                        <a:ext cx="2133600" cy="99870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886200" y="2362200"/>
            <a:ext cx="47244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rgbClr val="002060"/>
                </a:solidFill>
              </a:rPr>
              <a:t>Решая уравнение Шрёдингера, получаем: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497669" name="Object 5"/>
          <p:cNvGraphicFramePr>
            <a:graphicFrameLocks noChangeAspect="1"/>
          </p:cNvGraphicFramePr>
          <p:nvPr/>
        </p:nvGraphicFramePr>
        <p:xfrm>
          <a:off x="304800" y="990601"/>
          <a:ext cx="3024000" cy="817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2" name="Формула" r:id="rId6" imgW="1434960" imgH="393480" progId="Equation.3">
                  <p:embed/>
                </p:oleObj>
              </mc:Choice>
              <mc:Fallback>
                <p:oleObj name="Формула" r:id="rId6" imgW="14349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1"/>
                        <a:ext cx="3024000" cy="8174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267200" y="1047464"/>
            <a:ext cx="3886200" cy="10668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smtClean="0">
                <a:solidFill>
                  <a:srgbClr val="002060"/>
                </a:solidFill>
              </a:rPr>
              <a:t>U</a:t>
            </a:r>
            <a:r>
              <a:rPr lang="en-US" sz="1600" b="1" smtClean="0">
                <a:solidFill>
                  <a:srgbClr val="002060"/>
                </a:solidFill>
              </a:rPr>
              <a:t> = 0</a:t>
            </a:r>
            <a:r>
              <a:rPr lang="ru-RU" sz="1600" b="1" smtClean="0">
                <a:solidFill>
                  <a:srgbClr val="002060"/>
                </a:solidFill>
              </a:rPr>
              <a:t> при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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0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endParaRPr lang="ru-RU" sz="2000" b="1" i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1600" b="1" i="1" smtClean="0">
                <a:solidFill>
                  <a:srgbClr val="002060"/>
                </a:solidFill>
              </a:rPr>
              <a:t>U</a:t>
            </a:r>
            <a:r>
              <a:rPr lang="en-US" sz="1600" b="1" smtClean="0">
                <a:solidFill>
                  <a:srgbClr val="002060"/>
                </a:solidFill>
              </a:rPr>
              <a:t> = </a:t>
            </a:r>
            <a:r>
              <a:rPr lang="ru-RU" sz="1600" b="1" smtClean="0">
                <a:solidFill>
                  <a:srgbClr val="002060"/>
                </a:solidFill>
              </a:rPr>
              <a:t>∞ при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&lt;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 </a:t>
            </a:r>
            <a:r>
              <a:rPr lang="ru-RU" sz="1600" b="1" smtClean="0">
                <a:solidFill>
                  <a:srgbClr val="002060"/>
                </a:solidFill>
                <a:cs typeface="Times New Roman" pitchFamily="18" charset="0"/>
                <a:sym typeface="Symbol"/>
              </a:rPr>
              <a:t>и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х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&gt; </a:t>
            </a:r>
            <a:r>
              <a:rPr lang="en-US" sz="20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endParaRPr lang="ru-RU" sz="2000" b="1" i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 (0)= (</a:t>
            </a:r>
            <a:r>
              <a:rPr lang="en-US" sz="20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= 0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sz="1600" b="1" smtClean="0">
                <a:solidFill>
                  <a:srgbClr val="002060"/>
                </a:solidFill>
                <a:cs typeface="Times New Roman" pitchFamily="18" charset="0"/>
                <a:sym typeface="Symbol"/>
              </a:rPr>
              <a:t>при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 =0</a:t>
            </a:r>
            <a:r>
              <a:rPr lang="en-US" sz="1600" b="1" smtClean="0">
                <a:solidFill>
                  <a:srgbClr val="002060"/>
                </a:solidFill>
                <a:sym typeface="Symbol"/>
              </a:rPr>
              <a:t> </a:t>
            </a:r>
            <a:r>
              <a:rPr lang="ru-RU" sz="1600" b="1" smtClean="0">
                <a:solidFill>
                  <a:srgbClr val="002060"/>
                </a:solidFill>
                <a:sym typeface="Symbol"/>
              </a:rPr>
              <a:t>и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 = </a:t>
            </a:r>
            <a:r>
              <a:rPr lang="en-US" sz="20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endParaRPr lang="ru-RU" sz="2000" b="1" i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97670" name="Object 6"/>
          <p:cNvGraphicFramePr>
            <a:graphicFrameLocks noChangeAspect="1"/>
          </p:cNvGraphicFramePr>
          <p:nvPr/>
        </p:nvGraphicFramePr>
        <p:xfrm>
          <a:off x="304800" y="1828799"/>
          <a:ext cx="3024000" cy="1082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3" name="Формула" r:id="rId8" imgW="1155600" imgH="419040" progId="Equation.3">
                  <p:embed/>
                </p:oleObj>
              </mc:Choice>
              <mc:Fallback>
                <p:oleObj name="Формула" r:id="rId8" imgW="115560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28799"/>
                        <a:ext cx="3024000" cy="108205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5"/>
          <p:cNvGraphicFramePr>
            <a:graphicFrameLocks noChangeAspect="1"/>
          </p:cNvGraphicFramePr>
          <p:nvPr/>
        </p:nvGraphicFramePr>
        <p:xfrm>
          <a:off x="762000" y="3505200"/>
          <a:ext cx="221138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4" name="Формула" r:id="rId10" imgW="850680" imgH="419040" progId="Equation.3">
                  <p:embed/>
                </p:oleObj>
              </mc:Choice>
              <mc:Fallback>
                <p:oleObj name="Формула" r:id="rId10" imgW="850680" imgH="419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505200"/>
                        <a:ext cx="2211387" cy="1073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048000" y="3810000"/>
            <a:ext cx="2057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= 1</a:t>
            </a: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, 2, …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b="1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2400" y="3048000"/>
            <a:ext cx="49530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1. Собственные значения энергии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6200" y="4572000"/>
            <a:ext cx="5105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2. Собственные волновые функции</a:t>
            </a:r>
          </a:p>
        </p:txBody>
      </p:sp>
      <p:graphicFrame>
        <p:nvGraphicFramePr>
          <p:cNvPr id="497673" name="Object 9"/>
          <p:cNvGraphicFramePr>
            <a:graphicFrameLocks noChangeAspect="1"/>
          </p:cNvGraphicFramePr>
          <p:nvPr/>
        </p:nvGraphicFramePr>
        <p:xfrm>
          <a:off x="763588" y="4978400"/>
          <a:ext cx="297021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5" name="Формула" r:id="rId12" imgW="1143000" imgH="393480" progId="Equation.3">
                  <p:embed/>
                </p:oleObj>
              </mc:Choice>
              <mc:Fallback>
                <p:oleObj name="Формула" r:id="rId12" imgW="114300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4978400"/>
                        <a:ext cx="2970212" cy="1008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257800" y="2874553"/>
            <a:ext cx="3886200" cy="685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3. Амплитуду </a:t>
            </a:r>
            <a:r>
              <a:rPr lang="ru-RU" b="1" i="1" smtClean="0">
                <a:solidFill>
                  <a:schemeClr val="accent6">
                    <a:lumMod val="75000"/>
                  </a:schemeClr>
                </a:solidFill>
              </a:rPr>
              <a:t>а</a:t>
            </a: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 найдем </a:t>
            </a:r>
            <a:br>
              <a:rPr lang="ru-RU" b="1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по условию нормировки</a:t>
            </a:r>
          </a:p>
        </p:txBody>
      </p:sp>
      <p:graphicFrame>
        <p:nvGraphicFramePr>
          <p:cNvPr id="497675" name="Object 11"/>
          <p:cNvGraphicFramePr>
            <a:graphicFrameLocks noChangeAspect="1"/>
          </p:cNvGraphicFramePr>
          <p:nvPr/>
        </p:nvGraphicFramePr>
        <p:xfrm>
          <a:off x="5334001" y="4550954"/>
          <a:ext cx="2590800" cy="1011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6" name="Формула" r:id="rId14" imgW="1218960" imgH="482400" progId="Equation.3">
                  <p:embed/>
                </p:oleObj>
              </mc:Choice>
              <mc:Fallback>
                <p:oleObj name="Формула" r:id="rId14" imgW="1218960" imgH="482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4550954"/>
                        <a:ext cx="2590800" cy="101164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677" name="Object 13"/>
          <p:cNvGraphicFramePr>
            <a:graphicFrameLocks noChangeAspect="1"/>
          </p:cNvGraphicFramePr>
          <p:nvPr/>
        </p:nvGraphicFramePr>
        <p:xfrm>
          <a:off x="5354638" y="5643563"/>
          <a:ext cx="3332162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987" name="Формула" r:id="rId16" imgW="1282680" imgH="444240" progId="Equation.3">
                  <p:embed/>
                </p:oleObj>
              </mc:Choice>
              <mc:Fallback>
                <p:oleObj name="Формула" r:id="rId16" imgW="1282680" imgH="4442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4638" y="5643563"/>
                        <a:ext cx="3332162" cy="1138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 rot="10800000">
            <a:off x="3581400" y="5789611"/>
            <a:ext cx="2133600" cy="1588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трелка вправо 35"/>
          <p:cNvSpPr/>
          <p:nvPr/>
        </p:nvSpPr>
        <p:spPr>
          <a:xfrm>
            <a:off x="8153400" y="38100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8153400" y="4876800"/>
            <a:ext cx="36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>
            <a:stCxn id="49" idx="7"/>
          </p:cNvCxnSpPr>
          <p:nvPr/>
        </p:nvCxnSpPr>
        <p:spPr>
          <a:xfrm rot="16200000" flipH="1">
            <a:off x="3323524" y="275525"/>
            <a:ext cx="149992" cy="1889759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 flipH="1" flipV="1">
            <a:off x="2743200" y="1905000"/>
            <a:ext cx="457200" cy="1588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2098344" y="1033816"/>
            <a:ext cx="416256" cy="762000"/>
          </a:xfrm>
          <a:prstGeom prst="ellipse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190" descr="https://s0.slide-share.ru/s_slide/4608b4b1599cd7d4eafa2a5c38c2c0b0/abfae22b-066c-403b-a80c-040f69cd65a9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 descr="https://myslide.ru/documents_3/9a0a342a7d676fb173704248415d9b88/img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2"/>
            <a:ext cx="8915400" cy="66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957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ttps://s0.slide-share.ru/s_slide/a9872d1ef7ed46fa79e67120f22b9e8c/2c54ebd8-eb44-4f20-b7d6-e5b5c4ad4a4b.jpeg"/>
          <p:cNvSpPr>
            <a:spLocks noChangeAspect="1" noChangeArrowheads="1"/>
          </p:cNvSpPr>
          <p:nvPr/>
        </p:nvSpPr>
        <p:spPr bwMode="auto">
          <a:xfrm>
            <a:off x="0" y="26892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3270" name="Picture 6" descr="http://images.myshared.ru/6/694919/slide_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36"/>
            <a:ext cx="9448799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734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2" descr="https://cloud.prezentacii.org/19/05/143199/images/screen2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228600"/>
            <a:ext cx="12192000" cy="73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004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338" name="Picture 2" descr="http://images.myshared.ru/6/694919/slide_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692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691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6" name="Picture 4" descr="http://images.myshared.ru/5/359400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133350"/>
            <a:ext cx="8915400" cy="66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077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82" name="Picture 2" descr="https://myslide.ru/documents_3/9a0a342a7d676fb173704248415d9b88/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171450"/>
            <a:ext cx="8915400" cy="66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134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2" descr="https://present5.com/presentation/128268085_62876330/image-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04800"/>
            <a:ext cx="9042398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188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2" descr="https://present5.com/presentation/94529272_61436669/image-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839198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157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2" descr="https://myslide.ru/documents_3/a1ee269d3852b8f9ae697d66cba3c9ed/img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706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64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530" name="Picture 2" descr="https://mypresentation.ru/documents_6/5eed49cc8479501cb847df052fef3eed/img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0" t="-1111" r="840" b="1111"/>
          <a:stretch/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291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290" name="Picture 2" descr="https://present5.com/presentation/9944388_170427306/image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0"/>
            <a:ext cx="9397998" cy="704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585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80" name="Picture 4" descr="http://images.myshared.ru/17/1030045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19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smtClean="0"/>
              <a:t>Линейный гармонический осциллятор</a:t>
            </a:r>
            <a:endParaRPr lang="ru-RU" sz="3000"/>
          </a:p>
        </p:txBody>
      </p:sp>
      <p:graphicFrame>
        <p:nvGraphicFramePr>
          <p:cNvPr id="515074" name="Object 2"/>
          <p:cNvGraphicFramePr>
            <a:graphicFrameLocks noChangeAspect="1"/>
          </p:cNvGraphicFramePr>
          <p:nvPr/>
        </p:nvGraphicFramePr>
        <p:xfrm>
          <a:off x="304800" y="1828800"/>
          <a:ext cx="494982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2" name="Формула" r:id="rId4" imgW="1904760" imgH="482400" progId="Equation.3">
                  <p:embed/>
                </p:oleObj>
              </mc:Choice>
              <mc:Fallback>
                <p:oleObj name="Формула" r:id="rId4" imgW="19047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28800"/>
                        <a:ext cx="4949825" cy="1236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257800" y="2514600"/>
            <a:ext cx="38862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Решая данное уравнение, получаем:</a:t>
            </a:r>
          </a:p>
        </p:txBody>
      </p:sp>
      <p:graphicFrame>
        <p:nvGraphicFramePr>
          <p:cNvPr id="515075" name="Object 3"/>
          <p:cNvGraphicFramePr>
            <a:graphicFrameLocks noChangeAspect="1"/>
          </p:cNvGraphicFramePr>
          <p:nvPr/>
        </p:nvGraphicFramePr>
        <p:xfrm>
          <a:off x="582613" y="3998912"/>
          <a:ext cx="2640012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3" name="Формула" r:id="rId6" imgW="1015920" imgH="431640" progId="Equation.3">
                  <p:embed/>
                </p:oleObj>
              </mc:Choice>
              <mc:Fallback>
                <p:oleObj name="Формула" r:id="rId6" imgW="10159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3998912"/>
                        <a:ext cx="2640012" cy="11064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00400" y="4191000"/>
            <a:ext cx="2057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= 1</a:t>
            </a:r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, 2, …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b="1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3429000"/>
            <a:ext cx="5105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1. Собственные значения энергии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04800" y="561976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516100" name="Object 4"/>
          <p:cNvGraphicFramePr>
            <a:graphicFrameLocks noChangeAspect="1"/>
          </p:cNvGraphicFramePr>
          <p:nvPr/>
        </p:nvGraphicFramePr>
        <p:xfrm>
          <a:off x="533400" y="5791200"/>
          <a:ext cx="1953370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4" name="Формула" r:id="rId8" imgW="634680" imgH="228600" progId="Equation.3">
                  <p:embed/>
                </p:oleObj>
              </mc:Choice>
              <mc:Fallback>
                <p:oleObj name="Формула" r:id="rId8" imgW="6346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791200"/>
                        <a:ext cx="1953370" cy="693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81000" y="5257800"/>
            <a:ext cx="32004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2. Формулу Планка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67000" y="5791200"/>
            <a:ext cx="2133600" cy="76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При больших квантовых числах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62600" y="3429000"/>
            <a:ext cx="3429000" cy="990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</a:rPr>
              <a:t>3. Нулевая энергия гармонического осциллятора</a:t>
            </a:r>
          </a:p>
        </p:txBody>
      </p:sp>
      <p:graphicFrame>
        <p:nvGraphicFramePr>
          <p:cNvPr id="516101" name="Object 5"/>
          <p:cNvGraphicFramePr>
            <a:graphicFrameLocks noChangeAspect="1"/>
          </p:cNvGraphicFramePr>
          <p:nvPr/>
        </p:nvGraphicFramePr>
        <p:xfrm>
          <a:off x="5638800" y="4519612"/>
          <a:ext cx="2070100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5" name="Формула" r:id="rId10" imgW="672840" imgH="393480" progId="Equation.3">
                  <p:embed/>
                </p:oleObj>
              </mc:Choice>
              <mc:Fallback>
                <p:oleObj name="Формула" r:id="rId10" imgW="67284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519612"/>
                        <a:ext cx="2070100" cy="1195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2" name="Object 6"/>
          <p:cNvGraphicFramePr>
            <a:graphicFrameLocks noChangeAspect="1"/>
          </p:cNvGraphicFramePr>
          <p:nvPr/>
        </p:nvGraphicFramePr>
        <p:xfrm>
          <a:off x="5105400" y="762000"/>
          <a:ext cx="1884626" cy="990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6" name="Формула" r:id="rId12" imgW="787320" imgH="419040" progId="Equation.3">
                  <p:embed/>
                </p:oleObj>
              </mc:Choice>
              <mc:Fallback>
                <p:oleObj name="Формула" r:id="rId12" imgW="78732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762000"/>
                        <a:ext cx="1884626" cy="99059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3" name="Object 7"/>
          <p:cNvGraphicFramePr>
            <a:graphicFrameLocks noChangeAspect="1"/>
          </p:cNvGraphicFramePr>
          <p:nvPr/>
        </p:nvGraphicFramePr>
        <p:xfrm>
          <a:off x="304800" y="685800"/>
          <a:ext cx="37290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67" name="Формула" r:id="rId14" imgW="1434960" imgH="393480" progId="Equation.3">
                  <p:embed/>
                </p:oleObj>
              </mc:Choice>
              <mc:Fallback>
                <p:oleObj name="Формула" r:id="rId14" imgW="14349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85800"/>
                        <a:ext cx="3729038" cy="1008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Прямая со стрелкой 17"/>
          <p:cNvCxnSpPr>
            <a:endCxn id="17" idx="7"/>
          </p:cNvCxnSpPr>
          <p:nvPr/>
        </p:nvCxnSpPr>
        <p:spPr>
          <a:xfrm rot="10800000">
            <a:off x="2969886" y="819712"/>
            <a:ext cx="2440315" cy="94689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514600" y="685800"/>
            <a:ext cx="533400" cy="914400"/>
          </a:xfrm>
          <a:prstGeom prst="ellipse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 flipH="1" flipV="1">
            <a:off x="3124200" y="1752600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202754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</a:rPr>
              <a:t>Трофимова Т.И. Курс физики</a:t>
            </a:r>
          </a:p>
          <a:p>
            <a:pPr lvl="0"/>
            <a:r>
              <a:rPr lang="ru-RU" sz="1200" b="1" dirty="0" err="1" smtClean="0"/>
              <a:t>Костко</a:t>
            </a:r>
            <a:r>
              <a:rPr lang="ru-RU" sz="1200" b="1" dirty="0" smtClean="0"/>
              <a:t> О.К. Физика для строительных и архитектурных вузов</a:t>
            </a:r>
          </a:p>
          <a:p>
            <a:pPr lvl="0"/>
            <a:r>
              <a:rPr lang="ru-RU" sz="1200" dirty="0" smtClean="0"/>
              <a:t>Сахаров Д.И., блудов М.И. Физика для техникумов</a:t>
            </a:r>
          </a:p>
          <a:p>
            <a:pPr lvl="0"/>
            <a:r>
              <a:rPr lang="ru-RU" sz="1200" b="1" dirty="0" err="1" smtClean="0"/>
              <a:t>Ландсберг</a:t>
            </a:r>
            <a:r>
              <a:rPr lang="ru-RU" sz="1200" b="1" dirty="0" smtClean="0"/>
              <a:t> Г.С. Элементарный учебник физики</a:t>
            </a:r>
          </a:p>
          <a:p>
            <a:pPr lvl="0"/>
            <a:r>
              <a:rPr lang="en-US" sz="1200" b="1" u="sng" dirty="0" smtClean="0">
                <a:hlinkClick r:id="rId3"/>
              </a:rPr>
              <a:t>http</a:t>
            </a:r>
            <a:r>
              <a:rPr lang="ru-RU" sz="1200" b="1" u="sng" dirty="0" smtClean="0">
                <a:hlinkClick r:id="rId3"/>
              </a:rPr>
              <a:t>://</a:t>
            </a:r>
            <a:r>
              <a:rPr lang="en-US" sz="1200" b="1" u="sng" dirty="0" err="1" smtClean="0">
                <a:hlinkClick r:id="rId3"/>
              </a:rPr>
              <a:t>aco</a:t>
            </a:r>
            <a:r>
              <a:rPr lang="ru-RU" sz="1200" b="1" u="sng" dirty="0" smtClean="0">
                <a:hlinkClick r:id="rId3"/>
              </a:rPr>
              <a:t>.</a:t>
            </a:r>
            <a:r>
              <a:rPr lang="en-US" sz="1200" b="1" u="sng" dirty="0" err="1" smtClean="0">
                <a:hlinkClick r:id="rId3"/>
              </a:rPr>
              <a:t>ifmo</a:t>
            </a:r>
            <a:r>
              <a:rPr lang="ru-RU" sz="1200" b="1" u="sng" dirty="0" smtClean="0">
                <a:hlinkClick r:id="rId3"/>
              </a:rPr>
              <a:t>.</a:t>
            </a:r>
            <a:r>
              <a:rPr lang="en-US" sz="1200" b="1" u="sng" dirty="0" err="1" smtClean="0">
                <a:hlinkClick r:id="rId3"/>
              </a:rPr>
              <a:t>ru</a:t>
            </a:r>
            <a:r>
              <a:rPr lang="ru-RU" sz="1200" b="1" u="sng" dirty="0" smtClean="0">
                <a:hlinkClick r:id="rId3"/>
              </a:rPr>
              <a:t>/</a:t>
            </a:r>
            <a:r>
              <a:rPr lang="en-US" sz="1200" b="1" u="sng" dirty="0" smtClean="0">
                <a:hlinkClick r:id="rId3"/>
              </a:rPr>
              <a:t>el</a:t>
            </a:r>
            <a:r>
              <a:rPr lang="ru-RU" sz="1200" b="1" u="sng" dirty="0" smtClean="0">
                <a:hlinkClick r:id="rId3"/>
              </a:rPr>
              <a:t>_</a:t>
            </a:r>
            <a:r>
              <a:rPr lang="en-US" sz="1200" b="1" u="sng" dirty="0" smtClean="0">
                <a:hlinkClick r:id="rId3"/>
              </a:rPr>
              <a:t>books</a:t>
            </a:r>
            <a:r>
              <a:rPr lang="ru-RU" sz="1200" b="1" u="sng" dirty="0" smtClean="0">
                <a:hlinkClick r:id="rId3"/>
              </a:rPr>
              <a:t>/</a:t>
            </a:r>
            <a:r>
              <a:rPr lang="en-US" sz="1200" b="1" u="sng" dirty="0" smtClean="0">
                <a:hlinkClick r:id="rId3"/>
              </a:rPr>
              <a:t>basics</a:t>
            </a:r>
            <a:r>
              <a:rPr lang="ru-RU" sz="1200" b="1" u="sng" dirty="0" smtClean="0">
                <a:hlinkClick r:id="rId3"/>
              </a:rPr>
              <a:t>_</a:t>
            </a:r>
            <a:r>
              <a:rPr lang="en-US" sz="1200" b="1" u="sng" dirty="0" smtClean="0">
                <a:hlinkClick r:id="rId3"/>
              </a:rPr>
              <a:t>optics</a:t>
            </a:r>
            <a:r>
              <a:rPr lang="ru-RU" sz="1200" b="1" u="sng" dirty="0" smtClean="0">
                <a:hlinkClick r:id="rId3"/>
              </a:rPr>
              <a:t>/</a:t>
            </a:r>
            <a:r>
              <a:rPr lang="ru-RU" sz="1200" b="1" dirty="0" smtClean="0"/>
              <a:t> </a:t>
            </a:r>
          </a:p>
          <a:p>
            <a:pPr lvl="0"/>
            <a:r>
              <a:rPr lang="ru-RU" sz="1200" b="1" u="sng" dirty="0" smtClean="0">
                <a:hlinkClick r:id="rId4"/>
              </a:rPr>
              <a:t>http://all-fizika.com/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5"/>
              </a:rPr>
              <a:t>http</a:t>
            </a:r>
            <a:r>
              <a:rPr lang="ru-RU" sz="1200" b="1" u="sng" dirty="0" smtClean="0">
                <a:hlinkClick r:id="rId5"/>
              </a:rPr>
              <a:t>://</a:t>
            </a:r>
            <a:r>
              <a:rPr lang="en-US" sz="1200" b="1" u="sng" dirty="0" err="1" smtClean="0">
                <a:hlinkClick r:id="rId5"/>
              </a:rPr>
              <a:t>bse</a:t>
            </a:r>
            <a:r>
              <a:rPr lang="ru-RU" sz="1200" b="1" u="sng" dirty="0" smtClean="0">
                <a:hlinkClick r:id="rId5"/>
              </a:rPr>
              <a:t>.</a:t>
            </a:r>
            <a:r>
              <a:rPr lang="en-US" sz="1200" b="1" u="sng" dirty="0" err="1" smtClean="0">
                <a:hlinkClick r:id="rId5"/>
              </a:rPr>
              <a:t>sci</a:t>
            </a:r>
            <a:r>
              <a:rPr lang="ru-RU" sz="1200" b="1" u="sng" dirty="0" smtClean="0">
                <a:hlinkClick r:id="rId5"/>
              </a:rPr>
              <a:t>-</a:t>
            </a:r>
            <a:r>
              <a:rPr lang="en-US" sz="1200" b="1" u="sng" dirty="0" smtClean="0">
                <a:hlinkClick r:id="rId5"/>
              </a:rPr>
              <a:t>lib</a:t>
            </a:r>
            <a:r>
              <a:rPr lang="ru-RU" sz="1200" b="1" u="sng" dirty="0" smtClean="0">
                <a:hlinkClick r:id="rId5"/>
              </a:rPr>
              <a:t>.</a:t>
            </a:r>
            <a:r>
              <a:rPr lang="en-US" sz="1200" b="1" u="sng" dirty="0" smtClean="0">
                <a:hlinkClick r:id="rId5"/>
              </a:rPr>
              <a:t>com</a:t>
            </a:r>
            <a:r>
              <a:rPr lang="ru-RU" sz="1200" b="1" u="sng" dirty="0" smtClean="0">
                <a:hlinkClick r:id="rId5"/>
              </a:rPr>
              <a:t>/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6"/>
              </a:rPr>
              <a:t>http://elementy.ru/physics</a:t>
            </a:r>
            <a:r>
              <a:rPr lang="ru-RU" sz="1200" b="1" dirty="0" smtClean="0"/>
              <a:t> </a:t>
            </a:r>
          </a:p>
          <a:p>
            <a:pPr lvl="0"/>
            <a:r>
              <a:rPr lang="ru-RU" sz="1200" b="1" u="sng" dirty="0" smtClean="0">
                <a:hlinkClick r:id="rId7"/>
              </a:rPr>
              <a:t>http://ens.tpu.ru/posobie.htm</a:t>
            </a:r>
            <a:endParaRPr lang="ru-RU" sz="1200" b="1" dirty="0" smtClean="0"/>
          </a:p>
          <a:p>
            <a:pPr lvl="0"/>
            <a:r>
              <a:rPr lang="ru-RU" sz="1200" b="1" u="sng" dirty="0" smtClean="0">
                <a:hlinkClick r:id="rId8"/>
              </a:rPr>
              <a:t>http://fn.bmstu.ru/phys/bib/physbook/tom6/content.htm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9"/>
              </a:rPr>
              <a:t>http://physoptika.ru/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0"/>
              </a:rPr>
              <a:t>http://ru.wikipedia.org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1"/>
              </a:rPr>
              <a:t>http</a:t>
            </a:r>
            <a:r>
              <a:rPr lang="ru-RU" sz="1200" b="1" u="sng" dirty="0" smtClean="0">
                <a:hlinkClick r:id="rId11"/>
              </a:rPr>
              <a:t>://</a:t>
            </a:r>
            <a:r>
              <a:rPr lang="en-US" sz="1200" b="1" u="sng" dirty="0" err="1" smtClean="0">
                <a:hlinkClick r:id="rId11"/>
              </a:rPr>
              <a:t>rutube</a:t>
            </a:r>
            <a:r>
              <a:rPr lang="ru-RU" sz="1200" b="1" u="sng" dirty="0" smtClean="0">
                <a:hlinkClick r:id="rId11"/>
              </a:rPr>
              <a:t>.</a:t>
            </a:r>
            <a:r>
              <a:rPr lang="en-US" sz="1200" b="1" u="sng" dirty="0" err="1" smtClean="0">
                <a:hlinkClick r:id="rId11"/>
              </a:rPr>
              <a:t>ru</a:t>
            </a:r>
            <a:r>
              <a:rPr lang="ru-RU" sz="1200" b="1" u="sng" dirty="0" smtClean="0">
                <a:hlinkClick r:id="rId11"/>
              </a:rPr>
              <a:t>/</a:t>
            </a:r>
            <a:r>
              <a:rPr lang="en-US" sz="1200" b="1" u="sng" dirty="0" smtClean="0">
                <a:hlinkClick r:id="rId11"/>
              </a:rPr>
              <a:t>tracks</a:t>
            </a:r>
            <a:r>
              <a:rPr lang="ru-RU" sz="1200" b="1" u="sng" dirty="0" smtClean="0">
                <a:hlinkClick r:id="rId11"/>
              </a:rPr>
              <a:t>/1425275.</a:t>
            </a:r>
            <a:r>
              <a:rPr lang="en-US" sz="1200" b="1" u="sng" dirty="0" smtClean="0">
                <a:hlinkClick r:id="rId11"/>
              </a:rPr>
              <a:t>html</a:t>
            </a:r>
            <a:r>
              <a:rPr lang="ru-RU" sz="1200" b="1" u="sng" dirty="0" smtClean="0">
                <a:hlinkClick r:id="rId11"/>
              </a:rPr>
              <a:t>?</a:t>
            </a:r>
            <a:r>
              <a:rPr lang="en-US" sz="1200" b="1" u="sng" dirty="0" smtClean="0">
                <a:hlinkClick r:id="rId11"/>
              </a:rPr>
              <a:t>v</a:t>
            </a:r>
            <a:r>
              <a:rPr lang="ru-RU" sz="1200" b="1" u="sng" dirty="0" smtClean="0">
                <a:hlinkClick r:id="rId11"/>
              </a:rPr>
              <a:t>=0</a:t>
            </a:r>
            <a:r>
              <a:rPr lang="en-US" sz="1200" b="1" u="sng" dirty="0" err="1" smtClean="0">
                <a:hlinkClick r:id="rId11"/>
              </a:rPr>
              <a:t>ccd</a:t>
            </a:r>
            <a:r>
              <a:rPr lang="ru-RU" sz="1200" b="1" u="sng" dirty="0" smtClean="0">
                <a:hlinkClick r:id="rId11"/>
              </a:rPr>
              <a:t>9</a:t>
            </a:r>
            <a:r>
              <a:rPr lang="en-US" sz="1200" b="1" u="sng" dirty="0" err="1" smtClean="0">
                <a:hlinkClick r:id="rId11"/>
              </a:rPr>
              <a:t>cf</a:t>
            </a:r>
            <a:r>
              <a:rPr lang="ru-RU" sz="1200" b="1" u="sng" dirty="0" smtClean="0">
                <a:hlinkClick r:id="rId11"/>
              </a:rPr>
              <a:t>27</a:t>
            </a:r>
            <a:r>
              <a:rPr lang="en-US" sz="1200" b="1" u="sng" dirty="0" smtClean="0">
                <a:hlinkClick r:id="rId11"/>
              </a:rPr>
              <a:t>c</a:t>
            </a:r>
            <a:r>
              <a:rPr lang="ru-RU" sz="1200" b="1" u="sng" dirty="0" smtClean="0">
                <a:hlinkClick r:id="rId11"/>
              </a:rPr>
              <a:t>52</a:t>
            </a:r>
            <a:r>
              <a:rPr lang="en-US" sz="1200" b="1" u="sng" dirty="0" smtClean="0">
                <a:hlinkClick r:id="rId11"/>
              </a:rPr>
              <a:t>d</a:t>
            </a:r>
            <a:r>
              <a:rPr lang="ru-RU" sz="1200" b="1" u="sng" dirty="0" smtClean="0">
                <a:hlinkClick r:id="rId11"/>
              </a:rPr>
              <a:t>982</a:t>
            </a:r>
            <a:r>
              <a:rPr lang="en-US" sz="1200" b="1" u="sng" dirty="0" err="1" smtClean="0">
                <a:hlinkClick r:id="rId11"/>
              </a:rPr>
              <a:t>fb</a:t>
            </a:r>
            <a:r>
              <a:rPr lang="ru-RU" sz="1200" b="1" u="sng" dirty="0" smtClean="0">
                <a:hlinkClick r:id="rId11"/>
              </a:rPr>
              <a:t>958</a:t>
            </a:r>
            <a:r>
              <a:rPr lang="en-US" sz="1200" b="1" u="sng" dirty="0" err="1" smtClean="0">
                <a:hlinkClick r:id="rId11"/>
              </a:rPr>
              <a:t>fea</a:t>
            </a:r>
            <a:r>
              <a:rPr lang="ru-RU" sz="1200" b="1" u="sng" dirty="0" smtClean="0">
                <a:hlinkClick r:id="rId11"/>
              </a:rPr>
              <a:t>16</a:t>
            </a:r>
            <a:r>
              <a:rPr lang="en-US" sz="1200" b="1" u="sng" dirty="0" err="1" smtClean="0">
                <a:hlinkClick r:id="rId11"/>
              </a:rPr>
              <a:t>fb</a:t>
            </a:r>
            <a:r>
              <a:rPr lang="ru-RU" sz="1200" b="1" u="sng" dirty="0" smtClean="0">
                <a:hlinkClick r:id="rId11"/>
              </a:rPr>
              <a:t>3057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2"/>
              </a:rPr>
              <a:t>http</a:t>
            </a:r>
            <a:r>
              <a:rPr lang="ru-RU" sz="1200" b="1" u="sng" dirty="0" smtClean="0">
                <a:hlinkClick r:id="rId12"/>
              </a:rPr>
              <a:t>://</a:t>
            </a:r>
            <a:r>
              <a:rPr lang="en-US" sz="1200" b="1" u="sng" dirty="0" smtClean="0">
                <a:hlinkClick r:id="rId12"/>
              </a:rPr>
              <a:t>school</a:t>
            </a:r>
            <a:r>
              <a:rPr lang="ru-RU" sz="1200" b="1" u="sng" dirty="0" smtClean="0">
                <a:hlinkClick r:id="rId12"/>
              </a:rPr>
              <a:t>-</a:t>
            </a:r>
            <a:r>
              <a:rPr lang="en-US" sz="1200" b="1" u="sng" dirty="0" smtClean="0">
                <a:hlinkClick r:id="rId12"/>
              </a:rPr>
              <a:t>collection</a:t>
            </a:r>
            <a:r>
              <a:rPr lang="ru-RU" sz="1200" b="1" u="sng" dirty="0" smtClean="0">
                <a:hlinkClick r:id="rId12"/>
              </a:rPr>
              <a:t>.</a:t>
            </a:r>
            <a:r>
              <a:rPr lang="en-US" sz="1200" b="1" u="sng" dirty="0" err="1" smtClean="0">
                <a:hlinkClick r:id="rId12"/>
              </a:rPr>
              <a:t>edu</a:t>
            </a:r>
            <a:r>
              <a:rPr lang="ru-RU" sz="1200" b="1" u="sng" dirty="0" smtClean="0">
                <a:hlinkClick r:id="rId12"/>
              </a:rPr>
              <a:t>.</a:t>
            </a:r>
            <a:r>
              <a:rPr lang="en-US" sz="1200" b="1" u="sng" dirty="0" err="1" smtClean="0">
                <a:hlinkClick r:id="rId12"/>
              </a:rPr>
              <a:t>ru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3"/>
              </a:rPr>
              <a:t>http://stoom.ru/content</a:t>
            </a:r>
            <a:r>
              <a:rPr lang="ru-RU" sz="1200" b="1" dirty="0" smtClean="0"/>
              <a:t> </a:t>
            </a:r>
          </a:p>
          <a:p>
            <a:pPr lvl="0"/>
            <a:r>
              <a:rPr lang="ru-RU" sz="1200" b="1" u="sng" dirty="0" smtClean="0">
                <a:hlinkClick r:id="rId14"/>
              </a:rPr>
              <a:t>http://tsput.ru/res/3.php</a:t>
            </a:r>
            <a:r>
              <a:rPr lang="ru-RU" sz="1200" b="1" dirty="0" smtClean="0"/>
              <a:t> </a:t>
            </a:r>
          </a:p>
          <a:p>
            <a:pPr lvl="0"/>
            <a:r>
              <a:rPr lang="ru-RU" sz="1200" b="1" u="sng" dirty="0" smtClean="0">
                <a:hlinkClick r:id="rId15"/>
              </a:rPr>
              <a:t>http://web.mit.edu/newsoffice/science.html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16"/>
              </a:rPr>
              <a:t>http</a:t>
            </a:r>
            <a:r>
              <a:rPr lang="ru-RU" sz="1200" b="1" u="sng" dirty="0" smtClean="0">
                <a:hlinkClick r:id="rId16"/>
              </a:rPr>
              <a:t>://</a:t>
            </a:r>
            <a:r>
              <a:rPr lang="en-US" sz="1200" b="1" u="sng" dirty="0" smtClean="0">
                <a:hlinkClick r:id="rId16"/>
              </a:rPr>
              <a:t>www</a:t>
            </a:r>
            <a:r>
              <a:rPr lang="ru-RU" sz="1200" b="1" u="sng" dirty="0" smtClean="0">
                <a:hlinkClick r:id="rId16"/>
              </a:rPr>
              <a:t>.</a:t>
            </a:r>
            <a:r>
              <a:rPr lang="en-US" sz="1200" b="1" u="sng" dirty="0" err="1" smtClean="0">
                <a:hlinkClick r:id="rId16"/>
              </a:rPr>
              <a:t>allbiograf</a:t>
            </a:r>
            <a:r>
              <a:rPr lang="ru-RU" sz="1200" b="1" u="sng" dirty="0" smtClean="0">
                <a:hlinkClick r:id="rId16"/>
              </a:rPr>
              <a:t>.</a:t>
            </a:r>
            <a:r>
              <a:rPr lang="en-US" sz="1200" b="1" u="sng" dirty="0" err="1" smtClean="0">
                <a:hlinkClick r:id="rId16"/>
              </a:rPr>
              <a:t>ru</a:t>
            </a:r>
            <a:r>
              <a:rPr lang="ru-RU" sz="1200" b="1" u="sng" dirty="0" smtClean="0">
                <a:hlinkClick r:id="rId16"/>
              </a:rPr>
              <a:t>/</a:t>
            </a:r>
            <a:r>
              <a:rPr lang="en-US" sz="1200" b="1" u="sng" dirty="0" smtClean="0">
                <a:hlinkClick r:id="rId16"/>
              </a:rPr>
              <a:t>category</a:t>
            </a:r>
            <a:r>
              <a:rPr lang="ru-RU" sz="1200" b="1" u="sng" dirty="0" smtClean="0">
                <a:hlinkClick r:id="rId16"/>
              </a:rPr>
              <a:t>/</a:t>
            </a:r>
            <a:r>
              <a:rPr lang="en-US" sz="1200" b="1" u="sng" dirty="0" err="1" smtClean="0">
                <a:hlinkClick r:id="rId16"/>
              </a:rPr>
              <a:t>fizika</a:t>
            </a:r>
            <a:r>
              <a:rPr lang="ru-RU" sz="1200" b="1" u="sng" dirty="0" smtClean="0">
                <a:hlinkClick r:id="rId16"/>
              </a:rPr>
              <a:t>/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7"/>
              </a:rPr>
              <a:t>http://www.epsilon.cc/</a:t>
            </a:r>
            <a:r>
              <a:rPr lang="ru-RU" sz="1200" b="1" dirty="0" smtClean="0"/>
              <a:t> </a:t>
            </a:r>
          </a:p>
          <a:p>
            <a:pPr lvl="0"/>
            <a:r>
              <a:rPr lang="en-US" sz="1200" b="1" u="sng" dirty="0" smtClean="0">
                <a:hlinkClick r:id="rId18"/>
              </a:rPr>
              <a:t>http</a:t>
            </a:r>
            <a:r>
              <a:rPr lang="ru-RU" sz="1200" b="1" u="sng" dirty="0" smtClean="0">
                <a:hlinkClick r:id="rId18"/>
              </a:rPr>
              <a:t>://</a:t>
            </a:r>
            <a:r>
              <a:rPr lang="en-US" sz="1200" b="1" u="sng" dirty="0" smtClean="0">
                <a:hlinkClick r:id="rId18"/>
              </a:rPr>
              <a:t>www</a:t>
            </a:r>
            <a:r>
              <a:rPr lang="ru-RU" sz="1200" b="1" u="sng" dirty="0" smtClean="0">
                <a:hlinkClick r:id="rId18"/>
              </a:rPr>
              <a:t>.</a:t>
            </a:r>
            <a:r>
              <a:rPr lang="en-US" sz="1200" b="1" u="sng" dirty="0" err="1" smtClean="0">
                <a:hlinkClick r:id="rId18"/>
              </a:rPr>
              <a:t>fizika</a:t>
            </a:r>
            <a:r>
              <a:rPr lang="ru-RU" sz="1200" b="1" u="sng" dirty="0" smtClean="0">
                <a:hlinkClick r:id="rId18"/>
              </a:rPr>
              <a:t>.</a:t>
            </a:r>
            <a:r>
              <a:rPr lang="en-US" sz="1200" b="1" u="sng" dirty="0" err="1" smtClean="0">
                <a:hlinkClick r:id="rId18"/>
              </a:rPr>
              <a:t>kr</a:t>
            </a:r>
            <a:r>
              <a:rPr lang="ru-RU" sz="1200" b="1" u="sng" dirty="0" smtClean="0">
                <a:hlinkClick r:id="rId18"/>
              </a:rPr>
              <a:t>.</a:t>
            </a:r>
            <a:r>
              <a:rPr lang="en-US" sz="1200" b="1" u="sng" dirty="0" err="1" smtClean="0">
                <a:hlinkClick r:id="rId18"/>
              </a:rPr>
              <a:t>ua</a:t>
            </a:r>
            <a:r>
              <a:rPr lang="ru-RU" sz="1200" b="1" u="sng" dirty="0" smtClean="0">
                <a:hlinkClick r:id="rId18"/>
              </a:rPr>
              <a:t>/</a:t>
            </a:r>
            <a:r>
              <a:rPr lang="en-US" sz="1200" b="1" u="sng" dirty="0" smtClean="0">
                <a:hlinkClick r:id="rId18"/>
              </a:rPr>
              <a:t>index</a:t>
            </a:r>
            <a:r>
              <a:rPr lang="ru-RU" sz="1200" b="1" u="sng" dirty="0" smtClean="0">
                <a:hlinkClick r:id="rId18"/>
              </a:rPr>
              <a:t>.</a:t>
            </a:r>
            <a:r>
              <a:rPr lang="en-US" sz="1200" b="1" u="sng" dirty="0" err="1" smtClean="0">
                <a:hlinkClick r:id="rId18"/>
              </a:rPr>
              <a:t>php</a:t>
            </a:r>
            <a:r>
              <a:rPr lang="en-US" sz="1200" b="1" dirty="0" smtClean="0"/>
              <a:t> </a:t>
            </a:r>
            <a:endParaRPr lang="ru-RU" sz="1200" b="1" dirty="0" smtClean="0"/>
          </a:p>
          <a:p>
            <a:pPr lvl="0"/>
            <a:r>
              <a:rPr lang="ru-RU" sz="1200" b="1" u="sng" dirty="0" smtClean="0">
                <a:hlinkClick r:id="rId19"/>
              </a:rPr>
              <a:t>http://www.ido.rudn.ru/nfpk/fizika/</a:t>
            </a:r>
            <a:endParaRPr lang="ru-RU" sz="1200" b="1" dirty="0" smtClean="0"/>
          </a:p>
          <a:p>
            <a:pPr lvl="0"/>
            <a:r>
              <a:rPr lang="ru-RU" sz="1200" b="1" u="sng" dirty="0" smtClean="0">
                <a:hlinkClick r:id="rId20"/>
              </a:rPr>
              <a:t>http://www.kit-e.ru/articles/displ/2007_7_22.php</a:t>
            </a:r>
            <a:r>
              <a:rPr lang="ru-RU" sz="1200" b="1" dirty="0" smtClean="0"/>
              <a:t> </a:t>
            </a:r>
          </a:p>
          <a:p>
            <a:pPr lvl="0"/>
            <a:r>
              <a:rPr lang="ru-RU" sz="1200" b="1" u="sng" dirty="0" smtClean="0">
                <a:hlinkClick r:id="rId21"/>
              </a:rPr>
              <a:t>http://www.krugosvet.ru/enc/nauka_i_tehnika/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22"/>
              </a:rPr>
              <a:t>http</a:t>
            </a:r>
            <a:r>
              <a:rPr lang="ru-RU" sz="1200" b="1" u="sng" dirty="0" smtClean="0">
                <a:hlinkClick r:id="rId22"/>
              </a:rPr>
              <a:t>://</a:t>
            </a:r>
            <a:r>
              <a:rPr lang="en-US" sz="1200" b="1" u="sng" dirty="0" smtClean="0">
                <a:hlinkClick r:id="rId22"/>
              </a:rPr>
              <a:t>www</a:t>
            </a:r>
            <a:r>
              <a:rPr lang="ru-RU" sz="1200" b="1" u="sng" dirty="0" smtClean="0">
                <a:hlinkClick r:id="rId22"/>
              </a:rPr>
              <a:t>.</a:t>
            </a:r>
            <a:r>
              <a:rPr lang="en-US" sz="1200" b="1" u="sng" dirty="0" err="1" smtClean="0">
                <a:hlinkClick r:id="rId22"/>
              </a:rPr>
              <a:t>osram</a:t>
            </a:r>
            <a:r>
              <a:rPr lang="ru-RU" sz="1200" b="1" u="sng" dirty="0" smtClean="0">
                <a:hlinkClick r:id="rId22"/>
              </a:rPr>
              <a:t>-</a:t>
            </a:r>
            <a:r>
              <a:rPr lang="en-US" sz="1200" b="1" u="sng" dirty="0" smtClean="0">
                <a:hlinkClick r:id="rId22"/>
              </a:rPr>
              <a:t>auto</a:t>
            </a:r>
            <a:r>
              <a:rPr lang="ru-RU" sz="1200" b="1" u="sng" dirty="0" smtClean="0">
                <a:hlinkClick r:id="rId22"/>
              </a:rPr>
              <a:t>.</a:t>
            </a:r>
            <a:r>
              <a:rPr lang="en-US" sz="1200" b="1" u="sng" dirty="0" err="1" smtClean="0">
                <a:hlinkClick r:id="rId22"/>
              </a:rPr>
              <a:t>ru</a:t>
            </a:r>
            <a:r>
              <a:rPr lang="ru-RU" sz="1200" b="1" u="sng" dirty="0" smtClean="0">
                <a:hlinkClick r:id="rId22"/>
              </a:rPr>
              <a:t>/</a:t>
            </a:r>
            <a:r>
              <a:rPr lang="en-US" sz="1200" b="1" u="sng" dirty="0" err="1" smtClean="0">
                <a:hlinkClick r:id="rId22"/>
              </a:rPr>
              <a:t>prof</a:t>
            </a:r>
            <a:r>
              <a:rPr lang="ru-RU" sz="1200" b="1" u="sng" dirty="0" smtClean="0">
                <a:hlinkClick r:id="rId22"/>
              </a:rPr>
              <a:t>/</a:t>
            </a:r>
            <a:r>
              <a:rPr lang="en-US" sz="1200" b="1" u="sng" dirty="0" smtClean="0">
                <a:hlinkClick r:id="rId22"/>
              </a:rPr>
              <a:t>page</a:t>
            </a:r>
            <a:r>
              <a:rPr lang="ru-RU" sz="1200" b="1" u="sng" dirty="0" smtClean="0">
                <a:hlinkClick r:id="rId22"/>
              </a:rPr>
              <a:t>1970/</a:t>
            </a:r>
            <a:r>
              <a:rPr lang="en-US" sz="1200" b="1" u="sng" dirty="0" smtClean="0">
                <a:hlinkClick r:id="rId22"/>
              </a:rPr>
              <a:t>page</a:t>
            </a:r>
            <a:r>
              <a:rPr lang="ru-RU" sz="1200" b="1" u="sng" dirty="0" smtClean="0">
                <a:hlinkClick r:id="rId22"/>
              </a:rPr>
              <a:t>8449/</a:t>
            </a:r>
            <a:r>
              <a:rPr lang="en-US" sz="1200" b="1" dirty="0" smtClean="0"/>
              <a:t> 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23"/>
              </a:rPr>
              <a:t>http</a:t>
            </a:r>
            <a:r>
              <a:rPr lang="ru-RU" sz="1200" b="1" u="sng" dirty="0" smtClean="0">
                <a:hlinkClick r:id="rId23"/>
              </a:rPr>
              <a:t>://</a:t>
            </a:r>
            <a:r>
              <a:rPr lang="en-US" sz="1200" b="1" u="sng" dirty="0" smtClean="0">
                <a:hlinkClick r:id="rId23"/>
              </a:rPr>
              <a:t>www</a:t>
            </a:r>
            <a:r>
              <a:rPr lang="ru-RU" sz="1200" b="1" u="sng" dirty="0" smtClean="0">
                <a:hlinkClick r:id="rId23"/>
              </a:rPr>
              <a:t>.</a:t>
            </a:r>
            <a:r>
              <a:rPr lang="en-US" sz="1200" b="1" u="sng" dirty="0" err="1" smtClean="0">
                <a:hlinkClick r:id="rId23"/>
              </a:rPr>
              <a:t>physbook</a:t>
            </a:r>
            <a:r>
              <a:rPr lang="ru-RU" sz="1200" b="1" u="sng" dirty="0" smtClean="0">
                <a:hlinkClick r:id="rId23"/>
              </a:rPr>
              <a:t>.</a:t>
            </a:r>
            <a:r>
              <a:rPr lang="en-US" sz="1200" b="1" u="sng" dirty="0" err="1" smtClean="0">
                <a:hlinkClick r:id="rId23"/>
              </a:rPr>
              <a:t>ru</a:t>
            </a:r>
            <a:r>
              <a:rPr lang="ru-RU" sz="1200" b="1" u="sng" dirty="0" smtClean="0">
                <a:hlinkClick r:id="rId23"/>
              </a:rPr>
              <a:t>/</a:t>
            </a:r>
            <a:r>
              <a:rPr lang="en-US" sz="1200" b="1" u="sng" dirty="0" smtClean="0">
                <a:hlinkClick r:id="rId23"/>
              </a:rPr>
              <a:t>index</a:t>
            </a:r>
            <a:r>
              <a:rPr lang="ru-RU" sz="1200" b="1" u="sng" dirty="0" smtClean="0">
                <a:hlinkClick r:id="rId23"/>
              </a:rPr>
              <a:t>.</a:t>
            </a:r>
            <a:r>
              <a:rPr lang="en-US" sz="1200" b="1" u="sng" dirty="0" err="1" smtClean="0">
                <a:hlinkClick r:id="rId23"/>
              </a:rPr>
              <a:t>php</a:t>
            </a:r>
            <a:r>
              <a:rPr lang="ru-RU" sz="1200" b="1" u="sng" dirty="0" smtClean="0">
                <a:hlinkClick r:id="rId23"/>
              </a:rPr>
              <a:t>/</a:t>
            </a:r>
            <a:r>
              <a:rPr lang="en-US" sz="1200" b="1" dirty="0" smtClean="0"/>
              <a:t> 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24"/>
              </a:rPr>
              <a:t>http</a:t>
            </a:r>
            <a:r>
              <a:rPr lang="ru-RU" sz="1200" b="1" u="sng" dirty="0" smtClean="0">
                <a:hlinkClick r:id="rId24"/>
              </a:rPr>
              <a:t>://</a:t>
            </a:r>
            <a:r>
              <a:rPr lang="en-US" sz="1200" b="1" u="sng" dirty="0" smtClean="0">
                <a:hlinkClick r:id="rId24"/>
              </a:rPr>
              <a:t>www</a:t>
            </a:r>
            <a:r>
              <a:rPr lang="ru-RU" sz="1200" b="1" u="sng" dirty="0" smtClean="0">
                <a:hlinkClick r:id="rId24"/>
              </a:rPr>
              <a:t>.</a:t>
            </a:r>
            <a:r>
              <a:rPr lang="en-US" sz="1200" b="1" u="sng" dirty="0" err="1" smtClean="0">
                <a:hlinkClick r:id="rId24"/>
              </a:rPr>
              <a:t>seninvg</a:t>
            </a:r>
            <a:r>
              <a:rPr lang="ru-RU" sz="1200" b="1" u="sng" dirty="0" smtClean="0">
                <a:hlinkClick r:id="rId24"/>
              </a:rPr>
              <a:t>07.</a:t>
            </a:r>
            <a:r>
              <a:rPr lang="en-US" sz="1200" b="1" u="sng" dirty="0" err="1" smtClean="0">
                <a:hlinkClick r:id="rId24"/>
              </a:rPr>
              <a:t>narod</a:t>
            </a:r>
            <a:r>
              <a:rPr lang="ru-RU" sz="1200" b="1" u="sng" dirty="0" smtClean="0">
                <a:hlinkClick r:id="rId24"/>
              </a:rPr>
              <a:t>.</a:t>
            </a:r>
            <a:r>
              <a:rPr lang="en-US" sz="1200" b="1" u="sng" dirty="0" err="1" smtClean="0">
                <a:hlinkClick r:id="rId24"/>
              </a:rPr>
              <a:t>ru</a:t>
            </a:r>
            <a:r>
              <a:rPr lang="ru-RU" sz="1200" b="1" u="sng" dirty="0" smtClean="0">
                <a:hlinkClick r:id="rId24"/>
              </a:rPr>
              <a:t>/</a:t>
            </a:r>
            <a:r>
              <a:rPr lang="en-US" sz="1200" b="1" u="sng" dirty="0" smtClean="0">
                <a:hlinkClick r:id="rId24"/>
              </a:rPr>
              <a:t>s</a:t>
            </a:r>
            <a:r>
              <a:rPr lang="ru-RU" sz="1200" b="1" u="sng" dirty="0" smtClean="0">
                <a:hlinkClick r:id="rId24"/>
              </a:rPr>
              <a:t>_</a:t>
            </a:r>
            <a:r>
              <a:rPr lang="en-US" sz="1200" b="1" u="sng" dirty="0" smtClean="0">
                <a:hlinkClick r:id="rId24"/>
              </a:rPr>
              <a:t>portfolio</a:t>
            </a:r>
            <a:r>
              <a:rPr lang="ru-RU" sz="1200" b="1" u="sng" dirty="0" smtClean="0">
                <a:hlinkClick r:id="rId24"/>
              </a:rPr>
              <a:t>_</a:t>
            </a:r>
            <a:r>
              <a:rPr lang="en-US" sz="1200" b="1" u="sng" dirty="0" err="1" smtClean="0">
                <a:hlinkClick r:id="rId24"/>
              </a:rPr>
              <a:t>virt</a:t>
            </a:r>
            <a:r>
              <a:rPr lang="ru-RU" sz="1200" b="1" u="sng" dirty="0" smtClean="0">
                <a:hlinkClick r:id="rId24"/>
              </a:rPr>
              <a:t>2.</a:t>
            </a:r>
            <a:r>
              <a:rPr lang="en-US" sz="1200" b="1" u="sng" dirty="0" err="1" smtClean="0">
                <a:hlinkClick r:id="rId24"/>
              </a:rPr>
              <a:t>htm</a:t>
            </a:r>
            <a:r>
              <a:rPr lang="en-US" sz="1200" b="1" dirty="0" smtClean="0"/>
              <a:t>    </a:t>
            </a:r>
            <a:endParaRPr lang="ru-RU" sz="1200" b="1" dirty="0" smtClean="0"/>
          </a:p>
          <a:p>
            <a:pPr lvl="0"/>
            <a:r>
              <a:rPr lang="en-US" sz="1200" b="1" u="sng" dirty="0" smtClean="0">
                <a:hlinkClick r:id="rId25"/>
              </a:rPr>
              <a:t>http://www.varson.ru/</a:t>
            </a:r>
            <a:r>
              <a:rPr lang="en-US" sz="1200" b="1" dirty="0" smtClean="0"/>
              <a:t>  </a:t>
            </a:r>
            <a:endParaRPr lang="ru-RU" sz="1200" b="1" dirty="0" smtClean="0"/>
          </a:p>
          <a:p>
            <a:pPr lvl="0"/>
            <a:r>
              <a:rPr lang="ru-RU" sz="1200" dirty="0" smtClean="0"/>
              <a:t>и др.</a:t>
            </a:r>
            <a:endParaRPr lang="ru-RU" sz="1200" b="1" dirty="0" smtClean="0"/>
          </a:p>
          <a:p>
            <a:endParaRPr lang="ru-RU" sz="1200" b="1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4800" y="533400"/>
            <a:ext cx="8839200" cy="15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42106</TotalTime>
  <Words>825</Words>
  <Application>Microsoft Office PowerPoint</Application>
  <PresentationFormat>Экран (4:3)</PresentationFormat>
  <Paragraphs>161</Paragraphs>
  <Slides>30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Оформление по умолчанию</vt:lpstr>
      <vt:lpstr>Формула</vt:lpstr>
      <vt:lpstr>Уравнение</vt:lpstr>
      <vt:lpstr>Элементы квантовой физики</vt:lpstr>
      <vt:lpstr>Элементы квантовой физики</vt:lpstr>
      <vt:lpstr>Презентация PowerPoint</vt:lpstr>
      <vt:lpstr>Презентация PowerPoint</vt:lpstr>
      <vt:lpstr>Элементы квантовой физики  Гипотеза Луи де Бройля   </vt:lpstr>
      <vt:lpstr>Презентация PowerPoint</vt:lpstr>
      <vt:lpstr>Презентация PowerPoint</vt:lpstr>
      <vt:lpstr>Соотношение неопределенностей Гейзенберга</vt:lpstr>
      <vt:lpstr>Соотношения неопределенностей Гейзенберга</vt:lpstr>
      <vt:lpstr>Презентация PowerPoint</vt:lpstr>
      <vt:lpstr>Особенности квантовой теории</vt:lpstr>
      <vt:lpstr>Волновая функция</vt:lpstr>
      <vt:lpstr>Уравнение Шрёдингера</vt:lpstr>
      <vt:lpstr>Уравнение Шрёдингера  для стационарных состояний</vt:lpstr>
      <vt:lpstr>Применение уравнения Шрёдингера</vt:lpstr>
      <vt:lpstr>Электрон в одномерной потенциальной яме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Линейный гармонический осциллятор</vt:lpstr>
      <vt:lpstr>Использованные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bakh</dc:creator>
  <cp:lastModifiedBy>Физик</cp:lastModifiedBy>
  <cp:revision>1067</cp:revision>
  <cp:lastPrinted>1601-01-01T00:00:00Z</cp:lastPrinted>
  <dcterms:created xsi:type="dcterms:W3CDTF">1601-01-01T00:00:00Z</dcterms:created>
  <dcterms:modified xsi:type="dcterms:W3CDTF">2024-09-13T12:30:26Z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