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77" r:id="rId2"/>
    <p:sldId id="669" r:id="rId3"/>
    <p:sldId id="846" r:id="rId4"/>
    <p:sldId id="847" r:id="rId5"/>
    <p:sldId id="851" r:id="rId6"/>
    <p:sldId id="852" r:id="rId7"/>
    <p:sldId id="853" r:id="rId8"/>
    <p:sldId id="854" r:id="rId9"/>
    <p:sldId id="848" r:id="rId10"/>
    <p:sldId id="849" r:id="rId11"/>
    <p:sldId id="651" r:id="rId12"/>
    <p:sldId id="652" r:id="rId13"/>
    <p:sldId id="656" r:id="rId14"/>
    <p:sldId id="844" r:id="rId15"/>
    <p:sldId id="855" r:id="rId16"/>
  </p:sldIdLst>
  <p:sldSz cx="12192000" cy="6858000"/>
  <p:notesSz cx="7102475" cy="10233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00" autoAdjust="0"/>
    <p:restoredTop sz="95256" autoAdjust="0"/>
  </p:normalViewPr>
  <p:slideViewPr>
    <p:cSldViewPr snapToGrid="0">
      <p:cViewPr>
        <p:scale>
          <a:sx n="92" d="100"/>
          <a:sy n="92" d="100"/>
        </p:scale>
        <p:origin x="-96" y="3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34FF68-5E35-4F9D-827D-7DDC25A24704}" type="doc">
      <dgm:prSet loTypeId="urn:microsoft.com/office/officeart/2005/8/layout/h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8B7867B-B416-4D58-9011-ED7C0F901EBA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Генеральный партнер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65906D2-A15A-49FD-BA1A-CC15630D3314}" type="parTrans" cxnId="{4746C5F3-9EF5-4B09-A9A8-4C5FDAC44410}">
      <dgm:prSet/>
      <dgm:spPr/>
      <dgm:t>
        <a:bodyPr/>
        <a:lstStyle/>
        <a:p>
          <a:endParaRPr lang="ru-RU"/>
        </a:p>
      </dgm:t>
    </dgm:pt>
    <dgm:pt modelId="{CC13F8BF-57FE-4C46-9CE7-D02394FA7D96}" type="sibTrans" cxnId="{4746C5F3-9EF5-4B09-A9A8-4C5FDAC44410}">
      <dgm:prSet/>
      <dgm:spPr/>
      <dgm:t>
        <a:bodyPr/>
        <a:lstStyle/>
        <a:p>
          <a:endParaRPr lang="ru-RU"/>
        </a:p>
      </dgm:t>
    </dgm:pt>
    <dgm:pt modelId="{AAC67655-FD20-4661-8A4E-C6FB001DB4E6}">
      <dgm:prSet phldrT="[Текст]" custT="1"/>
      <dgm:spPr/>
      <dgm:t>
        <a:bodyPr/>
        <a:lstStyle/>
        <a:p>
          <a:pPr algn="just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Проведено обучение для сотрудников </a:t>
          </a:r>
          <a:r>
            <a:rPr lang="ru-RU" sz="1400" b="0" i="0" u="none" strike="noStrike" dirty="0" smtClean="0">
              <a:latin typeface="Times New Roman"/>
            </a:rPr>
            <a:t>ООО «Ремдизель» по 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программе повышения квалификации «РАБОТА В СРЕДЕ ПРОЕКТИРОВАНИЯ 3D В СИСТЕМЕ NX. РАБОТА В СРЕДЕ 2D В СИСТЕМЕ NX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 </a:t>
          </a:r>
          <a:endParaRPr lang="ru-RU" sz="1400" dirty="0"/>
        </a:p>
      </dgm:t>
    </dgm:pt>
    <dgm:pt modelId="{B1788E8A-897B-4DD3-BE75-4B141A45E1E1}" type="parTrans" cxnId="{AE1F2EC0-6E29-4A3A-AA71-CFB39019E409}">
      <dgm:prSet/>
      <dgm:spPr/>
      <dgm:t>
        <a:bodyPr/>
        <a:lstStyle/>
        <a:p>
          <a:endParaRPr lang="ru-RU"/>
        </a:p>
      </dgm:t>
    </dgm:pt>
    <dgm:pt modelId="{099C2F80-5BAB-4C37-976D-6DDBD87E39BC}" type="sibTrans" cxnId="{AE1F2EC0-6E29-4A3A-AA71-CFB39019E409}">
      <dgm:prSet/>
      <dgm:spPr/>
      <dgm:t>
        <a:bodyPr/>
        <a:lstStyle/>
        <a:p>
          <a:endParaRPr lang="ru-RU"/>
        </a:p>
      </dgm:t>
    </dgm:pt>
    <dgm:pt modelId="{6CD85C6B-F90E-4B57-8A27-07E94FB83613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Региональное сотрудничество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1570574-5B55-4744-83B0-82E6F5B43CAF}" type="parTrans" cxnId="{2DFEF35E-379A-47B6-BCDD-B25FDD2DE05E}">
      <dgm:prSet/>
      <dgm:spPr/>
      <dgm:t>
        <a:bodyPr/>
        <a:lstStyle/>
        <a:p>
          <a:endParaRPr lang="ru-RU"/>
        </a:p>
      </dgm:t>
    </dgm:pt>
    <dgm:pt modelId="{6865900C-FB79-4A10-8CD0-DA31B1216257}" type="sibTrans" cxnId="{2DFEF35E-379A-47B6-BCDD-B25FDD2DE05E}">
      <dgm:prSet/>
      <dgm:spPr/>
      <dgm:t>
        <a:bodyPr/>
        <a:lstStyle/>
        <a:p>
          <a:endParaRPr lang="ru-RU"/>
        </a:p>
      </dgm:t>
    </dgm:pt>
    <dgm:pt modelId="{A988B20B-CFC5-44AD-A9EB-098470511EAB}">
      <dgm:prSet phldrT="[Текст]" custT="1"/>
      <dgm:spPr/>
      <dgm:t>
        <a:bodyPr/>
        <a:lstStyle/>
        <a:p>
          <a:pPr algn="just"/>
          <a:r>
            <a:rPr lang="ru-RU" sz="1400" smtClean="0">
              <a:latin typeface="Times New Roman" panose="02020603050405020304" pitchFamily="18" charset="0"/>
              <a:cs typeface="Times New Roman" panose="02020603050405020304" pitchFamily="18" charset="0"/>
            </a:rPr>
            <a:t>42 сотрудника ПАО «МЕГАФОН» прошли обучение по программе повышения квалификации «СЕРВИС И ЭКСПЛУАТАЦИЯ СИСТЕМ КОНДИЦИОНИРОВАНИЯ»</a:t>
          </a:r>
          <a:endParaRPr lang="ru-RU" sz="1400" dirty="0"/>
        </a:p>
      </dgm:t>
    </dgm:pt>
    <dgm:pt modelId="{C1FD432D-FCB9-4AAA-8BA6-1C39EF3F2051}" type="parTrans" cxnId="{098F292D-D444-4155-8A10-3CC79050B6DC}">
      <dgm:prSet/>
      <dgm:spPr/>
      <dgm:t>
        <a:bodyPr/>
        <a:lstStyle/>
        <a:p>
          <a:endParaRPr lang="ru-RU"/>
        </a:p>
      </dgm:t>
    </dgm:pt>
    <dgm:pt modelId="{004AC5AE-6EA0-47C0-8C62-EED796EE3274}" type="sibTrans" cxnId="{098F292D-D444-4155-8A10-3CC79050B6DC}">
      <dgm:prSet/>
      <dgm:spPr/>
      <dgm:t>
        <a:bodyPr/>
        <a:lstStyle/>
        <a:p>
          <a:endParaRPr lang="ru-RU"/>
        </a:p>
      </dgm:t>
    </dgm:pt>
    <dgm:pt modelId="{074477F0-5C86-446F-A002-7874BC846F9D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Новые программы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FC89098-17F1-4053-98BE-97456DE5C185}" type="parTrans" cxnId="{3AA32C87-E992-4773-8A8C-0296E71C5A0F}">
      <dgm:prSet/>
      <dgm:spPr/>
      <dgm:t>
        <a:bodyPr/>
        <a:lstStyle/>
        <a:p>
          <a:endParaRPr lang="ru-RU"/>
        </a:p>
      </dgm:t>
    </dgm:pt>
    <dgm:pt modelId="{EA81987F-1660-4188-AE1C-796087DFDDF8}" type="sibTrans" cxnId="{3AA32C87-E992-4773-8A8C-0296E71C5A0F}">
      <dgm:prSet/>
      <dgm:spPr/>
      <dgm:t>
        <a:bodyPr/>
        <a:lstStyle/>
        <a:p>
          <a:endParaRPr lang="ru-RU"/>
        </a:p>
      </dgm:t>
    </dgm:pt>
    <dgm:pt modelId="{1C41FED8-45D5-4570-A4C6-BD1164645ADD}">
      <dgm:prSet phldrT="[Текст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ClrTx/>
            <a:buSzTx/>
            <a:buFontTx/>
            <a:buNone/>
            <a:tabLst/>
            <a:defRPr/>
          </a:pPr>
          <a:r>
            <a:rPr lang="ru-RU" sz="1400" smtClean="0">
              <a:latin typeface="Times New Roman" pitchFamily="18" charset="0"/>
              <a:cs typeface="Times New Roman" pitchFamily="18" charset="0"/>
            </a:rPr>
            <a:t>20 работников ООО «Камский Моторный Завод» прошли повышение квалификации по программе «УПРАВЛЕНИЕ КАЧЕСТВОМ. ПРАКТИЧЕСКОЕ ПРИМЕНЕНИЕ МЕТОДИК APQP, FMEA, SPC, MSA,PPAP»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9A4B91A4-813F-49B7-B648-49425BFE79A2}" type="parTrans" cxnId="{6135AB45-CEE5-4490-AB85-3783EFB010B7}">
      <dgm:prSet/>
      <dgm:spPr/>
      <dgm:t>
        <a:bodyPr/>
        <a:lstStyle/>
        <a:p>
          <a:endParaRPr lang="ru-RU"/>
        </a:p>
      </dgm:t>
    </dgm:pt>
    <dgm:pt modelId="{0148B6E0-D269-401A-813A-C91146D1C358}" type="sibTrans" cxnId="{6135AB45-CEE5-4490-AB85-3783EFB010B7}">
      <dgm:prSet/>
      <dgm:spPr/>
      <dgm:t>
        <a:bodyPr/>
        <a:lstStyle/>
        <a:p>
          <a:endParaRPr lang="ru-RU"/>
        </a:p>
      </dgm:t>
    </dgm:pt>
    <dgm:pt modelId="{D45E3B70-2185-4F16-8DC8-8257D1A11E11}">
      <dgm:prSet phldrT="[Текст]" custT="1"/>
      <dgm:spPr/>
      <dgm:t>
        <a:bodyPr/>
        <a:lstStyle/>
        <a:p>
          <a:pPr algn="just"/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 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География слушателей: Дальневосточный, Поволжский, Северо-Западный и Центральный филиалы: г. Санкт-Петербург, Хабаровск, Гатчина, Самара, Тверь, Орел, Архангельская обл. Владимир, Саратов, Астрахань, Йошкар-Ола, Вологда, Саранск, Тольятти, Московская обл. г. Бронницы, Ивановская обл. с. Ново-Талицы, Уфа, Череповец, Чебоксары и т.д. .)</a:t>
          </a:r>
          <a:endParaRPr lang="ru-RU" sz="1400" dirty="0"/>
        </a:p>
      </dgm:t>
    </dgm:pt>
    <dgm:pt modelId="{DA1E2E87-139F-4136-8B24-E5CEDCC72223}" type="parTrans" cxnId="{72BC7AA7-CAC8-422C-BF94-B47325B2B6EC}">
      <dgm:prSet/>
      <dgm:spPr/>
      <dgm:t>
        <a:bodyPr/>
        <a:lstStyle/>
        <a:p>
          <a:endParaRPr lang="ru-RU"/>
        </a:p>
      </dgm:t>
    </dgm:pt>
    <dgm:pt modelId="{AAFFDC96-49F3-4ED9-8B52-C9ADC9D75138}" type="sibTrans" cxnId="{72BC7AA7-CAC8-422C-BF94-B47325B2B6EC}">
      <dgm:prSet/>
      <dgm:spPr/>
      <dgm:t>
        <a:bodyPr/>
        <a:lstStyle/>
        <a:p>
          <a:endParaRPr lang="ru-RU"/>
        </a:p>
      </dgm:t>
    </dgm:pt>
    <dgm:pt modelId="{79B6E1AE-5BC0-42D9-9200-837776BDB2A4}">
      <dgm:prSet phldrT="[Текст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smtClean="0">
              <a:latin typeface="Times New Roman" pitchFamily="18" charset="0"/>
              <a:cs typeface="Times New Roman" pitchFamily="18" charset="0"/>
            </a:rPr>
            <a:t> Для специалистов  предприятий ООО «Технотрон-Метиз», ООО «ПРОФТЕРМО», ООО «НПО «Ростар», АО «ПТФК «Технотрон» проведено обучение по программе повышения квалификации  «ПРАКТИЧЕСКИЙ КУРС МЕТАЛЛОВЕДЕНИЯ»</a:t>
          </a:r>
          <a:endParaRPr lang="ru-RU" sz="1400" dirty="0" smtClean="0">
            <a:latin typeface="Times New Roman" pitchFamily="18" charset="0"/>
            <a:cs typeface="Times New Roman" pitchFamily="18" charset="0"/>
          </a:endParaRPr>
        </a:p>
      </dgm:t>
    </dgm:pt>
    <dgm:pt modelId="{F8B817A2-49D0-4245-A707-97CA23455C04}" type="parTrans" cxnId="{6F945C7F-DF68-4816-8D0E-18021950CCC9}">
      <dgm:prSet/>
      <dgm:spPr/>
      <dgm:t>
        <a:bodyPr/>
        <a:lstStyle/>
        <a:p>
          <a:endParaRPr lang="ru-RU"/>
        </a:p>
      </dgm:t>
    </dgm:pt>
    <dgm:pt modelId="{A086C594-5B98-4A5C-BC99-BA739F96A679}" type="sibTrans" cxnId="{6F945C7F-DF68-4816-8D0E-18021950CCC9}">
      <dgm:prSet/>
      <dgm:spPr/>
      <dgm:t>
        <a:bodyPr/>
        <a:lstStyle/>
        <a:p>
          <a:endParaRPr lang="ru-RU"/>
        </a:p>
      </dgm:t>
    </dgm:pt>
    <dgm:pt modelId="{AD874471-E7B8-4A43-9729-C60C2C2A8000}">
      <dgm:prSet phldrT="[Текст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ClrTx/>
            <a:buSzTx/>
            <a:buFontTx/>
            <a:buNone/>
            <a:tabLst/>
            <a:defRPr/>
          </a:pPr>
          <a:r>
            <a:rPr lang="ru-RU" sz="1400" smtClean="0">
              <a:latin typeface="Times New Roman" pitchFamily="18" charset="0"/>
              <a:cs typeface="Times New Roman" pitchFamily="18" charset="0"/>
            </a:rPr>
            <a:t> По заказу ООО «РИМЕРА-АЛНАС» г. Альметьевск  разработана и проведена программа повышения квалификации «ПРАКТИЧЕСКАЯ МЕТАЛЛОГРАФИЯ</a:t>
          </a:r>
          <a:r>
            <a:rPr lang="ru-RU" sz="1400" b="0" smtClean="0">
              <a:latin typeface="Times New Roman" pitchFamily="18" charset="0"/>
              <a:cs typeface="Times New Roman" pitchFamily="18" charset="0"/>
            </a:rPr>
            <a:t>»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4937A609-215A-4B82-9E08-13BAF3EA57EC}" type="parTrans" cxnId="{80AA3520-899C-412C-ABE0-62E08029FD24}">
      <dgm:prSet/>
      <dgm:spPr/>
      <dgm:t>
        <a:bodyPr/>
        <a:lstStyle/>
        <a:p>
          <a:endParaRPr lang="ru-RU"/>
        </a:p>
      </dgm:t>
    </dgm:pt>
    <dgm:pt modelId="{CF3EFB1A-559E-43A6-B29B-AB00043F51C1}" type="sibTrans" cxnId="{80AA3520-899C-412C-ABE0-62E08029FD24}">
      <dgm:prSet/>
      <dgm:spPr/>
      <dgm:t>
        <a:bodyPr/>
        <a:lstStyle/>
        <a:p>
          <a:endParaRPr lang="ru-RU"/>
        </a:p>
      </dgm:t>
    </dgm:pt>
    <dgm:pt modelId="{4CEC798D-ADE7-4F0B-A11A-12CDF71A99E0}" type="pres">
      <dgm:prSet presAssocID="{3734FF68-5E35-4F9D-827D-7DDC25A2470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DCB259-1F0E-46AE-90C7-20871FC340C9}" type="pres">
      <dgm:prSet presAssocID="{F8B7867B-B416-4D58-9011-ED7C0F901EBA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612886-0398-452B-A933-643338ACF94C}" type="pres">
      <dgm:prSet presAssocID="{CC13F8BF-57FE-4C46-9CE7-D02394FA7D96}" presName="sibTrans" presStyleCnt="0"/>
      <dgm:spPr/>
    </dgm:pt>
    <dgm:pt modelId="{36DE2525-75CB-43AC-908B-39F97CE5E6A5}" type="pres">
      <dgm:prSet presAssocID="{6CD85C6B-F90E-4B57-8A27-07E94FB8361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79C4EB-031E-4743-8A6F-DBEBE151216A}" type="pres">
      <dgm:prSet presAssocID="{6865900C-FB79-4A10-8CD0-DA31B1216257}" presName="sibTrans" presStyleCnt="0"/>
      <dgm:spPr/>
    </dgm:pt>
    <dgm:pt modelId="{E706DA16-42D9-4447-97A7-9C6318266D2D}" type="pres">
      <dgm:prSet presAssocID="{074477F0-5C86-446F-A002-7874BC846F9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FEF35E-379A-47B6-BCDD-B25FDD2DE05E}" srcId="{3734FF68-5E35-4F9D-827D-7DDC25A24704}" destId="{6CD85C6B-F90E-4B57-8A27-07E94FB83613}" srcOrd="1" destOrd="0" parTransId="{81570574-5B55-4744-83B0-82E6F5B43CAF}" sibTransId="{6865900C-FB79-4A10-8CD0-DA31B1216257}"/>
    <dgm:cxn modelId="{BAD1288C-0B66-4C6F-9AC4-D6C180733187}" type="presOf" srcId="{A988B20B-CFC5-44AD-A9EB-098470511EAB}" destId="{36DE2525-75CB-43AC-908B-39F97CE5E6A5}" srcOrd="0" destOrd="1" presId="urn:microsoft.com/office/officeart/2005/8/layout/hList6"/>
    <dgm:cxn modelId="{D63B7F15-7AF4-4663-9D8F-E91703E6ACB2}" type="presOf" srcId="{1C41FED8-45D5-4570-A4C6-BD1164645ADD}" destId="{E706DA16-42D9-4447-97A7-9C6318266D2D}" srcOrd="0" destOrd="1" presId="urn:microsoft.com/office/officeart/2005/8/layout/hList6"/>
    <dgm:cxn modelId="{80AA3520-899C-412C-ABE0-62E08029FD24}" srcId="{074477F0-5C86-446F-A002-7874BC846F9D}" destId="{AD874471-E7B8-4A43-9729-C60C2C2A8000}" srcOrd="1" destOrd="0" parTransId="{4937A609-215A-4B82-9E08-13BAF3EA57EC}" sibTransId="{CF3EFB1A-559E-43A6-B29B-AB00043F51C1}"/>
    <dgm:cxn modelId="{97089C2A-F500-46C1-B25F-EE72271ED3BD}" type="presOf" srcId="{6CD85C6B-F90E-4B57-8A27-07E94FB83613}" destId="{36DE2525-75CB-43AC-908B-39F97CE5E6A5}" srcOrd="0" destOrd="0" presId="urn:microsoft.com/office/officeart/2005/8/layout/hList6"/>
    <dgm:cxn modelId="{A032AD6F-564B-4708-A7A3-46C334F56A59}" type="presOf" srcId="{3734FF68-5E35-4F9D-827D-7DDC25A24704}" destId="{4CEC798D-ADE7-4F0B-A11A-12CDF71A99E0}" srcOrd="0" destOrd="0" presId="urn:microsoft.com/office/officeart/2005/8/layout/hList6"/>
    <dgm:cxn modelId="{3AA32C87-E992-4773-8A8C-0296E71C5A0F}" srcId="{3734FF68-5E35-4F9D-827D-7DDC25A24704}" destId="{074477F0-5C86-446F-A002-7874BC846F9D}" srcOrd="2" destOrd="0" parTransId="{2FC89098-17F1-4053-98BE-97456DE5C185}" sibTransId="{EA81987F-1660-4188-AE1C-796087DFDDF8}"/>
    <dgm:cxn modelId="{72BC7AA7-CAC8-422C-BF94-B47325B2B6EC}" srcId="{6CD85C6B-F90E-4B57-8A27-07E94FB83613}" destId="{D45E3B70-2185-4F16-8DC8-8257D1A11E11}" srcOrd="1" destOrd="0" parTransId="{DA1E2E87-139F-4136-8B24-E5CEDCC72223}" sibTransId="{AAFFDC96-49F3-4ED9-8B52-C9ADC9D75138}"/>
    <dgm:cxn modelId="{67186D16-B926-4A67-903A-D744AED2A4FE}" type="presOf" srcId="{074477F0-5C86-446F-A002-7874BC846F9D}" destId="{E706DA16-42D9-4447-97A7-9C6318266D2D}" srcOrd="0" destOrd="0" presId="urn:microsoft.com/office/officeart/2005/8/layout/hList6"/>
    <dgm:cxn modelId="{6135AB45-CEE5-4490-AB85-3783EFB010B7}" srcId="{074477F0-5C86-446F-A002-7874BC846F9D}" destId="{1C41FED8-45D5-4570-A4C6-BD1164645ADD}" srcOrd="0" destOrd="0" parTransId="{9A4B91A4-813F-49B7-B648-49425BFE79A2}" sibTransId="{0148B6E0-D269-401A-813A-C91146D1C358}"/>
    <dgm:cxn modelId="{C20B0425-C8C8-4186-8EEF-C4AABD430D0C}" type="presOf" srcId="{AAC67655-FD20-4661-8A4E-C6FB001DB4E6}" destId="{AADCB259-1F0E-46AE-90C7-20871FC340C9}" srcOrd="0" destOrd="1" presId="urn:microsoft.com/office/officeart/2005/8/layout/hList6"/>
    <dgm:cxn modelId="{098F292D-D444-4155-8A10-3CC79050B6DC}" srcId="{6CD85C6B-F90E-4B57-8A27-07E94FB83613}" destId="{A988B20B-CFC5-44AD-A9EB-098470511EAB}" srcOrd="0" destOrd="0" parTransId="{C1FD432D-FCB9-4AAA-8BA6-1C39EF3F2051}" sibTransId="{004AC5AE-6EA0-47C0-8C62-EED796EE3274}"/>
    <dgm:cxn modelId="{6F945C7F-DF68-4816-8D0E-18021950CCC9}" srcId="{074477F0-5C86-446F-A002-7874BC846F9D}" destId="{79B6E1AE-5BC0-42D9-9200-837776BDB2A4}" srcOrd="2" destOrd="0" parTransId="{F8B817A2-49D0-4245-A707-97CA23455C04}" sibTransId="{A086C594-5B98-4A5C-BC99-BA739F96A679}"/>
    <dgm:cxn modelId="{4746C5F3-9EF5-4B09-A9A8-4C5FDAC44410}" srcId="{3734FF68-5E35-4F9D-827D-7DDC25A24704}" destId="{F8B7867B-B416-4D58-9011-ED7C0F901EBA}" srcOrd="0" destOrd="0" parTransId="{465906D2-A15A-49FD-BA1A-CC15630D3314}" sibTransId="{CC13F8BF-57FE-4C46-9CE7-D02394FA7D96}"/>
    <dgm:cxn modelId="{DE4A14DE-8F19-41F1-BDF1-9790AFD3011C}" type="presOf" srcId="{79B6E1AE-5BC0-42D9-9200-837776BDB2A4}" destId="{E706DA16-42D9-4447-97A7-9C6318266D2D}" srcOrd="0" destOrd="3" presId="urn:microsoft.com/office/officeart/2005/8/layout/hList6"/>
    <dgm:cxn modelId="{1D9F8F03-576C-4BD6-9862-D9465759021E}" type="presOf" srcId="{F8B7867B-B416-4D58-9011-ED7C0F901EBA}" destId="{AADCB259-1F0E-46AE-90C7-20871FC340C9}" srcOrd="0" destOrd="0" presId="urn:microsoft.com/office/officeart/2005/8/layout/hList6"/>
    <dgm:cxn modelId="{AE1F2EC0-6E29-4A3A-AA71-CFB39019E409}" srcId="{F8B7867B-B416-4D58-9011-ED7C0F901EBA}" destId="{AAC67655-FD20-4661-8A4E-C6FB001DB4E6}" srcOrd="0" destOrd="0" parTransId="{B1788E8A-897B-4DD3-BE75-4B141A45E1E1}" sibTransId="{099C2F80-5BAB-4C37-976D-6DDBD87E39BC}"/>
    <dgm:cxn modelId="{4C53818D-4F68-4EF9-89CE-E9A03227D61C}" type="presOf" srcId="{AD874471-E7B8-4A43-9729-C60C2C2A8000}" destId="{E706DA16-42D9-4447-97A7-9C6318266D2D}" srcOrd="0" destOrd="2" presId="urn:microsoft.com/office/officeart/2005/8/layout/hList6"/>
    <dgm:cxn modelId="{AAB4B562-FE1C-40BB-87BC-AF142FC330B4}" type="presOf" srcId="{D45E3B70-2185-4F16-8DC8-8257D1A11E11}" destId="{36DE2525-75CB-43AC-908B-39F97CE5E6A5}" srcOrd="0" destOrd="2" presId="urn:microsoft.com/office/officeart/2005/8/layout/hList6"/>
    <dgm:cxn modelId="{B7406554-BF05-47FC-886C-5E5A54107FB0}" type="presParOf" srcId="{4CEC798D-ADE7-4F0B-A11A-12CDF71A99E0}" destId="{AADCB259-1F0E-46AE-90C7-20871FC340C9}" srcOrd="0" destOrd="0" presId="urn:microsoft.com/office/officeart/2005/8/layout/hList6"/>
    <dgm:cxn modelId="{41535888-0EA2-4F5C-9ED5-5DCED557E872}" type="presParOf" srcId="{4CEC798D-ADE7-4F0B-A11A-12CDF71A99E0}" destId="{7C612886-0398-452B-A933-643338ACF94C}" srcOrd="1" destOrd="0" presId="urn:microsoft.com/office/officeart/2005/8/layout/hList6"/>
    <dgm:cxn modelId="{87B678DA-DB97-4BC8-B728-C694EA49FBAE}" type="presParOf" srcId="{4CEC798D-ADE7-4F0B-A11A-12CDF71A99E0}" destId="{36DE2525-75CB-43AC-908B-39F97CE5E6A5}" srcOrd="2" destOrd="0" presId="urn:microsoft.com/office/officeart/2005/8/layout/hList6"/>
    <dgm:cxn modelId="{B815ED6F-9E83-411B-9F32-159580126824}" type="presParOf" srcId="{4CEC798D-ADE7-4F0B-A11A-12CDF71A99E0}" destId="{4D79C4EB-031E-4743-8A6F-DBEBE151216A}" srcOrd="3" destOrd="0" presId="urn:microsoft.com/office/officeart/2005/8/layout/hList6"/>
    <dgm:cxn modelId="{967A2D18-69A6-41F5-B6D2-F0F13D3B744C}" type="presParOf" srcId="{4CEC798D-ADE7-4F0B-A11A-12CDF71A99E0}" destId="{E706DA16-42D9-4447-97A7-9C6318266D2D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DCB259-1F0E-46AE-90C7-20871FC340C9}">
      <dsp:nvSpPr>
        <dsp:cNvPr id="0" name=""/>
        <dsp:cNvSpPr/>
      </dsp:nvSpPr>
      <dsp:spPr>
        <a:xfrm rot="16200000">
          <a:off x="-885547" y="887035"/>
          <a:ext cx="5643602" cy="3869531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Times New Roman" pitchFamily="18" charset="0"/>
              <a:cs typeface="Times New Roman" pitchFamily="18" charset="0"/>
            </a:rPr>
            <a:t>Генеральный партнер</a:t>
          </a:r>
          <a:endParaRPr lang="ru-RU" sz="36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Проведено обучение для сотрудников </a:t>
          </a:r>
          <a:r>
            <a:rPr lang="ru-RU" sz="1400" b="0" i="0" u="none" strike="noStrike" kern="1200" dirty="0" smtClean="0">
              <a:latin typeface="Times New Roman"/>
            </a:rPr>
            <a:t>ООО «Ремдизель» по 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программе повышения квалификации «РАБОТА В СРЕДЕ ПРОЕКТИРОВАНИЯ 3D В СИСТЕМЕ NX. РАБОТА В СРЕДЕ 2D В СИСТЕМЕ NX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 </a:t>
          </a:r>
          <a:endParaRPr lang="ru-RU" sz="1400" kern="1200" dirty="0"/>
        </a:p>
      </dsp:txBody>
      <dsp:txXfrm rot="5400000">
        <a:off x="1489" y="1128719"/>
        <a:ext cx="3869531" cy="3386162"/>
      </dsp:txXfrm>
    </dsp:sp>
    <dsp:sp modelId="{36DE2525-75CB-43AC-908B-39F97CE5E6A5}">
      <dsp:nvSpPr>
        <dsp:cNvPr id="0" name=""/>
        <dsp:cNvSpPr/>
      </dsp:nvSpPr>
      <dsp:spPr>
        <a:xfrm rot="16200000">
          <a:off x="3274198" y="887035"/>
          <a:ext cx="5643602" cy="3869531"/>
        </a:xfrm>
        <a:prstGeom prst="flowChartManualOperation">
          <a:avLst/>
        </a:prstGeom>
        <a:solidFill>
          <a:schemeClr val="accent5">
            <a:hueOff val="-3676673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Times New Roman" pitchFamily="18" charset="0"/>
              <a:cs typeface="Times New Roman" pitchFamily="18" charset="0"/>
            </a:rPr>
            <a:t>Региональное сотрудничество</a:t>
          </a:r>
          <a:endParaRPr lang="ru-RU" sz="36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42 сотрудника ПАО «МЕГАФОН» прошли обучение по программе повышения квалификации «СЕРВИС И ЭКСПЛУАТАЦИЯ СИСТЕМ КОНДИЦИОНИРОВАНИЯ»</a:t>
          </a:r>
          <a:endParaRPr lang="ru-RU" sz="1400" kern="1200" dirty="0"/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 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География слушателей: Дальневосточный, Поволжский, Северо-Западный и Центральный филиалы: г. Санкт-Петербург, Хабаровск, Гатчина, Самара, Тверь, Орел, Архангельская обл. Владимир, Саратов, Астрахань, Йошкар-Ола, Вологда, Саранск, Тольятти, Московская обл. г. Бронницы, Ивановская обл. с. Ново-Талицы, Уфа, Череповец, Чебоксары и т.д. .)</a:t>
          </a:r>
          <a:endParaRPr lang="ru-RU" sz="1400" kern="1200" dirty="0"/>
        </a:p>
      </dsp:txBody>
      <dsp:txXfrm rot="5400000">
        <a:off x="4161234" y="1128719"/>
        <a:ext cx="3869531" cy="3386162"/>
      </dsp:txXfrm>
    </dsp:sp>
    <dsp:sp modelId="{E706DA16-42D9-4447-97A7-9C6318266D2D}">
      <dsp:nvSpPr>
        <dsp:cNvPr id="0" name=""/>
        <dsp:cNvSpPr/>
      </dsp:nvSpPr>
      <dsp:spPr>
        <a:xfrm rot="16200000">
          <a:off x="7433945" y="887035"/>
          <a:ext cx="5643602" cy="3869531"/>
        </a:xfrm>
        <a:prstGeom prst="flowChartManualOperation">
          <a:avLst/>
        </a:prstGeom>
        <a:solidFill>
          <a:schemeClr val="accent5">
            <a:hueOff val="-7353345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Times New Roman" pitchFamily="18" charset="0"/>
              <a:cs typeface="Times New Roman" pitchFamily="18" charset="0"/>
            </a:rPr>
            <a:t>Новые программы</a:t>
          </a:r>
          <a:endParaRPr lang="ru-RU" sz="3600" kern="1200" dirty="0">
            <a:latin typeface="Times New Roman" pitchFamily="18" charset="0"/>
            <a:cs typeface="Times New Roman" pitchFamily="18" charset="0"/>
          </a:endParaRPr>
        </a:p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600"/>
            </a:spcAft>
            <a:buClrTx/>
            <a:buSzTx/>
            <a:buFontTx/>
            <a:buChar char="••"/>
            <a:tabLst/>
            <a:defRPr/>
          </a:pP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20 работников ООО «Камский Моторный Завод» прошли повышение квалификации по программе «УПРАВЛЕНИЕ КАЧЕСТВОМ. ПРАКТИЧЕСКОЕ ПРИМЕНЕНИЕ МЕТОДИК APQP, FMEA, SPC, MSA,PPAP»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600"/>
            </a:spcAft>
            <a:buClrTx/>
            <a:buSzTx/>
            <a:buFontTx/>
            <a:buChar char="••"/>
            <a:tabLst/>
            <a:defRPr/>
          </a:pP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 По заказу ООО «РИМЕРА-АЛНАС» г. Альметьевск  разработана и проведена программа повышения квалификации «ПРАКТИЧЕСКАЯ МЕТАЛЛОГРАФИЯ</a:t>
          </a:r>
          <a:r>
            <a:rPr lang="ru-RU" sz="1400" b="0" kern="1200" smtClean="0">
              <a:latin typeface="Times New Roman" pitchFamily="18" charset="0"/>
              <a:cs typeface="Times New Roman" pitchFamily="18" charset="0"/>
            </a:rPr>
            <a:t>»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 Для специалистов  предприятий ООО «Технотрон-Метиз», ООО «ПРОФТЕРМО», ООО «НПО «Ростар», АО «ПТФК «Технотрон» проведено обучение по программе повышения квалификации  «ПРАКТИЧЕСКИЙ КУРС МЕТАЛЛОВЕДЕНИЯ»</a:t>
          </a:r>
          <a:endParaRPr lang="ru-RU" sz="1400" kern="1200" dirty="0" smtClean="0">
            <a:latin typeface="Times New Roman" pitchFamily="18" charset="0"/>
            <a:cs typeface="Times New Roman" pitchFamily="18" charset="0"/>
          </a:endParaRPr>
        </a:p>
      </dsp:txBody>
      <dsp:txXfrm rot="5400000">
        <a:off x="8320981" y="1128719"/>
        <a:ext cx="3869531" cy="3386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F7941A78-450E-40E8-8494-456885951860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BEC35F25-2AB0-459D-9349-70C00B53B7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745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776">
              <a:defRPr/>
            </a:pPr>
            <a:fld id="{67A570D4-9143-4E91-8959-8D963457B763}" type="slidenum">
              <a:rPr lang="ru-RU" sz="1200" smtClean="0">
                <a:solidFill>
                  <a:prstClr val="black"/>
                </a:solidFill>
                <a:latin typeface="Calibri"/>
              </a:rPr>
              <a:pPr defTabSz="947776">
                <a:defRPr/>
              </a:pPr>
              <a:t>1</a:t>
            </a:fld>
            <a:endParaRPr lang="ru-RU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dirty="0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</a:t>
            </a:r>
            <a:r>
              <a:rPr lang="ru-RU" altLang="ru-RU" dirty="0" err="1"/>
              <a:t>контента</a:t>
            </a:r>
            <a:r>
              <a:rPr lang="ru-RU" altLang="ru-RU" dirty="0"/>
              <a:t>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270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3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880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4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769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5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848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6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500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7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500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8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923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9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044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10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6781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11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289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12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3059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13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0394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5888" y="746125"/>
            <a:ext cx="6626225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8F9C22-7269-45DC-9793-9303BC9AD2F4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7150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859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61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917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637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95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319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57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00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074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356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666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502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B17C5-EC1F-4565-B1C4-012F1AB527D9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525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3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6.jpeg"/><Relationship Id="rId4" Type="http://schemas.openxmlformats.org/officeDocument/2006/relationships/image" Target="../media/image4.png"/><Relationship Id="rId9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3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3.pn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diagramDrawing" Target="../diagrams/drawing1.xml"/><Relationship Id="rId5" Type="http://schemas.openxmlformats.org/officeDocument/2006/relationships/image" Target="../media/image5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3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2381"/>
            <a:ext cx="12192000" cy="685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32" y="222235"/>
            <a:ext cx="2931743" cy="3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497607" y="2388954"/>
            <a:ext cx="7200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деятельности системы дополнительного образования в Набережночелнинском институте (филиале) КФУ за 20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3год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44408" y="4149566"/>
            <a:ext cx="3809047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Галимянов Ильнур Динаесович</a:t>
            </a:r>
            <a:endParaRPr lang="ru-RU" sz="1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Директор Центра дополнительного образования</a:t>
            </a:r>
            <a:endParaRPr lang="ru-RU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IDGalimyanov@kpfu.ru</a:t>
            </a:r>
            <a:endParaRPr lang="ru-RU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+7 (</a:t>
            </a:r>
            <a:r>
              <a:rPr lang="en-US" sz="1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8552</a:t>
            </a:r>
            <a:r>
              <a:rPr lang="ru-RU" sz="1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380133</a:t>
            </a:r>
            <a:endParaRPr lang="ru-RU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536" y="489170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7160" y="152619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109326" y="8549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29436" y="473901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427" y="209440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Номер слайда 2">
            <a:extLst>
              <a:ext uri="{FF2B5EF4-FFF2-40B4-BE49-F238E27FC236}">
                <a16:creationId xmlns:a16="http://schemas.microsoft.com/office/drawing/2014/main" xmlns="" id="{9E59B50D-54B2-4493-AE05-C9A49B8EE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</a:t>
            </a:fld>
            <a:endParaRPr lang="ru-RU" sz="1600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710BF495-6A20-424C-AD2C-22E7531C49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0" y="904014"/>
          <a:ext cx="12192000" cy="5987414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tableStyleId>{7DF18680-E054-41AD-8BC1-D1AEF772440D}</a:tableStyleId>
              </a:tblPr>
              <a:tblGrid>
                <a:gridCol w="281595"/>
                <a:gridCol w="6142932"/>
                <a:gridCol w="2836804"/>
                <a:gridCol w="2930669"/>
              </a:tblGrid>
              <a:tr h="50179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5"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ОСНОВНЫЕ  ПОКАЗАТЕЛИ  ДЕЯТЕЛЬНОСТИ  ЦДО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5"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b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ПРОГРАММ, 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b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СЛУШАТЕЛЕЙ, ШТ.</a:t>
                      </a:r>
                    </a:p>
                  </a:txBody>
                  <a:tcPr/>
                </a:tc>
              </a:tr>
              <a:tr h="30290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Количество реализованных программ ДПО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901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1275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Программы профессиональной переподготовки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186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7751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Программы повышения квалификации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176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7751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Общеобразовательные программы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539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7751"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ПРОДОЛЖАЮТ ОБУЧЕНИЕ ПО ПРОГРАММАМ ДПО В 2024 ГОДУ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545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РЕАЛИЗУЕМАЯ ПРОГРАММА ДПО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ВИД ПРОГРАММЫ: (ПП, ПК,ОП</a:t>
                      </a:r>
                      <a:r>
                        <a:rPr lang="ru-RU" sz="1400" b="0" i="0" u="none" strike="noStrike" kern="1200" dirty="0" smtClean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 smtClean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+mn-cs"/>
                        </a:rPr>
                        <a:t>ВСЕГО ПРОДОЛЖАЮТ ОБУЧЕНИЕ, ЧЕЛ</a:t>
                      </a:r>
                      <a:r>
                        <a:rPr lang="ru-RU" sz="1400" b="0" i="0" u="none" strike="noStrike" kern="1200" dirty="0" smtClean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+mn-cs"/>
                        </a:rPr>
                        <a:t>.</a:t>
                      </a:r>
                      <a:endParaRPr lang="ru-RU" sz="1400" b="0" i="0" u="none" strike="noStrike" kern="1200" dirty="0">
                        <a:solidFill>
                          <a:schemeClr val="bg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29127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   Промышленное и гражданское строительство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ПП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912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   Логистика </a:t>
                      </a:r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и управление цепями поставок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ПП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10 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12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   Логопедия</a:t>
                      </a:r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. Дефектология.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ПП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077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   Практическая </a:t>
                      </a:r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психология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ПП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077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   Современные </a:t>
                      </a:r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аспекты нейропсихологической диагностики и коррекции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ПП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077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   Переводчик </a:t>
                      </a:r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в сфере проф. коммуникации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ПП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103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84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  Лингвистика</a:t>
                      </a:r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: Теория и методика преподавания иностранных языков и </a:t>
                      </a:r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культур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ПП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0775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   Теория </a:t>
                      </a:r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и практика логопедического массажа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ПК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0775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   Практический </a:t>
                      </a:r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курс </a:t>
                      </a:r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английского языка (по уровням)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ОП/ПК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077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   Подготовка </a:t>
                      </a:r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к поступлению в вуз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25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07751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                                                   </a:t>
                      </a:r>
                      <a:r>
                        <a:rPr lang="ru-RU" sz="14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 ИТОГО</a:t>
                      </a:r>
                      <a:endParaRPr lang="ru-RU" sz="1400" b="0" i="0" u="none" strike="noStrike" dirty="0">
                        <a:solidFill>
                          <a:srgbClr val="7030A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7030A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7030A0"/>
                          </a:solidFill>
                          <a:latin typeface="Calibri"/>
                        </a:rPr>
                        <a:t>364</a:t>
                      </a:r>
                      <a:endParaRPr lang="ru-RU" sz="1400" b="1" i="0" u="none" strike="noStrike" dirty="0">
                        <a:solidFill>
                          <a:srgbClr val="7030A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2849690" y="270164"/>
            <a:ext cx="60007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ДЕЯТЕЛЬНОСТИ  ЦДО</a:t>
            </a:r>
            <a:endParaRPr lang="ru-RU" alt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02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8171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3560" y="164907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602" y="187413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3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384F0DF-7D3B-4689-B57F-DBF1CBFA2750}"/>
              </a:ext>
            </a:extLst>
          </p:cNvPr>
          <p:cNvSpPr txBox="1"/>
          <p:nvPr/>
        </p:nvSpPr>
        <p:spPr>
          <a:xfrm>
            <a:off x="2253510" y="228600"/>
            <a:ext cx="6606650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ru-RU"/>
            </a:defPPr>
            <a:lvl1pPr algn="ctr">
              <a:defRPr sz="3200" b="1">
                <a:solidFill>
                  <a:schemeClr val="bg1">
                    <a:lumMod val="85000"/>
                  </a:schemeClr>
                </a:solidFill>
                <a:latin typeface="+mj-lt"/>
                <a:cs typeface="Aharoni" pitchFamily="2" charset="-79"/>
              </a:defRPr>
            </a:lvl1pPr>
          </a:lstStyle>
          <a:p>
            <a:r>
              <a:rPr lang="ru-RU" altLang="ru-RU" sz="1600" b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РЕАЛИЗАЦИИ ПРОГРАММ ДПО В НЧИ КФУ</a:t>
            </a:r>
          </a:p>
          <a:p>
            <a:endParaRPr lang="ru-RU" altLang="ru-RU" sz="18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7"/>
          <a:srcRect l="29062" t="56667" r="42813" b="12500"/>
          <a:stretch>
            <a:fillRect/>
          </a:stretch>
        </p:blipFill>
        <p:spPr bwMode="auto">
          <a:xfrm>
            <a:off x="6560006" y="1122201"/>
            <a:ext cx="4111457" cy="2535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2"/>
          <p:cNvPicPr>
            <a:picLocks noChangeAspect="1" noChangeArrowheads="1"/>
          </p:cNvPicPr>
          <p:nvPr/>
        </p:nvPicPr>
        <p:blipFill>
          <a:blip r:embed="rId8"/>
          <a:srcRect l="26562" t="57500" r="45781" b="11666"/>
          <a:stretch>
            <a:fillRect/>
          </a:stretch>
        </p:blipFill>
        <p:spPr bwMode="auto">
          <a:xfrm>
            <a:off x="1138306" y="3875809"/>
            <a:ext cx="4044100" cy="2536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1"/>
          <p:cNvPicPr>
            <a:picLocks noChangeAspect="1" noChangeArrowheads="1"/>
          </p:cNvPicPr>
          <p:nvPr/>
        </p:nvPicPr>
        <p:blipFill>
          <a:blip r:embed="rId9"/>
          <a:srcRect l="29844" t="53333" r="38163" b="15744"/>
          <a:stretch>
            <a:fillRect/>
          </a:stretch>
        </p:blipFill>
        <p:spPr bwMode="auto">
          <a:xfrm>
            <a:off x="6551471" y="3906983"/>
            <a:ext cx="4288696" cy="2414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13"/>
          <p:cNvPicPr>
            <a:picLocks noChangeAspect="1" noChangeArrowheads="1"/>
          </p:cNvPicPr>
          <p:nvPr/>
        </p:nvPicPr>
        <p:blipFill>
          <a:blip r:embed="rId10"/>
          <a:srcRect l="27188" t="57500" r="45625" b="11666"/>
          <a:stretch>
            <a:fillRect/>
          </a:stretch>
        </p:blipFill>
        <p:spPr bwMode="auto">
          <a:xfrm>
            <a:off x="1242991" y="1132593"/>
            <a:ext cx="3775818" cy="258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8684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0548" y="471432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8282" y="120385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168904" y="7104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68903" y="47217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035" y="17192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4</a:t>
            </a:fld>
            <a:endParaRPr lang="ru-RU" sz="16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8" y="210570"/>
            <a:ext cx="1278685" cy="523217"/>
          </a:xfrm>
          <a:prstGeom prst="rect">
            <a:avLst/>
          </a:prstGeom>
        </p:spPr>
      </p:pic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2098944" y="301336"/>
            <a:ext cx="678661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УЧАСТИЕ  ШКОЛ  В РЕАЛИЗАЦИИ  ПРОГРАММ  ДПО</a:t>
            </a:r>
            <a:endParaRPr lang="ru-RU" alt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792568"/>
              </p:ext>
            </p:extLst>
          </p:nvPr>
        </p:nvGraphicFramePr>
        <p:xfrm>
          <a:off x="1" y="914399"/>
          <a:ext cx="12191998" cy="6073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9768"/>
                <a:gridCol w="3141754"/>
                <a:gridCol w="2805238"/>
                <a:gridCol w="2805238"/>
              </a:tblGrid>
              <a:tr h="6453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Школа</a:t>
                      </a:r>
                    </a:p>
                  </a:txBody>
                  <a:tcPr marL="68580" marR="6858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</a:t>
                      </a:r>
                    </a:p>
                  </a:txBody>
                  <a:tcPr marL="68580" marR="6858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участия штатных ППС кафедр</a:t>
                      </a:r>
                    </a:p>
                  </a:txBody>
                  <a:tcPr marL="68580" marR="6858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Доход, руб.</a:t>
                      </a:r>
                    </a:p>
                  </a:txBody>
                  <a:tcPr marL="46261" marR="46261" marT="30851" marB="30851"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68735">
                <a:tc rowSpan="9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ВЫСШАЯ ТЕХНИЧЕСКАЯ ШКОЛА </a:t>
                      </a:r>
                    </a:p>
                  </a:txBody>
                  <a:tcPr marL="68580" marR="6858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Строительство</a:t>
                      </a:r>
                    </a:p>
                    <a:p>
                      <a:pPr algn="just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21%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1 857 000,00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1 345 660,00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735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МТиК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70%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575 200,00</a:t>
                      </a:r>
                    </a:p>
                    <a:p>
                      <a:pPr algn="just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ВЭПиА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20%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483 000,00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246 125,00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МиК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218 400,00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Информационные системы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220 000,00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ААДиД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92 000,00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ИТОГО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5 037 385,00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11">
                <a:tc row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ВЫСШАЯ ШКОЛА ЭКОНОМИКИ И ПРАВА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Иностранные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70%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3 381 676,00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СГН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3 007 871,00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Филология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1 505 525,00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ЭиОП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17%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205 625 0,00 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193">
                <a:tc vMerge="1">
                  <a:txBody>
                    <a:bodyPr/>
                    <a:lstStyle/>
                    <a:p>
                      <a:pPr algn="l"/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Производственный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менеджмент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175 000,00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41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Юридические дисциплины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171 395,00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17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8 447 092,00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030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5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2045690" y="280554"/>
            <a:ext cx="678661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ru-RU" alt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ПРОГРАММЫ  </a:t>
            </a:r>
            <a:r>
              <a:rPr lang="ru-RU" alt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ПОВЫШЕНИЯ </a:t>
            </a:r>
            <a:r>
              <a:rPr lang="ru-RU" alt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КВАЛИФИКАЦИИ</a:t>
            </a:r>
            <a:endParaRPr lang="ru-RU" alt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792568"/>
              </p:ext>
            </p:extLst>
          </p:nvPr>
        </p:nvGraphicFramePr>
        <p:xfrm>
          <a:off x="0" y="945573"/>
          <a:ext cx="12192001" cy="56318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682"/>
                <a:gridCol w="6527477"/>
                <a:gridCol w="2749028"/>
                <a:gridCol w="1218149"/>
                <a:gridCol w="1333665"/>
              </a:tblGrid>
              <a:tr h="8936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68580" marR="6858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программы ДПО</a:t>
                      </a:r>
                    </a:p>
                  </a:txBody>
                  <a:tcPr marL="68580" marR="6858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Заказчик</a:t>
                      </a:r>
                    </a:p>
                  </a:txBody>
                  <a:tcPr marL="46261" marR="46261" marT="30851" marB="30851"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часов,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час</a:t>
                      </a:r>
                    </a:p>
                  </a:txBody>
                  <a:tcPr marL="46261" marR="46261" marT="30851" marB="30851"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слушателей ,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261" marR="46261" marT="30851" marB="30851"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7002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Управление качеством. Практическое применение методик  APQP, FMEA, SPC, MSA,PPAP в автомобильной промышленности. Основные требования стандарта IATF 16949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ООО «КМЗ»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4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Работа в среде проектирования 3D в системе NX. Работа в среде 2D в системе NX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ООО «Ремдизель»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Сервис и эксплуатация систем кондиционирования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ПАО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«МЕГАФОН»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15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Практическая металлография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ООО «РИМЕРА-АЛНАС»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Правовое регулирование профессиональной деятельности адвокатов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КА "АРТЭ", НФ №1 КА РТ, Адвокатский кабинет «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Бажина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Валентина Германовна» и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тд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4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Технологии изготовления изделий из стеклопластика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ООО «ИНТЕХ ПЛАСТ»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4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Сметные расчеты в строительстве и использование программы ГРАНД-Смета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ООО «ДОМКОР»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37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Практический курс металловедения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ООО «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Технотрон-Метиз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», ООО «ЗАВОД «ПРОФТЕРМО», ООО «НПО «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Ростар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», АО «ПТФК «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Технотрон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8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Теория и практика логопедического массажа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Реабилитационные центры: АНО «ПЛАНЕТА ДОБРА», Лечебный центр педагогики «ЧУДО ДЕТКИ»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144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879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2228" y="11642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НОВЫХ КОМПЕТЕНЦИЙ СОТРУДНИКАМИ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ПАО «МЕГАФОН»  г. Москва</a:t>
            </a:r>
            <a:endParaRPr lang="ru-RU" sz="2000" cap="small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6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49382" y="998099"/>
            <a:ext cx="11804073" cy="6001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ru-RU" sz="1650" cap="small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50" cap="smal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лаборатории климата Инжинирингого центра КФУ обучены 42 сотрудника управляющих компании филиалов ПАО «МЕГАФОН» по программе повышения квалификации: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005089" y="5627655"/>
            <a:ext cx="5855953" cy="84129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Общий доход на сумму</a:t>
            </a:r>
          </a:p>
          <a:p>
            <a:pPr algn="ctr"/>
            <a:r>
              <a:rPr lang="ru-RU" sz="1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483 000,00 рублей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55863" y="2317172"/>
            <a:ext cx="118040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(География слушателей: г. Санкт-Петербург, Москва, Хабаровск, Гатчина, Самара, Тверь, Орел, Владимир, Саратов, Астрахань, Йошкар-Ола, Вологда, Саранск, Тольятти, г. Бронницы, Архангельская обл., Московская обл., Ивановская обл. с. Ново-Талицы, Уфа, Череповец, Чебоксары и т.д.)</a:t>
            </a:r>
            <a:endParaRPr lang="ru-RU" sz="1000" dirty="0"/>
          </a:p>
        </p:txBody>
      </p:sp>
      <p:pic>
        <p:nvPicPr>
          <p:cNvPr id="18" name="Picture 2" descr="C:\Users\Administraciya\Desktop\загрузки\IMG_166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8397" y="2857367"/>
            <a:ext cx="5196293" cy="2688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4" descr="Учиться у лучших: почему специалисты со всей России едут за знаниями в Челны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1200" y="2945111"/>
            <a:ext cx="5577709" cy="3240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Прямоугольник 24"/>
          <p:cNvSpPr/>
          <p:nvPr/>
        </p:nvSpPr>
        <p:spPr>
          <a:xfrm>
            <a:off x="0" y="1643050"/>
            <a:ext cx="1187680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«СЕРВИС И ЭКСПЛУАТАЦИЯ СИСТЕМ КОНДИЦИОНИРОВАНИЯ»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29.05.23-16.06.23 г.</a:t>
            </a:r>
          </a:p>
          <a:p>
            <a:pPr algn="ctr">
              <a:lnSpc>
                <a:spcPct val="150000"/>
              </a:lnSpc>
            </a:pP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46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2228" y="11642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ПРОГРАММЫ ПОВЫШЕНИЯ КВАЛИФИКАЦИИ</a:t>
            </a:r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7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228600" y="998805"/>
            <a:ext cx="116482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«ПРАКТИЧЕСКИЙ КУРС МЕТАЛЛОВЕДЕНИЯ»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«ТЕХНОТРОН-МЕТИЗ», ООО «ПРОФТЕРМО», ООО «НПО «РОСТАР», АО «ПТФК «ТЕХНОТРОН»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09.01.23-13.01.23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45473" y="3643314"/>
            <a:ext cx="1118061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«ПРАКТИЧЕСКАЯ МЕТАЛЛОГРАФИЯ»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ООО «РИМЕРА-АЛНАС» г. Альметьевск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13.06.23-03.07.23</a:t>
            </a:r>
          </a:p>
        </p:txBody>
      </p:sp>
      <p:pic>
        <p:nvPicPr>
          <p:cNvPr id="28" name="Picture 2" descr="C:\Users\Administraciya\Desktop\загрузки\PHOTO-2023-06-14-10-07-06.jpg"/>
          <p:cNvPicPr>
            <a:picLocks noChangeAspect="1" noChangeArrowheads="1"/>
          </p:cNvPicPr>
          <p:nvPr/>
        </p:nvPicPr>
        <p:blipFill>
          <a:blip r:embed="rId7" cstate="print"/>
          <a:srcRect t="19791" b="9375"/>
          <a:stretch>
            <a:fillRect/>
          </a:stretch>
        </p:blipFill>
        <p:spPr bwMode="auto">
          <a:xfrm>
            <a:off x="441247" y="4406741"/>
            <a:ext cx="3663162" cy="2276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Picture 3" descr="C:\Users\Administraciya\Desktop\загрузки\PHOTO-2023-06-14-10-07-11(1).jpg"/>
          <p:cNvPicPr>
            <a:picLocks noChangeAspect="1" noChangeArrowheads="1"/>
          </p:cNvPicPr>
          <p:nvPr/>
        </p:nvPicPr>
        <p:blipFill>
          <a:blip r:embed="rId8" cstate="print"/>
          <a:srcRect t="28125" b="10416"/>
          <a:stretch>
            <a:fillRect/>
          </a:stretch>
        </p:blipFill>
        <p:spPr bwMode="auto">
          <a:xfrm>
            <a:off x="7249772" y="4295028"/>
            <a:ext cx="4055537" cy="2323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Picture 4" descr="C:\Users\Administraciya\Desktop\загрузки\IMG_072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2561" y="1742873"/>
            <a:ext cx="3728103" cy="2026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Picture 6" descr="https://kamaz.ru/upload/iblock/8e2/8e202a202c608a15f6b3122a002d0bc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45037" y="1774616"/>
            <a:ext cx="4115414" cy="2049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946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lvl="0" algn="ctr">
              <a:defRPr/>
            </a:pPr>
            <a:r>
              <a:rPr lang="ru-RU" alt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 ПРОФЕССИОНАЛЬНОЙ  ПЕРЕПОДГОТОВКИ</a:t>
            </a:r>
          </a:p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8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247384"/>
              </p:ext>
            </p:extLst>
          </p:nvPr>
        </p:nvGraphicFramePr>
        <p:xfrm>
          <a:off x="0" y="987135"/>
          <a:ext cx="12192000" cy="5486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909"/>
                <a:gridCol w="6057536"/>
                <a:gridCol w="2648933"/>
                <a:gridCol w="1318054"/>
                <a:gridCol w="1647568"/>
              </a:tblGrid>
              <a:tr h="77538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68580" marR="6858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программы ДПО</a:t>
                      </a:r>
                    </a:p>
                  </a:txBody>
                  <a:tcPr marL="68580" marR="6858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Сроки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реализации программ ДПО</a:t>
                      </a:r>
                    </a:p>
                  </a:txBody>
                  <a:tcPr marL="46261" marR="46261" marT="30851" marB="30851"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часов</a:t>
                      </a:r>
                    </a:p>
                  </a:txBody>
                  <a:tcPr marL="46261" marR="46261" marT="30851" marB="30851"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слушателей</a:t>
                      </a:r>
                    </a:p>
                  </a:txBody>
                  <a:tcPr marL="46261" marR="46261" marT="30851" marB="30851"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524768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Промышленное и гражданское строительство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05.10.2022-31.05.2023 </a:t>
                      </a:r>
                    </a:p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11.04.2023-21.12.2023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730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5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68580" marR="6858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Переводчик в сфере профессиональных коммуникаций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02.10.2020-02.04.2023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01.03.2021-31.08.2023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1500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20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Лингвистика: Теория и методика преподавания иностранных языков и культур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15.09.2022-30.06.2023 </a:t>
                      </a:r>
                    </a:p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20.10.2022-30.06.2023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960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552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Практическая психология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03.10.2022-31.05.2023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540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421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68580" marR="6858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Логопедия. Дефектология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17.10.2022-31.05.2023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1080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421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Логистика и управление цепями поставок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17.10.2022-31.05.2023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520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7229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Современные аспекты нейропсихологической диагностики и коррекции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24.10.2022-31.05.2023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540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9872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учет, анализ и аудит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11.11.2022-21.06.2023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740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0" y="5829300"/>
          <a:ext cx="12192000" cy="644236"/>
        </p:xfrm>
        <a:graphic>
          <a:graphicData uri="http://schemas.openxmlformats.org/drawingml/2006/table">
            <a:tbl>
              <a:tblPr/>
              <a:tblGrid>
                <a:gridCol w="12192000"/>
              </a:tblGrid>
              <a:tr h="64423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825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ПРАКТИЧЕСКИЕ ЗАНЯТИЯ В РАМКАХ ПРОГРАММЫ ПРОФЕССИОНАЛЬНОЙ </a:t>
            </a:r>
          </a:p>
          <a:p>
            <a:pPr algn="ctr">
              <a:defRPr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ПЕРЕПОДГОТОВКИ «ПРАКТИЧЕСКАЯ ПСИХОЛОГИЯ»</a:t>
            </a:r>
            <a:r>
              <a:rPr lang="ru-RU" sz="1600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9017" y="328886"/>
            <a:ext cx="831467" cy="37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9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76739" y="4369360"/>
            <a:ext cx="3385517" cy="231601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sz="1600" cap="small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Выездные практические занятия для слушателей программ  профессиональной переподготовки Центра дополнительного образования</a:t>
            </a:r>
          </a:p>
          <a:p>
            <a:pPr algn="ctr">
              <a:spcAft>
                <a:spcPts val="0"/>
              </a:spcAft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cap="smal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аслуженного врача РТ, педиатра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Зотова Александра Николаевича</a:t>
            </a:r>
          </a:p>
          <a:p>
            <a:pPr algn="ctr">
              <a:spcAft>
                <a:spcPts val="0"/>
              </a:spcAft>
            </a:pPr>
            <a:endParaRPr lang="ru-RU" sz="1650" b="1" dirty="0" smtClean="0"/>
          </a:p>
        </p:txBody>
      </p:sp>
      <p:pic>
        <p:nvPicPr>
          <p:cNvPr id="17" name="Picture 2" descr="C:\Users\Альбина\Desktop\делопроизводство\отчеты ЦДО\2024 Галим\фото\PHOTO-2024-02-10-11-45-4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28" y="1099474"/>
            <a:ext cx="4712606" cy="29359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:\Users\Альбина\Desktop\делопроизводство\отчеты ЦДО\2024 Галим\фото\IMG_255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170854"/>
            <a:ext cx="4659936" cy="28637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7356765" y="4475889"/>
            <a:ext cx="3925166" cy="20697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dirty="0" smtClean="0">
                <a:solidFill>
                  <a:schemeClr val="dk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Мастер класс ведущего лектора клинического психолога, </a:t>
            </a:r>
            <a:r>
              <a:rPr lang="ru-RU" sz="1600" dirty="0" err="1" smtClean="0">
                <a:solidFill>
                  <a:schemeClr val="dk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к.п.н</a:t>
            </a:r>
            <a:r>
              <a:rPr lang="ru-RU" sz="1600" dirty="0" smtClean="0">
                <a:solidFill>
                  <a:schemeClr val="dk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, преподавателя института практической психологии «</a:t>
            </a:r>
            <a:r>
              <a:rPr lang="ru-RU" sz="1600" dirty="0" err="1" smtClean="0">
                <a:solidFill>
                  <a:schemeClr val="dk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Иматон</a:t>
            </a:r>
            <a:r>
              <a:rPr lang="ru-RU" sz="1600" dirty="0" smtClean="0">
                <a:solidFill>
                  <a:schemeClr val="dk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  <a:p>
            <a:pPr algn="ctr">
              <a:spcAft>
                <a:spcPts val="0"/>
              </a:spcAft>
            </a:pPr>
            <a:r>
              <a:rPr lang="ru-RU" sz="1600" dirty="0" smtClean="0">
                <a:solidFill>
                  <a:schemeClr val="dk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г.Санкт-Петербург</a:t>
            </a:r>
          </a:p>
          <a:p>
            <a:pPr algn="ctr">
              <a:spcAft>
                <a:spcPts val="0"/>
              </a:spcAft>
            </a:pPr>
            <a:r>
              <a:rPr lang="ru-RU" sz="1600" b="1" dirty="0" smtClean="0">
                <a:solidFill>
                  <a:schemeClr val="dk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Коваленко Алексея Викторовича</a:t>
            </a:r>
          </a:p>
          <a:p>
            <a:pPr algn="ctr">
              <a:spcAft>
                <a:spcPts val="0"/>
              </a:spcAft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</a:pPr>
            <a:endParaRPr lang="ru-RU" sz="1650" b="1" dirty="0" smtClean="0"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2254827" y="3969327"/>
            <a:ext cx="484632" cy="3844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9047018" y="4017818"/>
            <a:ext cx="484632" cy="3844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35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ПРАКТИЧЕСКИЕ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ЗАНЯТИЯ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РАМКАХ ПРОГРАММЫ ПРОФЕССИОНАЛЬНОЙ</a:t>
            </a:r>
          </a:p>
          <a:p>
            <a:pPr algn="ctr">
              <a:defRPr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ПЕРЕПОДГОТОВКИ «ПРАКТИЧЕСКАЯ  ПСИХОЛОГИЯ»</a:t>
            </a:r>
            <a:r>
              <a:rPr lang="ru-RU" sz="1600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101" y="135459"/>
            <a:ext cx="748340" cy="456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10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63752" y="4656410"/>
            <a:ext cx="3374298" cy="18235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sz="1600" cap="small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600" cap="smal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цикл тренингов для слушателей профессиональной переподготовки проводит доцент кафедры СГН</a:t>
            </a:r>
          </a:p>
          <a:p>
            <a:pPr algn="ctr">
              <a:spcAft>
                <a:spcPts val="0"/>
              </a:spcAft>
            </a:pPr>
            <a:r>
              <a:rPr lang="ru-RU" sz="1600" cap="smal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cap="smal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Чукмарова</a:t>
            </a:r>
            <a:r>
              <a:rPr lang="ru-RU" sz="1600" b="1" cap="smal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cap="smal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Люция</a:t>
            </a:r>
            <a:r>
              <a:rPr lang="ru-RU" sz="1600" b="1" cap="smal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cap="smal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Федаиевна</a:t>
            </a:r>
            <a:endParaRPr lang="ru-RU" sz="1600" b="1" dirty="0"/>
          </a:p>
          <a:p>
            <a:pPr algn="ctr">
              <a:spcAft>
                <a:spcPts val="0"/>
              </a:spcAft>
            </a:pPr>
            <a:endParaRPr lang="ru-RU" sz="1650" b="1" dirty="0" smtClean="0"/>
          </a:p>
        </p:txBody>
      </p:sp>
      <p:sp>
        <p:nvSpPr>
          <p:cNvPr id="16" name="Прямоугольник 15"/>
          <p:cNvSpPr/>
          <p:nvPr/>
        </p:nvSpPr>
        <p:spPr>
          <a:xfrm>
            <a:off x="7388812" y="4688901"/>
            <a:ext cx="3528393" cy="18235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cap="smal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рамках курса повышения квалификации «Теория и практика логопедического массажа» доцент кафедры СГН </a:t>
            </a:r>
            <a:r>
              <a:rPr lang="ru-RU" sz="1600" b="1" cap="smal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Комарова Любовь Юрьевна</a:t>
            </a:r>
            <a:r>
              <a:rPr lang="ru-RU" sz="1600" cap="smal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проводит практические занятия по </a:t>
            </a:r>
            <a:r>
              <a:rPr lang="ru-RU" sz="1600" cap="smal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тейпированию</a:t>
            </a:r>
            <a:r>
              <a:rPr lang="ru-RU" sz="1600" cap="smal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</a:pPr>
            <a:endParaRPr lang="ru-RU" sz="1650" b="1" dirty="0" smtClean="0"/>
          </a:p>
        </p:txBody>
      </p:sp>
      <p:pic>
        <p:nvPicPr>
          <p:cNvPr id="17" name="Picture 2" descr="C:\Users\Альбина\Desktop\делопроизводство\отчеты ЦДО\2024 Галим\фото\attachment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23" y="1205345"/>
            <a:ext cx="4723140" cy="29279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:\Users\Альбина\Загрузки\attachment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119" y="1319645"/>
            <a:ext cx="3730335" cy="28990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Стрелка вниз 23"/>
          <p:cNvSpPr/>
          <p:nvPr/>
        </p:nvSpPr>
        <p:spPr>
          <a:xfrm>
            <a:off x="2254827" y="4114800"/>
            <a:ext cx="484632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8832272" y="4218709"/>
            <a:ext cx="484632" cy="3844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08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r>
              <a:rPr lang="ru-RU" alt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ОБЩЕРАЗВИВАЮЩИЕ ПРОГРАММЫ</a:t>
            </a:r>
          </a:p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11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189945"/>
              </p:ext>
            </p:extLst>
          </p:nvPr>
        </p:nvGraphicFramePr>
        <p:xfrm>
          <a:off x="0" y="935182"/>
          <a:ext cx="12192000" cy="3460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3542"/>
                <a:gridCol w="2903862"/>
                <a:gridCol w="2171167"/>
                <a:gridCol w="2333429"/>
              </a:tblGrid>
              <a:tr h="10441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программы ДПО</a:t>
                      </a:r>
                    </a:p>
                  </a:txBody>
                  <a:tcPr marL="68580" marR="6858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</a:t>
                      </a:r>
                    </a:p>
                  </a:txBody>
                  <a:tcPr marL="46261" marR="46261" marT="30851" marB="30851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Кол-во слушателей</a:t>
                      </a:r>
                    </a:p>
                  </a:txBody>
                  <a:tcPr marL="46261" marR="46261" marT="30851" marB="30851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Доход, руб.</a:t>
                      </a:r>
                    </a:p>
                  </a:txBody>
                  <a:tcPr marL="46261" marR="46261" marT="30851" marB="30851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622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Практический курс английского языка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Иностранные языки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1 090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000.00</a:t>
                      </a:r>
                    </a:p>
                  </a:txBody>
                  <a:tcPr marL="0" marR="0" marT="0" marB="0" anchor="b"/>
                </a:tc>
              </a:tr>
              <a:tr h="126926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Подготовка к поступлению в ВУЗ (школьники)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Математика , Физика, Информационные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системы и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БИиММЭ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738 375,00</a:t>
                      </a:r>
                    </a:p>
                  </a:txBody>
                  <a:tcPr marL="0" marR="0" marT="0" marB="0" anchor="ctr"/>
                </a:tc>
              </a:tr>
              <a:tr h="784542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Практический курс немецкого</a:t>
                      </a:r>
                      <a:r>
                        <a:rPr lang="ru-RU" sz="15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языка</a:t>
                      </a:r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Иностранные языки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134 400,00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14" name="Picture 2" descr="https://im0-tub-ru.yandex.net/i?id=1f9f1ba209305a025d082371c56a76bd-l&amp;n=1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86"/>
          <a:stretch/>
        </p:blipFill>
        <p:spPr bwMode="auto">
          <a:xfrm>
            <a:off x="741626" y="4580996"/>
            <a:ext cx="2949671" cy="1986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s://kpfu.ru/portal/docs/F_1442785724/FullSizeRender_29_08_18_01_3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"/>
          <a:stretch/>
        </p:blipFill>
        <p:spPr bwMode="auto">
          <a:xfrm>
            <a:off x="4660317" y="4540827"/>
            <a:ext cx="2901304" cy="19534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9" cstate="print"/>
          <a:srcRect l="22031" t="20000" r="22951" b="23502"/>
          <a:stretch>
            <a:fillRect/>
          </a:stretch>
        </p:blipFill>
        <p:spPr bwMode="auto">
          <a:xfrm>
            <a:off x="8499764" y="4542167"/>
            <a:ext cx="3342785" cy="2035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908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12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-176645" y="155866"/>
            <a:ext cx="11524797" cy="500041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>
              <a:defRPr/>
            </a:pPr>
            <a:r>
              <a:rPr lang="ru-RU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ЗНАЧИМЫЕ РЕЗУЛЬТАТЫ ДЕЯТЕЛЬНОСТИ  ЦДО ПО </a:t>
            </a:r>
            <a:br>
              <a:rPr lang="ru-RU" sz="18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ПРОГРАММАМ ДПО В НЧИ КФУ ЗА 2023 ГОД </a:t>
            </a:r>
            <a:r>
              <a:rPr lang="ru-RU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1600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16" name="Схема 15"/>
          <p:cNvGraphicFramePr/>
          <p:nvPr/>
        </p:nvGraphicFramePr>
        <p:xfrm>
          <a:off x="0" y="928670"/>
          <a:ext cx="12192000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74073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13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384F0DF-7D3B-4689-B57F-DBF1CBFA2750}"/>
              </a:ext>
            </a:extLst>
          </p:cNvPr>
          <p:cNvSpPr txBox="1"/>
          <p:nvPr/>
        </p:nvSpPr>
        <p:spPr>
          <a:xfrm>
            <a:off x="1479130" y="320789"/>
            <a:ext cx="7786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3200" b="1">
                <a:solidFill>
                  <a:schemeClr val="bg1">
                    <a:lumMod val="85000"/>
                  </a:schemeClr>
                </a:solidFill>
                <a:latin typeface="+mj-lt"/>
                <a:cs typeface="Aharoni" pitchFamily="2" charset="-79"/>
              </a:defRPr>
            </a:lvl1pPr>
          </a:lstStyle>
          <a:p>
            <a:r>
              <a:rPr lang="ru-RU" altLang="ru-RU" sz="18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 ОПЛАТЫ  ТРУДА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737439"/>
              </p:ext>
            </p:extLst>
          </p:nvPr>
        </p:nvGraphicFramePr>
        <p:xfrm>
          <a:off x="0" y="1000108"/>
          <a:ext cx="12192000" cy="257176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3619399"/>
                <a:gridCol w="4081753"/>
                <a:gridCol w="4490848"/>
              </a:tblGrid>
              <a:tr h="67320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cap="small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Тема</a:t>
                      </a:r>
                      <a:r>
                        <a:rPr lang="ru-RU" sz="1500" b="1" kern="1200" cap="small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500" b="1" kern="1200" cap="small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ПК и ПП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cap="small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0122, 0127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cap="small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Штатный</a:t>
                      </a:r>
                      <a:r>
                        <a:rPr lang="ru-RU" sz="1500" b="1" kern="1200" cap="small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ППС</a:t>
                      </a:r>
                      <a:endParaRPr lang="ru-RU" sz="1500" b="1" kern="1200" cap="small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cap="small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 договорам ГПХ</a:t>
                      </a:r>
                      <a:endParaRPr lang="ru-RU" sz="1500" b="1" kern="1200" cap="small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</a:tr>
              <a:tr h="569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2021г. </a:t>
                      </a:r>
                      <a:endParaRPr lang="ru-RU" sz="15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3 475 329,65 р.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1 418 750,00 р.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47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2022г.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3 627 632,00 р.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1 623 194,10 р.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47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2023г. 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3 615 523,8 р.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1 272 700,00 р.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5" name="Picture 2" descr="C:\Users\Administraciya\Desktop\загрузки\IMG_108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4855" y="3852094"/>
            <a:ext cx="3360947" cy="2410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3" descr="C:\Users\Administraciya\Desktop\загрузки\IMG_108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38255" y="3844857"/>
            <a:ext cx="2947136" cy="2455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9" cstate="print"/>
          <a:srcRect l="5156" t="11666" r="54062" b="15833"/>
          <a:stretch>
            <a:fillRect/>
          </a:stretch>
        </p:blipFill>
        <p:spPr bwMode="auto">
          <a:xfrm>
            <a:off x="8794619" y="3686211"/>
            <a:ext cx="2552253" cy="25522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078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C98048B4-1CF6-4280-AF79-792B86B8CE7B}"/>
              </a:ext>
            </a:extLst>
          </p:cNvPr>
          <p:cNvSpPr txBox="1"/>
          <p:nvPr/>
        </p:nvSpPr>
        <p:spPr>
          <a:xfrm>
            <a:off x="9803433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12A6F22B-0E92-477A-8219-A37505F645A8}"/>
              </a:ext>
            </a:extLst>
          </p:cNvPr>
          <p:cNvSpPr txBox="1"/>
          <p:nvPr/>
        </p:nvSpPr>
        <p:spPr>
          <a:xfrm>
            <a:off x="9803433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xmlns="" id="{26601B69-CC9A-4225-8B0A-357780966DDB}"/>
              </a:ext>
            </a:extLst>
          </p:cNvPr>
          <p:cNvCxnSpPr>
            <a:cxnSpLocks/>
          </p:cNvCxnSpPr>
          <p:nvPr/>
        </p:nvCxnSpPr>
        <p:spPr>
          <a:xfrm>
            <a:off x="2058592" y="869327"/>
            <a:ext cx="65576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D653E751-1BAF-4C2E-B481-6E3957370C62}"/>
              </a:ext>
            </a:extLst>
          </p:cNvPr>
          <p:cNvSpPr txBox="1"/>
          <p:nvPr/>
        </p:nvSpPr>
        <p:spPr>
          <a:xfrm>
            <a:off x="2421594" y="247110"/>
            <a:ext cx="57020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b="1">
                <a:solidFill>
                  <a:schemeClr val="bg1"/>
                </a:solidFill>
                <a:latin typeface="Arial Narrow" panose="020B0606020202030204" pitchFamily="34" charset="0"/>
                <a:cs typeface="Aharoni" pitchFamily="2" charset="-79"/>
              </a:defRPr>
            </a:lvl1pPr>
          </a:lstStyle>
          <a:p>
            <a:r>
              <a:rPr lang="ru-RU" altLang="ru-RU" dirty="0"/>
              <a:t>РЕЗУЛЬТАТИВНОСТЬ НИРС</a:t>
            </a:r>
            <a:endParaRPr lang="ru-RU" dirty="0"/>
          </a:p>
        </p:txBody>
      </p: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xmlns="" id="{D007A982-68D8-4DF3-9C63-A5B3D62B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97644"/>
            <a:ext cx="2133600" cy="329279"/>
          </a:xfrm>
        </p:spPr>
        <p:txBody>
          <a:bodyPr/>
          <a:lstStyle/>
          <a:p>
            <a:pPr>
              <a:defRPr/>
            </a:pPr>
            <a:fld id="{B9470815-2E10-45F6-AD5A-90494F4F0D18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C9332836-6E6F-45EF-ADE4-3E023FF7B7CE}"/>
              </a:ext>
            </a:extLst>
          </p:cNvPr>
          <p:cNvSpPr/>
          <p:nvPr/>
        </p:nvSpPr>
        <p:spPr>
          <a:xfrm>
            <a:off x="0" y="0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 РАБОТЫ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4657716F-5784-4543-B07E-F2A749B291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pic>
        <p:nvPicPr>
          <p:cNvPr id="34" name="Picture 2" descr="C:\Users\MSShafigullin\Desktop\2020\5+\5+ (white).png">
            <a:extLst>
              <a:ext uri="{FF2B5EF4-FFF2-40B4-BE49-F238E27FC236}">
                <a16:creationId xmlns:a16="http://schemas.microsoft.com/office/drawing/2014/main" xmlns="" id="{4937157F-97EE-42D4-A079-EB3120440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xmlns="" id="{D248C153-F222-463B-A552-8586549C5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xmlns="" id="{67D7D761-9963-47FC-920D-BE0B1E1A7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D227133D-D7CE-42FB-B068-16EF177B2B45}"/>
              </a:ext>
            </a:extLst>
          </p:cNvPr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0A6D7072-7132-4AB5-AA9C-5B087DBF17A0}"/>
              </a:ext>
            </a:extLst>
          </p:cNvPr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145473" y="1018309"/>
            <a:ext cx="11783290" cy="5416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ПРОГРАММЫ ПОВЫШЕНИЯ КВАЛИФИКАЦИИ:</a:t>
            </a: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Стажировка7 преподавателей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Навоийского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государственного горно-технологического университета Республики Узбекистан;</a:t>
            </a: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Стажировка 3 преподавателей Наманганского инженерно-строительного института Республики Узбекистан ;</a:t>
            </a: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«Моделирование механической обработки»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;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«Моделирование листовой штамповки» ;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«Моделирование горячей объемной штамповки» ;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«Моделирование технологических процессов термообработки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;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1600" dirty="0" smtClean="0"/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ООО «Газпром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Трансгаз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Югорск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»: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1600" dirty="0" smtClean="0">
                <a:latin typeface="Times New Roman"/>
                <a:ea typeface="Calibri"/>
                <a:cs typeface="Times New Roman"/>
              </a:rPr>
              <a:t> Специалист по техническому диагностированию и контролю технического состояния автотранспортных средств при периодическом техническом осмотре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;</a:t>
            </a:r>
            <a:endParaRPr lang="ru-RU" sz="1600" dirty="0" smtClean="0">
              <a:latin typeface="Times New Roman"/>
              <a:ea typeface="Calibri"/>
              <a:cs typeface="Times New Roman"/>
            </a:endParaRP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14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Особенности устройства, эксплуатации, ТО, диагностики и текущего ремонта автомобильной техники, работающей на КПГ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;</a:t>
            </a:r>
            <a:endParaRPr lang="ru-RU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Повышение квалификации на курсах по обучению диагностов автомобилей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;</a:t>
            </a:r>
            <a:endParaRPr lang="ru-RU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Особенности устройства, ТО, диагностики и текущего ремонта автоматической коробки передач (АКПП) и ручной коробки передач (РКП).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45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66502" y="-1"/>
            <a:ext cx="12192000" cy="685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1439" y="3640399"/>
            <a:ext cx="87222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деятельности системы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дополнительного образования в Набережночелнинском институте (филиале) КФУ за 20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3год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Google Shape;898;g89d9307d70_13_164"/>
          <p:cNvSpPr txBox="1"/>
          <p:nvPr/>
        </p:nvSpPr>
        <p:spPr>
          <a:xfrm>
            <a:off x="2159561" y="2769037"/>
            <a:ext cx="7872875" cy="13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buClr>
                <a:srgbClr val="000000"/>
              </a:buClr>
              <a:buSzPts val="5867"/>
            </a:pPr>
            <a:endParaRPr sz="480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41035" y="2557331"/>
            <a:ext cx="87369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СПАСИБО ЗА </a:t>
            </a:r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F84E54D-97FD-49F0-8727-DE90B0A385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13" y="440617"/>
            <a:ext cx="2300664" cy="94139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326582" y="5630054"/>
            <a:ext cx="367491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chemeClr val="bg1"/>
                </a:solidFill>
                <a:latin typeface="PT Sans" panose="020B0503020203020204" pitchFamily="34" charset="-52"/>
              </a:rPr>
              <a:t>Галимянов Ильнур Динаесович</a:t>
            </a:r>
          </a:p>
          <a:p>
            <a:r>
              <a:rPr lang="ru-RU" sz="10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Директор Центра дополнительного образования</a:t>
            </a:r>
          </a:p>
          <a:p>
            <a:endParaRPr lang="ru-RU" sz="1000" dirty="0" smtClean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IDGalimyanov@kpfu.ru</a:t>
            </a:r>
            <a:endParaRPr lang="ru-RU" sz="1000" dirty="0" smtClean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ru-RU" sz="10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+7 (</a:t>
            </a:r>
            <a:r>
              <a:rPr lang="en-US" sz="10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8552</a:t>
            </a:r>
            <a:r>
              <a:rPr lang="ru-RU" sz="10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) </a:t>
            </a:r>
            <a:r>
              <a:rPr lang="en-US" sz="10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380133</a:t>
            </a:r>
            <a:endParaRPr lang="ru-RU" sz="100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8556269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8410</TotalTime>
  <Words>1978</Words>
  <Application>Microsoft Office PowerPoint</Application>
  <PresentationFormat>Произвольный</PresentationFormat>
  <Paragraphs>473</Paragraphs>
  <Slides>15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ЗНАЧИМЫЕ РЕЗУЛЬТАТЫ ДЕЯТЕЛЬНОСТИ  ЦДО ПО  ПРОГРАММАМ ДПО В НЧИ КФУ ЗА 2023 ГОД  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1353215</dc:creator>
  <cp:lastModifiedBy>NCH-01-335-02</cp:lastModifiedBy>
  <cp:revision>398</cp:revision>
  <cp:lastPrinted>2021-12-23T05:12:23Z</cp:lastPrinted>
  <dcterms:created xsi:type="dcterms:W3CDTF">2020-11-03T13:12:25Z</dcterms:created>
  <dcterms:modified xsi:type="dcterms:W3CDTF">2024-05-21T13:31:40Z</dcterms:modified>
</cp:coreProperties>
</file>