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422" r:id="rId2"/>
    <p:sldId id="423" r:id="rId3"/>
    <p:sldId id="433" r:id="rId4"/>
    <p:sldId id="479" r:id="rId5"/>
    <p:sldId id="478" r:id="rId6"/>
    <p:sldId id="466" r:id="rId7"/>
    <p:sldId id="464" r:id="rId8"/>
    <p:sldId id="467" r:id="rId9"/>
    <p:sldId id="480" r:id="rId10"/>
    <p:sldId id="475" r:id="rId11"/>
    <p:sldId id="482" r:id="rId12"/>
    <p:sldId id="483" r:id="rId13"/>
    <p:sldId id="471" r:id="rId14"/>
    <p:sldId id="473" r:id="rId15"/>
    <p:sldId id="468" r:id="rId16"/>
    <p:sldId id="470" r:id="rId17"/>
    <p:sldId id="474" r:id="rId18"/>
    <p:sldId id="469" r:id="rId19"/>
    <p:sldId id="438" r:id="rId20"/>
    <p:sldId id="440" r:id="rId21"/>
    <p:sldId id="477" r:id="rId22"/>
    <p:sldId id="481" r:id="rId23"/>
    <p:sldId id="484" r:id="rId24"/>
    <p:sldId id="472" r:id="rId25"/>
    <p:sldId id="448" r:id="rId26"/>
    <p:sldId id="449" r:id="rId27"/>
    <p:sldId id="450" r:id="rId28"/>
    <p:sldId id="485" r:id="rId29"/>
    <p:sldId id="460" r:id="rId30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A5"/>
    <a:srgbClr val="FFE3CB"/>
    <a:srgbClr val="FFD79A"/>
    <a:srgbClr val="F79734"/>
    <a:srgbClr val="A9ABAE"/>
    <a:srgbClr val="E2F3FF"/>
    <a:srgbClr val="FFFEEB"/>
    <a:srgbClr val="587D6C"/>
    <a:srgbClr val="BC9033"/>
    <a:srgbClr val="F26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5" autoAdjust="0"/>
    <p:restoredTop sz="98932" autoAdjust="0"/>
  </p:normalViewPr>
  <p:slideViewPr>
    <p:cSldViewPr snapToGrid="0">
      <p:cViewPr varScale="1">
        <p:scale>
          <a:sx n="73" d="100"/>
          <a:sy n="73" d="100"/>
        </p:scale>
        <p:origin x="-5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178778-6F96-44A8-B120-2D80BF318283}" type="datetimeFigureOut">
              <a:rPr lang="ru-RU" smtClean="0"/>
              <a:pPr>
                <a:defRPr/>
              </a:pPr>
              <a:t>25.03.2018</a:t>
            </a:fld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1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633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99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106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995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816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995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106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FCD13-0AFB-FD46-9D1E-361BD5DC4D71}" type="datetime1">
              <a:rPr lang="ru-RU" smtClean="0"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1B7B-8DA1-44EF-820D-B18655461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F4E5C-CA25-B646-831C-100FFD370893}" type="datetime1">
              <a:rPr lang="ru-RU" smtClean="0"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79F4-3B79-4454-9568-25EDD36D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BCBE-9463-EA45-AA42-66EEA4BD4408}" type="datetime1">
              <a:rPr lang="ru-RU" smtClean="0"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9897-CB1B-4380-A11F-E7A1A6138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19EB3-B621-0042-9FBE-780E11E7ADD0}" type="datetime1">
              <a:rPr lang="ru-RU" smtClean="0"/>
              <a:t>25.03.2018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CF07-5C3E-462C-A0DA-FCE7EE19C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D3F0-3A61-5243-8F4D-A59266676671}" type="datetime1">
              <a:rPr lang="ru-RU" smtClean="0"/>
              <a:t>25.03.2018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1F04-3045-48B5-8B98-49ECCC3A1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6846-AC44-3341-95C7-5B1BF1BCE62D}" type="datetime1">
              <a:rPr lang="ru-RU" smtClean="0"/>
              <a:t>25.03.2018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8FEFD-AF04-4D1F-AFE7-BF0271F3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1EBC-398D-8E4B-B9F8-17ACA01B62DE}" type="datetime1">
              <a:rPr lang="ru-RU" smtClean="0"/>
              <a:t>25.03.2018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A382-AAD2-4B58-9073-507193475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848E4-3BB0-F040-B807-1C78A7610E84}" type="datetime1">
              <a:rPr lang="ru-RU" smtClean="0"/>
              <a:t>25.03.2018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4DB0-3E31-438C-976C-5CCFA796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9998C-6407-414B-9CBB-947754928D82}" type="datetime1">
              <a:rPr lang="ru-RU" smtClean="0"/>
              <a:t>25.03.2018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5D560-F602-4B7B-9861-057A590B4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4A89-0456-DD4B-B398-AA7266DDF581}" type="datetime1">
              <a:rPr lang="ru-RU" smtClean="0"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992C-22F2-414D-AD69-C9371B2E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4776-F383-9042-8A7B-0292176144E8}" type="datetime1">
              <a:rPr lang="ru-RU" smtClean="0"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DB42-8D6C-47E7-88E4-61C1E7C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2BB4C32-F12C-544B-AF20-3BEE6AC24ED3}" type="datetime1">
              <a:rPr lang="ru-RU" smtClean="0"/>
              <a:t>25.03.2018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DE6EB59-8E1E-470D-904F-5F3201DF42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t="4827" r="28488" b="35107"/>
          <a:stretch/>
        </p:blipFill>
        <p:spPr>
          <a:xfrm>
            <a:off x="0" y="620"/>
            <a:ext cx="12198773" cy="685266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36" y="388641"/>
            <a:ext cx="3724497" cy="1034582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1890" y="1942388"/>
            <a:ext cx="9630076" cy="1484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b="1" dirty="0" smtClean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Дорожная </a:t>
            </a:r>
            <a:r>
              <a:rPr lang="ru-RU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карта</a:t>
            </a:r>
            <a:endParaRPr lang="ru-RU" dirty="0">
              <a:solidFill>
                <a:schemeClr val="bg1"/>
              </a:solidFill>
              <a:latin typeface="Calibri Light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ф</a:t>
            </a:r>
            <a:r>
              <a:rPr lang="ru-RU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акультета психологии и педагогики</a:t>
            </a:r>
            <a:endParaRPr lang="ru-RU" dirty="0">
              <a:solidFill>
                <a:schemeClr val="bg1"/>
              </a:solidFill>
              <a:latin typeface="Calibri Light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н</a:t>
            </a:r>
            <a:r>
              <a:rPr lang="ru-RU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а 201</a:t>
            </a:r>
            <a:r>
              <a:rPr lang="en-US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8</a:t>
            </a:r>
            <a:r>
              <a:rPr lang="ru-RU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год</a:t>
            </a:r>
            <a:endParaRPr lang="ru-RU" dirty="0">
              <a:solidFill>
                <a:schemeClr val="bg1"/>
              </a:solidFill>
              <a:latin typeface="Calibri Light" charset="0"/>
            </a:endParaRPr>
          </a:p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4700" y="1810638"/>
            <a:ext cx="6995844" cy="263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1" dirty="0" smtClean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4700" y="1686910"/>
            <a:ext cx="6995844" cy="1036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prstClr val="white"/>
              </a:solidFill>
              <a:latin typeface="Calibri Light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4700" y="57053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Панфилов А.Н.,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к.п.н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доцент, декан факультета психологии и педагогики</a:t>
            </a:r>
          </a:p>
        </p:txBody>
      </p:sp>
    </p:spTree>
    <p:extLst>
      <p:ext uri="{BB962C8B-B14F-4D97-AF65-F5344CB8AC3E}">
        <p14:creationId xmlns:p14="http://schemas.microsoft.com/office/powerpoint/2010/main" val="13698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33000" r="-5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932248" y="357278"/>
            <a:ext cx="3227269" cy="5471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8849" y="27299"/>
            <a:ext cx="88602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/>
          </a:p>
          <a:p>
            <a:r>
              <a:rPr lang="ru-RU" sz="2000" b="1" dirty="0" smtClean="0"/>
              <a:t>Общие сведения о факультете</a:t>
            </a:r>
            <a:endParaRPr lang="ru-RU" sz="2000" b="1" dirty="0"/>
          </a:p>
          <a:p>
            <a:r>
              <a:rPr lang="ru-RU" sz="2000" b="1" dirty="0" smtClean="0"/>
              <a:t>Реализует:</a:t>
            </a:r>
            <a:endParaRPr lang="ru-RU" sz="2000" dirty="0"/>
          </a:p>
          <a:p>
            <a:r>
              <a:rPr lang="ru-RU" sz="2000" b="1" dirty="0" smtClean="0"/>
              <a:t>44.03.01 </a:t>
            </a:r>
            <a:r>
              <a:rPr lang="ru-RU" sz="2000" b="1" dirty="0"/>
              <a:t>Педагогическое образование </a:t>
            </a:r>
            <a:r>
              <a:rPr lang="ru-RU" sz="2000" b="1" dirty="0" smtClean="0"/>
              <a:t>–  </a:t>
            </a:r>
            <a:r>
              <a:rPr lang="ru-RU" sz="2000" b="1" dirty="0"/>
              <a:t>3</a:t>
            </a:r>
            <a:r>
              <a:rPr lang="ru-RU" sz="2000" b="1" dirty="0" smtClean="0"/>
              <a:t> профиля</a:t>
            </a:r>
            <a:endParaRPr lang="ru-RU" sz="2000" dirty="0"/>
          </a:p>
          <a:p>
            <a:r>
              <a:rPr lang="ru-RU" sz="2000" b="1" dirty="0"/>
              <a:t>44.03.05 Педагогическое образование - </a:t>
            </a:r>
            <a:r>
              <a:rPr lang="ru-RU" sz="2000" b="1" dirty="0" smtClean="0"/>
              <a:t>3 профиля</a:t>
            </a:r>
            <a:endParaRPr lang="ru-RU" sz="2000" dirty="0"/>
          </a:p>
          <a:p>
            <a:r>
              <a:rPr lang="ru-RU" sz="2000" b="1" dirty="0" smtClean="0"/>
              <a:t>44.03.02 Психолого-педагогическое образование   - 1 профиль</a:t>
            </a:r>
          </a:p>
          <a:p>
            <a:r>
              <a:rPr lang="ru-RU" sz="2000" b="1" dirty="0" smtClean="0"/>
              <a:t>44.04.01 Педагогическое образование - 2 профиля</a:t>
            </a:r>
            <a:endParaRPr lang="ru-RU" sz="2000" dirty="0"/>
          </a:p>
          <a:p>
            <a:r>
              <a:rPr lang="ru-RU" sz="2000" b="1" dirty="0" smtClean="0"/>
              <a:t>44.06.01 Образование и педагогические науки -  2 профиля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3779" y="2758966"/>
            <a:ext cx="7438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118645"/>
              </p:ext>
            </p:extLst>
          </p:nvPr>
        </p:nvGraphicFramePr>
        <p:xfrm>
          <a:off x="2081049" y="2601144"/>
          <a:ext cx="7517135" cy="3243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4255"/>
                <a:gridCol w="3772880"/>
              </a:tblGrid>
              <a:tr h="9301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Всего студентов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1128 </a:t>
                      </a:r>
                    </a:p>
                    <a:p>
                      <a:pPr algn="ctr" fontAlgn="ctr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ОО 273</a:t>
                      </a:r>
                    </a:p>
                    <a:p>
                      <a:pPr algn="ctr" fontAlgn="ctr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ЗО 855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/>
                </a:tc>
              </a:tr>
              <a:tr h="5044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effectLst/>
                        </a:rPr>
                        <a:t>Бюджет </a:t>
                      </a: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709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3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Контракт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419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2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/>
                        </a:rPr>
                        <a:t>Иностранные студенты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2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+ 7 ЗО</a:t>
                      </a:r>
                      <a:endParaRPr lang="ru-RU" sz="2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4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2510" y="1119353"/>
            <a:ext cx="107363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Новые образовательные программы в</a:t>
            </a:r>
            <a:r>
              <a:rPr lang="ru-RU" sz="2800" b="1" dirty="0" smtClean="0"/>
              <a:t> </a:t>
            </a:r>
            <a:r>
              <a:rPr lang="ru-RU" sz="2800" b="1" dirty="0"/>
              <a:t>2017 г</a:t>
            </a:r>
            <a:r>
              <a:rPr lang="ru-RU" sz="2800" b="1" dirty="0" smtClean="0"/>
              <a:t>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44.04.01 </a:t>
            </a:r>
            <a:r>
              <a:rPr lang="ru-RU" sz="2800" dirty="0"/>
              <a:t>Педагогическое образование</a:t>
            </a:r>
          </a:p>
          <a:p>
            <a:r>
              <a:rPr lang="ru-RU" sz="2800" dirty="0"/>
              <a:t>«Проектирование и оценка образовательных программ и процессов»;</a:t>
            </a:r>
          </a:p>
          <a:p>
            <a:r>
              <a:rPr lang="ru-RU" sz="2800" dirty="0"/>
              <a:t>«Профессиональная подготовка в области физической культуры и спорта».</a:t>
            </a:r>
          </a:p>
        </p:txBody>
      </p:sp>
    </p:spTree>
    <p:extLst>
      <p:ext uri="{BB962C8B-B14F-4D97-AF65-F5344CB8AC3E}">
        <p14:creationId xmlns:p14="http://schemas.microsoft.com/office/powerpoint/2010/main" val="259235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474381" y="358984"/>
            <a:ext cx="5863968" cy="665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>
                <a:latin typeface="Arial" charset="0"/>
                <a:ea typeface="Arial" charset="0"/>
                <a:cs typeface="Arial" charset="0"/>
              </a:rPr>
              <a:t>НПР</a:t>
            </a:r>
            <a:endParaRPr lang="ru-RU" altLang="ru-RU" sz="24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06694"/>
              </p:ext>
            </p:extLst>
          </p:nvPr>
        </p:nvGraphicFramePr>
        <p:xfrm>
          <a:off x="312092" y="1058949"/>
          <a:ext cx="11681639" cy="5367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34937"/>
                <a:gridCol w="1384917"/>
                <a:gridCol w="2139518"/>
                <a:gridCol w="1722267"/>
              </a:tblGrid>
              <a:tr h="13515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Штатные ППС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Ученая степень кол-во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Ученая степень %</a:t>
                      </a:r>
                    </a:p>
                  </a:txBody>
                  <a:tcPr marL="29561" marR="29561" marT="0" marB="0" anchor="ctr"/>
                </a:tc>
              </a:tr>
              <a:tr h="450528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b="0" u="none" strike="noStrike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педагогики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  <a:endParaRPr lang="ru-RU" sz="2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69,2</a:t>
                      </a:r>
                    </a:p>
                  </a:txBody>
                  <a:tcPr marL="29561" marR="2956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0528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b="0" u="none" strike="noStrike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психологии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ru-RU" sz="2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60</a:t>
                      </a:r>
                      <a:endParaRPr lang="ru-RU" sz="2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0105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2400" b="0" u="none" strike="noStrike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теории и методики дошкольного и начального образования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66,7</a:t>
                      </a:r>
                    </a:p>
                  </a:txBody>
                  <a:tcPr marL="29561" marR="2956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515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2400" b="0" u="none" strike="noStrike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теории и методики физической культуры и безопасности жизнедеятельности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41,7</a:t>
                      </a:r>
                    </a:p>
                  </a:txBody>
                  <a:tcPr marL="29561" marR="29561" marT="0" marB="0" anchor="ctr">
                    <a:solidFill>
                      <a:srgbClr val="FFD79A"/>
                    </a:solidFill>
                  </a:tcPr>
                </a:tc>
              </a:tr>
              <a:tr h="86269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Итого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: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67,9</a:t>
                      </a:r>
                    </a:p>
                  </a:txBody>
                  <a:tcPr marL="29561" marR="2956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32655" y="5856905"/>
            <a:ext cx="5023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Повышение % </a:t>
            </a:r>
            <a:r>
              <a:rPr lang="ru-RU" dirty="0" err="1"/>
              <a:t>остепененности</a:t>
            </a:r>
            <a:r>
              <a:rPr lang="ru-RU" dirty="0"/>
              <a:t> на </a:t>
            </a:r>
            <a:r>
              <a:rPr lang="ru-RU" dirty="0" smtClean="0"/>
              <a:t>кафедрах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5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428368" y="2645969"/>
            <a:ext cx="3990546" cy="4048886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 bwMode="auto">
          <a:xfrm>
            <a:off x="1535256" y="1098230"/>
            <a:ext cx="9293157" cy="493510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ru-RU" sz="2400" b="1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Приоритетные </a:t>
            </a:r>
            <a:r>
              <a:rPr lang="ru-RU" sz="24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задачи </a:t>
            </a:r>
            <a:r>
              <a:rPr lang="ru-RU" sz="2400" b="1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деятельности </a:t>
            </a:r>
            <a:r>
              <a:rPr lang="ru-RU" sz="24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ФПП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6050" y="4129287"/>
            <a:ext cx="2432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Продвижение академической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репутации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узнаваемость ФПП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397852" y="2578756"/>
            <a:ext cx="4047643" cy="4116099"/>
          </a:xfrm>
          <a:prstGeom prst="ellipse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710898" y="1697756"/>
            <a:ext cx="4172713" cy="409766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63603" y="3068390"/>
            <a:ext cx="2126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Модернизация образовательного процесса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9767" y="4268044"/>
            <a:ext cx="266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 САЕ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«Учитель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93224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4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164813" y="-1602936"/>
            <a:ext cx="4722497" cy="87912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endParaRPr lang="ru-RU" sz="32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305" y="1177096"/>
            <a:ext cx="8264631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Защита кандидатской диссертации</a:t>
            </a:r>
            <a:endParaRPr lang="ru-RU" sz="2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0263" y="1689087"/>
            <a:ext cx="10991858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Arial" charset="0"/>
                <a:ea typeface="Arial" charset="0"/>
                <a:cs typeface="Arial" charset="0"/>
              </a:rPr>
              <a:t>Шатунов Дмитрий Александрович, </a:t>
            </a:r>
            <a:r>
              <a:rPr lang="ru-RU" sz="2400" dirty="0" smtClean="0">
                <a:latin typeface="Arial" charset="0"/>
                <a:ea typeface="Arial" charset="0"/>
                <a:cs typeface="Arial" charset="0"/>
              </a:rPr>
              <a:t> кафедра </a:t>
            </a:r>
            <a:r>
              <a:rPr lang="ru-RU" sz="2400" dirty="0" smtClean="0">
                <a:latin typeface="Arial" charset="0"/>
                <a:ea typeface="Arial" charset="0"/>
                <a:cs typeface="Arial" charset="0"/>
              </a:rPr>
              <a:t>теории </a:t>
            </a:r>
            <a:r>
              <a:rPr lang="ru-RU" sz="2400" dirty="0">
                <a:latin typeface="Arial" charset="0"/>
                <a:ea typeface="Arial" charset="0"/>
                <a:cs typeface="Arial" charset="0"/>
              </a:rPr>
              <a:t>и методики физического воспитания и безопасности </a:t>
            </a:r>
            <a:r>
              <a:rPr lang="ru-RU" sz="2400" dirty="0" smtClean="0">
                <a:latin typeface="Arial" charset="0"/>
                <a:ea typeface="Arial" charset="0"/>
                <a:cs typeface="Arial" charset="0"/>
              </a:rPr>
              <a:t>жизнедеятельности</a:t>
            </a:r>
          </a:p>
          <a:p>
            <a:r>
              <a:rPr lang="ru-RU" sz="2400" dirty="0"/>
              <a:t>(22.12.2017) по специальности 13.00.04 - Теория и методика физического воспитания, спортивной тренировки</a:t>
            </a:r>
            <a:r>
              <a:rPr lang="ru-RU" sz="2400" dirty="0" smtClean="0"/>
              <a:t>, оздоровительной </a:t>
            </a:r>
            <a:r>
              <a:rPr lang="ru-RU" sz="2400" dirty="0"/>
              <a:t>и адаптивной физической </a:t>
            </a:r>
            <a:r>
              <a:rPr lang="ru-RU" sz="2400" dirty="0" smtClean="0"/>
              <a:t>культуры </a:t>
            </a:r>
            <a:r>
              <a:rPr lang="ru-RU" sz="2400" b="1" dirty="0" smtClean="0"/>
              <a:t>"Организация </a:t>
            </a:r>
            <a:r>
              <a:rPr lang="ru-RU" sz="2400" b="1" dirty="0"/>
              <a:t>и содержание адаптивного физического воспитания учащихся с нарушением слуха в условиях школы-интерната для детей с ограниченными возможностями здоровья</a:t>
            </a:r>
            <a:r>
              <a:rPr lang="ru-RU" sz="2400" b="1" dirty="0" smtClean="0"/>
              <a:t>"</a:t>
            </a:r>
            <a:r>
              <a:rPr lang="ru-RU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ru-RU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2094" y="225780"/>
            <a:ext cx="7026255" cy="57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Результативность работы в 2017 г.</a:t>
            </a:r>
            <a:endParaRPr lang="ru-RU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7116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2401" y="92596"/>
            <a:ext cx="6126480" cy="787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         Публикации </a:t>
            </a:r>
            <a:r>
              <a:rPr lang="ru-RU" altLang="ru-RU" sz="2400" b="1" dirty="0"/>
              <a:t>(</a:t>
            </a:r>
            <a:r>
              <a:rPr lang="ru-RU" altLang="ru-RU" sz="2400" b="1" dirty="0" err="1"/>
              <a:t>Scopus</a:t>
            </a:r>
            <a:r>
              <a:rPr lang="ru-RU" altLang="ru-RU" sz="2400" b="1" dirty="0"/>
              <a:t>, </a:t>
            </a:r>
            <a:r>
              <a:rPr lang="ru-RU" altLang="ru-RU" sz="2400" b="1" dirty="0" err="1"/>
              <a:t>WoS</a:t>
            </a:r>
            <a:r>
              <a:rPr lang="ru-RU" altLang="ru-RU" sz="2400" b="1" dirty="0"/>
              <a:t>)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32119"/>
              </p:ext>
            </p:extLst>
          </p:nvPr>
        </p:nvGraphicFramePr>
        <p:xfrm>
          <a:off x="770709" y="926466"/>
          <a:ext cx="11107048" cy="5504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91845"/>
                <a:gridCol w="1065173"/>
                <a:gridCol w="2450030"/>
              </a:tblGrid>
              <a:tr h="6804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План 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Опубликовано / проиндексировано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Педагогики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 / 9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53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дошкольного и начального образования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4,5 / 4,5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Психологии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7,5 / </a:t>
                      </a: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6,5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физической культуры и безопасности </a:t>
                      </a: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жизнедеятельности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Разживин Олег Анатольевич, </a:t>
                      </a:r>
                      <a:r>
                        <a:rPr lang="ru-RU" sz="2000" b="1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к.п.н</a:t>
                      </a:r>
                      <a:r>
                        <a:rPr lang="ru-RU" sz="20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., доцент – 11 цитирований за год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 </a:t>
                      </a: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/ 2,5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5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544524" y="-1841651"/>
            <a:ext cx="7204250" cy="87912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endParaRPr lang="ru-RU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2094" y="160928"/>
            <a:ext cx="7026255" cy="830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Публикации в 2017</a:t>
            </a:r>
            <a:endParaRPr lang="ru-RU" altLang="ru-RU" sz="2400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759097"/>
              </p:ext>
            </p:extLst>
          </p:nvPr>
        </p:nvGraphicFramePr>
        <p:xfrm>
          <a:off x="312093" y="1089985"/>
          <a:ext cx="10307498" cy="3490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1758"/>
                <a:gridCol w="1346435"/>
                <a:gridCol w="1346435"/>
                <a:gridCol w="1346435"/>
                <a:gridCol w="1346435"/>
              </a:tblGrid>
              <a:tr h="38647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РИНЦ</a:t>
                      </a: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ВАК</a:t>
                      </a: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5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План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Факт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План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Факт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32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физической культуры и безопасности жизнедеятельности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47</a:t>
                      </a:r>
                      <a:endParaRPr lang="ru-RU" sz="2000" b="1" i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  <a:endParaRPr lang="ru-RU" sz="2000" b="1" i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</a:tr>
              <a:tr h="38647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Педагогики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45720" marR="45720" anchor="ctr"/>
                </a:tc>
              </a:tr>
              <a:tr h="6837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дошкольного и начального образования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45720" marR="45720" anchor="ctr"/>
                </a:tc>
              </a:tr>
              <a:tr h="38647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Психологии</a:t>
                      </a: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23,3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7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4041" y="1119353"/>
            <a:ext cx="107363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Индекс </a:t>
            </a:r>
            <a:r>
              <a:rPr lang="ru-RU" sz="2800" b="1" dirty="0" err="1" smtClean="0"/>
              <a:t>Хирша</a:t>
            </a:r>
            <a:r>
              <a:rPr lang="ru-RU" sz="2800" b="1" dirty="0" smtClean="0"/>
              <a:t> (</a:t>
            </a:r>
            <a:r>
              <a:rPr lang="en-US" sz="2800" b="1" dirty="0" smtClean="0"/>
              <a:t>S</a:t>
            </a:r>
            <a:r>
              <a:rPr lang="ru-RU" sz="2800" b="1" dirty="0" smtClean="0"/>
              <a:t>) и цитирования</a:t>
            </a:r>
            <a:r>
              <a:rPr lang="en-US" sz="2800" b="1" dirty="0" smtClean="0"/>
              <a:t>:</a:t>
            </a:r>
            <a:endParaRPr lang="ru-RU" sz="2800" dirty="0"/>
          </a:p>
          <a:p>
            <a:r>
              <a:rPr lang="ru-RU" sz="2800" dirty="0" smtClean="0"/>
              <a:t>Разживин О.А (</a:t>
            </a:r>
            <a:r>
              <a:rPr lang="ru-RU" sz="2800" dirty="0"/>
              <a:t>25 цитирований</a:t>
            </a:r>
            <a:r>
              <a:rPr lang="ru-RU" sz="2800" dirty="0" smtClean="0"/>
              <a:t>)</a:t>
            </a:r>
          </a:p>
          <a:p>
            <a:r>
              <a:rPr lang="ru-RU" sz="2800" dirty="0"/>
              <a:t>Панфилов А</a:t>
            </a:r>
            <a:r>
              <a:rPr lang="en-US" sz="2800" dirty="0"/>
              <a:t>.</a:t>
            </a:r>
            <a:r>
              <a:rPr lang="ru-RU" sz="2800" dirty="0"/>
              <a:t>Н</a:t>
            </a:r>
            <a:r>
              <a:rPr lang="en-US" sz="2800" dirty="0"/>
              <a:t>.</a:t>
            </a:r>
            <a:r>
              <a:rPr lang="ru-RU" sz="2800" dirty="0"/>
              <a:t> (25 цитирований)</a:t>
            </a:r>
          </a:p>
          <a:p>
            <a:r>
              <a:rPr lang="ru-RU" sz="2800" dirty="0" err="1"/>
              <a:t>Льдокова</a:t>
            </a:r>
            <a:r>
              <a:rPr lang="ru-RU" sz="2800" dirty="0"/>
              <a:t> Г.М. (25 цитирований)</a:t>
            </a:r>
          </a:p>
          <a:p>
            <a:r>
              <a:rPr lang="ru-RU" sz="2800" dirty="0" smtClean="0"/>
              <a:t> – 3</a:t>
            </a:r>
          </a:p>
          <a:p>
            <a:r>
              <a:rPr lang="ru-RU" sz="2800" dirty="0" err="1"/>
              <a:t>Исмаилова</a:t>
            </a:r>
            <a:r>
              <a:rPr lang="ru-RU" sz="2800" dirty="0"/>
              <a:t> Н.И</a:t>
            </a:r>
            <a:r>
              <a:rPr lang="ru-RU" sz="2800" dirty="0" smtClean="0"/>
              <a:t>. </a:t>
            </a:r>
            <a:r>
              <a:rPr lang="ru-RU" sz="2800" dirty="0"/>
              <a:t>(10 цитирований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Волкова К.Р. (10 цитирований) </a:t>
            </a:r>
          </a:p>
          <a:p>
            <a:r>
              <a:rPr lang="ru-RU" sz="2800" dirty="0" smtClean="0"/>
              <a:t> - 2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8678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820" y="173419"/>
            <a:ext cx="1042100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Зарубежные конференции: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en-US" sz="2400" dirty="0" smtClean="0"/>
              <a:t>1. </a:t>
            </a:r>
            <a:r>
              <a:rPr lang="ru-RU" sz="2400" dirty="0" smtClean="0"/>
              <a:t>Савина </a:t>
            </a:r>
            <a:r>
              <a:rPr lang="ru-RU" sz="2400" dirty="0"/>
              <a:t>Н</a:t>
            </a:r>
            <a:r>
              <a:rPr lang="en-US" sz="2400" dirty="0"/>
              <a:t>.</a:t>
            </a:r>
            <a:r>
              <a:rPr lang="ru-RU" sz="2400" dirty="0"/>
              <a:t>Н</a:t>
            </a:r>
            <a:r>
              <a:rPr lang="en-US" sz="2400" dirty="0"/>
              <a:t>. The 9-th Conference on Education Sciences in Nice. (9-</a:t>
            </a:r>
            <a:r>
              <a:rPr lang="ru-RU" sz="2400" dirty="0" err="1"/>
              <a:t>ая</a:t>
            </a:r>
            <a:r>
              <a:rPr lang="ru-RU" sz="2400" dirty="0"/>
              <a:t> Всемирная конференция по педагогическим наукам в Ницце</a:t>
            </a:r>
            <a:r>
              <a:rPr lang="en-US" sz="2400" dirty="0"/>
              <a:t> (</a:t>
            </a:r>
            <a:r>
              <a:rPr lang="ru-RU" sz="2400" dirty="0"/>
              <a:t>Франция</a:t>
            </a:r>
            <a:r>
              <a:rPr lang="en-US" sz="2400" dirty="0" smtClean="0"/>
              <a:t>)</a:t>
            </a:r>
            <a:r>
              <a:rPr lang="ru-RU" sz="2400" dirty="0" smtClean="0"/>
              <a:t> - </a:t>
            </a:r>
            <a:r>
              <a:rPr lang="ru-RU" sz="2400" b="1" dirty="0" smtClean="0"/>
              <a:t>очная </a:t>
            </a:r>
          </a:p>
          <a:p>
            <a:r>
              <a:rPr lang="en-US" sz="2400" dirty="0" smtClean="0"/>
              <a:t>2</a:t>
            </a:r>
            <a:r>
              <a:rPr lang="en-US" sz="2400" dirty="0"/>
              <a:t>. </a:t>
            </a:r>
            <a:r>
              <a:rPr lang="ru-RU" sz="2400" dirty="0" err="1"/>
              <a:t>Бариева</a:t>
            </a:r>
            <a:r>
              <a:rPr lang="ru-RU" sz="2400" dirty="0"/>
              <a:t> Х</a:t>
            </a:r>
            <a:r>
              <a:rPr lang="en-US" sz="2400" dirty="0"/>
              <a:t>.</a:t>
            </a:r>
            <a:r>
              <a:rPr lang="ru-RU" sz="2400" dirty="0"/>
              <a:t>Р</a:t>
            </a:r>
            <a:r>
              <a:rPr lang="en-US" sz="2400" dirty="0"/>
              <a:t>. </a:t>
            </a:r>
            <a:r>
              <a:rPr lang="en-US" sz="2400" dirty="0" err="1"/>
              <a:t>InterBiLd</a:t>
            </a:r>
            <a:r>
              <a:rPr lang="en-US" sz="2400" dirty="0"/>
              <a:t> </a:t>
            </a:r>
            <a:r>
              <a:rPr lang="en-US" sz="2400" dirty="0" err="1"/>
              <a:t>Internationalisierung</a:t>
            </a:r>
            <a:r>
              <a:rPr lang="en-US" sz="2400" dirty="0"/>
              <a:t> der </a:t>
            </a:r>
            <a:r>
              <a:rPr lang="en-US" sz="2400" dirty="0" err="1"/>
              <a:t>Lehrerbildung</a:t>
            </a:r>
            <a:r>
              <a:rPr lang="en-US" sz="2400" dirty="0"/>
              <a:t> der </a:t>
            </a:r>
            <a:r>
              <a:rPr lang="en-US" sz="2400" dirty="0" err="1"/>
              <a:t>Bildungswissenschaften</a:t>
            </a:r>
            <a:r>
              <a:rPr lang="en-US" sz="2400" dirty="0"/>
              <a:t> Deutsch-</a:t>
            </a:r>
            <a:r>
              <a:rPr lang="en-US" sz="2400" dirty="0" err="1"/>
              <a:t>russisches</a:t>
            </a:r>
            <a:r>
              <a:rPr lang="en-US" sz="2400" dirty="0"/>
              <a:t> Dialog </a:t>
            </a:r>
            <a:r>
              <a:rPr lang="en-US" sz="2400" dirty="0" err="1"/>
              <a:t>im</a:t>
            </a:r>
            <a:r>
              <a:rPr lang="en-US" sz="2400" dirty="0"/>
              <a:t> </a:t>
            </a:r>
            <a:r>
              <a:rPr lang="en-US" sz="2400" dirty="0" err="1"/>
              <a:t>Rahmen</a:t>
            </a:r>
            <a:r>
              <a:rPr lang="en-US" sz="2400" dirty="0"/>
              <a:t> der </a:t>
            </a:r>
            <a:r>
              <a:rPr lang="en-US" sz="2400" dirty="0" err="1"/>
              <a:t>Lehrveranstaltung</a:t>
            </a:r>
            <a:r>
              <a:rPr lang="en-US" sz="2400" dirty="0"/>
              <a:t> </a:t>
            </a:r>
            <a:r>
              <a:rPr lang="en-US" sz="2400" dirty="0" err="1"/>
              <a:t>WiSe</a:t>
            </a:r>
            <a:r>
              <a:rPr lang="en-US" sz="2400" dirty="0"/>
              <a:t> 2017/18. </a:t>
            </a:r>
            <a:r>
              <a:rPr lang="ru-RU" sz="2400" dirty="0"/>
              <a:t>Доклад</a:t>
            </a:r>
            <a:r>
              <a:rPr lang="en-US" sz="2400" dirty="0"/>
              <a:t> "Praxis des </a:t>
            </a:r>
            <a:r>
              <a:rPr lang="en-US" sz="2400" dirty="0" err="1"/>
              <a:t>personorientierten</a:t>
            </a:r>
            <a:r>
              <a:rPr lang="en-US" sz="2400" dirty="0"/>
              <a:t> </a:t>
            </a:r>
            <a:r>
              <a:rPr lang="en-US" sz="2400" dirty="0" err="1"/>
              <a:t>Lernens</a:t>
            </a:r>
            <a:r>
              <a:rPr lang="en-US" sz="2400" dirty="0"/>
              <a:t>" Lehrer der </a:t>
            </a:r>
            <a:r>
              <a:rPr lang="en-US" sz="2400" dirty="0" err="1"/>
              <a:t>allgemeinen</a:t>
            </a:r>
            <a:r>
              <a:rPr lang="en-US" sz="2400" dirty="0"/>
              <a:t> </a:t>
            </a:r>
            <a:r>
              <a:rPr lang="en-US" sz="2400" dirty="0" err="1"/>
              <a:t>Grundbildung</a:t>
            </a:r>
            <a:r>
              <a:rPr lang="en-US" sz="2400" dirty="0"/>
              <a:t> - Bachelor-</a:t>
            </a:r>
            <a:r>
              <a:rPr lang="en-US" sz="2400" dirty="0" err="1"/>
              <a:t>Abschluss</a:t>
            </a:r>
            <a:r>
              <a:rPr lang="en-US" sz="2400" dirty="0"/>
              <a:t>. – </a:t>
            </a:r>
            <a:r>
              <a:rPr lang="ru-RU" sz="2400" dirty="0"/>
              <a:t>Дрезденский технический </a:t>
            </a:r>
            <a:r>
              <a:rPr lang="ru-RU" sz="2400" dirty="0" smtClean="0"/>
              <a:t>университет</a:t>
            </a:r>
            <a:r>
              <a:rPr lang="ru-RU" sz="2400" dirty="0"/>
              <a:t> </a:t>
            </a:r>
            <a:r>
              <a:rPr lang="ru-RU" sz="2400" dirty="0" smtClean="0"/>
              <a:t>– </a:t>
            </a:r>
            <a:r>
              <a:rPr lang="ru-RU" sz="2400" b="1" dirty="0" smtClean="0"/>
              <a:t>очная</a:t>
            </a:r>
          </a:p>
          <a:p>
            <a:r>
              <a:rPr lang="ru-RU" sz="2400" dirty="0" smtClean="0"/>
              <a:t>3. </a:t>
            </a:r>
            <a:r>
              <a:rPr lang="en-US" sz="2400" dirty="0" err="1" smtClean="0"/>
              <a:t>Valentina</a:t>
            </a:r>
            <a:r>
              <a:rPr lang="en-US" sz="2400" dirty="0" smtClean="0"/>
              <a:t> </a:t>
            </a:r>
            <a:r>
              <a:rPr lang="en-US" sz="2400" dirty="0" err="1"/>
              <a:t>Panfilova</a:t>
            </a:r>
            <a:r>
              <a:rPr lang="en-US" sz="2400" dirty="0"/>
              <a:t>, </a:t>
            </a:r>
            <a:r>
              <a:rPr lang="en-US" sz="2400" dirty="0" err="1"/>
              <a:t>Alexej</a:t>
            </a:r>
            <a:r>
              <a:rPr lang="en-US" sz="2400" dirty="0"/>
              <a:t> </a:t>
            </a:r>
            <a:r>
              <a:rPr lang="en-US" sz="2400" dirty="0" err="1"/>
              <a:t>Panfilov</a:t>
            </a:r>
            <a:r>
              <a:rPr lang="en-US" sz="2400" dirty="0"/>
              <a:t>, </a:t>
            </a:r>
            <a:r>
              <a:rPr lang="en-US" sz="2400" dirty="0" err="1"/>
              <a:t>Alfia</a:t>
            </a:r>
            <a:r>
              <a:rPr lang="en-US" sz="2400" dirty="0"/>
              <a:t> </a:t>
            </a:r>
            <a:r>
              <a:rPr lang="en-US" sz="2400" dirty="0" err="1"/>
              <a:t>Gazizova</a:t>
            </a:r>
            <a:r>
              <a:rPr lang="en-US" sz="2400" dirty="0"/>
              <a:t>, </a:t>
            </a:r>
            <a:r>
              <a:rPr lang="en-US" sz="2400" dirty="0" err="1"/>
              <a:t>Nataliya</a:t>
            </a:r>
            <a:r>
              <a:rPr lang="en-US" sz="2400" dirty="0"/>
              <a:t> </a:t>
            </a:r>
            <a:r>
              <a:rPr lang="en-US" sz="2400" dirty="0" err="1"/>
              <a:t>Samarina</a:t>
            </a:r>
            <a:r>
              <a:rPr lang="en-US" sz="2400" dirty="0"/>
              <a:t>. //Professional and communicative foreign language competence of future teachers.- ERPA </a:t>
            </a:r>
            <a:r>
              <a:rPr lang="ru-RU" sz="2400" dirty="0" smtClean="0"/>
              <a:t> </a:t>
            </a:r>
            <a:r>
              <a:rPr lang="en-US" sz="2400" dirty="0" smtClean="0"/>
              <a:t>International </a:t>
            </a:r>
            <a:r>
              <a:rPr lang="en-US" sz="2400" dirty="0"/>
              <a:t>Congresses on Education 2017. Abstracts Book, </a:t>
            </a:r>
            <a:r>
              <a:rPr lang="en-US" sz="2400" dirty="0" smtClean="0"/>
              <a:t>p.177</a:t>
            </a:r>
            <a:r>
              <a:rPr lang="ru-RU" sz="2400" dirty="0" smtClean="0"/>
              <a:t> – (Венгрия, </a:t>
            </a:r>
            <a:r>
              <a:rPr lang="ru-RU" sz="2400" b="1" dirty="0" smtClean="0"/>
              <a:t>онлайн выступление 21 мая</a:t>
            </a:r>
            <a:r>
              <a:rPr lang="ru-RU" sz="2400" dirty="0" smtClean="0"/>
              <a:t>) </a:t>
            </a:r>
            <a:endParaRPr lang="ru-RU" sz="2400" dirty="0"/>
          </a:p>
          <a:p>
            <a:pPr lvl="0"/>
            <a:endParaRPr lang="ru-RU" sz="2000" dirty="0"/>
          </a:p>
        </p:txBody>
      </p:sp>
      <p:pic>
        <p:nvPicPr>
          <p:cNvPr id="4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173419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820" y="173419"/>
            <a:ext cx="111041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/>
              <a:t> </a:t>
            </a:r>
            <a:r>
              <a:rPr lang="ru-RU" sz="2000" b="1" dirty="0" smtClean="0"/>
              <a:t>Публикации в рамках совместных проектов</a:t>
            </a:r>
            <a:r>
              <a:rPr lang="ru-RU" sz="2000" dirty="0" smtClean="0"/>
              <a:t>:</a:t>
            </a:r>
          </a:p>
          <a:p>
            <a:pPr lvl="0"/>
            <a:endParaRPr lang="ru-RU" sz="2000" dirty="0" smtClean="0"/>
          </a:p>
          <a:p>
            <a:pPr lvl="0"/>
            <a:r>
              <a:rPr lang="en-US" sz="2000" dirty="0" smtClean="0"/>
              <a:t>Alexey </a:t>
            </a:r>
            <a:r>
              <a:rPr lang="en-US" sz="2000" dirty="0" err="1"/>
              <a:t>Panfilov</a:t>
            </a:r>
            <a:r>
              <a:rPr lang="en-US" sz="2000" dirty="0"/>
              <a:t>, </a:t>
            </a:r>
            <a:r>
              <a:rPr lang="en-US" sz="2000" dirty="0" err="1"/>
              <a:t>Valentina</a:t>
            </a:r>
            <a:r>
              <a:rPr lang="en-US" sz="2000" dirty="0"/>
              <a:t> </a:t>
            </a:r>
            <a:r>
              <a:rPr lang="en-US" sz="2000" dirty="0" err="1"/>
              <a:t>Panfilova</a:t>
            </a:r>
            <a:r>
              <a:rPr lang="en-US" sz="2000" dirty="0"/>
              <a:t>, Gallia </a:t>
            </a:r>
            <a:r>
              <a:rPr lang="en-US" sz="2000" dirty="0" err="1"/>
              <a:t>Ljdokova</a:t>
            </a:r>
            <a:r>
              <a:rPr lang="en-US" sz="2000" dirty="0"/>
              <a:t>, </a:t>
            </a:r>
            <a:r>
              <a:rPr lang="en-US" sz="2000" dirty="0" err="1"/>
              <a:t>Lidiya</a:t>
            </a:r>
            <a:r>
              <a:rPr lang="en-US" sz="2000" dirty="0"/>
              <a:t> </a:t>
            </a:r>
            <a:r>
              <a:rPr lang="en-US" sz="2000" dirty="0" err="1"/>
              <a:t>Kozinets</a:t>
            </a:r>
            <a:r>
              <a:rPr lang="en-US" sz="2000" dirty="0"/>
              <a:t> The educational program as a means of the transition from training to professional activity // European Proceedings of Social and Behavioral Sciences. e-ISSN: 2357-1330 IFTE 2017 - 3rd International Forum on Teacher Education, 23-25 May 2017, pp. </a:t>
            </a:r>
            <a:r>
              <a:rPr lang="en-US" sz="2000" dirty="0" smtClean="0"/>
              <a:t>600-622</a:t>
            </a:r>
            <a:r>
              <a:rPr lang="ru-RU" sz="2000" dirty="0" smtClean="0"/>
              <a:t> (</a:t>
            </a:r>
            <a:r>
              <a:rPr lang="ru-RU" sz="2000" b="1" dirty="0" smtClean="0"/>
              <a:t>Белорусский ГУ</a:t>
            </a:r>
            <a:r>
              <a:rPr lang="ru-RU" sz="2000" dirty="0" smtClean="0"/>
              <a:t>)</a:t>
            </a:r>
          </a:p>
          <a:p>
            <a:pPr lvl="0"/>
            <a:endParaRPr lang="ru-RU" sz="2000" dirty="0" smtClean="0"/>
          </a:p>
          <a:p>
            <a:pPr lvl="0"/>
            <a:r>
              <a:rPr lang="ru-RU" sz="2000" dirty="0" smtClean="0"/>
              <a:t>Императивный </a:t>
            </a:r>
            <a:r>
              <a:rPr lang="ru-RU" sz="2000" dirty="0"/>
              <a:t>подход в </a:t>
            </a:r>
            <a:r>
              <a:rPr lang="ru-RU" sz="2000" dirty="0" err="1"/>
              <a:t>психококоррекционной</a:t>
            </a:r>
            <a:r>
              <a:rPr lang="ru-RU" sz="2000" dirty="0"/>
              <a:t> работе с лицами, отбывающими наказания за тяжкие и особо тяжкие преступления террористической и экстремистской направленности против общественной безопасности, основ конституционного строя и безопасности государства. Экспертные оценки, выводы и заключения: учеб. пособие (учебное) / [П.Н. </a:t>
            </a:r>
            <a:r>
              <a:rPr lang="ru-RU" sz="2000" dirty="0" err="1"/>
              <a:t>Казберов</a:t>
            </a:r>
            <a:r>
              <a:rPr lang="ru-RU" sz="2000" dirty="0"/>
              <a:t> и др.]; под общ. ред. А.В. Новикова - Москва: ФКУ НИИ ФСИН, 2017. - 136 с</a:t>
            </a:r>
            <a:r>
              <a:rPr lang="ru-RU" sz="2000" dirty="0" smtClean="0"/>
              <a:t>. (</a:t>
            </a:r>
            <a:r>
              <a:rPr lang="ru-RU" sz="2000" b="1" dirty="0"/>
              <a:t>НИИ </a:t>
            </a:r>
            <a:r>
              <a:rPr lang="ru-RU" sz="2000" b="1" dirty="0" smtClean="0"/>
              <a:t>ФСИН РФ</a:t>
            </a:r>
            <a:r>
              <a:rPr lang="ru-RU" sz="2000" dirty="0" smtClean="0"/>
              <a:t>)</a:t>
            </a:r>
          </a:p>
          <a:p>
            <a:pPr lvl="0"/>
            <a:endParaRPr lang="ru-RU" sz="2000" dirty="0" smtClean="0"/>
          </a:p>
          <a:p>
            <a:pPr lvl="0"/>
            <a:r>
              <a:rPr lang="ru-RU" sz="2000" dirty="0"/>
              <a:t>Зотова Ф.Р., </a:t>
            </a:r>
            <a:r>
              <a:rPr lang="ru-RU" sz="2000" dirty="0" err="1"/>
              <a:t>Газнанова</a:t>
            </a:r>
            <a:r>
              <a:rPr lang="ru-RU" sz="2000" dirty="0"/>
              <a:t> В.М., Султанова Э.Р., Манина А.З. Сравнительный анализ оценки практики интеграции образовательного процесса и спортивной подготовки в период обучения в вузе российскими и иностранными студентами-спортсменами// Научно-теоретический журнал «Ученые записки университета имени П.Ф. Лесгафта». – 2017. -№ 10 (152). - С. 83-90. </a:t>
            </a:r>
            <a:r>
              <a:rPr lang="ru-RU" sz="2000" dirty="0" smtClean="0"/>
              <a:t>(</a:t>
            </a:r>
            <a:r>
              <a:rPr lang="ru-RU" sz="2000" b="1" dirty="0" smtClean="0"/>
              <a:t>Поволжская </a:t>
            </a:r>
            <a:r>
              <a:rPr lang="ru-RU" sz="2000" b="1" dirty="0"/>
              <a:t>государственная академия физической культуры, спорта и </a:t>
            </a:r>
            <a:r>
              <a:rPr lang="ru-RU" sz="2000" b="1" dirty="0" smtClean="0"/>
              <a:t>туризма</a:t>
            </a:r>
            <a:r>
              <a:rPr lang="ru-RU" sz="2000" i="1" dirty="0" smtClean="0"/>
              <a:t>)</a:t>
            </a:r>
            <a:endParaRPr lang="ru-RU" sz="2000" dirty="0"/>
          </a:p>
          <a:p>
            <a:pPr lvl="0"/>
            <a:endParaRPr lang="ru-RU" sz="2000" dirty="0"/>
          </a:p>
        </p:txBody>
      </p:sp>
      <p:pic>
        <p:nvPicPr>
          <p:cNvPr id="4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752964" y="83686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1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3779" y="2758966"/>
            <a:ext cx="7438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0630" y="173419"/>
            <a:ext cx="1099892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/>
              <a:t> </a:t>
            </a:r>
            <a:r>
              <a:rPr lang="ru-RU" sz="2000" b="1" dirty="0" smtClean="0"/>
              <a:t>Публикации в рамках совместных проектов</a:t>
            </a:r>
            <a:r>
              <a:rPr lang="ru-RU" sz="2000" dirty="0" smtClean="0"/>
              <a:t>:</a:t>
            </a:r>
          </a:p>
          <a:p>
            <a:pPr lvl="0"/>
            <a:endParaRPr lang="ru-RU" sz="2000" dirty="0" smtClean="0"/>
          </a:p>
          <a:p>
            <a:r>
              <a:rPr lang="ru-RU" sz="2000" dirty="0"/>
              <a:t>Шатунов Д.А., Мартынова В.А., Семенов Д.А., Корнев О.А. Организационно-педагогические условия эффективной реализации содержания адаптивного физического воспитания слабослышащих школьников // Современные проблемы науки и образования. – 2017. – № 6  (</a:t>
            </a:r>
            <a:r>
              <a:rPr lang="ru-RU" sz="2000" b="1" dirty="0"/>
              <a:t>Казанский медицинский университет</a:t>
            </a:r>
            <a:r>
              <a:rPr lang="ru-RU" sz="2000" dirty="0"/>
              <a:t>)</a:t>
            </a:r>
          </a:p>
          <a:p>
            <a:endParaRPr lang="ru-RU" sz="2000" dirty="0" smtClean="0"/>
          </a:p>
          <a:p>
            <a:r>
              <a:rPr lang="ru-RU" sz="2000" dirty="0" smtClean="0"/>
              <a:t>Петров Р.Е</a:t>
            </a:r>
            <a:r>
              <a:rPr lang="ru-RU" sz="2000" dirty="0"/>
              <a:t>., </a:t>
            </a:r>
            <a:r>
              <a:rPr lang="ru-RU" sz="2000" dirty="0" err="1"/>
              <a:t>Гибадуллин</a:t>
            </a:r>
            <a:r>
              <a:rPr lang="ru-RU" sz="2000" dirty="0"/>
              <a:t> И.Г. Факторный анализ физической подготовки лыжников-гонщиков в подготовительный период с учетом биоэнергетических типов организма // </a:t>
            </a:r>
            <a:r>
              <a:rPr lang="ru-RU" sz="2000" dirty="0" err="1"/>
              <a:t>European</a:t>
            </a:r>
            <a:r>
              <a:rPr lang="ru-RU" sz="2000" dirty="0"/>
              <a:t> </a:t>
            </a:r>
            <a:r>
              <a:rPr lang="ru-RU" sz="2000" dirty="0" err="1"/>
              <a:t>Social</a:t>
            </a:r>
            <a:r>
              <a:rPr lang="ru-RU" sz="2000" dirty="0"/>
              <a:t> </a:t>
            </a:r>
            <a:r>
              <a:rPr lang="ru-RU" sz="2000" dirty="0" err="1"/>
              <a:t>Science</a:t>
            </a:r>
            <a:r>
              <a:rPr lang="ru-RU" sz="2000" dirty="0"/>
              <a:t> </a:t>
            </a:r>
            <a:r>
              <a:rPr lang="ru-RU" sz="2000" dirty="0" err="1"/>
              <a:t>Journal</a:t>
            </a:r>
            <a:r>
              <a:rPr lang="ru-RU" sz="2000" dirty="0"/>
              <a:t> (Европейский журнал социальных наук). - 2017. - № 2. - Том 1. С. 241-251. </a:t>
            </a:r>
            <a:r>
              <a:rPr lang="ru-RU" sz="2000" b="1" dirty="0" smtClean="0"/>
              <a:t>(Ижевский государственный технический университет</a:t>
            </a:r>
            <a:r>
              <a:rPr lang="ru-RU" sz="2000" dirty="0" smtClean="0"/>
              <a:t>)</a:t>
            </a:r>
          </a:p>
          <a:p>
            <a:endParaRPr lang="ru-RU" sz="2000" dirty="0" smtClean="0"/>
          </a:p>
          <a:p>
            <a:r>
              <a:rPr lang="en-US" sz="2000" dirty="0" err="1" smtClean="0"/>
              <a:t>Ismailova</a:t>
            </a:r>
            <a:r>
              <a:rPr lang="en-US" sz="2000" dirty="0" smtClean="0"/>
              <a:t> </a:t>
            </a:r>
            <a:r>
              <a:rPr lang="en-US" sz="2000" dirty="0"/>
              <a:t>N.I. </a:t>
            </a:r>
            <a:r>
              <a:rPr lang="en-US" sz="2000" dirty="0" err="1"/>
              <a:t>Computerised</a:t>
            </a:r>
            <a:r>
              <a:rPr lang="en-US" sz="2000" dirty="0"/>
              <a:t> system to rate junior athletes’ psycho-emotional stability in team and individual sport disciplines [Text] / N.I. </a:t>
            </a:r>
            <a:r>
              <a:rPr lang="en-US" sz="2000" dirty="0" err="1"/>
              <a:t>Ismailova</a:t>
            </a:r>
            <a:r>
              <a:rPr lang="en-US" sz="2000" dirty="0"/>
              <a:t>, Y.A. </a:t>
            </a:r>
            <a:r>
              <a:rPr lang="en-US" sz="2000" dirty="0" err="1"/>
              <a:t>Tsagarelli</a:t>
            </a:r>
            <a:r>
              <a:rPr lang="en-US" sz="2000" dirty="0"/>
              <a:t>, S.L. </a:t>
            </a:r>
            <a:r>
              <a:rPr lang="en-US" sz="2000" dirty="0" err="1"/>
              <a:t>Shumikhin</a:t>
            </a:r>
            <a:r>
              <a:rPr lang="en-US" sz="2000" dirty="0"/>
              <a:t> // </a:t>
            </a:r>
            <a:r>
              <a:rPr lang="en-US" sz="2000" dirty="0" err="1"/>
              <a:t>Teoriya</a:t>
            </a:r>
            <a:r>
              <a:rPr lang="en-US" sz="2000" dirty="0"/>
              <a:t> i </a:t>
            </a:r>
            <a:r>
              <a:rPr lang="en-US" sz="2000" dirty="0" err="1"/>
              <a:t>praktika</a:t>
            </a:r>
            <a:r>
              <a:rPr lang="en-US" sz="2000" dirty="0"/>
              <a:t> </a:t>
            </a:r>
            <a:r>
              <a:rPr lang="en-US" sz="2000" dirty="0" err="1"/>
              <a:t>fiz</a:t>
            </a:r>
            <a:r>
              <a:rPr lang="en-US" sz="2000" dirty="0"/>
              <a:t>. </a:t>
            </a:r>
            <a:r>
              <a:rPr lang="ru-RU" sz="2000" dirty="0" err="1"/>
              <a:t>Kultury</a:t>
            </a:r>
            <a:r>
              <a:rPr lang="ru-RU" sz="2000" dirty="0"/>
              <a:t>. - 2017, v. 8. -  </a:t>
            </a:r>
            <a:r>
              <a:rPr lang="ru-RU" sz="2000" dirty="0" err="1"/>
              <a:t>pp</a:t>
            </a:r>
            <a:r>
              <a:rPr lang="ru-RU" sz="2000" dirty="0"/>
              <a:t>. 69-72 </a:t>
            </a:r>
            <a:r>
              <a:rPr lang="ru-RU" sz="2000" dirty="0" smtClean="0"/>
              <a:t>(</a:t>
            </a:r>
            <a:r>
              <a:rPr lang="ru-RU" sz="2000" b="1" dirty="0" smtClean="0"/>
              <a:t> </a:t>
            </a:r>
            <a:r>
              <a:rPr lang="ru-RU" sz="2000" b="1" dirty="0"/>
              <a:t>Казань, Международное научно-производственное объединение «Акцептор</a:t>
            </a:r>
            <a:r>
              <a:rPr lang="ru-RU" sz="2000" b="1" dirty="0" smtClean="0"/>
              <a:t>»)</a:t>
            </a:r>
          </a:p>
          <a:p>
            <a:endParaRPr lang="ru-RU" sz="2000" dirty="0" smtClean="0"/>
          </a:p>
          <a:p>
            <a:r>
              <a:rPr lang="en-US" sz="2000" dirty="0" err="1" smtClean="0"/>
              <a:t>Ldokova</a:t>
            </a:r>
            <a:r>
              <a:rPr lang="en-US" sz="2000" dirty="0" smtClean="0"/>
              <a:t> </a:t>
            </a:r>
            <a:r>
              <a:rPr lang="en-US" sz="2000" dirty="0"/>
              <a:t>G.M. Coach's contribution to coach-athlete interactions in powerlifting sport /</a:t>
            </a:r>
            <a:r>
              <a:rPr lang="en-US" sz="2000" dirty="0" err="1"/>
              <a:t>Ldokova</a:t>
            </a:r>
            <a:r>
              <a:rPr lang="en-US" sz="2000" dirty="0"/>
              <a:t> G.M.,  </a:t>
            </a:r>
            <a:r>
              <a:rPr lang="en-US" sz="2000" dirty="0" err="1"/>
              <a:t>Volkova</a:t>
            </a:r>
            <a:r>
              <a:rPr lang="en-US" sz="2000" dirty="0"/>
              <a:t> K.R., </a:t>
            </a:r>
            <a:r>
              <a:rPr lang="en-US" sz="2000" dirty="0" err="1"/>
              <a:t>P'yanzyn</a:t>
            </a:r>
            <a:r>
              <a:rPr lang="en-US" sz="2000" dirty="0"/>
              <a:t> A.I. //</a:t>
            </a:r>
            <a:r>
              <a:rPr lang="en-US" sz="2000" dirty="0" err="1"/>
              <a:t>Teoriya</a:t>
            </a:r>
            <a:r>
              <a:rPr lang="en-US" sz="2000" dirty="0"/>
              <a:t> i </a:t>
            </a:r>
            <a:r>
              <a:rPr lang="en-US" sz="2000" dirty="0" err="1"/>
              <a:t>praktika</a:t>
            </a:r>
            <a:r>
              <a:rPr lang="en-US" sz="2000" dirty="0"/>
              <a:t> </a:t>
            </a:r>
            <a:r>
              <a:rPr lang="en-US" sz="2000" dirty="0" err="1"/>
              <a:t>fizicheskoy</a:t>
            </a:r>
            <a:r>
              <a:rPr lang="en-US" sz="2000" dirty="0"/>
              <a:t> kultury.-2017.- </a:t>
            </a:r>
            <a:r>
              <a:rPr lang="ru-RU" sz="2000" dirty="0"/>
              <a:t>№8 .- pp.72-74 </a:t>
            </a:r>
            <a:r>
              <a:rPr lang="ru-RU" sz="2000" dirty="0" smtClean="0"/>
              <a:t>(</a:t>
            </a:r>
            <a:r>
              <a:rPr lang="ru-RU" sz="2000" b="1" dirty="0" smtClean="0"/>
              <a:t>Чувашский </a:t>
            </a:r>
            <a:r>
              <a:rPr lang="ru-RU" sz="2000" b="1" dirty="0"/>
              <a:t>ГПУ им. И.Я. Яковлева</a:t>
            </a:r>
            <a:r>
              <a:rPr lang="ru-RU" sz="2000" dirty="0"/>
              <a:t>)</a:t>
            </a:r>
            <a:endParaRPr lang="ru-RU" sz="2000" b="1" dirty="0"/>
          </a:p>
        </p:txBody>
      </p:sp>
      <p:pic>
        <p:nvPicPr>
          <p:cNvPr id="4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173419"/>
            <a:ext cx="3330179" cy="56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566" y="104503"/>
            <a:ext cx="10616949" cy="6869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/>
              <a:t>НИРС + Олимпиады + Конкурсы</a:t>
            </a:r>
          </a:p>
          <a:p>
            <a:pPr lvl="0" algn="ctr"/>
            <a:r>
              <a:rPr lang="ru-RU" sz="2000" dirty="0" smtClean="0"/>
              <a:t>Кафедра психологии</a:t>
            </a:r>
          </a:p>
          <a:p>
            <a:pPr lvl="0"/>
            <a:r>
              <a:rPr lang="ru-RU" dirty="0" smtClean="0"/>
              <a:t>1.  Проведена Международная </a:t>
            </a:r>
            <a:r>
              <a:rPr lang="ru-RU" dirty="0"/>
              <a:t>студенческая электронная научно-практическая конференция «Студенческий форум 2017»  (</a:t>
            </a:r>
            <a:r>
              <a:rPr lang="ru-RU" dirty="0" err="1"/>
              <a:t>Минахметова</a:t>
            </a:r>
            <a:r>
              <a:rPr lang="ru-RU" dirty="0"/>
              <a:t> А.З</a:t>
            </a:r>
            <a:r>
              <a:rPr lang="ru-RU" dirty="0" smtClean="0"/>
              <a:t>.)</a:t>
            </a:r>
          </a:p>
          <a:p>
            <a:r>
              <a:rPr lang="ru-RU" dirty="0" smtClean="0"/>
              <a:t>3. Всероссийская </a:t>
            </a:r>
            <a:r>
              <a:rPr lang="ru-RU" dirty="0"/>
              <a:t>(заочная) научно-практическая конференция студентов с международным участием «Психолого-педагогическое сопровождение образовательного процесса: теория и практика» (Панфилов А.Н., </a:t>
            </a:r>
            <a:r>
              <a:rPr lang="ru-RU" dirty="0" err="1"/>
              <a:t>Льдокова</a:t>
            </a:r>
            <a:r>
              <a:rPr lang="ru-RU" dirty="0"/>
              <a:t> Г.М., </a:t>
            </a:r>
            <a:r>
              <a:rPr lang="ru-RU" dirty="0" err="1"/>
              <a:t>Гайфуллина</a:t>
            </a:r>
            <a:r>
              <a:rPr lang="ru-RU" dirty="0"/>
              <a:t> Н.Г.)</a:t>
            </a:r>
          </a:p>
          <a:p>
            <a:pPr lvl="0"/>
            <a:endParaRPr lang="ru-RU" b="1" dirty="0" smtClean="0"/>
          </a:p>
          <a:p>
            <a:pPr lvl="0"/>
            <a:r>
              <a:rPr lang="ru-RU" b="1" dirty="0" smtClean="0"/>
              <a:t>Подготовлены команды для участия в олимпиадах: </a:t>
            </a:r>
          </a:p>
          <a:p>
            <a:pPr lvl="0"/>
            <a:r>
              <a:rPr lang="ru-RU" b="1" dirty="0" smtClean="0">
                <a:solidFill>
                  <a:srgbClr val="0068A5"/>
                </a:solidFill>
              </a:rPr>
              <a:t>Педагогическая </a:t>
            </a:r>
            <a:r>
              <a:rPr lang="ru-RU" b="1" dirty="0">
                <a:solidFill>
                  <a:srgbClr val="0068A5"/>
                </a:solidFill>
              </a:rPr>
              <a:t>олимпиада </a:t>
            </a:r>
            <a:r>
              <a:rPr lang="ru-RU" dirty="0"/>
              <a:t>Всероссийского студенческого форума «Профессии и профессионалы будущего» г</a:t>
            </a:r>
            <a:r>
              <a:rPr lang="ru-RU" dirty="0" smtClean="0"/>
              <a:t>. Ярославль </a:t>
            </a:r>
            <a:r>
              <a:rPr lang="ru-RU" dirty="0"/>
              <a:t>27-29 ноября.</a:t>
            </a:r>
          </a:p>
          <a:p>
            <a:pPr lvl="0"/>
            <a:r>
              <a:rPr lang="ru-RU" b="1" dirty="0">
                <a:solidFill>
                  <a:srgbClr val="0068A5"/>
                </a:solidFill>
              </a:rPr>
              <a:t>Всероссийская студенческая олимпиада </a:t>
            </a:r>
            <a:r>
              <a:rPr lang="ru-RU" dirty="0"/>
              <a:t>«Педагогический старт» (г. Киров, </a:t>
            </a:r>
            <a:r>
              <a:rPr lang="ru-RU" dirty="0" err="1"/>
              <a:t>ВятГУ</a:t>
            </a:r>
            <a:r>
              <a:rPr lang="ru-RU" dirty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Функционирует </a:t>
            </a:r>
            <a:r>
              <a:rPr lang="ru-RU" b="1" dirty="0"/>
              <a:t>Студенческое научное общество </a:t>
            </a:r>
            <a:r>
              <a:rPr lang="ru-RU" dirty="0"/>
              <a:t>(</a:t>
            </a:r>
            <a:r>
              <a:rPr lang="ru-RU" dirty="0" err="1"/>
              <a:t>Гайфуллина</a:t>
            </a:r>
            <a:r>
              <a:rPr lang="ru-RU" dirty="0"/>
              <a:t> Н.Г.).</a:t>
            </a:r>
          </a:p>
          <a:p>
            <a:pPr lvl="0"/>
            <a:r>
              <a:rPr lang="ru-RU" dirty="0" smtClean="0"/>
              <a:t>Количество </a:t>
            </a:r>
            <a:r>
              <a:rPr lang="ru-RU" dirty="0"/>
              <a:t>студенческих публикаций – </a:t>
            </a:r>
            <a:r>
              <a:rPr lang="ru-RU" dirty="0" smtClean="0"/>
              <a:t>181</a:t>
            </a:r>
          </a:p>
          <a:p>
            <a:pPr lvl="0"/>
            <a:r>
              <a:rPr lang="ru-RU" dirty="0" smtClean="0">
                <a:solidFill>
                  <a:srgbClr val="00B0F0"/>
                </a:solidFill>
              </a:rPr>
              <a:t>15 дипломов 1, 2, 3 степени на Всероссийских и международных конкурсах студенческих научных работ:</a:t>
            </a:r>
          </a:p>
          <a:p>
            <a:r>
              <a:rPr lang="ru-RU" dirty="0"/>
              <a:t>Диплом за лучшую студенческую научную работу представленную на IX Международную студенческую научную конференцию "Студенческий научный форум 2017" </a:t>
            </a:r>
            <a:r>
              <a:rPr lang="ru-RU" dirty="0" smtClean="0"/>
              <a:t>(Ежов </a:t>
            </a:r>
            <a:r>
              <a:rPr lang="ru-RU" dirty="0"/>
              <a:t>А.А., </a:t>
            </a:r>
            <a:r>
              <a:rPr lang="ru-RU" dirty="0" err="1"/>
              <a:t>Парсаданян</a:t>
            </a:r>
            <a:r>
              <a:rPr lang="ru-RU" dirty="0"/>
              <a:t> </a:t>
            </a:r>
            <a:r>
              <a:rPr lang="ru-RU" dirty="0" smtClean="0"/>
              <a:t> А.А., </a:t>
            </a:r>
            <a:r>
              <a:rPr lang="ru-RU" dirty="0"/>
              <a:t>Хайруллина Я.А., Ганиева Г.А., </a:t>
            </a:r>
            <a:r>
              <a:rPr lang="ru-RU" dirty="0" err="1"/>
              <a:t>Выгодчикова</a:t>
            </a:r>
            <a:r>
              <a:rPr lang="ru-RU" dirty="0"/>
              <a:t> Т.А., </a:t>
            </a:r>
            <a:r>
              <a:rPr lang="ru-RU" dirty="0" err="1"/>
              <a:t>Выгодчикова</a:t>
            </a:r>
            <a:r>
              <a:rPr lang="ru-RU" dirty="0"/>
              <a:t> А.Н</a:t>
            </a:r>
            <a:r>
              <a:rPr lang="ru-RU" dirty="0" smtClean="0"/>
              <a:t>.)</a:t>
            </a:r>
            <a:endParaRPr lang="ru-RU" dirty="0"/>
          </a:p>
          <a:p>
            <a:r>
              <a:rPr lang="ru-RU" dirty="0" smtClean="0"/>
              <a:t>Диплом </a:t>
            </a:r>
            <a:r>
              <a:rPr lang="ru-RU" dirty="0"/>
              <a:t>2 степени Всероссийского открытого конкурса достижений талантливой молодежи «Национальное Достояние России» (г. </a:t>
            </a:r>
            <a:r>
              <a:rPr lang="ru-RU" dirty="0" smtClean="0"/>
              <a:t>Москва апрель </a:t>
            </a:r>
            <a:r>
              <a:rPr lang="ru-RU" dirty="0"/>
              <a:t>2017 г</a:t>
            </a:r>
            <a:r>
              <a:rPr lang="ru-RU" dirty="0" smtClean="0"/>
              <a:t>.), </a:t>
            </a:r>
            <a:r>
              <a:rPr lang="ru-RU" dirty="0" err="1" smtClean="0"/>
              <a:t>Илаева</a:t>
            </a:r>
            <a:r>
              <a:rPr lang="ru-RU" dirty="0" smtClean="0"/>
              <a:t> </a:t>
            </a:r>
            <a:r>
              <a:rPr lang="ru-RU" dirty="0"/>
              <a:t>Р.А.	</a:t>
            </a:r>
            <a:r>
              <a:rPr lang="ru-RU" dirty="0" smtClean="0"/>
              <a:t>и др.</a:t>
            </a:r>
            <a:endParaRPr lang="ru-RU" dirty="0"/>
          </a:p>
          <a:p>
            <a:pPr lvl="0"/>
            <a:endParaRPr lang="ru-RU" sz="2000" dirty="0"/>
          </a:p>
        </p:txBody>
      </p:sp>
      <p:pic>
        <p:nvPicPr>
          <p:cNvPr id="4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979387" y="0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820" y="173419"/>
            <a:ext cx="10421007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/>
              <a:t>К</a:t>
            </a:r>
            <a:r>
              <a:rPr lang="ru-RU" b="1" dirty="0" smtClean="0"/>
              <a:t>афедра педагогики</a:t>
            </a:r>
          </a:p>
          <a:p>
            <a:pPr lvl="0"/>
            <a:endParaRPr lang="ru-RU" sz="2000" b="1" dirty="0" smtClean="0"/>
          </a:p>
          <a:p>
            <a:pPr lvl="0"/>
            <a:r>
              <a:rPr lang="ru-RU" sz="2000" b="1" dirty="0" smtClean="0"/>
              <a:t>  </a:t>
            </a:r>
            <a:r>
              <a:rPr lang="ru-RU" sz="2000" b="1" dirty="0"/>
              <a:t>Международные </a:t>
            </a:r>
            <a:r>
              <a:rPr lang="ru-RU" sz="2000" b="1" dirty="0" smtClean="0"/>
              <a:t>конференции – 4</a:t>
            </a:r>
          </a:p>
          <a:p>
            <a:pPr lvl="0"/>
            <a:r>
              <a:rPr lang="ru-RU" sz="2000" b="1" dirty="0" smtClean="0"/>
              <a:t> </a:t>
            </a:r>
            <a:r>
              <a:rPr lang="ru-RU" sz="2000" dirty="0"/>
              <a:t>Итоговая научно-образовательная конференция студентов КФУ </a:t>
            </a:r>
            <a:r>
              <a:rPr lang="ru-RU" sz="2000" dirty="0" smtClean="0"/>
              <a:t>– 59</a:t>
            </a:r>
          </a:p>
          <a:p>
            <a:pPr lvl="0"/>
            <a:r>
              <a:rPr lang="ru-RU" sz="2000" b="1" dirty="0" smtClean="0"/>
              <a:t>Конкурсы:</a:t>
            </a:r>
          </a:p>
          <a:p>
            <a:pPr lvl="0"/>
            <a:r>
              <a:rPr lang="ru-RU" sz="2000" dirty="0" smtClean="0"/>
              <a:t>Республиканский конкурс на лучшую статью – 3 призовых места</a:t>
            </a:r>
          </a:p>
          <a:p>
            <a:pPr lvl="0"/>
            <a:r>
              <a:rPr lang="ru-RU" sz="2000" dirty="0" smtClean="0"/>
              <a:t> </a:t>
            </a:r>
            <a:r>
              <a:rPr lang="ru-RU" sz="2000" dirty="0"/>
              <a:t>Всероссийский открытый конкурс достижений талантливой молодежи «Национальное Достояние России</a:t>
            </a:r>
            <a:r>
              <a:rPr lang="ru-RU" sz="2000" dirty="0" smtClean="0"/>
              <a:t>» - 2 призовых места</a:t>
            </a:r>
          </a:p>
          <a:p>
            <a:pPr lvl="0"/>
            <a:r>
              <a:rPr lang="ru-RU" sz="2000" b="1" dirty="0" smtClean="0"/>
              <a:t> Конкурс </a:t>
            </a:r>
            <a:r>
              <a:rPr lang="ru-RU" sz="2000" b="1" dirty="0"/>
              <a:t>на лучшую научную работу </a:t>
            </a:r>
            <a:r>
              <a:rPr lang="ru-RU" sz="2000" b="1" dirty="0" smtClean="0"/>
              <a:t>студентов – 6 участников, 1 победитель.</a:t>
            </a:r>
          </a:p>
          <a:p>
            <a:pPr lvl="0"/>
            <a:r>
              <a:rPr lang="ru-RU" sz="2000" b="1" dirty="0" smtClean="0"/>
              <a:t>Научные мероприятия для студентов:</a:t>
            </a:r>
          </a:p>
          <a:p>
            <a:r>
              <a:rPr lang="ru-RU" sz="2000" dirty="0" smtClean="0"/>
              <a:t>1</a:t>
            </a:r>
            <a:r>
              <a:rPr lang="ru-RU" sz="2000" dirty="0"/>
              <a:t>.	Всероссийский научно-методический семинар </a:t>
            </a:r>
            <a:r>
              <a:rPr lang="ru-RU" sz="2000" dirty="0" smtClean="0"/>
              <a:t>«Инновации </a:t>
            </a:r>
            <a:r>
              <a:rPr lang="ru-RU" sz="2000" dirty="0"/>
              <a:t>и традиции в современном школьном образовании: теория и </a:t>
            </a:r>
            <a:r>
              <a:rPr lang="ru-RU" sz="2000" dirty="0" smtClean="0"/>
              <a:t>практика», </a:t>
            </a:r>
            <a:r>
              <a:rPr lang="ru-RU" sz="2000" dirty="0"/>
              <a:t>9 марта 2017 г.</a:t>
            </a:r>
          </a:p>
          <a:p>
            <a:r>
              <a:rPr lang="ru-RU" sz="2000" dirty="0"/>
              <a:t>2.	Всероссийская научно-практическая студенческая конференция </a:t>
            </a:r>
            <a:r>
              <a:rPr lang="ru-RU" sz="2000" dirty="0" smtClean="0"/>
              <a:t>«Наука </a:t>
            </a:r>
            <a:r>
              <a:rPr lang="ru-RU" sz="2000" dirty="0"/>
              <a:t>и </a:t>
            </a:r>
            <a:r>
              <a:rPr lang="ru-RU" sz="2000" dirty="0" smtClean="0"/>
              <a:t>молодежь», </a:t>
            </a:r>
            <a:r>
              <a:rPr lang="ru-RU" sz="2000" dirty="0"/>
              <a:t>7 декабря, 2017 г.</a:t>
            </a:r>
          </a:p>
          <a:p>
            <a:pPr lvl="0" algn="ctr"/>
            <a:endParaRPr lang="ru-RU" sz="2000" b="1" dirty="0" smtClean="0"/>
          </a:p>
          <a:p>
            <a:pPr lvl="0" algn="ctr"/>
            <a:r>
              <a:rPr lang="ru-RU" sz="2000" b="1" dirty="0" smtClean="0"/>
              <a:t>Кафедра </a:t>
            </a:r>
            <a:r>
              <a:rPr lang="ru-RU" sz="2000" b="1" dirty="0" err="1" smtClean="0"/>
              <a:t>ТиМФКиБЖ</a:t>
            </a:r>
            <a:endParaRPr lang="ru-RU" sz="2000" b="1" dirty="0" smtClean="0"/>
          </a:p>
          <a:p>
            <a:pPr lvl="0" algn="ctr"/>
            <a:endParaRPr lang="ru-RU" sz="2000" b="1" dirty="0"/>
          </a:p>
          <a:p>
            <a:r>
              <a:rPr lang="ru-RU" sz="2000" dirty="0" smtClean="0"/>
              <a:t>Студенты </a:t>
            </a:r>
            <a:r>
              <a:rPr lang="ru-RU" sz="2000" dirty="0"/>
              <a:t>участвовали в </a:t>
            </a:r>
            <a:r>
              <a:rPr lang="ru-RU" sz="2000" dirty="0" smtClean="0"/>
              <a:t> 3-х </a:t>
            </a:r>
            <a:r>
              <a:rPr lang="ru-RU" sz="2000" dirty="0"/>
              <a:t>Всероссийских конкурсах.</a:t>
            </a:r>
          </a:p>
          <a:p>
            <a:r>
              <a:rPr lang="ru-RU" sz="2000" dirty="0"/>
              <a:t>Опубликована 21 статья </a:t>
            </a:r>
          </a:p>
          <a:p>
            <a:pPr marL="457200" indent="-457200">
              <a:buAutoNum type="arabicPeriod" startAt="3"/>
            </a:pPr>
            <a:endParaRPr lang="ru-RU" sz="2000" dirty="0"/>
          </a:p>
          <a:p>
            <a:pPr marL="457200" indent="-457200">
              <a:buAutoNum type="arabicPeriod" startAt="3"/>
            </a:pPr>
            <a:endParaRPr lang="ru-RU" sz="2000" dirty="0"/>
          </a:p>
          <a:p>
            <a:pPr lvl="0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49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12094" y="225780"/>
            <a:ext cx="7026255" cy="57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Участие в </a:t>
            </a:r>
            <a:r>
              <a:rPr lang="ru-RU" sz="2400" b="1" dirty="0" smtClean="0"/>
              <a:t>Грантах </a:t>
            </a:r>
            <a:r>
              <a:rPr lang="ru-RU" sz="2400" b="1" dirty="0"/>
              <a:t>и </a:t>
            </a:r>
            <a:r>
              <a:rPr lang="ru-RU" sz="2400" b="1" dirty="0" smtClean="0"/>
              <a:t>конкурсах</a:t>
            </a:r>
            <a:endParaRPr lang="ru-RU" altLang="ru-RU" sz="24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58859"/>
              </p:ext>
            </p:extLst>
          </p:nvPr>
        </p:nvGraphicFramePr>
        <p:xfrm>
          <a:off x="486887" y="962092"/>
          <a:ext cx="11177114" cy="557721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7703805"/>
                <a:gridCol w="1800346"/>
                <a:gridCol w="1672963"/>
              </a:tblGrid>
              <a:tr h="276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</a:t>
                      </a:r>
                      <a:endParaRPr lang="ru-RU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Подано </a:t>
                      </a:r>
                      <a:r>
                        <a:rPr lang="ru-RU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заявок</a:t>
                      </a:r>
                      <a:endParaRPr lang="ru-RU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Поддержано</a:t>
                      </a:r>
                    </a:p>
                  </a:txBody>
                  <a:tcPr marL="46651" marR="46651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</a:tr>
              <a:tr h="988541">
                <a:tc>
                  <a:txBody>
                    <a:bodyPr/>
                    <a:lstStyle/>
                    <a:p>
                      <a:pPr marL="2603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педагогики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ru-RU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endParaRPr lang="ru-RU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R w="12700" cmpd="sng">
                      <a:noFill/>
                    </a:lnR>
                    <a:solidFill>
                      <a:srgbClr val="FFE3CB"/>
                    </a:solidFill>
                  </a:tcPr>
                </a:tc>
              </a:tr>
              <a:tr h="1145141">
                <a:tc>
                  <a:txBody>
                    <a:bodyPr/>
                    <a:lstStyle/>
                    <a:p>
                      <a:pPr marL="2603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психологии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ru-RU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46651" marR="46651" marT="0" marB="0" anchor="ctr">
                    <a:lnR w="12700" cmpd="sng">
                      <a:noFill/>
                    </a:lnR>
                    <a:solidFill>
                      <a:srgbClr val="FFE3CB"/>
                    </a:solidFill>
                  </a:tcPr>
                </a:tc>
              </a:tr>
              <a:tr h="1500077">
                <a:tc>
                  <a:txBody>
                    <a:bodyPr/>
                    <a:lstStyle/>
                    <a:p>
                      <a:pPr marL="2603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теории и методики дошкольного и начального образования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46651" marR="46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46651" marR="46651" marT="0" marB="0" anchor="ctr">
                    <a:lnR w="12700" cmpd="sng">
                      <a:noFill/>
                    </a:lnR>
                    <a:solidFill>
                      <a:srgbClr val="FFE3CB"/>
                    </a:solidFill>
                  </a:tcPr>
                </a:tc>
              </a:tr>
              <a:tr h="1666528">
                <a:tc>
                  <a:txBody>
                    <a:bodyPr/>
                    <a:lstStyle/>
                    <a:p>
                      <a:pPr marL="2603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 теории и методики физической культуры и безопасности жизнедеятельности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46651" marR="46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46651" marR="46651" marT="0" marB="0" anchor="ctr">
                    <a:lnR w="12700" cmpd="sng">
                      <a:noFill/>
                    </a:lnR>
                    <a:solidFill>
                      <a:srgbClr val="FFE3C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40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3779" y="2758966"/>
            <a:ext cx="7438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7820" y="173419"/>
            <a:ext cx="1042100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1. Конкурс временных научно-исследовательских коллективов программы "Стратегическое управление талантами в Республике Татарстан на 2015 - 2020 г." 6 июля </a:t>
            </a:r>
            <a:r>
              <a:rPr lang="ru-RU" sz="2000" dirty="0" smtClean="0"/>
              <a:t>2017 </a:t>
            </a:r>
            <a:r>
              <a:rPr lang="ru-RU" sz="2000" dirty="0"/>
              <a:t>г. (Панфилов А.Н., </a:t>
            </a:r>
            <a:r>
              <a:rPr lang="ru-RU" sz="2000" dirty="0" err="1"/>
              <a:t>Штерц</a:t>
            </a:r>
            <a:r>
              <a:rPr lang="ru-RU" sz="2000" dirty="0"/>
              <a:t> О.М</a:t>
            </a:r>
            <a:r>
              <a:rPr lang="ru-RU" sz="2000" dirty="0" smtClean="0"/>
              <a:t>.,  </a:t>
            </a:r>
            <a:r>
              <a:rPr lang="ru-RU" sz="2000" dirty="0" err="1"/>
              <a:t>Мерзон</a:t>
            </a:r>
            <a:r>
              <a:rPr lang="ru-RU" sz="2000" dirty="0"/>
              <a:t> Е.Е</a:t>
            </a:r>
            <a:r>
              <a:rPr lang="ru-RU" sz="2000" dirty="0" smtClean="0"/>
              <a:t>., </a:t>
            </a:r>
            <a:r>
              <a:rPr lang="ru-RU" sz="2000" dirty="0" err="1" smtClean="0"/>
              <a:t>Шатунова</a:t>
            </a:r>
            <a:r>
              <a:rPr lang="ru-RU" sz="2000" dirty="0" smtClean="0"/>
              <a:t> О.В., </a:t>
            </a:r>
            <a:r>
              <a:rPr lang="ru-RU" sz="2000" dirty="0" err="1" smtClean="0"/>
              <a:t>Сибгатуллина</a:t>
            </a:r>
            <a:r>
              <a:rPr lang="ru-RU" sz="2000" dirty="0" smtClean="0"/>
              <a:t> И.Ф.) </a:t>
            </a:r>
            <a:r>
              <a:rPr lang="ru-RU" sz="2000" b="1" dirty="0" smtClean="0"/>
              <a:t>(выигран)</a:t>
            </a:r>
            <a:endParaRPr lang="ru-RU" sz="2000" b="1" dirty="0"/>
          </a:p>
          <a:p>
            <a:r>
              <a:rPr lang="ru-RU" sz="2000" dirty="0" smtClean="0"/>
              <a:t>2. </a:t>
            </a:r>
            <a:r>
              <a:rPr lang="ru-RU" sz="2000" dirty="0"/>
              <a:t>Бисерова Г.К. </a:t>
            </a:r>
            <a:r>
              <a:rPr lang="ru-RU" sz="2000" dirty="0" err="1"/>
              <a:t>Шагивалеева</a:t>
            </a:r>
            <a:r>
              <a:rPr lang="ru-RU" sz="2000" dirty="0"/>
              <a:t> Г.Р. </a:t>
            </a:r>
            <a:r>
              <a:rPr lang="ru-RU" sz="2000" dirty="0" err="1"/>
              <a:t>Исмаилова</a:t>
            </a:r>
            <a:r>
              <a:rPr lang="ru-RU" sz="2000" dirty="0"/>
              <a:t> Н.И. </a:t>
            </a:r>
            <a:r>
              <a:rPr lang="ru-RU" sz="2000" dirty="0" err="1"/>
              <a:t>Льдокова</a:t>
            </a:r>
            <a:r>
              <a:rPr lang="ru-RU" sz="2000" dirty="0"/>
              <a:t> Г.М. Грант РФФИ (основной конкурс): «Психология проявлений ксенофобии в условиях этнических и религиозных различий в студенческой среде». </a:t>
            </a:r>
            <a:r>
              <a:rPr lang="ru-RU" sz="2000" b="1" dirty="0"/>
              <a:t>(итоги не подведены)</a:t>
            </a:r>
            <a:endParaRPr lang="ru-RU" sz="2000" dirty="0"/>
          </a:p>
          <a:p>
            <a:r>
              <a:rPr lang="ru-RU" sz="2000" dirty="0" smtClean="0"/>
              <a:t>3.Бисерова </a:t>
            </a:r>
            <a:r>
              <a:rPr lang="ru-RU" sz="2000" dirty="0"/>
              <a:t>Г.К. </a:t>
            </a:r>
            <a:r>
              <a:rPr lang="ru-RU" sz="2000" dirty="0" err="1"/>
              <a:t>Шагивалеева</a:t>
            </a:r>
            <a:r>
              <a:rPr lang="ru-RU" sz="2000" dirty="0"/>
              <a:t> Г.Р. Грант Потанина «Психологическая безопасность образовательной среды как условие межэтнического взаимодействия студентов. </a:t>
            </a:r>
            <a:r>
              <a:rPr lang="ru-RU" sz="2000" b="1" dirty="0"/>
              <a:t>(итоги не подведены)</a:t>
            </a:r>
            <a:endParaRPr lang="ru-RU" sz="2000" dirty="0"/>
          </a:p>
          <a:p>
            <a:r>
              <a:rPr lang="ru-RU" sz="2000" dirty="0" smtClean="0"/>
              <a:t>4. </a:t>
            </a:r>
            <a:r>
              <a:rPr lang="ru-RU" sz="2000" dirty="0" err="1"/>
              <a:t>Шагивалеева</a:t>
            </a:r>
            <a:r>
              <a:rPr lang="ru-RU" sz="2000" dirty="0"/>
              <a:t> Г.Р. Бисерова Г.К. </a:t>
            </a:r>
            <a:r>
              <a:rPr lang="ru-RU" sz="2000" dirty="0" err="1"/>
              <a:t>Штерц</a:t>
            </a:r>
            <a:r>
              <a:rPr lang="ru-RU" sz="2000" dirty="0"/>
              <a:t> О.М. Грант Потанина Психологическая безопасность образовательной среды как условие сохранения психического здоровья обучающихся. </a:t>
            </a:r>
            <a:r>
              <a:rPr lang="ru-RU" sz="2000" b="1" dirty="0"/>
              <a:t>(итоги не подведены)</a:t>
            </a:r>
            <a:endParaRPr lang="ru-RU" sz="2000" dirty="0"/>
          </a:p>
          <a:p>
            <a:r>
              <a:rPr lang="ru-RU" sz="2000" dirty="0" smtClean="0"/>
              <a:t>5.  </a:t>
            </a:r>
            <a:r>
              <a:rPr lang="ru-RU" sz="2000" dirty="0"/>
              <a:t>Заявка в РГНФ. Название проекта «Профилактика экстремизма и терроризма в студенческой среде» (Бисерова Г.К., Панфилов А.Н., </a:t>
            </a:r>
            <a:r>
              <a:rPr lang="ru-RU" sz="2000" dirty="0" err="1"/>
              <a:t>Льдокова</a:t>
            </a:r>
            <a:r>
              <a:rPr lang="ru-RU" sz="2000" dirty="0"/>
              <a:t> Г.М., </a:t>
            </a:r>
            <a:r>
              <a:rPr lang="ru-RU" sz="2000" dirty="0" err="1"/>
              <a:t>Шагивалеева</a:t>
            </a:r>
            <a:r>
              <a:rPr lang="ru-RU" sz="2000" dirty="0"/>
              <a:t> Г.Р., </a:t>
            </a:r>
            <a:r>
              <a:rPr lang="ru-RU" sz="2000" dirty="0" err="1"/>
              <a:t>Гайфуллина</a:t>
            </a:r>
            <a:r>
              <a:rPr lang="ru-RU" sz="2000" dirty="0"/>
              <a:t> Н.Г.) </a:t>
            </a:r>
            <a:r>
              <a:rPr lang="ru-RU" sz="2000" b="1" dirty="0"/>
              <a:t>(итоги не подведены</a:t>
            </a:r>
            <a:r>
              <a:rPr lang="ru-RU" sz="2000" b="1" dirty="0" smtClean="0"/>
              <a:t>)</a:t>
            </a:r>
            <a:endParaRPr lang="ru-RU" sz="20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479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3779" y="2758966"/>
            <a:ext cx="7438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7820" y="173419"/>
            <a:ext cx="1042100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6. </a:t>
            </a:r>
            <a:r>
              <a:rPr lang="ru-RU" sz="2400" dirty="0"/>
              <a:t>Государственный контракт №13 от 18 августа 2017 года на оказание услуг по психологической поддержке безработных граждан, направленных ГКУ «Центр занятости населения г</a:t>
            </a:r>
            <a:r>
              <a:rPr lang="ru-RU" sz="2400" dirty="0" smtClean="0"/>
              <a:t>. Елабуга» - (одобрен)</a:t>
            </a:r>
            <a:endParaRPr lang="ru-RU" sz="2400" dirty="0"/>
          </a:p>
          <a:p>
            <a:r>
              <a:rPr lang="ru-RU" sz="2400" dirty="0" smtClean="0"/>
              <a:t>7. </a:t>
            </a:r>
            <a:r>
              <a:rPr lang="ru-RU" sz="2400" dirty="0"/>
              <a:t>Государственный контракт №14 от 18.08.2017г. на оказание государственной услуги по  социальной адаптации безработных,  направленных ГКУ «Центр занятости населения г</a:t>
            </a:r>
            <a:r>
              <a:rPr lang="ru-RU" sz="2400" dirty="0" smtClean="0"/>
              <a:t>. Елабуга» - (одобрен)</a:t>
            </a:r>
          </a:p>
          <a:p>
            <a:r>
              <a:rPr lang="ru-RU" sz="2400" dirty="0" smtClean="0"/>
              <a:t>8. Академия </a:t>
            </a:r>
            <a:r>
              <a:rPr lang="ru-RU" sz="2400" dirty="0"/>
              <a:t>наук Республики Татарстан 2017 – Разработка методики подготовки студентов к сдаче силовых и скоростно-силовых нормативов ГТО средствами пауэрлифтинга в образовательных учреждениях (Петров Р.Е. – руководитель, Шатунов Д.А., Волкова К.Р. – исполнители</a:t>
            </a:r>
            <a:r>
              <a:rPr lang="ru-RU" sz="2400" dirty="0" smtClean="0"/>
              <a:t>) </a:t>
            </a:r>
            <a:r>
              <a:rPr lang="ru-RU" sz="2400" dirty="0"/>
              <a:t>– Не </a:t>
            </a:r>
            <a:r>
              <a:rPr lang="ru-RU" sz="2400" dirty="0" smtClean="0"/>
              <a:t>поддержан</a:t>
            </a:r>
            <a:endParaRPr lang="ru-RU" sz="2400" dirty="0"/>
          </a:p>
          <a:p>
            <a:r>
              <a:rPr lang="ru-RU" sz="2400" dirty="0" smtClean="0"/>
              <a:t>9. РФФИ </a:t>
            </a:r>
            <a:r>
              <a:rPr lang="ru-RU" sz="2400" dirty="0"/>
              <a:t>2017 – Приоритетно отстающие показатели нервно-мышечной и сердечно-сосудистой систем у детей со слуховой депривацией (Шатунов Д.А. – руководитель, исполнители – Петров Р.Е., Волкова К.Р., Мартынова В.А</a:t>
            </a:r>
            <a:r>
              <a:rPr lang="ru-RU" sz="2400" dirty="0" smtClean="0"/>
              <a:t>.) </a:t>
            </a:r>
            <a:r>
              <a:rPr lang="ru-RU" sz="2400" dirty="0"/>
              <a:t>– Не </a:t>
            </a:r>
            <a:r>
              <a:rPr lang="ru-RU" sz="2400" dirty="0" smtClean="0"/>
              <a:t>поддержан.</a:t>
            </a:r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200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62337" y="-2222741"/>
            <a:ext cx="7204250" cy="638439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endParaRPr lang="ru-RU" sz="32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531605"/>
              </p:ext>
            </p:extLst>
          </p:nvPr>
        </p:nvGraphicFramePr>
        <p:xfrm>
          <a:off x="299544" y="926466"/>
          <a:ext cx="11457027" cy="5143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45621"/>
                <a:gridCol w="5111406"/>
              </a:tblGrid>
              <a:tr h="10408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Тема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Заказчик</a:t>
                      </a:r>
                    </a:p>
                  </a:txBody>
                  <a:tcPr marL="45720" marR="45720" anchor="ctr">
                    <a:noFill/>
                  </a:tcPr>
                </a:tc>
              </a:tr>
              <a:tr h="2337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Внедрение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компетентностного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подхода при разработке и апробации основных профессиональных образовательных программ высшего образования по УГСН "Образование и педагогические науки"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Министерство образования и науки </a:t>
                      </a:r>
                      <a:r>
                        <a:rPr lang="ru-RU" sz="18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РФ</a:t>
                      </a:r>
                      <a:endParaRPr lang="ru-RU" sz="18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</a:tr>
              <a:tr h="17649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Научное сопровождение базовых экспериментальных площадок "Возможности образовательной робототехники в современных дошкольных образовательный организациях"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Министерство образования и науки РТ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12094" y="225779"/>
            <a:ext cx="7026255" cy="57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Значимые гранты и хоздоговора в 2017 г.</a:t>
            </a:r>
            <a:endParaRPr lang="ru-RU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414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4041" y="1119353"/>
            <a:ext cx="107363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t-RU" sz="2800" b="1" dirty="0" smtClean="0"/>
          </a:p>
          <a:p>
            <a:r>
              <a:rPr lang="tt-RU" sz="2800" b="1" dirty="0" smtClean="0"/>
              <a:t>Задачи на 2018 г.:</a:t>
            </a:r>
          </a:p>
          <a:p>
            <a:endParaRPr lang="ru-RU" sz="2800" dirty="0"/>
          </a:p>
          <a:p>
            <a:pPr marL="514350" indent="-514350">
              <a:buAutoNum type="arabicPeriod"/>
            </a:pPr>
            <a:r>
              <a:rPr lang="ru-RU" sz="2800" b="1" dirty="0" smtClean="0"/>
              <a:t>Приведение количества публикаций </a:t>
            </a:r>
            <a:r>
              <a:rPr lang="ru-RU" sz="2800" b="1" dirty="0"/>
              <a:t>до </a:t>
            </a:r>
            <a:r>
              <a:rPr lang="ru-RU" sz="2800" b="1" dirty="0" smtClean="0"/>
              <a:t>плановых показателей и  </a:t>
            </a:r>
            <a:r>
              <a:rPr lang="ru-RU" sz="2800" b="1" dirty="0"/>
              <a:t>повышение </a:t>
            </a:r>
            <a:r>
              <a:rPr lang="ru-RU" sz="2800" b="1" dirty="0" smtClean="0"/>
              <a:t>их качества</a:t>
            </a:r>
          </a:p>
          <a:p>
            <a:pPr marL="514350" indent="-514350">
              <a:buAutoNum type="arabicPeriod"/>
            </a:pPr>
            <a:endParaRPr lang="ru-RU" sz="2800" dirty="0"/>
          </a:p>
          <a:p>
            <a:r>
              <a:rPr lang="ru-RU" sz="2800" b="1" dirty="0"/>
              <a:t>2. Мотивирование  </a:t>
            </a:r>
            <a:r>
              <a:rPr lang="ru-RU" sz="2800" b="1" dirty="0" smtClean="0"/>
              <a:t>НПР кафедр </a:t>
            </a:r>
            <a:r>
              <a:rPr lang="ru-RU" sz="2800" b="1" dirty="0"/>
              <a:t>на  участие в конкурсах,  грантах, хоз. </a:t>
            </a:r>
            <a:r>
              <a:rPr lang="ru-RU" sz="2800" b="1" dirty="0" smtClean="0"/>
              <a:t>договорах</a:t>
            </a:r>
          </a:p>
          <a:p>
            <a:endParaRPr lang="ru-RU" sz="2800" dirty="0"/>
          </a:p>
          <a:p>
            <a:r>
              <a:rPr lang="ru-RU" sz="2800" b="1" dirty="0"/>
              <a:t>3. </a:t>
            </a:r>
            <a:r>
              <a:rPr lang="ru-RU" sz="2800" b="1" dirty="0" smtClean="0"/>
              <a:t>Подготовка и участие </a:t>
            </a:r>
            <a:r>
              <a:rPr lang="ru-RU" sz="2800" b="1" dirty="0"/>
              <a:t>в </a:t>
            </a:r>
            <a:r>
              <a:rPr lang="ru-RU" sz="2800" b="1" dirty="0" smtClean="0"/>
              <a:t>проектах и мероприятиях </a:t>
            </a:r>
            <a:r>
              <a:rPr lang="ru-RU" sz="2800" b="1" dirty="0"/>
              <a:t>повышающих </a:t>
            </a:r>
            <a:r>
              <a:rPr lang="ru-RU" sz="2800" b="1" dirty="0" smtClean="0"/>
              <a:t>академическую репутацию и узнаваемость ФПП </a:t>
            </a:r>
            <a:r>
              <a:rPr lang="ru-RU" sz="2800" b="1" dirty="0"/>
              <a:t>на разных </a:t>
            </a:r>
            <a:r>
              <a:rPr lang="ru-RU" sz="2800" b="1" dirty="0" smtClean="0"/>
              <a:t>уровнях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434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8195" y="235132"/>
            <a:ext cx="1061424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Проекты </a:t>
            </a:r>
            <a:r>
              <a:rPr lang="ru-RU" sz="2400" b="1" dirty="0" smtClean="0"/>
              <a:t>на 2018 год:</a:t>
            </a:r>
          </a:p>
          <a:p>
            <a:pPr lvl="0"/>
            <a:endParaRPr lang="ru-RU" b="1" dirty="0"/>
          </a:p>
          <a:p>
            <a:pPr marL="342900" lvl="0" indent="-342900">
              <a:buAutoNum type="arabicPeriod"/>
            </a:pPr>
            <a:r>
              <a:rPr lang="ru-RU" b="1" dirty="0" smtClean="0"/>
              <a:t>Завершение проекта ВНИК </a:t>
            </a:r>
            <a:r>
              <a:rPr lang="ru-RU" b="1" dirty="0"/>
              <a:t>"Стратегическое управление талантами в Республике Татарстан на 2015 - 2020 г." </a:t>
            </a:r>
            <a:r>
              <a:rPr lang="ru-RU" b="1" dirty="0" smtClean="0"/>
              <a:t>(</a:t>
            </a:r>
            <a:r>
              <a:rPr lang="ru-RU" b="1" dirty="0"/>
              <a:t>Панфилов А.Н., </a:t>
            </a:r>
            <a:r>
              <a:rPr lang="ru-RU" b="1" dirty="0" smtClean="0"/>
              <a:t> </a:t>
            </a:r>
            <a:r>
              <a:rPr lang="ru-RU" b="1" dirty="0" err="1" smtClean="0"/>
              <a:t>Штерц</a:t>
            </a:r>
            <a:r>
              <a:rPr lang="ru-RU" b="1" dirty="0" smtClean="0"/>
              <a:t> </a:t>
            </a:r>
            <a:r>
              <a:rPr lang="ru-RU" b="1" dirty="0"/>
              <a:t>О.М., </a:t>
            </a:r>
            <a:r>
              <a:rPr lang="ru-RU" b="1" dirty="0" smtClean="0"/>
              <a:t> </a:t>
            </a:r>
            <a:r>
              <a:rPr lang="ru-RU" b="1" dirty="0" err="1" smtClean="0"/>
              <a:t>Мерзон</a:t>
            </a:r>
            <a:r>
              <a:rPr lang="ru-RU" b="1" dirty="0" smtClean="0"/>
              <a:t> </a:t>
            </a:r>
            <a:r>
              <a:rPr lang="ru-RU" b="1" dirty="0"/>
              <a:t>Е.Е</a:t>
            </a:r>
            <a:r>
              <a:rPr lang="ru-RU" b="1" dirty="0" smtClean="0"/>
              <a:t>.,  </a:t>
            </a:r>
            <a:r>
              <a:rPr lang="ru-RU" b="1" dirty="0" err="1" smtClean="0"/>
              <a:t>Шатунова</a:t>
            </a:r>
            <a:r>
              <a:rPr lang="ru-RU" b="1" dirty="0" smtClean="0"/>
              <a:t> О.В., </a:t>
            </a:r>
            <a:r>
              <a:rPr lang="ru-RU" b="1" dirty="0" err="1" smtClean="0"/>
              <a:t>Сибгатуллина</a:t>
            </a:r>
            <a:r>
              <a:rPr lang="ru-RU" b="1" dirty="0" smtClean="0"/>
              <a:t> И.Ф.)</a:t>
            </a:r>
          </a:p>
          <a:p>
            <a:pPr marL="342900" lvl="0" indent="-342900">
              <a:buAutoNum type="arabicPeriod"/>
            </a:pPr>
            <a:endParaRPr lang="ru-RU" b="1" dirty="0"/>
          </a:p>
          <a:p>
            <a:r>
              <a:rPr lang="ru-RU" b="1" dirty="0"/>
              <a:t>2. </a:t>
            </a:r>
            <a:r>
              <a:rPr lang="ru-RU" b="1" dirty="0" smtClean="0"/>
              <a:t>Реализация Государственного контракта </a:t>
            </a:r>
            <a:r>
              <a:rPr lang="ru-RU" b="1" dirty="0"/>
              <a:t>на оказание услуг по подготовке,  желающих принять на воспитание в свою семью ребенка, оставшегося без попечения родителей (Школа приемных родителей) (</a:t>
            </a:r>
            <a:r>
              <a:rPr lang="ru-RU" b="1" dirty="0" err="1"/>
              <a:t>Льдокова</a:t>
            </a:r>
            <a:r>
              <a:rPr lang="ru-RU" b="1" dirty="0"/>
              <a:t> Г.М</a:t>
            </a:r>
            <a:r>
              <a:rPr lang="ru-RU" b="1" dirty="0" smtClean="0"/>
              <a:t>.).</a:t>
            </a:r>
          </a:p>
          <a:p>
            <a:endParaRPr lang="ru-RU" b="1" dirty="0" smtClean="0"/>
          </a:p>
          <a:p>
            <a:r>
              <a:rPr lang="ru-RU" b="1" dirty="0" smtClean="0"/>
              <a:t>3. Курсы </a:t>
            </a:r>
            <a:r>
              <a:rPr lang="ru-RU" b="1" dirty="0"/>
              <a:t>профессиональной переподготовки для студентов «Специальное (дефектологическое) образование. Психолого-педагогическое сопровождение образования лиц с ОВЗ» (</a:t>
            </a:r>
            <a:r>
              <a:rPr lang="ru-RU" b="1" dirty="0" err="1"/>
              <a:t>Льдокова</a:t>
            </a:r>
            <a:r>
              <a:rPr lang="ru-RU" b="1" dirty="0"/>
              <a:t> Г.М</a:t>
            </a:r>
            <a:r>
              <a:rPr lang="ru-RU" b="1" dirty="0" smtClean="0"/>
              <a:t>.)</a:t>
            </a:r>
          </a:p>
          <a:p>
            <a:endParaRPr lang="ru-RU" b="1" dirty="0"/>
          </a:p>
          <a:p>
            <a:r>
              <a:rPr lang="ru-RU" b="1" dirty="0"/>
              <a:t>4</a:t>
            </a:r>
            <a:r>
              <a:rPr lang="ru-RU" b="1" dirty="0" smtClean="0"/>
              <a:t>. </a:t>
            </a:r>
            <a:r>
              <a:rPr lang="ru-RU" b="1" dirty="0"/>
              <a:t>Курсы профессиональной переподготовки для учителей татарского языка «Специальное (дефектологическое) образование. Психолого-педагогическое сопровождение образования лиц с ОВЗ» (Макарова О.А</a:t>
            </a:r>
            <a:r>
              <a:rPr lang="ru-RU" b="1" dirty="0" smtClean="0"/>
              <a:t>.)</a:t>
            </a:r>
          </a:p>
          <a:p>
            <a:endParaRPr lang="ru-RU" b="1" dirty="0" smtClean="0"/>
          </a:p>
          <a:p>
            <a:r>
              <a:rPr lang="ru-RU" b="1" dirty="0" smtClean="0"/>
              <a:t>5. </a:t>
            </a:r>
            <a:r>
              <a:rPr lang="ru-RU" b="1" dirty="0"/>
              <a:t>Организация сотрудничества с журналом «Теория и практика физической культуры» (15 статей – </a:t>
            </a:r>
            <a:r>
              <a:rPr lang="ru-RU" b="1" dirty="0" err="1"/>
              <a:t>Scopus</a:t>
            </a:r>
            <a:r>
              <a:rPr lang="ru-RU" b="1" dirty="0"/>
              <a:t>) (</a:t>
            </a:r>
            <a:r>
              <a:rPr lang="ru-RU" b="1" dirty="0" err="1"/>
              <a:t>Льдокова</a:t>
            </a:r>
            <a:r>
              <a:rPr lang="ru-RU" b="1" dirty="0"/>
              <a:t> Г.М.)</a:t>
            </a: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4434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7647" y="357278"/>
            <a:ext cx="1086154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/>
              <a:t>Проекты </a:t>
            </a:r>
            <a:r>
              <a:rPr lang="ru-RU" sz="2000" b="1" dirty="0" smtClean="0"/>
              <a:t>на 2018 год:</a:t>
            </a:r>
          </a:p>
          <a:p>
            <a:pPr lvl="0"/>
            <a:endParaRPr lang="ru-RU" b="1" dirty="0" smtClean="0"/>
          </a:p>
          <a:p>
            <a:r>
              <a:rPr lang="ru-RU" b="1" dirty="0"/>
              <a:t>6</a:t>
            </a:r>
            <a:r>
              <a:rPr lang="ru-RU" b="1" dirty="0" smtClean="0"/>
              <a:t>. </a:t>
            </a:r>
            <a:r>
              <a:rPr lang="ru-RU" b="1" dirty="0" err="1" smtClean="0"/>
              <a:t>Минахметова</a:t>
            </a:r>
            <a:r>
              <a:rPr lang="ru-RU" b="1" dirty="0" smtClean="0"/>
              <a:t> </a:t>
            </a:r>
            <a:r>
              <a:rPr lang="ru-RU" b="1" dirty="0"/>
              <a:t>А.З., </a:t>
            </a:r>
            <a:r>
              <a:rPr lang="ru-RU" b="1" dirty="0" err="1"/>
              <a:t>Льдокова</a:t>
            </a:r>
            <a:r>
              <a:rPr lang="ru-RU" b="1" dirty="0"/>
              <a:t> Г.М., Панфилов А.Н., Виноградов В.Л. </a:t>
            </a:r>
          </a:p>
          <a:p>
            <a:r>
              <a:rPr lang="ru-RU" b="1" dirty="0" err="1"/>
              <a:t>Erasmus</a:t>
            </a:r>
            <a:r>
              <a:rPr lang="ru-RU" b="1" dirty="0"/>
              <a:t> JM </a:t>
            </a:r>
            <a:r>
              <a:rPr lang="ru-RU" b="1" dirty="0" err="1"/>
              <a:t>Modules</a:t>
            </a:r>
            <a:r>
              <a:rPr lang="ru-RU" b="1" dirty="0"/>
              <a:t> «Европейский опыт в подготовке учителей к работе в системе персонифицированного образования</a:t>
            </a:r>
            <a:r>
              <a:rPr lang="ru-RU" b="1" dirty="0" smtClean="0"/>
              <a:t>» (</a:t>
            </a:r>
            <a:r>
              <a:rPr lang="ru-RU" b="1" dirty="0" err="1" smtClean="0"/>
              <a:t>межкафедральный</a:t>
            </a:r>
            <a:r>
              <a:rPr lang="ru-RU" b="1" dirty="0" smtClean="0"/>
              <a:t>)</a:t>
            </a:r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7. </a:t>
            </a:r>
            <a:r>
              <a:rPr lang="ru-RU" b="1" dirty="0" err="1"/>
              <a:t>Минахметова</a:t>
            </a:r>
            <a:r>
              <a:rPr lang="ru-RU" b="1" dirty="0"/>
              <a:t> А.З., </a:t>
            </a:r>
            <a:r>
              <a:rPr lang="ru-RU" b="1" dirty="0" err="1"/>
              <a:t>Льдокова</a:t>
            </a:r>
            <a:r>
              <a:rPr lang="ru-RU" b="1" dirty="0"/>
              <a:t> Г.М., Панфилов А.Н., Виноградов В.Л.   </a:t>
            </a:r>
            <a:r>
              <a:rPr lang="ru-RU" b="1" dirty="0" err="1"/>
              <a:t>Грантовый</a:t>
            </a:r>
            <a:r>
              <a:rPr lang="ru-RU" b="1" dirty="0"/>
              <a:t> конкурс  для преподавателей магистратуры 2017/2018 им. В. </a:t>
            </a:r>
            <a:r>
              <a:rPr lang="ru-RU" b="1" dirty="0" smtClean="0"/>
              <a:t>Потанина </a:t>
            </a:r>
            <a:r>
              <a:rPr lang="ru-RU" b="1" dirty="0"/>
              <a:t>«Индивидуальность субъектов образования и их учет в образовательном процессе</a:t>
            </a:r>
            <a:r>
              <a:rPr lang="ru-RU" b="1" dirty="0" smtClean="0"/>
              <a:t>» (</a:t>
            </a:r>
            <a:r>
              <a:rPr lang="ru-RU" b="1" dirty="0" err="1" smtClean="0"/>
              <a:t>межкафедральный</a:t>
            </a:r>
            <a:r>
              <a:rPr lang="ru-RU" b="1" dirty="0" smtClean="0"/>
              <a:t>)</a:t>
            </a:r>
            <a:endParaRPr lang="ru-RU" b="1" dirty="0"/>
          </a:p>
          <a:p>
            <a:pPr lvl="0"/>
            <a:endParaRPr lang="ru-RU" b="1" dirty="0" smtClean="0"/>
          </a:p>
          <a:p>
            <a:r>
              <a:rPr lang="ru-RU" b="1" dirty="0" smtClean="0"/>
              <a:t>8. Разработано </a:t>
            </a:r>
            <a:r>
              <a:rPr lang="ru-RU" b="1" dirty="0"/>
              <a:t>и подана заявка на 2018 год в РФФИ (региональный конкурс) «Исследование динамики физиологически показателей школьников с нарушением слуха путем применения зрительного анализатора</a:t>
            </a:r>
            <a:r>
              <a:rPr lang="ru-RU" b="1" dirty="0" smtClean="0"/>
              <a:t>» (</a:t>
            </a:r>
            <a:r>
              <a:rPr lang="ru-RU" b="1" dirty="0" err="1" smtClean="0"/>
              <a:t>ТиМФКиБЖ</a:t>
            </a:r>
            <a:r>
              <a:rPr lang="ru-RU" b="1" dirty="0" smtClean="0"/>
              <a:t>)</a:t>
            </a:r>
          </a:p>
          <a:p>
            <a:endParaRPr lang="ru-RU" b="1" dirty="0"/>
          </a:p>
          <a:p>
            <a:r>
              <a:rPr lang="ru-RU" b="1" dirty="0" smtClean="0"/>
              <a:t>9. Разработано </a:t>
            </a:r>
            <a:r>
              <a:rPr lang="ru-RU" b="1" dirty="0"/>
              <a:t>и подана заявка на 2018 год в Академию наук РТ: Разработка и издание учебно-методического пособия на татарском языке «Подготовка к сдаче норм ВФСК ГТО (1-5 ступеней)» </a:t>
            </a:r>
            <a:r>
              <a:rPr lang="ru-RU" b="1" dirty="0" smtClean="0"/>
              <a:t>(</a:t>
            </a:r>
            <a:r>
              <a:rPr lang="ru-RU" b="1" dirty="0" err="1" smtClean="0"/>
              <a:t>ТиМФКиБЖ</a:t>
            </a:r>
            <a:r>
              <a:rPr lang="ru-RU" b="1" dirty="0"/>
              <a:t>)</a:t>
            </a:r>
          </a:p>
          <a:p>
            <a:endParaRPr lang="ru-RU" b="1" dirty="0"/>
          </a:p>
          <a:p>
            <a:r>
              <a:rPr lang="ru-RU" b="1" dirty="0" smtClean="0"/>
              <a:t>10. Всероссийская </a:t>
            </a:r>
            <a:r>
              <a:rPr lang="ru-RU" b="1" dirty="0"/>
              <a:t>научно-практическая конференция «Формирование физической культуры и культуры здоровья учащихся в условиях модернизации образования» ноябрь 2018 в заочной форме </a:t>
            </a:r>
            <a:r>
              <a:rPr lang="ru-RU" b="1" dirty="0" smtClean="0"/>
              <a:t>(</a:t>
            </a:r>
            <a:r>
              <a:rPr lang="ru-RU" b="1" dirty="0" err="1" smtClean="0"/>
              <a:t>ТиМФКиБЖ</a:t>
            </a:r>
            <a:r>
              <a:rPr lang="ru-RU" b="1" dirty="0" smtClean="0"/>
              <a:t>)</a:t>
            </a:r>
            <a:endParaRPr lang="ru-RU" b="1" dirty="0"/>
          </a:p>
          <a:p>
            <a:pPr lvl="0"/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494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3779" y="357278"/>
            <a:ext cx="1133540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/>
              <a:t>Проекты </a:t>
            </a:r>
            <a:r>
              <a:rPr lang="ru-RU" sz="2000" b="1" dirty="0" smtClean="0"/>
              <a:t>на 2018 год:</a:t>
            </a:r>
          </a:p>
          <a:p>
            <a:pPr lvl="0"/>
            <a:endParaRPr lang="ru-RU" sz="2000" b="1" dirty="0" smtClean="0"/>
          </a:p>
          <a:p>
            <a:r>
              <a:rPr lang="ru-RU" sz="2000" b="1" dirty="0" smtClean="0"/>
              <a:t>Участие </a:t>
            </a:r>
            <a:r>
              <a:rPr lang="ru-RU" sz="2000" b="1" dirty="0"/>
              <a:t>в </a:t>
            </a:r>
            <a:r>
              <a:rPr lang="ru-RU" sz="2000" b="1" dirty="0" smtClean="0"/>
              <a:t>САЕ  «Учитель </a:t>
            </a:r>
            <a:r>
              <a:rPr lang="it-IT" sz="2000" b="1" dirty="0" smtClean="0"/>
              <a:t>XXI</a:t>
            </a:r>
            <a:r>
              <a:rPr lang="ru-RU" sz="2000" b="1" dirty="0" smtClean="0"/>
              <a:t> века»:</a:t>
            </a:r>
          </a:p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0068A5"/>
                </a:solidFill>
              </a:rPr>
              <a:t>Педагогический дайджест  </a:t>
            </a:r>
            <a:r>
              <a:rPr lang="ru-RU" sz="2000" dirty="0" smtClean="0"/>
              <a:t>«Педагогическое образование в современном мире» – </a:t>
            </a:r>
            <a:r>
              <a:rPr lang="ru-RU" sz="2000" b="1" dirty="0" smtClean="0"/>
              <a:t>первая подборка сделана</a:t>
            </a:r>
            <a:r>
              <a:rPr lang="ru-RU" sz="2000" dirty="0" smtClean="0"/>
              <a:t> (Виноградов В.Л., Панфилов А.Н., Панфилова В.М.) и передана на «обработку»</a:t>
            </a:r>
          </a:p>
          <a:p>
            <a:endParaRPr lang="ru-RU" sz="2000" dirty="0"/>
          </a:p>
          <a:p>
            <a:r>
              <a:rPr lang="ru-RU" sz="2000" b="1" dirty="0"/>
              <a:t>Тема </a:t>
            </a:r>
            <a:r>
              <a:rPr lang="ru-RU" sz="2000" b="1" dirty="0" smtClean="0"/>
              <a:t>НИР ФПП </a:t>
            </a:r>
            <a:r>
              <a:rPr lang="ru-RU" sz="2000" b="1" dirty="0"/>
              <a:t>в рамках </a:t>
            </a:r>
            <a:r>
              <a:rPr lang="ru-RU" sz="2000" b="1" dirty="0" smtClean="0"/>
              <a:t>САЕ </a:t>
            </a:r>
            <a:r>
              <a:rPr lang="ru-RU" sz="2000" dirty="0" smtClean="0"/>
              <a:t>«Разработка </a:t>
            </a:r>
            <a:r>
              <a:rPr lang="ru-RU" sz="2000" dirty="0"/>
              <a:t>и апробация комплексной трансляционной модели подготовки педагогов в университете»</a:t>
            </a:r>
            <a:endParaRPr lang="ru-RU" sz="2000" b="1" dirty="0"/>
          </a:p>
          <a:p>
            <a:r>
              <a:rPr lang="ru-RU" sz="2000" b="1" dirty="0" smtClean="0">
                <a:solidFill>
                  <a:srgbClr val="0070C0"/>
                </a:solidFill>
              </a:rPr>
              <a:t>«Проектирование </a:t>
            </a:r>
            <a:r>
              <a:rPr lang="ru-RU" sz="2000" b="1" dirty="0">
                <a:solidFill>
                  <a:srgbClr val="0070C0"/>
                </a:solidFill>
              </a:rPr>
              <a:t>и </a:t>
            </a:r>
            <a:r>
              <a:rPr lang="ru-RU" sz="2000" b="1" dirty="0" smtClean="0">
                <a:solidFill>
                  <a:srgbClr val="0070C0"/>
                </a:solidFill>
              </a:rPr>
              <a:t>оценка </a:t>
            </a:r>
            <a:r>
              <a:rPr lang="ru-RU" sz="2000" b="1" dirty="0">
                <a:solidFill>
                  <a:srgbClr val="0070C0"/>
                </a:solidFill>
              </a:rPr>
              <a:t>модульных </a:t>
            </a:r>
            <a:r>
              <a:rPr lang="ru-RU" sz="2000" b="1" dirty="0" err="1" smtClean="0">
                <a:solidFill>
                  <a:srgbClr val="0070C0"/>
                </a:solidFill>
              </a:rPr>
              <a:t>компетентностно</a:t>
            </a:r>
            <a:r>
              <a:rPr lang="ru-RU" sz="2000" b="1" dirty="0" smtClean="0">
                <a:solidFill>
                  <a:srgbClr val="0070C0"/>
                </a:solidFill>
              </a:rPr>
              <a:t>-ориентированных </a:t>
            </a:r>
            <a:r>
              <a:rPr lang="ru-RU" sz="2000" b="1" dirty="0">
                <a:solidFill>
                  <a:srgbClr val="0070C0"/>
                </a:solidFill>
              </a:rPr>
              <a:t>ОПОП по педагогическому </a:t>
            </a:r>
            <a:r>
              <a:rPr lang="ru-RU" sz="2000" b="1" dirty="0" smtClean="0">
                <a:solidFill>
                  <a:srgbClr val="0070C0"/>
                </a:solidFill>
              </a:rPr>
              <a:t>образованию» </a:t>
            </a:r>
            <a:endParaRPr lang="ru-RU" sz="2000" b="1" dirty="0">
              <a:solidFill>
                <a:srgbClr val="0070C0"/>
              </a:solidFill>
            </a:endParaRPr>
          </a:p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0070C0"/>
                </a:solidFill>
                <a:latin typeface="Arial Narrow" pitchFamily="34" charset="0"/>
                <a:cs typeface="Aharoni" pitchFamily="2" charset="-79"/>
              </a:rPr>
              <a:t>Что соответствует </a:t>
            </a:r>
            <a:r>
              <a:rPr lang="ru-RU" sz="2000" b="1" dirty="0" smtClean="0">
                <a:latin typeface="Arial Narrow" pitchFamily="34" charset="0"/>
                <a:cs typeface="Aharoni" pitchFamily="2" charset="-79"/>
              </a:rPr>
              <a:t>Государственной программе </a:t>
            </a:r>
            <a:r>
              <a:rPr lang="ru-RU" sz="2000" b="1" dirty="0">
                <a:latin typeface="Arial Narrow" pitchFamily="34" charset="0"/>
                <a:cs typeface="Aharoni" pitchFamily="2" charset="-79"/>
              </a:rPr>
              <a:t>Российской Федерации </a:t>
            </a:r>
            <a:r>
              <a:rPr lang="ru-RU" sz="2000" b="1" dirty="0" smtClean="0">
                <a:latin typeface="Arial Narrow" pitchFamily="34" charset="0"/>
                <a:cs typeface="Aharoni" pitchFamily="2" charset="-79"/>
              </a:rPr>
              <a:t>«</a:t>
            </a:r>
            <a:r>
              <a:rPr lang="ru-RU" sz="2000" b="1" dirty="0">
                <a:latin typeface="Arial Narrow" pitchFamily="34" charset="0"/>
                <a:cs typeface="Aharoni" pitchFamily="2" charset="-79"/>
              </a:rPr>
              <a:t>Развитие образования» на 2018 – 2025 </a:t>
            </a:r>
            <a:r>
              <a:rPr lang="ru-RU" sz="2000" b="1" dirty="0" smtClean="0">
                <a:latin typeface="Arial Narrow" pitchFamily="34" charset="0"/>
                <a:cs typeface="Aharoni" pitchFamily="2" charset="-79"/>
              </a:rPr>
              <a:t>годы»</a:t>
            </a:r>
          </a:p>
          <a:p>
            <a:r>
              <a:rPr lang="ru-RU" sz="2000" b="1" dirty="0" smtClean="0">
                <a:latin typeface="Arial Narrow" pitchFamily="34" charset="0"/>
                <a:cs typeface="Aharoni" pitchFamily="2" charset="-79"/>
              </a:rPr>
              <a:t> ( </a:t>
            </a:r>
            <a:r>
              <a:rPr lang="ru-RU" sz="2000" b="1" dirty="0">
                <a:latin typeface="Arial Narrow" pitchFamily="34" charset="0"/>
                <a:cs typeface="Aharoni" pitchFamily="2" charset="-79"/>
              </a:rPr>
              <a:t>утверждена Постановлением Правительства РФ№ 1642 от 26.12.2017), </a:t>
            </a:r>
            <a:r>
              <a:rPr lang="ru-RU" sz="2000" b="1" dirty="0" smtClean="0">
                <a:latin typeface="Arial Narrow" pitchFamily="34" charset="0"/>
                <a:cs typeface="Aharoni" pitchFamily="2" charset="-79"/>
              </a:rPr>
              <a:t>подпрограмма</a:t>
            </a:r>
            <a:r>
              <a:rPr lang="ru-RU" b="1" dirty="0">
                <a:latin typeface="Arial Narrow" pitchFamily="34" charset="0"/>
                <a:cs typeface="Aharoni" pitchFamily="2" charset="-79"/>
              </a:rPr>
              <a:t/>
            </a:r>
            <a:br>
              <a:rPr lang="ru-RU" b="1" dirty="0">
                <a:latin typeface="Arial Narrow" pitchFamily="34" charset="0"/>
                <a:cs typeface="Aharoni" pitchFamily="2" charset="-79"/>
              </a:rPr>
            </a:br>
            <a:r>
              <a:rPr lang="ru-RU" b="1" dirty="0"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>
                <a:solidFill>
                  <a:srgbClr val="0068A5"/>
                </a:solidFill>
                <a:latin typeface="Arial Narrow" pitchFamily="34" charset="0"/>
                <a:cs typeface="Aharoni" pitchFamily="2" charset="-79"/>
              </a:rPr>
              <a:t>«</a:t>
            </a:r>
            <a:r>
              <a:rPr lang="ru-RU" sz="2000" b="1" dirty="0">
                <a:solidFill>
                  <a:srgbClr val="0068A5"/>
                </a:solidFill>
                <a:latin typeface="Arial Narrow" pitchFamily="34" charset="0"/>
                <a:cs typeface="Aharoni" pitchFamily="2" charset="-79"/>
              </a:rPr>
              <a:t>Реализация образовательных программ профессионального образования».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18239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3779" y="357278"/>
            <a:ext cx="1133540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/>
              <a:t>Проекты на 2018 год:</a:t>
            </a:r>
          </a:p>
          <a:p>
            <a:pPr lvl="0"/>
            <a:endParaRPr lang="ru-RU" b="1" dirty="0" smtClean="0"/>
          </a:p>
          <a:p>
            <a:pPr algn="ctr"/>
            <a:r>
              <a:rPr lang="ru-RU" b="1" dirty="0"/>
              <a:t>Взаимодействие с «реальным сектором» образования  + Повышение академической репутации + Масштабирование образовательных услуг</a:t>
            </a:r>
          </a:p>
          <a:p>
            <a:endParaRPr lang="ru-RU" dirty="0"/>
          </a:p>
          <a:p>
            <a:r>
              <a:rPr lang="ru-RU" dirty="0" smtClean="0"/>
              <a:t>Развитие  проекта </a:t>
            </a:r>
            <a:r>
              <a:rPr lang="ru-RU" b="1" dirty="0" smtClean="0">
                <a:solidFill>
                  <a:srgbClr val="0070C0"/>
                </a:solidFill>
              </a:rPr>
              <a:t>«Проектирование </a:t>
            </a:r>
            <a:r>
              <a:rPr lang="ru-RU" b="1" dirty="0">
                <a:solidFill>
                  <a:srgbClr val="0070C0"/>
                </a:solidFill>
              </a:rPr>
              <a:t>программ развития ОО на основе оценки результатов деятельности</a:t>
            </a:r>
            <a:r>
              <a:rPr lang="ru-RU" b="1" dirty="0" smtClean="0">
                <a:solidFill>
                  <a:srgbClr val="0070C0"/>
                </a:solidFill>
              </a:rPr>
              <a:t>»  </a:t>
            </a:r>
            <a:r>
              <a:rPr lang="ru-RU" dirty="0"/>
              <a:t>(Виноградов В.Л., Панфилов А.Н.) </a:t>
            </a:r>
            <a:endParaRPr lang="ru-RU" dirty="0" smtClean="0"/>
          </a:p>
          <a:p>
            <a:r>
              <a:rPr lang="ru-RU" dirty="0" smtClean="0"/>
              <a:t>Реализуется  в Менделеевском </a:t>
            </a:r>
            <a:r>
              <a:rPr lang="ru-RU" dirty="0"/>
              <a:t>МР </a:t>
            </a:r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апробации методики </a:t>
            </a:r>
            <a:r>
              <a:rPr lang="ru-RU" dirty="0" smtClean="0"/>
              <a:t>планируется переход </a:t>
            </a:r>
            <a:r>
              <a:rPr lang="ru-RU" dirty="0"/>
              <a:t>в г. </a:t>
            </a:r>
            <a:r>
              <a:rPr lang="ru-RU" dirty="0" smtClean="0"/>
              <a:t>Нижнекамск,  </a:t>
            </a:r>
            <a:r>
              <a:rPr lang="ru-RU" dirty="0" smtClean="0">
                <a:solidFill>
                  <a:srgbClr val="0068A5"/>
                </a:solidFill>
              </a:rPr>
              <a:t>далее </a:t>
            </a:r>
            <a:r>
              <a:rPr lang="ru-RU" dirty="0">
                <a:solidFill>
                  <a:srgbClr val="0068A5"/>
                </a:solidFill>
              </a:rPr>
              <a:t>распространение на РТ</a:t>
            </a:r>
          </a:p>
          <a:p>
            <a:endParaRPr lang="ru-RU" b="1" dirty="0" smtClean="0">
              <a:ea typeface="Arial" charset="0"/>
              <a:cs typeface="Arial" charset="0"/>
            </a:endParaRPr>
          </a:p>
          <a:p>
            <a:r>
              <a:rPr lang="ru-RU" b="1" dirty="0" smtClean="0">
                <a:ea typeface="Arial" charset="0"/>
                <a:cs typeface="Arial" charset="0"/>
              </a:rPr>
              <a:t>Продолжение</a:t>
            </a:r>
            <a:r>
              <a:rPr lang="ru-RU" dirty="0" smtClean="0">
                <a:ea typeface="Arial" charset="0"/>
                <a:cs typeface="Arial" charset="0"/>
              </a:rPr>
              <a:t> проекта: Научное </a:t>
            </a:r>
            <a:r>
              <a:rPr lang="ru-RU" dirty="0">
                <a:ea typeface="Arial" charset="0"/>
                <a:cs typeface="Arial" charset="0"/>
              </a:rPr>
              <a:t>сопровождение базовых экспериментальных площадок </a:t>
            </a:r>
            <a:r>
              <a:rPr lang="ru-RU" dirty="0" smtClean="0">
                <a:ea typeface="Arial" charset="0"/>
                <a:cs typeface="Arial" charset="0"/>
              </a:rPr>
              <a:t> "</a:t>
            </a:r>
            <a:r>
              <a:rPr lang="ru-RU" dirty="0">
                <a:ea typeface="Arial" charset="0"/>
                <a:cs typeface="Arial" charset="0"/>
              </a:rPr>
              <a:t>Возможности образовательной робототехники в современных дошкольных образовательный </a:t>
            </a:r>
            <a:r>
              <a:rPr lang="ru-RU" dirty="0" smtClean="0">
                <a:ea typeface="Arial" charset="0"/>
                <a:cs typeface="Arial" charset="0"/>
              </a:rPr>
              <a:t>организациях»  (Нижнекамск, Елабуга) – </a:t>
            </a:r>
            <a:r>
              <a:rPr lang="ru-RU" dirty="0" err="1" smtClean="0">
                <a:ea typeface="Arial" charset="0"/>
                <a:cs typeface="Arial" charset="0"/>
              </a:rPr>
              <a:t>Газизова</a:t>
            </a:r>
            <a:r>
              <a:rPr lang="ru-RU" dirty="0" smtClean="0">
                <a:ea typeface="Arial" charset="0"/>
                <a:cs typeface="Arial" charset="0"/>
              </a:rPr>
              <a:t> Ф.С.</a:t>
            </a:r>
            <a:endParaRPr lang="ru-RU" dirty="0">
              <a:ea typeface="Arial" charset="0"/>
              <a:cs typeface="Arial" charset="0"/>
            </a:endParaRPr>
          </a:p>
          <a:p>
            <a:endParaRPr lang="ru-RU" b="1" dirty="0" smtClean="0">
              <a:ea typeface="Arial" charset="0"/>
              <a:cs typeface="Arial" charset="0"/>
            </a:endParaRPr>
          </a:p>
          <a:p>
            <a:r>
              <a:rPr lang="ru-RU" b="1" dirty="0" smtClean="0">
                <a:ea typeface="Arial" charset="0"/>
                <a:cs typeface="Arial" charset="0"/>
              </a:rPr>
              <a:t>Региональные инновационные площадки:</a:t>
            </a:r>
            <a:endParaRPr lang="ru-RU" b="1" dirty="0">
              <a:ea typeface="Arial" charset="0"/>
              <a:cs typeface="Arial" charset="0"/>
            </a:endParaRPr>
          </a:p>
          <a:p>
            <a:r>
              <a:rPr lang="ru-RU" dirty="0" smtClean="0">
                <a:ea typeface="Arial" charset="0"/>
                <a:cs typeface="Arial" charset="0"/>
              </a:rPr>
              <a:t>Заочный конкурс  декабрь 2017 г. </a:t>
            </a:r>
            <a:r>
              <a:rPr lang="ru-RU" b="1" dirty="0" smtClean="0">
                <a:ea typeface="Arial" charset="0"/>
                <a:cs typeface="Arial" charset="0"/>
              </a:rPr>
              <a:t>выигран</a:t>
            </a:r>
          </a:p>
          <a:p>
            <a:r>
              <a:rPr lang="ru-RU" dirty="0" smtClean="0"/>
              <a:t>РИП «</a:t>
            </a:r>
            <a:r>
              <a:rPr lang="ru-RU" dirty="0"/>
              <a:t>Роль наставничества в современном образовании» </a:t>
            </a:r>
            <a:r>
              <a:rPr lang="ru-RU" dirty="0" smtClean="0"/>
              <a:t>-  Виноградов В.Л.</a:t>
            </a:r>
          </a:p>
          <a:p>
            <a:r>
              <a:rPr lang="ru-RU" dirty="0" smtClean="0"/>
              <a:t>РИП «Инклюзия </a:t>
            </a:r>
            <a:r>
              <a:rPr lang="ru-RU" dirty="0"/>
              <a:t>в дошкольном образовании и проблема </a:t>
            </a:r>
            <a:r>
              <a:rPr lang="ru-RU" dirty="0" smtClean="0"/>
              <a:t>преемственности</a:t>
            </a:r>
            <a:r>
              <a:rPr lang="ru-RU" dirty="0"/>
              <a:t>» </a:t>
            </a:r>
            <a:r>
              <a:rPr lang="ru-RU" dirty="0" smtClean="0"/>
              <a:t> - </a:t>
            </a:r>
            <a:r>
              <a:rPr lang="ru-RU" dirty="0" err="1" smtClean="0"/>
              <a:t>Газизова</a:t>
            </a:r>
            <a:r>
              <a:rPr lang="ru-RU" dirty="0" smtClean="0"/>
              <a:t> Ф.С.</a:t>
            </a:r>
          </a:p>
          <a:p>
            <a:r>
              <a:rPr lang="ru-RU" dirty="0" smtClean="0"/>
              <a:t>РИП  </a:t>
            </a:r>
            <a:r>
              <a:rPr lang="ru-RU" dirty="0"/>
              <a:t>«Развитие профильного обучения в Республике Татарстан: взаимодействие системы «школа-колледж-вуз-предприятие</a:t>
            </a:r>
            <a:r>
              <a:rPr lang="ru-RU" dirty="0" smtClean="0"/>
              <a:t>» - Панфилов А.Н.</a:t>
            </a:r>
          </a:p>
          <a:p>
            <a:endParaRPr lang="ru-RU" b="1" dirty="0"/>
          </a:p>
          <a:p>
            <a:r>
              <a:rPr lang="ru-RU" b="1" dirty="0" smtClean="0">
                <a:solidFill>
                  <a:srgbClr val="0068A5"/>
                </a:solidFill>
              </a:rPr>
              <a:t>21.03.18 публичная защита в </a:t>
            </a:r>
            <a:r>
              <a:rPr lang="ru-RU" b="1" dirty="0" err="1" smtClean="0">
                <a:solidFill>
                  <a:srgbClr val="0068A5"/>
                </a:solidFill>
              </a:rPr>
              <a:t>МОиН</a:t>
            </a:r>
            <a:r>
              <a:rPr lang="ru-RU" b="1" dirty="0" smtClean="0">
                <a:solidFill>
                  <a:srgbClr val="0068A5"/>
                </a:solidFill>
              </a:rPr>
              <a:t> РТ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7073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2401" y="92596"/>
            <a:ext cx="6126480" cy="7875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/>
              <a:t>         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План публикаций на 2018</a:t>
            </a:r>
            <a:endParaRPr lang="ru-RU" alt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809550"/>
              </p:ext>
            </p:extLst>
          </p:nvPr>
        </p:nvGraphicFramePr>
        <p:xfrm>
          <a:off x="152399" y="961297"/>
          <a:ext cx="10380938" cy="4895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2072"/>
                <a:gridCol w="1065173"/>
                <a:gridCol w="2450030"/>
                <a:gridCol w="1273663"/>
              </a:tblGrid>
              <a:tr h="6804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Кафедра</a:t>
                      </a: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+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WoS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ВАК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РИНЦ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Педагогики</a:t>
                      </a: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26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453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дошкольного и начального образования</a:t>
                      </a: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Психологии</a:t>
                      </a: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69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Теории и методики физической культуры и безопасности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жизнедеятельности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24</a:t>
                      </a: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898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4041" y="1119353"/>
            <a:ext cx="107363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Мероприятия по </a:t>
            </a:r>
            <a:r>
              <a:rPr lang="ru-RU" sz="2800" b="1" dirty="0" smtClean="0"/>
              <a:t>повышению академической репутации: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Публикации </a:t>
            </a:r>
            <a:r>
              <a:rPr lang="ru-RU" sz="2800" dirty="0"/>
              <a:t>(</a:t>
            </a:r>
            <a:r>
              <a:rPr lang="en-US" sz="2800" dirty="0"/>
              <a:t>Scopus</a:t>
            </a:r>
            <a:r>
              <a:rPr lang="ru-RU" sz="2800" dirty="0"/>
              <a:t>, ВАК) в соавторстве с НПР  вузов и научных </a:t>
            </a:r>
            <a:r>
              <a:rPr lang="ru-RU" sz="2800" dirty="0" smtClean="0"/>
              <a:t>организаций РФ</a:t>
            </a:r>
          </a:p>
          <a:p>
            <a:pPr marL="514350" indent="-514350">
              <a:buAutoNum type="arabicPeriod"/>
            </a:pPr>
            <a:endParaRPr lang="ru-RU" sz="2800" dirty="0" smtClean="0"/>
          </a:p>
          <a:p>
            <a:pPr marL="514350" indent="-514350">
              <a:buAutoNum type="arabicPeriod" startAt="2"/>
            </a:pPr>
            <a:r>
              <a:rPr lang="ru-RU" sz="2800" dirty="0" smtClean="0"/>
              <a:t>Увеличение количества профилей магистерских программ по направлению подготовки 44.04.01</a:t>
            </a:r>
          </a:p>
          <a:p>
            <a:pPr marL="514350" indent="-514350">
              <a:buAutoNum type="arabicPeriod" startAt="2"/>
            </a:pPr>
            <a:endParaRPr lang="ru-RU" sz="2800" dirty="0" smtClean="0"/>
          </a:p>
          <a:p>
            <a:r>
              <a:rPr lang="ru-RU" sz="2800" dirty="0" smtClean="0"/>
              <a:t>3. Конструирование модульных ОПОП 44.03.05  с применением электронного обучения в соответствии с требованиями ФГОС 3++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3642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903" y="357278"/>
            <a:ext cx="1073631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Мероприятия по повышению </a:t>
            </a:r>
            <a:r>
              <a:rPr lang="ru-RU" sz="2800" b="1" dirty="0" smtClean="0"/>
              <a:t>узнаваемости:</a:t>
            </a:r>
          </a:p>
          <a:p>
            <a:pPr lvl="0"/>
            <a:r>
              <a:rPr lang="ru-RU" sz="2800" dirty="0" smtClean="0"/>
              <a:t>Международные </a:t>
            </a:r>
            <a:r>
              <a:rPr lang="ru-RU" sz="2800" dirty="0" err="1"/>
              <a:t>Махмутовские</a:t>
            </a:r>
            <a:r>
              <a:rPr lang="ru-RU" sz="2800" dirty="0"/>
              <a:t> чтения </a:t>
            </a:r>
            <a:r>
              <a:rPr lang="ru-RU" sz="2800" dirty="0" smtClean="0"/>
              <a:t>(завершающий этап подготовки в 2018 г.)</a:t>
            </a:r>
          </a:p>
          <a:p>
            <a:r>
              <a:rPr lang="ru-RU" sz="2800" dirty="0" smtClean="0"/>
              <a:t>Рецензент </a:t>
            </a:r>
            <a:r>
              <a:rPr lang="ru-RU" sz="2800" dirty="0"/>
              <a:t>журнала </a:t>
            </a:r>
            <a:r>
              <a:rPr lang="en-US" sz="2800" dirty="0"/>
              <a:t>International Education Studies</a:t>
            </a:r>
            <a:r>
              <a:rPr lang="ru-RU" sz="2800" dirty="0"/>
              <a:t> (Канада) Панфилов А.Н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Расширение количества участников </a:t>
            </a:r>
            <a:r>
              <a:rPr lang="ru-RU" sz="2800" dirty="0"/>
              <a:t>проекта  портала «Общественная экспертиза нормативных документов в области образования» (</a:t>
            </a:r>
            <a:r>
              <a:rPr lang="ru-RU" sz="2800" dirty="0" err="1"/>
              <a:t>Льдокова</a:t>
            </a:r>
            <a:r>
              <a:rPr lang="ru-RU" sz="2800" dirty="0"/>
              <a:t> Г.М</a:t>
            </a:r>
            <a:r>
              <a:rPr lang="ru-RU" sz="2800" dirty="0" smtClean="0"/>
              <a:t>., </a:t>
            </a:r>
            <a:r>
              <a:rPr lang="ru-RU" sz="2800" dirty="0"/>
              <a:t>Панфилов А.Н</a:t>
            </a:r>
            <a:r>
              <a:rPr lang="ru-RU" sz="2800" dirty="0" smtClean="0"/>
              <a:t>.)</a:t>
            </a:r>
          </a:p>
          <a:p>
            <a:r>
              <a:rPr lang="ru-RU" sz="2800" dirty="0" smtClean="0"/>
              <a:t>Наполнение </a:t>
            </a:r>
            <a:r>
              <a:rPr lang="ru-RU" sz="2800" dirty="0"/>
              <a:t>страницы ФПП на сайте КФУ актуальной для различных целевых групп информацией 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частие </a:t>
            </a:r>
            <a:r>
              <a:rPr lang="ru-RU" sz="2800" dirty="0"/>
              <a:t>в </a:t>
            </a:r>
            <a:r>
              <a:rPr lang="ru-RU" sz="2800" dirty="0" smtClean="0"/>
              <a:t>конкурсах</a:t>
            </a:r>
            <a:r>
              <a:rPr lang="ru-RU" sz="2800" dirty="0" smtClean="0"/>
              <a:t>: III Международный конкурс </a:t>
            </a:r>
            <a:r>
              <a:rPr lang="ru-RU" sz="2800" dirty="0"/>
              <a:t>студентов, магистрантов, аспирантов "</a:t>
            </a:r>
            <a:r>
              <a:rPr lang="ru-RU" sz="2800" dirty="0" err="1"/>
              <a:t>University</a:t>
            </a:r>
            <a:r>
              <a:rPr lang="ru-RU" sz="2800" dirty="0"/>
              <a:t> </a:t>
            </a:r>
            <a:r>
              <a:rPr lang="ru-RU" sz="2800" dirty="0" err="1"/>
              <a:t>knowledge</a:t>
            </a:r>
            <a:r>
              <a:rPr lang="ru-RU" sz="2800" dirty="0"/>
              <a:t> - 2018" </a:t>
            </a:r>
          </a:p>
          <a:p>
            <a:pPr lvl="0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9547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2514" y="261257"/>
            <a:ext cx="106552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/>
          </a:p>
          <a:p>
            <a:endParaRPr lang="ru-RU" sz="2800" b="1" dirty="0" smtClean="0"/>
          </a:p>
          <a:p>
            <a:r>
              <a:rPr lang="ru-RU" sz="2800" b="1" dirty="0" smtClean="0"/>
              <a:t>Работа </a:t>
            </a:r>
            <a:r>
              <a:rPr lang="ru-RU" sz="2800" b="1" dirty="0"/>
              <a:t>с </a:t>
            </a:r>
            <a:r>
              <a:rPr lang="ru-RU" sz="2800" b="1" dirty="0" smtClean="0"/>
              <a:t>абитуриентами: 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Факультет и кафедры имеют и реализуют ДК </a:t>
            </a:r>
            <a:r>
              <a:rPr lang="ru-RU" sz="2800" dirty="0" err="1"/>
              <a:t>п</a:t>
            </a:r>
            <a:r>
              <a:rPr lang="ru-RU" sz="2800" dirty="0" err="1" smtClean="0"/>
              <a:t>рофориентационной</a:t>
            </a:r>
            <a:r>
              <a:rPr lang="ru-RU" sz="2800" dirty="0" smtClean="0"/>
              <a:t> работы: охвачены школы ЕМР, Н. Челны, г. </a:t>
            </a:r>
            <a:r>
              <a:rPr lang="ru-RU" sz="2800" dirty="0" err="1" smtClean="0"/>
              <a:t>Мамадыш</a:t>
            </a:r>
            <a:r>
              <a:rPr lang="ru-RU" sz="2800" dirty="0" smtClean="0"/>
              <a:t>, г. Менделеевск, г. Бугульма, </a:t>
            </a:r>
            <a:r>
              <a:rPr lang="ru-RU" sz="2800" dirty="0" err="1" smtClean="0"/>
              <a:t>пгт</a:t>
            </a:r>
            <a:r>
              <a:rPr lang="ru-RU" sz="2800" dirty="0" smtClean="0"/>
              <a:t> Азнакаево, г. Альметьевск, проведены «Универсиада по психологии»,  «Марафон спорта»</a:t>
            </a:r>
          </a:p>
          <a:p>
            <a:pPr marL="514350" indent="-514350">
              <a:buAutoNum type="arabicPeriod"/>
            </a:pPr>
            <a:endParaRPr lang="ru-RU" sz="2800" dirty="0" smtClean="0"/>
          </a:p>
          <a:p>
            <a:r>
              <a:rPr lang="ru-RU" sz="2800" dirty="0" smtClean="0"/>
              <a:t>2. Работа с выпускниками СПО </a:t>
            </a:r>
          </a:p>
          <a:p>
            <a:r>
              <a:rPr lang="ru-RU" sz="2800" dirty="0" smtClean="0"/>
              <a:t>День выпускника СПО 30 марта 2018</a:t>
            </a:r>
          </a:p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79547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3779" y="2758966"/>
            <a:ext cx="7438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5316" y="321214"/>
            <a:ext cx="993227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Направления деятельности в 2018:</a:t>
            </a:r>
          </a:p>
          <a:p>
            <a:r>
              <a:rPr lang="ru-RU" sz="2400" dirty="0" smtClean="0"/>
              <a:t>Работа над повышением индекса </a:t>
            </a:r>
            <a:r>
              <a:rPr lang="en-US" sz="2400" dirty="0" smtClean="0"/>
              <a:t>h</a:t>
            </a:r>
            <a:r>
              <a:rPr lang="ru-RU" sz="2400" dirty="0" smtClean="0"/>
              <a:t> и цитируемости</a:t>
            </a:r>
          </a:p>
          <a:p>
            <a:endParaRPr lang="ru-RU" sz="2400" dirty="0" smtClean="0"/>
          </a:p>
          <a:p>
            <a:r>
              <a:rPr lang="ru-RU" sz="2400" dirty="0" smtClean="0"/>
              <a:t> Освоение НПР кафедр компетенций, позволяющих качественно готовить </a:t>
            </a:r>
            <a:r>
              <a:rPr lang="ru-RU" sz="2400" dirty="0" err="1" smtClean="0"/>
              <a:t>грантовые</a:t>
            </a:r>
            <a:r>
              <a:rPr lang="ru-RU" sz="2400" dirty="0" smtClean="0"/>
              <a:t> и конкурсные заявки и «</a:t>
            </a:r>
            <a:r>
              <a:rPr lang="ru-RU" sz="2400" dirty="0" err="1" smtClean="0"/>
              <a:t>монетизировать</a:t>
            </a:r>
            <a:r>
              <a:rPr lang="ru-RU" sz="2400" dirty="0" smtClean="0"/>
              <a:t>» образовательные проекты</a:t>
            </a:r>
          </a:p>
          <a:p>
            <a:endParaRPr lang="ru-RU" sz="2400" dirty="0" smtClean="0"/>
          </a:p>
          <a:p>
            <a:r>
              <a:rPr lang="ru-RU" sz="2400" dirty="0" smtClean="0"/>
              <a:t>Отладка </a:t>
            </a:r>
            <a:r>
              <a:rPr lang="ru-RU" sz="2400" dirty="0" smtClean="0"/>
              <a:t>образовательного процесса в соответствии с требованиями ФГОС 3++  по </a:t>
            </a:r>
            <a:r>
              <a:rPr lang="ru-RU" sz="2400" dirty="0" smtClean="0"/>
              <a:t>направлениям Педагогическое образование и Социальная работа по </a:t>
            </a:r>
            <a:r>
              <a:rPr lang="ru-RU" sz="2400" dirty="0" smtClean="0"/>
              <a:t>профилям и уровням подготовки</a:t>
            </a:r>
          </a:p>
          <a:p>
            <a:endParaRPr lang="ru-RU" sz="2400" dirty="0" smtClean="0"/>
          </a:p>
          <a:p>
            <a:r>
              <a:rPr lang="ru-RU" sz="2400" dirty="0" smtClean="0"/>
              <a:t>Разработка </a:t>
            </a:r>
            <a:r>
              <a:rPr lang="ru-RU" sz="2400" dirty="0"/>
              <a:t>и реализации </a:t>
            </a:r>
            <a:r>
              <a:rPr lang="ru-RU" sz="2400" dirty="0" smtClean="0"/>
              <a:t>ДК подготовки спортсменов и спортивных </a:t>
            </a:r>
            <a:r>
              <a:rPr lang="ru-RU" sz="2400" dirty="0"/>
              <a:t>команд (по видам спорта) для участия в соревнованиях уровень КФУ и </a:t>
            </a:r>
            <a:r>
              <a:rPr lang="ru-RU" sz="2400" dirty="0" smtClean="0"/>
              <a:t>РТ (2018 – 2019), уровень РФ (2020-2023)</a:t>
            </a:r>
          </a:p>
          <a:p>
            <a:endParaRPr lang="ru-RU" sz="2400" dirty="0"/>
          </a:p>
          <a:p>
            <a:r>
              <a:rPr lang="ru-RU" sz="2400" dirty="0" smtClean="0"/>
              <a:t>Повышение квалификации НПР кафедр «под требования реализуемых и планируемых ОПОП» </a:t>
            </a:r>
          </a:p>
        </p:txBody>
      </p:sp>
    </p:spTree>
    <p:extLst>
      <p:ext uri="{BB962C8B-B14F-4D97-AF65-F5344CB8AC3E}">
        <p14:creationId xmlns:p14="http://schemas.microsoft.com/office/powerpoint/2010/main" val="3145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01784" y="2432817"/>
            <a:ext cx="99322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/>
              <a:t>Спасибо за внимание</a:t>
            </a:r>
          </a:p>
          <a:p>
            <a:endParaRPr lang="ru-RU" sz="6600" b="1" dirty="0">
              <a:solidFill>
                <a:srgbClr val="FF000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3196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11786</TotalTime>
  <Words>2418</Words>
  <Application>Microsoft Office PowerPoint</Application>
  <PresentationFormat>Произвольный</PresentationFormat>
  <Paragraphs>332</Paragraphs>
  <Slides>29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Миргалимов Марат Фаритович</dc:creator>
  <cp:lastModifiedBy>USER-pc</cp:lastModifiedBy>
  <cp:revision>409</cp:revision>
  <cp:lastPrinted>2016-04-17T10:17:02Z</cp:lastPrinted>
  <dcterms:created xsi:type="dcterms:W3CDTF">2016-01-26T07:55:06Z</dcterms:created>
  <dcterms:modified xsi:type="dcterms:W3CDTF">2018-03-25T17:09:33Z</dcterms:modified>
</cp:coreProperties>
</file>