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62" r:id="rId11"/>
    <p:sldId id="272" r:id="rId1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381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381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381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381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381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381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DDD9C3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9C3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38100" cap="flat">
              <a:solidFill>
                <a:srgbClr val="DDD9C3"/>
              </a:solidFill>
              <a:prstDash val="solid"/>
              <a:round/>
            </a:ln>
          </a:top>
          <a:bottom>
            <a:ln w="127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DDD9C3"/>
        </a:fontRef>
        <a:srgbClr val="DDD9C3"/>
      </a:tcTxStyle>
      <a:tcStyle>
        <a:tcBdr>
          <a:left>
            <a:ln w="12700" cap="flat">
              <a:solidFill>
                <a:srgbClr val="DDD9C3"/>
              </a:solidFill>
              <a:prstDash val="solid"/>
              <a:round/>
            </a:ln>
          </a:left>
          <a:right>
            <a:ln w="12700" cap="flat">
              <a:solidFill>
                <a:srgbClr val="DDD9C3"/>
              </a:solidFill>
              <a:prstDash val="solid"/>
              <a:round/>
            </a:ln>
          </a:right>
          <a:top>
            <a:ln w="12700" cap="flat">
              <a:solidFill>
                <a:srgbClr val="DDD9C3"/>
              </a:solidFill>
              <a:prstDash val="solid"/>
              <a:round/>
            </a:ln>
          </a:top>
          <a:bottom>
            <a:ln w="38100" cap="flat">
              <a:solidFill>
                <a:srgbClr val="DDD9C3"/>
              </a:solidFill>
              <a:prstDash val="solid"/>
              <a:round/>
            </a:ln>
          </a:bottom>
          <a:insideH>
            <a:ln w="12700" cap="flat">
              <a:solidFill>
                <a:srgbClr val="DDD9C3"/>
              </a:solidFill>
              <a:prstDash val="solid"/>
              <a:round/>
            </a:ln>
          </a:insideH>
          <a:insideV>
            <a:ln w="12700" cap="flat">
              <a:solidFill>
                <a:srgbClr val="DDD9C3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41" autoAdjust="0"/>
  </p:normalViewPr>
  <p:slideViewPr>
    <p:cSldViewPr snapToGrid="0">
      <p:cViewPr varScale="1">
        <p:scale>
          <a:sx n="51" d="100"/>
          <a:sy n="51" d="100"/>
        </p:scale>
        <p:origin x="15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828079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Показывает за какое количество колебаний амплитуда уменьшается в е раз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F9E2F5D-6619-42A7-8A1C-98D826059CE4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283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798641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4286255"/>
            <a:ext cx="6400800" cy="1352545"/>
          </a:xfrm>
          <a:prstGeom prst="rect">
            <a:avLst/>
          </a:prstGeom>
        </p:spPr>
        <p:txBody>
          <a:bodyPr anchor="t"/>
          <a:lstStyle>
            <a:lvl1pPr algn="ctr">
              <a:spcBef>
                <a:spcPts val="700"/>
              </a:spcBef>
              <a:defRPr sz="3200"/>
            </a:lvl1pPr>
            <a:lvl2pPr algn="ctr">
              <a:spcBef>
                <a:spcPts val="700"/>
              </a:spcBef>
              <a:defRPr sz="3200"/>
            </a:lvl2pPr>
            <a:lvl3pPr algn="ctr">
              <a:spcBef>
                <a:spcPts val="700"/>
              </a:spcBef>
              <a:defRPr sz="3200"/>
            </a:lvl3pPr>
            <a:lvl4pPr algn="ctr">
              <a:spcBef>
                <a:spcPts val="700"/>
              </a:spcBef>
              <a:defRPr sz="3200"/>
            </a:lvl4pPr>
            <a:lvl5pPr algn="ctr">
              <a:spcBef>
                <a:spcPts val="7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2"/>
          </a:xfrm>
          <a:prstGeom prst="rect">
            <a:avLst/>
          </a:prstGeom>
        </p:spPr>
        <p:txBody>
          <a:bodyPr anchor="ctr"/>
          <a:lstStyle>
            <a:lvl1pPr algn="r">
              <a:defRPr sz="3600" cap="none"/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357157" y="928668"/>
            <a:ext cx="8786843" cy="5429291"/>
          </a:xfrm>
          <a:prstGeom prst="rect">
            <a:avLst/>
          </a:prstGeom>
        </p:spPr>
        <p:txBody>
          <a:bodyPr anchor="t"/>
          <a:lstStyle>
            <a:lvl1pPr marL="342900" indent="-342900">
              <a:spcBef>
                <a:spcPts val="700"/>
              </a:spcBef>
              <a:buSzPct val="100000"/>
              <a:buFont typeface="Arial"/>
              <a:buChar char="•"/>
              <a:defRPr sz="3200" b="1">
                <a:solidFill>
                  <a:srgbClr val="632523"/>
                </a:solidFill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 b="1">
                <a:solidFill>
                  <a:srgbClr val="632523"/>
                </a:solidFill>
              </a:defRPr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 b="1">
                <a:solidFill>
                  <a:srgbClr val="632523"/>
                </a:solidFill>
              </a:defRPr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 b="1">
                <a:solidFill>
                  <a:srgbClr val="632523"/>
                </a:solidFill>
              </a:defRPr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 b="1">
                <a:solidFill>
                  <a:srgbClr val="63252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2"/>
          </a:xfrm>
          <a:prstGeom prst="rect">
            <a:avLst/>
          </a:prstGeom>
        </p:spPr>
        <p:txBody>
          <a:bodyPr anchor="ctr"/>
          <a:lstStyle>
            <a:lvl1pPr algn="r">
              <a:defRPr sz="3600" cap="none"/>
            </a:lvl1pPr>
          </a:lstStyle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anchor="t"/>
          <a:lstStyle>
            <a:lvl1pPr marL="342900" indent="-342900">
              <a:spcBef>
                <a:spcPts val="600"/>
              </a:spcBef>
              <a:buSzPct val="100000"/>
              <a:buFont typeface="Arial"/>
              <a:buChar char="•"/>
              <a:defRPr sz="2800">
                <a:solidFill>
                  <a:srgbClr val="000000"/>
                </a:solidFill>
              </a:defRPr>
            </a:lvl1pPr>
            <a:lvl2pPr marL="790575" indent="-333375">
              <a:spcBef>
                <a:spcPts val="600"/>
              </a:spcBef>
              <a:buSzPct val="100000"/>
              <a:buFont typeface="Arial"/>
              <a:buChar char="–"/>
              <a:defRPr sz="2800">
                <a:solidFill>
                  <a:srgbClr val="000000"/>
                </a:solidFill>
              </a:defRPr>
            </a:lvl2pPr>
            <a:lvl3pPr marL="1234438" indent="-320038">
              <a:spcBef>
                <a:spcPts val="600"/>
              </a:spcBef>
              <a:buSzPct val="100000"/>
              <a:buFont typeface="Arial"/>
              <a:buChar char="•"/>
              <a:defRPr sz="2800">
                <a:solidFill>
                  <a:srgbClr val="000000"/>
                </a:solidFill>
              </a:defRPr>
            </a:lvl3pPr>
            <a:lvl4pPr marL="1727200" indent="-355600">
              <a:spcBef>
                <a:spcPts val="600"/>
              </a:spcBef>
              <a:buSzPct val="100000"/>
              <a:buFont typeface="Arial"/>
              <a:buChar char="–"/>
              <a:defRPr sz="2800">
                <a:solidFill>
                  <a:srgbClr val="000000"/>
                </a:solidFill>
              </a:defRPr>
            </a:lvl4pPr>
            <a:lvl5pPr marL="2184400" indent="-355600">
              <a:spcBef>
                <a:spcPts val="600"/>
              </a:spcBef>
              <a:buSzPct val="100000"/>
              <a:buFont typeface="Arial"/>
              <a:buChar char="»"/>
              <a:defRPr sz="2800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2"/>
          </a:xfrm>
          <a:prstGeom prst="rect">
            <a:avLst/>
          </a:prstGeom>
        </p:spPr>
        <p:txBody>
          <a:bodyPr anchor="ctr"/>
          <a:lstStyle>
            <a:lvl1pPr algn="r">
              <a:defRPr sz="3600" cap="none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1pPr>
            <a:lvl2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2pPr>
            <a:lvl3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3pPr>
            <a:lvl4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4pPr>
            <a:lvl5pPr>
              <a:spcBef>
                <a:spcPts val="500"/>
              </a:spcBef>
              <a:defRPr sz="2400" b="1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0" y="-24"/>
            <a:ext cx="9144032" cy="828002"/>
          </a:xfrm>
          <a:prstGeom prst="rect">
            <a:avLst/>
          </a:prstGeom>
        </p:spPr>
        <p:txBody>
          <a:bodyPr anchor="ctr"/>
          <a:lstStyle>
            <a:lvl1pPr algn="r">
              <a:defRPr sz="3600" cap="none"/>
            </a:lvl1pPr>
          </a:lstStyle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>
              <a:defRPr sz="2000" cap="none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anchor="t"/>
          <a:lstStyle>
            <a:lvl1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>
                <a:solidFill>
                  <a:srgbClr val="000000"/>
                </a:solidFill>
              </a:defRPr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half" idx="21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 anchor="t"/>
          <a:lstStyle/>
          <a:p>
            <a: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>
              <a:defRPr sz="2000" cap="none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"/>
              </a:spcBef>
              <a:defRPr sz="1400">
                <a:solidFill>
                  <a:srgbClr val="000000"/>
                </a:solidFill>
              </a:defRPr>
            </a:lvl1pPr>
            <a:lvl2pPr>
              <a:spcBef>
                <a:spcPts val="300"/>
              </a:spcBef>
              <a:defRPr sz="1400">
                <a:solidFill>
                  <a:srgbClr val="000000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rgbClr val="000000"/>
                </a:solidFill>
              </a:defRPr>
            </a:lvl3pPr>
            <a:lvl4pPr>
              <a:spcBef>
                <a:spcPts val="300"/>
              </a:spcBef>
              <a:defRPr sz="1400">
                <a:solidFill>
                  <a:srgbClr val="000000"/>
                </a:solidFill>
              </a:defRPr>
            </a:lvl4pPr>
            <a:lvl5pPr>
              <a:spcBef>
                <a:spcPts val="300"/>
              </a:spcBef>
              <a:defRPr sz="1400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bg>
      <p:bgPr>
        <a:solidFill>
          <a:srgbClr val="D1D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prstGeom prst="rect">
            <a:avLst/>
          </a:prstGeom>
        </p:spPr>
        <p:txBody>
          <a:bodyPr/>
          <a:lstStyle>
            <a:lvl1pPr algn="r">
              <a:lnSpc>
                <a:spcPct val="80000"/>
              </a:lnSpc>
              <a:defRPr sz="3600" cap="none">
                <a:solidFill>
                  <a:srgbClr val="222268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152400" y="914400"/>
            <a:ext cx="8991600" cy="5943600"/>
          </a:xfrm>
          <a:prstGeom prst="rect">
            <a:avLst/>
          </a:prstGeom>
        </p:spPr>
        <p:txBody>
          <a:bodyPr anchor="t"/>
          <a:lstStyle>
            <a:lvl1pPr marL="342900" indent="-342900">
              <a:spcBef>
                <a:spcPts val="700"/>
              </a:spcBef>
              <a:buSzPct val="100000"/>
              <a:buChar char="•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83771" indent="-326571">
              <a:spcBef>
                <a:spcPts val="700"/>
              </a:spcBef>
              <a:buSzPct val="100000"/>
              <a:buChar char="–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219200" indent="-304800">
              <a:spcBef>
                <a:spcPts val="700"/>
              </a:spcBef>
              <a:buSzPct val="100000"/>
              <a:buChar char="•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737360" indent="-365760">
              <a:spcBef>
                <a:spcPts val="700"/>
              </a:spcBef>
              <a:buSzPct val="100000"/>
              <a:buChar char="–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194560" indent="-365760">
              <a:spcBef>
                <a:spcPts val="700"/>
              </a:spcBef>
              <a:buSzPct val="100000"/>
              <a:buChar char="»"/>
              <a:defRPr sz="3200" b="1">
                <a:solidFill>
                  <a:srgbClr val="222268"/>
                </a:solid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42094" y="6553200"/>
            <a:ext cx="301907" cy="288822"/>
          </a:xfrm>
          <a:prstGeom prst="rect">
            <a:avLst/>
          </a:prstGeom>
        </p:spPr>
        <p:txBody>
          <a:bodyPr anchor="t"/>
          <a:lstStyle>
            <a:lvl1pPr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9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all" spc="0" baseline="0">
          <a:solidFill>
            <a:srgbClr val="632523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5pPr>
      <a:lvl6pPr marL="2514600" marR="0" indent="-2286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6pPr>
      <a:lvl7pPr marL="2971800" marR="0" indent="-2286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7pPr>
      <a:lvl8pPr marL="3428999" marR="0" indent="-228599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8pPr>
      <a:lvl9pPr marL="3886199" marR="0" indent="-228599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888888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e.lanbook.com/book/11394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c.academic.ru/dic.nsf/enc1p/53470" TargetMode="External"/><Relationship Id="rId2" Type="http://schemas.openxmlformats.org/officeDocument/2006/relationships/hyperlink" Target="https://dic.academic.ru/dic.nsf/enc1p/2365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4.png"/><Relationship Id="rId5" Type="http://schemas.openxmlformats.org/officeDocument/2006/relationships/image" Target="../media/image19.wmf"/><Relationship Id="rId10" Type="http://schemas.openxmlformats.org/officeDocument/2006/relationships/image" Target="../media/image23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5.wmf"/><Relationship Id="rId1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41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5" Type="http://schemas.openxmlformats.org/officeDocument/2006/relationships/image" Target="../media/image39.png"/><Relationship Id="rId10" Type="http://schemas.openxmlformats.org/officeDocument/2006/relationships/oleObject" Target="../embeddings/oleObject10.bin"/><Relationship Id="rId19" Type="http://schemas.openxmlformats.org/officeDocument/2006/relationships/image" Target="../media/image43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23.wmf"/><Relationship Id="rId1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Заголовок 1"/>
          <p:cNvSpPr txBox="1">
            <a:spLocks noGrp="1"/>
          </p:cNvSpPr>
          <p:nvPr>
            <p:ph type="ctrTitle"/>
          </p:nvPr>
        </p:nvSpPr>
        <p:spPr>
          <a:xfrm>
            <a:off x="685799" y="1493539"/>
            <a:ext cx="7772401" cy="193546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 dirty="0"/>
              <a:t>Электромагнитные</a:t>
            </a:r>
            <a:r>
              <a:rPr dirty="0"/>
              <a:t> </a:t>
            </a:r>
            <a:r>
              <a:rPr dirty="0" err="1"/>
              <a:t>колебания</a:t>
            </a:r>
            <a:r>
              <a:rPr dirty="0"/>
              <a:t> и </a:t>
            </a:r>
            <a:r>
              <a:rPr dirty="0" err="1"/>
              <a:t>волны</a:t>
            </a:r>
            <a:endParaRPr dirty="0"/>
          </a:p>
        </p:txBody>
      </p:sp>
      <p:sp>
        <p:nvSpPr>
          <p:cNvPr id="104" name="Подзаголовок 2"/>
          <p:cNvSpPr txBox="1"/>
          <p:nvPr/>
        </p:nvSpPr>
        <p:spPr>
          <a:xfrm>
            <a:off x="402876" y="1"/>
            <a:ext cx="840968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spcBef>
                <a:spcPts val="700"/>
              </a:spcBef>
              <a:defRPr sz="3200" b="1">
                <a:solidFill>
                  <a:srgbClr val="888888"/>
                </a:solidFill>
              </a:defRPr>
            </a:lvl1pPr>
          </a:lstStyle>
          <a:p>
            <a:r>
              <a:rPr dirty="0" err="1"/>
              <a:t>Курс</a:t>
            </a:r>
            <a:r>
              <a:rPr dirty="0"/>
              <a:t> </a:t>
            </a:r>
            <a:r>
              <a:rPr dirty="0" err="1"/>
              <a:t>лекций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физике</a:t>
            </a:r>
            <a:endParaRPr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0956A-C14E-C203-9DCC-EBCF284463AF}"/>
              </a:ext>
            </a:extLst>
          </p:cNvPr>
          <p:cNvSpPr txBox="1">
            <a:spLocks/>
          </p:cNvSpPr>
          <p:nvPr/>
        </p:nvSpPr>
        <p:spPr>
          <a:xfrm>
            <a:off x="721518" y="3341389"/>
            <a:ext cx="7772401" cy="1935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all" spc="0" baseline="0">
                <a:solidFill>
                  <a:srgbClr val="632523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материал по учебникам:</a:t>
            </a:r>
          </a:p>
          <a:p>
            <a:pPr marL="342900" indent="-342900" algn="l">
              <a:buAutoNum type="arabicPeriod"/>
            </a:pPr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Савельев И. В. Курс общей физики: учебное пособие. - Санкт-Петербург: Лань. - Том 2: Электричество и магнетизм. Волны. Оптика - 2019. § 69-71, 88-92. </a:t>
            </a: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URL: </a:t>
            </a:r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2"/>
              </a:rPr>
              <a:t>https://e.lanbook.com/book/113945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ru-RU" sz="1600" b="1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Трофимова Т.И. Курс физики. - Екатеринбург: АТП, 2016. </a:t>
            </a:r>
            <a:r>
              <a:rPr lang="ru-RU" sz="1600" b="1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§ 140-152. </a:t>
            </a:r>
            <a:endParaRPr lang="ru-RU" sz="1600" b="1" dirty="0">
              <a:solidFill>
                <a:srgbClr val="37609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6"/>
            <a:ext cx="9144032" cy="620716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96111">
              <a:defRPr sz="3500"/>
            </a:lvl1pPr>
          </a:lstStyle>
          <a:p>
            <a:r>
              <a:t>Основные определения</a:t>
            </a:r>
          </a:p>
        </p:txBody>
      </p:sp>
      <p:sp>
        <p:nvSpPr>
          <p:cNvPr id="107" name="Прямая соединительная линия 3"/>
          <p:cNvSpPr/>
          <p:nvPr/>
        </p:nvSpPr>
        <p:spPr>
          <a:xfrm>
            <a:off x="428596" y="691108"/>
            <a:ext cx="8715404" cy="1589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08" name="Прямоугольник 5"/>
          <p:cNvSpPr txBox="1"/>
          <p:nvPr/>
        </p:nvSpPr>
        <p:spPr>
          <a:xfrm>
            <a:off x="428596" y="968513"/>
            <a:ext cx="8502968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just">
              <a:defRPr b="1">
                <a:solidFill>
                  <a:srgbClr val="4221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000" dirty="0"/>
              <a:t>Электромагнитные колебания — это периодические изменения заряда, силы тока и напряжения, происходящие в электрической цепи. Простейшей системой для наблюдения электромагнитных колебаний служит колебательный контур.</a:t>
            </a:r>
            <a:endParaRPr sz="2000" b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43753" y="5523345"/>
            <a:ext cx="9239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2875541"/>
            <a:ext cx="8502968" cy="19082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1" algn="just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КОЛЕБАТЕЛЬНЫЙ КОНТУР</a:t>
            </a:r>
            <a:r>
              <a:rPr lang="en-US" sz="2000" b="1">
                <a:latin typeface="Verdana" panose="020B0604030504040204" pitchFamily="34" charset="0"/>
                <a:ea typeface="Verdana" panose="020B0604030504040204" pitchFamily="34" charset="0"/>
              </a:rPr>
              <a:t> -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 замкнутая электрическая </a:t>
            </a:r>
          </a:p>
          <a:p>
            <a:pPr lvl="1" algn="just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цепь, содержащая </a:t>
            </a:r>
            <a:r>
              <a:rPr lang="ru-RU" sz="2000" b="1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катушку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 с индуктивностью L,</a:t>
            </a:r>
          </a:p>
          <a:p>
            <a:pPr lvl="1" algn="just"/>
            <a:r>
              <a:rPr lang="ru-RU" sz="2000" b="1" u="sng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конденсатор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 с емкостью С и </a:t>
            </a:r>
            <a:r>
              <a:rPr lang="ru-RU" sz="2000" b="1" u="sng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электрическое</a:t>
            </a:r>
          </a:p>
          <a:p>
            <a:pPr lvl="1" algn="just"/>
            <a:r>
              <a:rPr lang="ru-RU" sz="2000" b="1" u="sng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сопротивление</a:t>
            </a: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 R, в которой могут возбуждаться</a:t>
            </a:r>
          </a:p>
          <a:p>
            <a:pPr lvl="1" algn="just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электрические колебания.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4747364"/>
            <a:ext cx="8502968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Электромагнитная волна - это распространяющиеся в пространстве взаимно перпендикулярные электрическое E(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r,t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и магнитное H(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r,t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поля, удовлетворяющие системе уравнений Максвелла, причем направление распространения n в каждой точке пространства перпендикулярно E и H.</a:t>
            </a:r>
            <a:endParaRPr kumimoji="0" lang="ru-RU" sz="2000" b="1" u="none" strike="noStrike" cap="none" spc="0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/>
          <a:lstStyle/>
          <a:p>
            <a:r>
              <a:rPr lang="ru-RU" dirty="0"/>
              <a:t>Электрические колебания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3641725" y="836613"/>
          <a:ext cx="354647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2" imgW="1333440" imgH="228600" progId="Equation.3">
                  <p:embed/>
                </p:oleObj>
              </mc:Choice>
              <mc:Fallback>
                <p:oleObj name="Уравнение" r:id="rId2" imgW="1333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1725" y="836613"/>
                        <a:ext cx="3546475" cy="6604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482465"/>
              </p:ext>
            </p:extLst>
          </p:nvPr>
        </p:nvGraphicFramePr>
        <p:xfrm>
          <a:off x="3603625" y="1773238"/>
          <a:ext cx="499903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4" imgW="1815840" imgH="393480" progId="Equation.3">
                  <p:embed/>
                </p:oleObj>
              </mc:Choice>
              <mc:Fallback>
                <p:oleObj name="Уравнение" r:id="rId4" imgW="1815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25" y="1773238"/>
                        <a:ext cx="4999038" cy="1008062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3643313" y="3052763"/>
          <a:ext cx="4143375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6" imgW="1625400" imgH="393480" progId="Equation.3">
                  <p:embed/>
                </p:oleObj>
              </mc:Choice>
              <mc:Fallback>
                <p:oleObj name="Уравнение" r:id="rId6" imgW="1625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3052763"/>
                        <a:ext cx="4143375" cy="1023937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90836" y="866154"/>
            <a:ext cx="3032695" cy="65467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Колебания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заряда</a:t>
            </a:r>
            <a:endParaRPr lang="ru-RU" sz="2000" b="1" baseline="-25000" dirty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59517" y="2021544"/>
            <a:ext cx="3032695" cy="65467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Колебания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тока</a:t>
            </a:r>
            <a:endParaRPr lang="ru-RU" sz="2000" b="1" baseline="-25000" dirty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6695" y="3339440"/>
            <a:ext cx="3752443" cy="654671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Колебания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напряжения</a:t>
            </a:r>
            <a:endParaRPr lang="ru-RU" sz="2000" b="1" baseline="-25000" dirty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67760" y="1628800"/>
            <a:ext cx="3436688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076056" y="2975695"/>
            <a:ext cx="3312368" cy="1245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6095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9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>
            <a:normAutofit/>
          </a:bodyPr>
          <a:lstStyle/>
          <a:p>
            <a:br>
              <a:rPr lang="ru-RU" sz="1400" dirty="0"/>
            </a:br>
            <a:br>
              <a:rPr lang="ru-RU" sz="1400" dirty="0"/>
            </a:br>
            <a:r>
              <a:rPr lang="ru-RU" sz="1200" dirty="0"/>
              <a:t>Параметры затухающих колебаний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Объект 2"/>
          <p:cNvSpPr txBox="1">
            <a:spLocks/>
          </p:cNvSpPr>
          <p:nvPr/>
        </p:nvSpPr>
        <p:spPr>
          <a:xfrm>
            <a:off x="323528" y="908720"/>
            <a:ext cx="3200566" cy="5663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Частота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затухающих колебаний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3891714" y="764642"/>
                <a:ext cx="2552493" cy="84388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ru-RU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ru-RU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p>
                              <m: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714" y="764642"/>
                <a:ext cx="2552493" cy="84388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Объект 2"/>
          <p:cNvSpPr txBox="1">
            <a:spLocks/>
          </p:cNvSpPr>
          <p:nvPr/>
        </p:nvSpPr>
        <p:spPr>
          <a:xfrm>
            <a:off x="316033" y="1710513"/>
            <a:ext cx="4104456" cy="5663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Амплитуда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затухающих колебаний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995936" y="1686342"/>
                <a:ext cx="2448272" cy="523220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686342"/>
                <a:ext cx="2448272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Объект 2"/>
          <p:cNvSpPr txBox="1">
            <a:spLocks/>
          </p:cNvSpPr>
          <p:nvPr/>
        </p:nvSpPr>
        <p:spPr>
          <a:xfrm>
            <a:off x="330885" y="2271124"/>
            <a:ext cx="4104456" cy="5663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Начальная амплитуда 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3956623" y="2189411"/>
                <a:ext cx="1936721" cy="513282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ru-RU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623" y="2189411"/>
                <a:ext cx="1936721" cy="51328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3851920" y="2786775"/>
                <a:ext cx="1584176" cy="786241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ru-RU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4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ru-RU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𝝎</m:t>
                          </m:r>
                        </m:den>
                      </m:f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2786775"/>
                <a:ext cx="1584176" cy="78624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Объект 2"/>
          <p:cNvSpPr txBox="1">
            <a:spLocks/>
          </p:cNvSpPr>
          <p:nvPr/>
        </p:nvSpPr>
        <p:spPr>
          <a:xfrm>
            <a:off x="323528" y="2837483"/>
            <a:ext cx="3384376" cy="73553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Период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затухающих колебаний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295246" y="4600178"/>
            <a:ext cx="2943929" cy="5663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релаксации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316033" y="3789040"/>
            <a:ext cx="3226248" cy="6278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Коэффициент затухания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3995936" y="3769876"/>
                <a:ext cx="576064" cy="523220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769876"/>
                <a:ext cx="576064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Объект 2"/>
          <p:cNvSpPr txBox="1">
            <a:spLocks/>
          </p:cNvSpPr>
          <p:nvPr/>
        </p:nvSpPr>
        <p:spPr>
          <a:xfrm>
            <a:off x="316033" y="5157192"/>
            <a:ext cx="3183393" cy="5663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Логарифмический декремент затухания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3851920" y="5227736"/>
                <a:ext cx="1617399" cy="523220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5227736"/>
                <a:ext cx="161739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Объект 2"/>
          <p:cNvSpPr txBox="1">
            <a:spLocks/>
          </p:cNvSpPr>
          <p:nvPr/>
        </p:nvSpPr>
        <p:spPr>
          <a:xfrm>
            <a:off x="293971" y="5877272"/>
            <a:ext cx="2424263" cy="83061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Добротность </a:t>
            </a:r>
            <a:b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колебательной </a:t>
            </a:r>
            <a:b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системы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558797" y="3740740"/>
                <a:ext cx="1381611" cy="5741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ru-RU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den>
                      </m:f>
                    </m:oMath>
                  </m:oMathPara>
                </a14:m>
                <a:endParaRPr lang="ru-RU" sz="20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797" y="3740740"/>
                <a:ext cx="1381611" cy="57419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Прямая соединительная линия 28"/>
          <p:cNvCxnSpPr/>
          <p:nvPr/>
        </p:nvCxnSpPr>
        <p:spPr>
          <a:xfrm>
            <a:off x="467544" y="1628800"/>
            <a:ext cx="838835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3707904" y="888170"/>
            <a:ext cx="0" cy="596983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67544" y="2708920"/>
            <a:ext cx="838835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428475" y="840129"/>
                <a:ext cx="1039580" cy="578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ru-RU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𝑳𝑪</m:t>
                          </m:r>
                        </m:den>
                      </m:f>
                    </m:oMath>
                  </m:oMathPara>
                </a14:m>
                <a:endParaRPr lang="ru-RU" sz="20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475" y="840129"/>
                <a:ext cx="1039580" cy="57823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Прямая соединительная линия 35"/>
          <p:cNvCxnSpPr/>
          <p:nvPr/>
        </p:nvCxnSpPr>
        <p:spPr>
          <a:xfrm>
            <a:off x="467544" y="3645024"/>
            <a:ext cx="838835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Прямоугольник 36"/>
              <p:cNvSpPr/>
              <p:nvPr/>
            </p:nvSpPr>
            <p:spPr>
              <a:xfrm>
                <a:off x="5663641" y="2708920"/>
                <a:ext cx="1932695" cy="957313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en-US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ru-RU" b="1" i="1">
                                      <a:solidFill>
                                        <a:srgbClr val="25406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b="1" i="1">
                                      <a:solidFill>
                                        <a:srgbClr val="25406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ru-RU" b="1" i="1">
                                      <a:solidFill>
                                        <a:srgbClr val="25406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  <m:sup>
                                  <m:r>
                                    <a:rPr lang="ru-RU" b="1" i="1">
                                      <a:solidFill>
                                        <a:srgbClr val="25406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ru-RU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ru-RU" b="1" i="1">
                                      <a:solidFill>
                                        <a:srgbClr val="25406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b="1" i="1">
                                      <a:solidFill>
                                        <a:srgbClr val="25406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p>
                                  <m:r>
                                    <a:rPr lang="ru-RU" b="1" i="1">
                                      <a:solidFill>
                                        <a:srgbClr val="25406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ru-RU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641" y="2708920"/>
                <a:ext cx="1932695" cy="95731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Стрелка вправо 15">
            <a:hlinkClick r:id="" action="ppaction://noaction"/>
          </p:cNvPr>
          <p:cNvSpPr/>
          <p:nvPr/>
        </p:nvSpPr>
        <p:spPr>
          <a:xfrm>
            <a:off x="3347864" y="4725144"/>
            <a:ext cx="252000" cy="252000"/>
          </a:xfrm>
          <a:prstGeom prst="righ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467544" y="4470112"/>
            <a:ext cx="838835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Прямоугольник 39"/>
              <p:cNvSpPr/>
              <p:nvPr/>
            </p:nvSpPr>
            <p:spPr>
              <a:xfrm>
                <a:off x="3891715" y="4445063"/>
                <a:ext cx="1184342" cy="722634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  <m:r>
                        <a:rPr lang="ru-RU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den>
                      </m:f>
                    </m:oMath>
                  </m:oMathPara>
                </a14:m>
                <a:endParaRPr lang="ru-RU" sz="20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40" name="Прямоугольник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715" y="4445063"/>
                <a:ext cx="1184342" cy="72263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Прямая соединительная линия 42"/>
          <p:cNvCxnSpPr/>
          <p:nvPr/>
        </p:nvCxnSpPr>
        <p:spPr>
          <a:xfrm>
            <a:off x="467544" y="5157192"/>
            <a:ext cx="838835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67544" y="5805264"/>
            <a:ext cx="838835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Стрелка вправо 44">
            <a:hlinkClick r:id="" action="ppaction://noaction"/>
          </p:cNvPr>
          <p:cNvSpPr/>
          <p:nvPr/>
        </p:nvSpPr>
        <p:spPr>
          <a:xfrm>
            <a:off x="3347864" y="5301208"/>
            <a:ext cx="252000" cy="252000"/>
          </a:xfrm>
          <a:prstGeom prst="righ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>
            <a:hlinkClick r:id="" action="ppaction://noaction"/>
          </p:cNvPr>
          <p:cNvSpPr/>
          <p:nvPr/>
        </p:nvSpPr>
        <p:spPr>
          <a:xfrm>
            <a:off x="3311888" y="6237312"/>
            <a:ext cx="252000" cy="252000"/>
          </a:xfrm>
          <a:prstGeom prst="righ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Прямоугольник 51"/>
              <p:cNvSpPr/>
              <p:nvPr/>
            </p:nvSpPr>
            <p:spPr>
              <a:xfrm>
                <a:off x="3916383" y="5962625"/>
                <a:ext cx="2042211" cy="792909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𝑸</m:t>
                      </m:r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24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sz="24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r>
                            <a:rPr lang="en-US" sz="24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4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den>
                      </m:f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52" name="Прямоугольник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383" y="5962625"/>
                <a:ext cx="2042211" cy="79290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Стрелка вправо 45">
            <a:hlinkClick r:id="" action="ppaction://noaction"/>
          </p:cNvPr>
          <p:cNvSpPr/>
          <p:nvPr/>
        </p:nvSpPr>
        <p:spPr>
          <a:xfrm>
            <a:off x="3239175" y="2911764"/>
            <a:ext cx="252000" cy="252000"/>
          </a:xfrm>
          <a:prstGeom prst="righ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Заголовок 1"/>
          <p:cNvSpPr txBox="1">
            <a:spLocks/>
          </p:cNvSpPr>
          <p:nvPr/>
        </p:nvSpPr>
        <p:spPr bwMode="auto">
          <a:xfrm>
            <a:off x="28129" y="0"/>
            <a:ext cx="8238876" cy="4343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25406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63252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63252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63252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63252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63252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63252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63252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63252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pPr algn="l"/>
            <a:r>
              <a:rPr lang="ru-RU" sz="1400" dirty="0"/>
              <a:t>Свободные колебания с уменьшающейся амплитудой </a:t>
            </a:r>
            <a:r>
              <a:rPr lang="ru-RU" sz="1400" b="0" dirty="0"/>
              <a:t>называют</a:t>
            </a:r>
            <a:r>
              <a:rPr lang="ru-RU" sz="1400" dirty="0"/>
              <a:t>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затухающими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96336" y="891998"/>
                <a:ext cx="1363771" cy="5781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ru-RU" sz="2000" b="1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Calibri"/>
                        </a:rPr>
                        <m:t>𝝂</m:t>
                      </m:r>
                      <m:r>
                        <a:rPr kumimoji="0" lang="ru-RU" sz="2000" b="1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Calibri"/>
                        </a:rPr>
                        <m:t>=</m:t>
                      </m:r>
                      <m:f>
                        <m:fPr>
                          <m:ctrlPr>
                            <a:rPr kumimoji="0" lang="ru-RU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libri"/>
                            </a:rPr>
                          </m:ctrlPr>
                        </m:fPr>
                        <m:num>
                          <m:r>
                            <a:rPr kumimoji="0" lang="ru-RU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libri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libri"/>
                            </a:rPr>
                            <m:t>𝑻</m:t>
                          </m:r>
                        </m:den>
                      </m:f>
                      <m:r>
                        <a:rPr kumimoji="0" lang="en-US" sz="2000" b="1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Calibri"/>
                        </a:rPr>
                        <m:t>=</m:t>
                      </m:r>
                      <m:f>
                        <m:fPr>
                          <m:ctrlPr>
                            <a:rPr kumimoji="0" lang="en-US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libri"/>
                            </a:rPr>
                          </m:ctrlPr>
                        </m:fPr>
                        <m:num>
                          <m:r>
                            <a:rPr kumimoji="0" lang="en-US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libri"/>
                            </a:rPr>
                            <m:t>𝝎</m:t>
                          </m:r>
                        </m:num>
                        <m:den>
                          <m:r>
                            <a:rPr kumimoji="0" lang="en-US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libri"/>
                            </a:rPr>
                            <m:t>𝟐</m:t>
                          </m:r>
                          <m:r>
                            <a:rPr kumimoji="0" lang="en-US" sz="2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libri"/>
                            </a:rPr>
                            <m:t>𝝅</m:t>
                          </m:r>
                        </m:den>
                      </m:f>
                    </m:oMath>
                  </m:oMathPara>
                </a14:m>
                <a:endParaRPr kumimoji="0" lang="ru-RU" sz="20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Calibri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891998"/>
                <a:ext cx="1363771" cy="57817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9588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  <p:bldP spid="28" grpId="0"/>
      <p:bldP spid="32" grpId="0"/>
      <p:bldP spid="37" grpId="0"/>
      <p:bldP spid="16" grpId="0" animBg="1"/>
      <p:bldP spid="40" grpId="0"/>
      <p:bldP spid="45" grpId="0" animBg="1"/>
      <p:bldP spid="48" grpId="0" animBg="1"/>
      <p:bldP spid="52" grpId="0"/>
      <p:bldP spid="46" grpId="0" animBg="1"/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/>
          <a:lstStyle/>
          <a:p>
            <a:r>
              <a:rPr lang="ru-RU" dirty="0"/>
              <a:t>Период затухающих колебаний</a:t>
            </a:r>
          </a:p>
        </p:txBody>
      </p:sp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24" y="980728"/>
            <a:ext cx="40481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88" name="Picture 4" descr="http://www.its-physics.org/sites/default/files/pictures/articles2/2-2/image0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11083"/>
            <a:ext cx="5134967" cy="341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Стрелка влево 7">
            <a:hlinkClick r:id="" action="ppaction://noaction"/>
          </p:cNvPr>
          <p:cNvSpPr/>
          <p:nvPr/>
        </p:nvSpPr>
        <p:spPr>
          <a:xfrm>
            <a:off x="107857" y="566150"/>
            <a:ext cx="252000" cy="252000"/>
          </a:xfrm>
          <a:prstGeom prst="lef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5724128" y="3361929"/>
                <a:ext cx="3024336" cy="584775"/>
              </a:xfrm>
              <a:prstGeom prst="rect">
                <a:avLst/>
              </a:prstGeom>
              <a:solidFill>
                <a:srgbClr val="FFFF00"/>
              </a:solidFill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32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sz="32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lang="en-US" sz="32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32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  <m:r>
                            <a:rPr lang="en-US" sz="32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3361929"/>
                <a:ext cx="3024336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82053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/>
          <a:lstStyle/>
          <a:p>
            <a:r>
              <a:rPr lang="ru-RU" dirty="0"/>
              <a:t>Время релаксации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Объект 2"/>
          <p:cNvSpPr txBox="1">
            <a:spLocks/>
          </p:cNvSpPr>
          <p:nvPr/>
        </p:nvSpPr>
        <p:spPr>
          <a:xfrm>
            <a:off x="2699678" y="809105"/>
            <a:ext cx="6264809" cy="113740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промежуток времени, за который амплитуда затухающих колебаний уменьшается в </a:t>
            </a:r>
            <a:r>
              <a:rPr lang="ru-RU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</a:t>
            </a:r>
            <a:endParaRPr lang="en-US" sz="20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95536" y="2094818"/>
          <a:ext cx="6002601" cy="1406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2" imgW="1650960" imgH="393480" progId="Equation.3">
                  <p:embed/>
                </p:oleObj>
              </mc:Choice>
              <mc:Fallback>
                <p:oleObj name="Уравнение" r:id="rId2" imgW="1650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094818"/>
                        <a:ext cx="6002601" cy="1406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7113091" y="3433936"/>
          <a:ext cx="12033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4" imgW="406080" imgH="419040" progId="Equation.3">
                  <p:embed/>
                </p:oleObj>
              </mc:Choice>
              <mc:Fallback>
                <p:oleObj name="Уравнение" r:id="rId4" imgW="4060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3091" y="3433936"/>
                        <a:ext cx="1203325" cy="1219200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C0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7396931" y="2420888"/>
          <a:ext cx="12795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Уравнение" r:id="rId6" imgW="431640" imgH="203040" progId="Equation.3">
                  <p:embed/>
                </p:oleObj>
              </mc:Choice>
              <mc:Fallback>
                <p:oleObj name="Уравнение" r:id="rId6" imgW="431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6931" y="2420888"/>
                        <a:ext cx="12795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Стрелка вправо 10"/>
          <p:cNvSpPr/>
          <p:nvPr/>
        </p:nvSpPr>
        <p:spPr>
          <a:xfrm>
            <a:off x="6682831" y="2626607"/>
            <a:ext cx="360000" cy="360000"/>
          </a:xfrm>
          <a:prstGeom prst="rightArrow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6332476" y="3645024"/>
            <a:ext cx="360000" cy="360000"/>
          </a:xfrm>
          <a:prstGeom prst="rightArrow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1115616" y="5042227"/>
            <a:ext cx="7848872" cy="1448565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Коэффициент затухания </a:t>
            </a:r>
          </a:p>
          <a:p>
            <a:pPr marL="368046" indent="-285750"/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обратно пропорционален времени релаксации</a:t>
            </a:r>
          </a:p>
          <a:p>
            <a:pPr marL="368046" indent="-285750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показывает во сколько раз амплитуда уменьшается за единицу времени </a:t>
            </a:r>
            <a:endParaRPr lang="en-US" sz="2000" b="0" i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1115616" y="3748019"/>
            <a:ext cx="4732242" cy="1058684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релаксации </a:t>
            </a:r>
            <a:b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обратно пропорционально </a:t>
            </a:r>
            <a:b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коэффициенту затухания</a:t>
            </a:r>
            <a:endParaRPr lang="en-US" sz="20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496286" y="5138029"/>
                <a:ext cx="576064" cy="58477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86" y="5138029"/>
                <a:ext cx="576064" cy="5847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539552" y="3654575"/>
                <a:ext cx="576064" cy="58477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</m:oMath>
                  </m:oMathPara>
                </a14:m>
                <a:endParaRPr lang="ru-RU" sz="32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654575"/>
                <a:ext cx="576064" cy="5847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Объект 2"/>
              <p:cNvSpPr txBox="1">
                <a:spLocks/>
              </p:cNvSpPr>
              <p:nvPr/>
            </p:nvSpPr>
            <p:spPr>
              <a:xfrm>
                <a:off x="503760" y="800799"/>
                <a:ext cx="2052016" cy="1135099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no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32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8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4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82296" indent="0">
                  <a:buFont typeface="Arial" charset="0"/>
                  <a:buNone/>
                </a:pPr>
                <a:r>
                  <a:rPr lang="ru-RU" sz="2000" dirty="0">
                    <a:solidFill>
                      <a:schemeClr val="accent3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Время релаксации</a:t>
                </a:r>
              </a:p>
              <a:p>
                <a:pPr marL="82296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</m:oMath>
                  </m:oMathPara>
                </a14:m>
                <a:endParaRPr lang="ru-RU" dirty="0">
                  <a:solidFill>
                    <a:schemeClr val="accent3">
                      <a:lumMod val="50000"/>
                    </a:schemeClr>
                  </a:solidFill>
                </a:endParaRPr>
              </a:p>
              <a:p>
                <a:pPr marL="82296" indent="0">
                  <a:buFont typeface="Arial" charset="0"/>
                  <a:buNone/>
                </a:pPr>
                <a:endParaRPr lang="en-US" sz="2000" b="0" i="1" dirty="0">
                  <a:solidFill>
                    <a:schemeClr val="accent3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18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60" y="800799"/>
                <a:ext cx="2052016" cy="113509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Стрелка влево 2">
            <a:hlinkClick r:id="" action="ppaction://noaction"/>
          </p:cNvPr>
          <p:cNvSpPr/>
          <p:nvPr/>
        </p:nvSpPr>
        <p:spPr>
          <a:xfrm>
            <a:off x="107857" y="566150"/>
            <a:ext cx="252000" cy="252000"/>
          </a:xfrm>
          <a:prstGeom prst="lef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995936" y="2160693"/>
            <a:ext cx="2446112" cy="126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040052" y="1992453"/>
            <a:ext cx="1554396" cy="126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1972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4" grpId="0" animBg="1"/>
      <p:bldP spid="15" grpId="0" animBg="1"/>
      <p:bldP spid="16" grpId="0"/>
      <p:bldP spid="17" grpId="0"/>
      <p:bldP spid="3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/>
          <a:lstStyle/>
          <a:p>
            <a:r>
              <a:rPr lang="ru-RU" sz="3000" dirty="0"/>
              <a:t>Логарифмический декремент </a:t>
            </a:r>
            <a:r>
              <a:rPr lang="ru-RU" sz="3000" b="0" dirty="0"/>
              <a:t>затухания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Объект 2"/>
          <p:cNvSpPr txBox="1">
            <a:spLocks/>
          </p:cNvSpPr>
          <p:nvPr/>
        </p:nvSpPr>
        <p:spPr>
          <a:xfrm>
            <a:off x="3995936" y="809105"/>
            <a:ext cx="5040560" cy="822642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натуральный логарифм двух последовательных амплитуд</a:t>
            </a:r>
            <a:endParaRPr lang="en-US" sz="20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908004" y="3186927"/>
            <a:ext cx="6200500" cy="962153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Характеризует степень затухания –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показывает за какое количество колебаний амплитуда уменьшается в 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</a:t>
            </a:r>
            <a:endParaRPr lang="en-US" sz="1800" i="1" dirty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2296" indent="0">
              <a:buNone/>
            </a:pPr>
            <a:endParaRPr lang="en-US" sz="1800" b="0" i="1" dirty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91143" y="764704"/>
            <a:ext cx="3507286" cy="702658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Font typeface="Arial" charset="0"/>
              <a:buNone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Логарифмический декремент затухания</a:t>
            </a:r>
            <a:endParaRPr lang="en-US" sz="2000" b="0" i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18509" y="4334622"/>
            <a:ext cx="1345179" cy="51339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Пусть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1331640" y="4259214"/>
                <a:ext cx="1368152" cy="46166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ru-RU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4259214"/>
                <a:ext cx="1368152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3442238" y="4026105"/>
                <a:ext cx="2664296" cy="861326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238" y="4026105"/>
                <a:ext cx="2664296" cy="86132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Объект 2"/>
          <p:cNvSpPr txBox="1">
            <a:spLocks/>
          </p:cNvSpPr>
          <p:nvPr/>
        </p:nvSpPr>
        <p:spPr>
          <a:xfrm>
            <a:off x="2555776" y="4334622"/>
            <a:ext cx="956602" cy="51339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тогда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6012160" y="4147152"/>
            <a:ext cx="3096344" cy="79401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т.е. за одно колебание </a:t>
            </a:r>
            <a:b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амплитуда уменьшится </a:t>
            </a:r>
            <a:b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en-US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378240" y="5221849"/>
            <a:ext cx="1345179" cy="51339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Пусть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1187624" y="5146441"/>
                <a:ext cx="1368152" cy="46166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ru-RU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146441"/>
                <a:ext cx="1368152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2987824" y="4913332"/>
                <a:ext cx="3384376" cy="861326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ru-RU" sz="24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sz="24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4913332"/>
                <a:ext cx="3384376" cy="86132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Объект 2"/>
          <p:cNvSpPr txBox="1">
            <a:spLocks/>
          </p:cNvSpPr>
          <p:nvPr/>
        </p:nvSpPr>
        <p:spPr>
          <a:xfrm>
            <a:off x="2483768" y="5221849"/>
            <a:ext cx="956602" cy="513396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тогда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Объект 2"/>
              <p:cNvSpPr txBox="1">
                <a:spLocks/>
              </p:cNvSpPr>
              <p:nvPr/>
            </p:nvSpPr>
            <p:spPr>
              <a:xfrm>
                <a:off x="6012160" y="5131694"/>
                <a:ext cx="3096344" cy="103361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>
                <a:no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32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8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4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82296" indent="0">
                  <a:buNone/>
                </a:pPr>
                <a: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т.е. за одно колебание </a:t>
                </a:r>
                <a:b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амплитуда уменьшится </a:t>
                </a:r>
                <a:b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ru-RU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sup>
                    </m:sSup>
                  </m:oMath>
                </a14:m>
                <a:r>
                  <a:rPr lang="ru-RU" sz="1600" b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раз</a:t>
                </a:r>
                <a:endParaRPr lang="en-US" sz="1600" b="0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5131694"/>
                <a:ext cx="3096344" cy="1033610"/>
              </a:xfrm>
              <a:prstGeom prst="rect">
                <a:avLst/>
              </a:prstGeom>
              <a:blipFill rotWithShape="0">
                <a:blip r:embed="rId7"/>
                <a:stretch>
                  <a:fillRect t="-1775" b="-27811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Объект 2"/>
          <p:cNvSpPr txBox="1">
            <a:spLocks/>
          </p:cNvSpPr>
          <p:nvPr/>
        </p:nvSpPr>
        <p:spPr>
          <a:xfrm>
            <a:off x="5990873" y="6073524"/>
            <a:ext cx="3096344" cy="667844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амплитуда уменьшится </a:t>
            </a:r>
            <a:b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 за 3 колебания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5033482" y="6093296"/>
            <a:ext cx="957391" cy="340565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или: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318902" y="6021288"/>
            <a:ext cx="4675528" cy="683357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Величина, постоянная для данной колебательной системы</a:t>
            </a:r>
            <a:endParaRPr lang="en-US" sz="1800" i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Прямоугольник 29"/>
              <p:cNvSpPr/>
              <p:nvPr/>
            </p:nvSpPr>
            <p:spPr>
              <a:xfrm>
                <a:off x="683568" y="1556792"/>
                <a:ext cx="7875870" cy="1054071"/>
              </a:xfrm>
              <a:prstGeom prst="rect">
                <a:avLst/>
              </a:prstGeom>
              <a:solidFill>
                <a:schemeClr val="bg1"/>
              </a:solidFill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0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𝐥𝐧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0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𝐥𝐧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0" name="Прямоугольник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556792"/>
                <a:ext cx="7875870" cy="105407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Стрелка влево 31">
            <a:hlinkClick r:id="" action="ppaction://noaction"/>
          </p:cNvPr>
          <p:cNvSpPr/>
          <p:nvPr/>
        </p:nvSpPr>
        <p:spPr>
          <a:xfrm>
            <a:off x="107857" y="566150"/>
            <a:ext cx="252000" cy="252000"/>
          </a:xfrm>
          <a:prstGeom prst="lef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1640900"/>
            <a:ext cx="4892223" cy="1032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 стрелкой 28"/>
          <p:cNvCxnSpPr/>
          <p:nvPr/>
        </p:nvCxnSpPr>
        <p:spPr>
          <a:xfrm flipH="1">
            <a:off x="7470322" y="2424380"/>
            <a:ext cx="396044" cy="209109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6247266" y="1679247"/>
            <a:ext cx="2446112" cy="1032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236296" y="1601230"/>
            <a:ext cx="1577361" cy="1032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Объект 2"/>
              <p:cNvSpPr txBox="1">
                <a:spLocks/>
              </p:cNvSpPr>
              <p:nvPr/>
            </p:nvSpPr>
            <p:spPr>
              <a:xfrm>
                <a:off x="971600" y="3173337"/>
                <a:ext cx="2081047" cy="867870"/>
              </a:xfrm>
              <a:prstGeom prst="rect">
                <a:avLst/>
              </a:prstGeom>
              <a:noFill/>
              <a:effectLst/>
            </p:spPr>
            <p:txBody>
              <a:bodyPr>
                <a:no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32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8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4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 b="1" kern="1200">
                    <a:solidFill>
                      <a:srgbClr val="25406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82296" indent="0">
                  <a:buNone/>
                </a:pPr>
                <a:r>
                  <a:rPr lang="ru-RU" sz="1800" dirty="0">
                    <a:solidFill>
                      <a:schemeClr val="bg1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Физический смысл </a:t>
                </a:r>
                <a14:m>
                  <m:oMath xmlns:m="http://schemas.openxmlformats.org/officeDocument/2006/math">
                    <m:r>
                      <a:rPr lang="ru-RU" sz="180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Verdana" panose="020B0604030504040204" pitchFamily="34" charset="0"/>
                      </a:rPr>
                      <m:t>𝝀</m:t>
                    </m:r>
                  </m:oMath>
                </a14:m>
                <a:endParaRPr lang="en-US" sz="1800" b="0" i="1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34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173337"/>
                <a:ext cx="2081047" cy="867870"/>
              </a:xfrm>
              <a:prstGeom prst="rect">
                <a:avLst/>
              </a:prstGeom>
              <a:blipFill rotWithShape="0">
                <a:blip r:embed="rId9"/>
                <a:stretch>
                  <a:fillRect t="-4225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Стрелка вправо 34"/>
          <p:cNvSpPr/>
          <p:nvPr/>
        </p:nvSpPr>
        <p:spPr>
          <a:xfrm>
            <a:off x="509588" y="3269586"/>
            <a:ext cx="360000" cy="360000"/>
          </a:xfrm>
          <a:prstGeom prst="rightArrow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бъект 2"/>
          <p:cNvSpPr txBox="1">
            <a:spLocks/>
          </p:cNvSpPr>
          <p:nvPr/>
        </p:nvSpPr>
        <p:spPr>
          <a:xfrm>
            <a:off x="4740654" y="2673159"/>
            <a:ext cx="4375964" cy="634572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en-US" sz="1600" b="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</a:t>
            </a:r>
            <a:r>
              <a:rPr lang="en-US" sz="1600" b="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колебаний за время уменьшения амплитуды в </a:t>
            </a:r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lang="ru-RU" sz="16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</a:t>
            </a:r>
            <a:endParaRPr lang="en-US" sz="16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884368" y="1578604"/>
            <a:ext cx="788681" cy="1032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964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 animBg="1"/>
      <p:bldP spid="13" grpId="0"/>
      <p:bldP spid="14" grpId="0"/>
      <p:bldP spid="15" grpId="0" animBg="1"/>
      <p:bldP spid="17" grpId="0" animBg="1"/>
      <p:bldP spid="19" grpId="0" animBg="1"/>
      <p:bldP spid="20" grpId="0"/>
      <p:bldP spid="21" grpId="0"/>
      <p:bldP spid="22" grpId="0" animBg="1"/>
      <p:bldP spid="24" grpId="0" animBg="1"/>
      <p:bldP spid="26" grpId="0"/>
      <p:bldP spid="27" grpId="0"/>
      <p:bldP spid="25" grpId="0"/>
      <p:bldP spid="30" grpId="0" animBg="1"/>
      <p:bldP spid="32" grpId="0" animBg="1"/>
      <p:bldP spid="3" grpId="0" animBg="1"/>
      <p:bldP spid="28" grpId="0" animBg="1"/>
      <p:bldP spid="33" grpId="0" animBg="1"/>
      <p:bldP spid="34" grpId="0"/>
      <p:bldP spid="35" grpId="0" animBg="1"/>
      <p:bldP spid="36" grpId="0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/>
          <a:lstStyle/>
          <a:p>
            <a:r>
              <a:rPr lang="ru-RU" sz="3200" dirty="0"/>
              <a:t>Добротность колебательной системы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33916" y="1484784"/>
                <a:ext cx="9116434" cy="989438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𝑸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запасенная энергия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потери энергии за период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d>
                            <m:d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6" y="1484784"/>
                <a:ext cx="9116434" cy="98943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Объект 2"/>
          <p:cNvSpPr txBox="1">
            <a:spLocks/>
          </p:cNvSpPr>
          <p:nvPr/>
        </p:nvSpPr>
        <p:spPr>
          <a:xfrm>
            <a:off x="323528" y="764704"/>
            <a:ext cx="5112568" cy="659023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en-US" sz="1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характеризует потери энергии колебательной системы за период</a:t>
            </a:r>
            <a:endParaRPr lang="en-US" sz="18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875571" y="5470010"/>
            <a:ext cx="5376949" cy="1343366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>
              <a:buNone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Добротность</a:t>
            </a: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означает</a:t>
            </a: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качественность</a:t>
            </a: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чем больше добротность системы,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 ближе она к идеальной,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 медленнее затухают колебания</a:t>
            </a:r>
            <a:endParaRPr lang="en-US" sz="18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9" name="Группа 22"/>
          <p:cNvGrpSpPr/>
          <p:nvPr/>
        </p:nvGrpSpPr>
        <p:grpSpPr>
          <a:xfrm>
            <a:off x="35496" y="3619852"/>
            <a:ext cx="3816424" cy="3132634"/>
            <a:chOff x="294334" y="1384271"/>
            <a:chExt cx="2726655" cy="2584620"/>
          </a:xfrm>
        </p:grpSpPr>
        <p:grpSp>
          <p:nvGrpSpPr>
            <p:cNvPr id="10" name="Группа 21"/>
            <p:cNvGrpSpPr/>
            <p:nvPr/>
          </p:nvGrpSpPr>
          <p:grpSpPr>
            <a:xfrm>
              <a:off x="627401" y="1384271"/>
              <a:ext cx="2370578" cy="2022333"/>
              <a:chOff x="627401" y="1384271"/>
              <a:chExt cx="2370578" cy="2022333"/>
            </a:xfrm>
          </p:grpSpPr>
          <p:graphicFrame>
            <p:nvGraphicFramePr>
              <p:cNvPr id="15" name="Object 3"/>
              <p:cNvGraphicFramePr>
                <a:graphicFrameLocks noChangeAspect="1"/>
              </p:cNvGraphicFramePr>
              <p:nvPr/>
            </p:nvGraphicFramePr>
            <p:xfrm>
              <a:off x="1199310" y="1591327"/>
              <a:ext cx="1656579" cy="54136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Формула" r:id="rId4" imgW="850680" imgH="241200" progId="Equation.3">
                      <p:embed/>
                    </p:oleObj>
                  </mc:Choice>
                  <mc:Fallback>
                    <p:oleObj name="Формула" r:id="rId4" imgW="85068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99310" y="1591327"/>
                            <a:ext cx="1656579" cy="54136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6" name="Группа 35"/>
              <p:cNvGrpSpPr/>
              <p:nvPr/>
            </p:nvGrpSpPr>
            <p:grpSpPr>
              <a:xfrm>
                <a:off x="627401" y="1384271"/>
                <a:ext cx="2370578" cy="2022333"/>
                <a:chOff x="6677541" y="2000240"/>
                <a:chExt cx="2312410" cy="1644662"/>
              </a:xfrm>
            </p:grpSpPr>
            <p:cxnSp>
              <p:nvCxnSpPr>
                <p:cNvPr id="17" name="Прямая со стрелкой 16"/>
                <p:cNvCxnSpPr/>
                <p:nvPr/>
              </p:nvCxnSpPr>
              <p:spPr>
                <a:xfrm rot="5400000" flipH="1" flipV="1">
                  <a:off x="5894000" y="2821380"/>
                  <a:ext cx="1643074" cy="79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 стрелкой 17"/>
                <p:cNvCxnSpPr/>
                <p:nvPr/>
              </p:nvCxnSpPr>
              <p:spPr>
                <a:xfrm>
                  <a:off x="6703935" y="3643314"/>
                  <a:ext cx="2286016" cy="15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Полилиния 18"/>
                <p:cNvSpPr/>
                <p:nvPr/>
              </p:nvSpPr>
              <p:spPr>
                <a:xfrm>
                  <a:off x="6711193" y="2466363"/>
                  <a:ext cx="2075649" cy="1105513"/>
                </a:xfrm>
                <a:custGeom>
                  <a:avLst/>
                  <a:gdLst>
                    <a:gd name="connsiteX0" fmla="*/ 0 w 1585519"/>
                    <a:gd name="connsiteY0" fmla="*/ 0 h 1023457"/>
                    <a:gd name="connsiteX1" fmla="*/ 184557 w 1585519"/>
                    <a:gd name="connsiteY1" fmla="*/ 260059 h 1023457"/>
                    <a:gd name="connsiteX2" fmla="*/ 612396 w 1585519"/>
                    <a:gd name="connsiteY2" fmla="*/ 629175 h 1023457"/>
                    <a:gd name="connsiteX3" fmla="*/ 1149291 w 1585519"/>
                    <a:gd name="connsiteY3" fmla="*/ 906011 h 1023457"/>
                    <a:gd name="connsiteX4" fmla="*/ 1585519 w 1585519"/>
                    <a:gd name="connsiteY4" fmla="*/ 1023457 h 1023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85519" h="1023457">
                      <a:moveTo>
                        <a:pt x="0" y="0"/>
                      </a:moveTo>
                      <a:cubicBezTo>
                        <a:pt x="41245" y="77598"/>
                        <a:pt x="82491" y="155196"/>
                        <a:pt x="184557" y="260059"/>
                      </a:cubicBezTo>
                      <a:cubicBezTo>
                        <a:pt x="286623" y="364922"/>
                        <a:pt x="451607" y="521516"/>
                        <a:pt x="612396" y="629175"/>
                      </a:cubicBezTo>
                      <a:cubicBezTo>
                        <a:pt x="773185" y="736834"/>
                        <a:pt x="987104" y="840297"/>
                        <a:pt x="1149291" y="906011"/>
                      </a:cubicBezTo>
                      <a:cubicBezTo>
                        <a:pt x="1311478" y="971725"/>
                        <a:pt x="1424730" y="989901"/>
                        <a:pt x="1585519" y="1023457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>
                  <a:off x="6677541" y="3186893"/>
                  <a:ext cx="924935" cy="1642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 rot="5400000">
                  <a:off x="7418676" y="3444556"/>
                  <a:ext cx="369313" cy="1713"/>
                </a:xfrm>
                <a:prstGeom prst="line">
                  <a:avLst/>
                </a:prstGeom>
                <a:ln w="19050">
                  <a:prstDash val="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aphicFrame>
          <p:nvGraphicFramePr>
            <p:cNvPr id="11" name="Object 5"/>
            <p:cNvGraphicFramePr>
              <a:graphicFrameLocks noChangeAspect="1"/>
            </p:cNvGraphicFramePr>
            <p:nvPr/>
          </p:nvGraphicFramePr>
          <p:xfrm>
            <a:off x="294334" y="1748121"/>
            <a:ext cx="308679" cy="3725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6" imgW="190440" imgH="228600" progId="Equation.3">
                    <p:embed/>
                  </p:oleObj>
                </mc:Choice>
                <mc:Fallback>
                  <p:oleObj name="Формула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334" y="1748121"/>
                          <a:ext cx="308679" cy="3725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6"/>
            <p:cNvGraphicFramePr>
              <a:graphicFrameLocks noChangeAspect="1"/>
            </p:cNvGraphicFramePr>
            <p:nvPr/>
          </p:nvGraphicFramePr>
          <p:xfrm>
            <a:off x="1432590" y="3316922"/>
            <a:ext cx="248229" cy="6519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8" imgW="152334" imgH="393529" progId="Equation.3">
                    <p:embed/>
                  </p:oleObj>
                </mc:Choice>
                <mc:Fallback>
                  <p:oleObj name="Формула" r:id="rId8" imgW="152334" imgH="39352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2590" y="3316922"/>
                          <a:ext cx="248229" cy="6519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7"/>
            <p:cNvGraphicFramePr>
              <a:graphicFrameLocks noChangeAspect="1"/>
            </p:cNvGraphicFramePr>
            <p:nvPr/>
          </p:nvGraphicFramePr>
          <p:xfrm>
            <a:off x="2855889" y="3502026"/>
            <a:ext cx="165100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10" imgW="101468" imgH="177569" progId="Equation.3">
                    <p:embed/>
                  </p:oleObj>
                </mc:Choice>
                <mc:Fallback>
                  <p:oleObj name="Формула" r:id="rId10" imgW="101468" imgH="17756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5889" y="3502026"/>
                          <a:ext cx="165100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8"/>
            <p:cNvGraphicFramePr>
              <a:graphicFrameLocks noChangeAspect="1"/>
            </p:cNvGraphicFramePr>
            <p:nvPr/>
          </p:nvGraphicFramePr>
          <p:xfrm>
            <a:off x="346075" y="3178175"/>
            <a:ext cx="282521" cy="3968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12" imgW="126725" imgH="177415" progId="Equation.3">
                    <p:embed/>
                  </p:oleObj>
                </mc:Choice>
                <mc:Fallback>
                  <p:oleObj name="Формула" r:id="rId12" imgW="126725" imgH="17741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075" y="3178175"/>
                          <a:ext cx="282521" cy="3968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5072344" y="4419515"/>
                <a:ext cx="2311680" cy="909673"/>
              </a:xfrm>
              <a:prstGeom prst="rect">
                <a:avLst/>
              </a:prstGeom>
              <a:ln w="22225"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𝑸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sz="2800" b="1" i="1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344" y="4419515"/>
                <a:ext cx="2311680" cy="90967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2225"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Стрелка влево 30">
            <a:hlinkClick r:id="" action="ppaction://noaction"/>
          </p:cNvPr>
          <p:cNvSpPr/>
          <p:nvPr/>
        </p:nvSpPr>
        <p:spPr>
          <a:xfrm>
            <a:off x="107857" y="566150"/>
            <a:ext cx="252000" cy="252000"/>
          </a:xfrm>
          <a:prstGeom prst="leftArrow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Прямоугольник 32"/>
              <p:cNvSpPr/>
              <p:nvPr/>
            </p:nvSpPr>
            <p:spPr>
              <a:xfrm>
                <a:off x="84665" y="2722787"/>
                <a:ext cx="2644163" cy="53931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  <m:d>
                        <m:d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3" name="Прямоугольник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5" y="2722787"/>
                <a:ext cx="2644163" cy="5393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3512013" y="2745669"/>
                <a:ext cx="2644163" cy="539315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d>
                        <m:dPr>
                          <m:ctrlP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  <m:r>
                            <a:rPr lang="en-US" sz="28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013" y="2745669"/>
                <a:ext cx="2644163" cy="53931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Стрелка вправо 34"/>
          <p:cNvSpPr/>
          <p:nvPr/>
        </p:nvSpPr>
        <p:spPr>
          <a:xfrm>
            <a:off x="2992476" y="2813830"/>
            <a:ext cx="360000" cy="360000"/>
          </a:xfrm>
          <a:prstGeom prst="rightArrow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Прямоугольник 36"/>
              <p:cNvSpPr/>
              <p:nvPr/>
            </p:nvSpPr>
            <p:spPr>
              <a:xfrm>
                <a:off x="7827218" y="4737768"/>
                <a:ext cx="1259632" cy="722314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ru-RU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000" b="1" i="1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0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218" y="4737768"/>
                <a:ext cx="1259632" cy="72231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7819998" y="4314540"/>
                <a:ext cx="1274901" cy="400110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ru-RU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en-US" sz="20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ru-RU" sz="20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9998" y="4314540"/>
                <a:ext cx="1274901" cy="400110"/>
              </a:xfrm>
              <a:prstGeom prst="rect">
                <a:avLst/>
              </a:prstGeom>
              <a:blipFill rotWithShape="0">
                <a:blip r:embed="rId18"/>
                <a:stretch>
                  <a:fillRect b="-15385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Прямоугольник 38"/>
              <p:cNvSpPr/>
              <p:nvPr/>
            </p:nvSpPr>
            <p:spPr>
              <a:xfrm>
                <a:off x="6497592" y="3108556"/>
                <a:ext cx="2635719" cy="989438"/>
              </a:xfrm>
              <a:prstGeom prst="rect">
                <a:avLst/>
              </a:prstGeom>
              <a:ln w="2222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𝑸</m:t>
                      </m:r>
                      <m:r>
                        <a:rPr lang="ru-RU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25406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en-US" sz="2800" b="1" i="1" smtClean="0">
                              <a:solidFill>
                                <a:srgbClr val="25406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  <m:d>
                            <m:dPr>
                              <m:ctrlP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solidFill>
                                    <a:srgbClr val="25406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ru-RU" sz="2800" b="1" dirty="0">
                  <a:solidFill>
                    <a:srgbClr val="254061"/>
                  </a:solidFill>
                </a:endParaRPr>
              </a:p>
            </p:txBody>
          </p:sp>
        </mc:Choice>
        <mc:Fallback xmlns="">
          <p:sp>
            <p:nvSpPr>
              <p:cNvPr id="39" name="Прямоугольник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592" y="3108556"/>
                <a:ext cx="2635719" cy="989438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Стрелка вправо 39"/>
          <p:cNvSpPr/>
          <p:nvPr/>
        </p:nvSpPr>
        <p:spPr>
          <a:xfrm>
            <a:off x="6078201" y="3546816"/>
            <a:ext cx="360000" cy="360000"/>
          </a:xfrm>
          <a:prstGeom prst="rightArrow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9473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28" grpId="0" animBg="1"/>
      <p:bldP spid="31" grpId="0" animBg="1"/>
      <p:bldP spid="33" grpId="0"/>
      <p:bldP spid="34" grpId="0"/>
      <p:bldP spid="35" grpId="0" animBg="1"/>
      <p:bldP spid="37" grpId="0"/>
      <p:bldP spid="38" grpId="0"/>
      <p:bldP spid="39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/>
          <a:lstStyle/>
          <a:p>
            <a:r>
              <a:rPr lang="ru-RU" dirty="0"/>
              <a:t>Режимы затухающих колебаний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40206"/>
            <a:ext cx="7905399" cy="496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509588" y="692150"/>
            <a:ext cx="8640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30896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6"/>
            <a:ext cx="9144032" cy="620716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96111">
              <a:defRPr sz="3500"/>
            </a:lvl1pPr>
          </a:lstStyle>
          <a:p>
            <a:r>
              <a:rPr lang="ru-RU" dirty="0"/>
              <a:t>Поток энергии</a:t>
            </a:r>
            <a:endParaRPr dirty="0"/>
          </a:p>
        </p:txBody>
      </p:sp>
      <p:sp>
        <p:nvSpPr>
          <p:cNvPr id="145" name="Прямая соединительная линия 3"/>
          <p:cNvSpPr/>
          <p:nvPr/>
        </p:nvSpPr>
        <p:spPr>
          <a:xfrm>
            <a:off x="428596" y="691108"/>
            <a:ext cx="8715404" cy="1588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897030" y="1607127"/>
            <a:ext cx="9239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843267"/>
            <a:ext cx="8469434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3600" dirty="0"/>
              <a:t>Плотность потока энергии – энергия переносимая волной в 1 с через единичную площадку, перпендикулярную скорости волны.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600" y="3639615"/>
            <a:ext cx="6829425" cy="16192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Заголовок 1"/>
          <p:cNvSpPr txBox="1">
            <a:spLocks noGrp="1"/>
          </p:cNvSpPr>
          <p:nvPr>
            <p:ph type="title"/>
          </p:nvPr>
        </p:nvSpPr>
        <p:spPr>
          <a:xfrm>
            <a:off x="0" y="-26"/>
            <a:ext cx="9144032" cy="620716"/>
          </a:xfrm>
          <a:prstGeom prst="rect">
            <a:avLst/>
          </a:prstGeom>
        </p:spPr>
        <p:txBody>
          <a:bodyPr>
            <a:normAutofit/>
          </a:bodyPr>
          <a:lstStyle>
            <a:lvl1pPr defTabSz="896111">
              <a:defRPr sz="3500"/>
            </a:lvl1pPr>
          </a:lstStyle>
          <a:p>
            <a:r>
              <a:rPr lang="ru-RU" sz="2400" dirty="0"/>
              <a:t>Формула скорости электромагнитной волны</a:t>
            </a:r>
            <a:endParaRPr sz="2400" dirty="0"/>
          </a:p>
        </p:txBody>
      </p:sp>
      <p:sp>
        <p:nvSpPr>
          <p:cNvPr id="145" name="Прямая соединительная линия 3"/>
          <p:cNvSpPr/>
          <p:nvPr/>
        </p:nvSpPr>
        <p:spPr>
          <a:xfrm>
            <a:off x="428596" y="691108"/>
            <a:ext cx="8715404" cy="1588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897030" y="1607127"/>
            <a:ext cx="9239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aphicFrame>
        <p:nvGraphicFramePr>
          <p:cNvPr id="7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079595"/>
              </p:ext>
            </p:extLst>
          </p:nvPr>
        </p:nvGraphicFramePr>
        <p:xfrm>
          <a:off x="2518553" y="1486581"/>
          <a:ext cx="4535487" cy="1310640"/>
        </p:xfrm>
        <a:graphic>
          <a:graphicData uri="http://schemas.openxmlformats.org/drawingml/2006/table">
            <a:tbl>
              <a:tblPr/>
              <a:tblGrid>
                <a:gridCol w="4535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3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 = </a:t>
                      </a:r>
                      <a:r>
                        <a:rPr kumimoji="0" lang="ru-RU" sz="8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λ</a:t>
                      </a:r>
                      <a:r>
                        <a:rPr kumimoji="0" lang="ru-RU" sz="8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 ∙ </a:t>
                      </a:r>
                      <a:r>
                        <a:rPr kumimoji="0" lang="ru-RU" sz="8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ν</a:t>
                      </a:r>
                      <a:endParaRPr kumimoji="0" lang="ru-RU" sz="8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243137"/>
              </p:ext>
            </p:extLst>
          </p:nvPr>
        </p:nvGraphicFramePr>
        <p:xfrm>
          <a:off x="1816085" y="2945337"/>
          <a:ext cx="5940425" cy="285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38880" imgH="2838377" progId="Word.Document.8">
                  <p:embed/>
                </p:oleObj>
              </mc:Choice>
              <mc:Fallback>
                <p:oleObj name="Document" r:id="rId2" imgW="5938880" imgH="283837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085" y="2945337"/>
                        <a:ext cx="5940425" cy="2852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04455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DDD9C3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DD9C3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DD9C3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556</Words>
  <Application>Microsoft Office PowerPoint</Application>
  <PresentationFormat>Экран (4:3)</PresentationFormat>
  <Paragraphs>89</Paragraphs>
  <Slides>11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Cambria Math</vt:lpstr>
      <vt:lpstr>Helvetica</vt:lpstr>
      <vt:lpstr>Tahoma</vt:lpstr>
      <vt:lpstr>Verdana</vt:lpstr>
      <vt:lpstr>Wingdings</vt:lpstr>
      <vt:lpstr>Тема Office</vt:lpstr>
      <vt:lpstr>Уравнение</vt:lpstr>
      <vt:lpstr>Формула</vt:lpstr>
      <vt:lpstr>Document</vt:lpstr>
      <vt:lpstr>Электромагнитные колебания и волны</vt:lpstr>
      <vt:lpstr>Основные определения</vt:lpstr>
      <vt:lpstr>Электрические колебания</vt:lpstr>
      <vt:lpstr>  Параметры затухающих колебаний</vt:lpstr>
      <vt:lpstr>Период затухающих колебаний</vt:lpstr>
      <vt:lpstr>Время релаксации</vt:lpstr>
      <vt:lpstr>Логарифмический декремент затухания</vt:lpstr>
      <vt:lpstr>Добротность колебательной системы</vt:lpstr>
      <vt:lpstr>Режимы затухающих колебаний</vt:lpstr>
      <vt:lpstr>Поток энергии</vt:lpstr>
      <vt:lpstr>Формула скорости электромагнитной волны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Механические колебания и волны</dc:title>
  <cp:lastModifiedBy>Admin</cp:lastModifiedBy>
  <cp:revision>17</cp:revision>
  <dcterms:modified xsi:type="dcterms:W3CDTF">2023-10-12T08:05:32Z</dcterms:modified>
</cp:coreProperties>
</file>