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3495"/>
    <a:srgbClr val="09369B"/>
    <a:srgbClr val="150B99"/>
    <a:srgbClr val="170CAC"/>
    <a:srgbClr val="04186C"/>
    <a:srgbClr val="0D1563"/>
    <a:srgbClr val="111C81"/>
    <a:srgbClr val="0B19A3"/>
    <a:srgbClr val="10329E"/>
    <a:srgbClr val="0145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2" autoAdjust="0"/>
    <p:restoredTop sz="94660"/>
  </p:normalViewPr>
  <p:slideViewPr>
    <p:cSldViewPr snapToGrid="0">
      <p:cViewPr>
        <p:scale>
          <a:sx n="122" d="100"/>
          <a:sy n="122" d="100"/>
        </p:scale>
        <p:origin x="-96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D436F8A-82F2-41D0-B9B1-6AA46D06E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EBC50969-F03B-48C3-9D46-1A9B1DE3B6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3BCC223-2506-42BF-AB30-821DAAC28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4B348-AC5B-44F6-AA4A-99498C7E5E84}" type="datetimeFigureOut">
              <a:rPr lang="ru-RU" smtClean="0"/>
              <a:pPr/>
              <a:t>09.12.2025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FCA0F45-DF86-4B0D-AB89-514E581C1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A113EA3-C070-4F06-AB82-7619B085D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1BAED-BD30-47BF-9167-E4240C72CB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868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EEE02DD-C600-4181-9A57-50674366D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501AAB0-4741-455F-A105-2F313681A0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87AC0AB-3F18-40DB-AACC-C149E3576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4B348-AC5B-44F6-AA4A-99498C7E5E84}" type="datetimeFigureOut">
              <a:rPr lang="ru-RU" smtClean="0"/>
              <a:pPr/>
              <a:t>09.12.2025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01563B2-FE01-44DD-AC6F-47654CA99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23F0A03-5957-47A1-8E48-C7E36A615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1BAED-BD30-47BF-9167-E4240C72CB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932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891B1B7-2C18-4609-9048-833E04243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782B189-B68C-4B8B-98FB-9410EA3490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8A246A5-B44C-4F1B-AED8-3F1E54690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4B348-AC5B-44F6-AA4A-99498C7E5E84}" type="datetimeFigureOut">
              <a:rPr lang="ru-RU" smtClean="0"/>
              <a:pPr/>
              <a:t>09.12.2025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7A17EFA-0B39-4841-8E14-BF64F6066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579CF63-40E5-45BD-BB11-329B34943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1BAED-BD30-47BF-9167-E4240C72CB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111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A334559-44C0-4B1D-9744-EA90366D5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7670DDB-5272-4FE6-AF72-CCEA694CB5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7F62CECA-F0A8-4005-8FBC-9525FBFFC0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720A1C27-CDDC-47ED-87B9-748E0D9865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4B348-AC5B-44F6-AA4A-99498C7E5E84}" type="datetimeFigureOut">
              <a:rPr lang="ru-RU" smtClean="0"/>
              <a:pPr/>
              <a:t>09.12.2025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61211175-7AC0-40A9-91F1-4BDA967A1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18D8502-92FF-443A-8AD8-510434326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1BAED-BD30-47BF-9167-E4240C72CB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603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761C6D7-1A4B-41EE-A83D-1E5831CC9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8175C89-5DBE-459E-B13B-FC86F611C6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766C487D-2BA6-4970-993E-A048865EB5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263F26E1-37A6-40D7-856B-920B757A65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A8B49477-60C1-47BB-9917-6D496FF989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E6D47570-9046-4577-B454-BF895BC66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4B348-AC5B-44F6-AA4A-99498C7E5E84}" type="datetimeFigureOut">
              <a:rPr lang="ru-RU" smtClean="0"/>
              <a:pPr/>
              <a:t>09.12.2025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D6723984-D944-456F-AC97-CD05F2B74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67E897CF-E258-4E33-8F14-7C0EBB5EA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1BAED-BD30-47BF-9167-E4240C72CB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5161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571095D-7CA2-4B28-916D-837E8AD97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38CCAD33-F4F6-4DA1-895A-661F699A0F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4B348-AC5B-44F6-AA4A-99498C7E5E84}" type="datetimeFigureOut">
              <a:rPr lang="ru-RU" smtClean="0"/>
              <a:pPr/>
              <a:t>09.12.2025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F2428BA1-B392-424D-982F-D57C698D7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FE57D8DB-3FE4-4087-82F9-8B460B906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1BAED-BD30-47BF-9167-E4240C72CB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30437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C55EE4B2-761A-4FFE-91E6-11FD5039A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4B348-AC5B-44F6-AA4A-99498C7E5E84}" type="datetimeFigureOut">
              <a:rPr lang="ru-RU" smtClean="0"/>
              <a:pPr/>
              <a:t>09.12.2025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F0F6B47E-910D-41E7-B58E-495015350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8FA63CCF-44E5-409B-B5B0-DC4C499DB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1BAED-BD30-47BF-9167-E4240C72CB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9895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76DF94C-8DA7-44DC-812F-A13BE84AF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4F153D2-005A-4FDE-AF8B-E2C5E82D14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275BD8D4-9914-4504-B668-6B1B0540F0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F38B0FBD-B098-4F9C-93CB-F5A6F2AB3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4B348-AC5B-44F6-AA4A-99498C7E5E84}" type="datetimeFigureOut">
              <a:rPr lang="ru-RU" smtClean="0"/>
              <a:pPr/>
              <a:t>09.12.2025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3636FA4F-8F86-42FC-B020-D1F7006B4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5B38155-24DA-4BC0-8B31-02C9E9898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1BAED-BD30-47BF-9167-E4240C72CB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9772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66D53B1-8051-45BA-9688-542315557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F84EC499-B70A-4170-8F53-5D241194E9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733542D7-D3CC-4C09-BC2B-5DB5CC2CFA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AE9E2296-A4AB-45B4-BF14-D87EF6F7A6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4B348-AC5B-44F6-AA4A-99498C7E5E84}" type="datetimeFigureOut">
              <a:rPr lang="ru-RU" smtClean="0"/>
              <a:pPr/>
              <a:t>09.12.2025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3343DCF4-1F41-4B08-B19A-2F724CC54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DBFFFE5C-770B-43D2-933A-B4DF92A4C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1BAED-BD30-47BF-9167-E4240C72CB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2230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764BEFA-C033-427B-8371-CF72455C3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11892A95-2429-4994-BA42-51CD26511D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7A5F91C-9F73-42E7-9FDB-DAEF4F258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4B348-AC5B-44F6-AA4A-99498C7E5E84}" type="datetimeFigureOut">
              <a:rPr lang="ru-RU" smtClean="0"/>
              <a:pPr/>
              <a:t>09.12.2025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EA4FE95-0342-4FEC-BF48-46C2251AD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2715876-DAA2-48A2-A5CE-98DAE5173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1BAED-BD30-47BF-9167-E4240C72CB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1709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2A8ADEAA-0ADE-44F6-A8CB-6BBF423BA5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11BD4704-4801-47ED-9A1F-91BF6D6C56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FE20B9B-FF91-48E5-8847-9B823456E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4B348-AC5B-44F6-AA4A-99498C7E5E84}" type="datetimeFigureOut">
              <a:rPr lang="ru-RU" smtClean="0"/>
              <a:pPr/>
              <a:t>09.12.2025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98F1366-3D2D-48C3-ABE9-ACCAB5B1E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FA03ADA-08BD-4AB2-B4CF-67B2ABEF1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1BAED-BD30-47BF-9167-E4240C72CB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0605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F315DC8-E18B-4C3C-9590-9A6A84AFF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EED305EF-F453-4CA3-B451-3508EAF5EF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E74CD66-2287-4646-9925-D14542E46C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D4B348-AC5B-44F6-AA4A-99498C7E5E84}" type="datetimeFigureOut">
              <a:rPr lang="ru-RU" smtClean="0"/>
              <a:pPr/>
              <a:t>09.12.2025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510CDF3-3D84-4BFB-89AE-C3646450E4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9C11FCF-FEB4-45F1-B1DF-9694366A1A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71BAED-BD30-47BF-9167-E4240C72CB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4801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kafpro-715@yandex.r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89053185835@mail.ru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tiff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0F2EDA-4992-4741-821E-ED344311235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CDE390A-30C5-44DE-8430-C16EE664AED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4F3C84A-BE05-4785-9D9F-8B209F47255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2500AED-C099-4DB4-AF7E-D54307DF1E66}"/>
              </a:ext>
            </a:extLst>
          </p:cNvPr>
          <p:cNvSpPr txBox="1"/>
          <p:nvPr/>
        </p:nvSpPr>
        <p:spPr>
          <a:xfrm>
            <a:off x="6146244" y="2221945"/>
            <a:ext cx="478054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t-RU" sz="3200" dirty="0">
                <a:solidFill>
                  <a:srgbClr val="014587"/>
                </a:solidFill>
                <a:latin typeface="Times New Roman" pitchFamily="18" charset="0"/>
                <a:cs typeface="Times New Roman" pitchFamily="18" charset="0"/>
              </a:rPr>
              <a:t>38.03.02 МЕНЕДЖМЕНТ</a:t>
            </a:r>
            <a:endParaRPr lang="ru-RU" sz="3200" dirty="0">
              <a:solidFill>
                <a:srgbClr val="01458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B686800-B5CB-44B4-98A3-2D97D2C1C659}"/>
              </a:ext>
            </a:extLst>
          </p:cNvPr>
          <p:cNvSpPr txBox="1"/>
          <p:nvPr/>
        </p:nvSpPr>
        <p:spPr>
          <a:xfrm>
            <a:off x="6749213" y="2866698"/>
            <a:ext cx="40481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14587"/>
                </a:solidFill>
                <a:latin typeface="Times New Roman" pitchFamily="18" charset="0"/>
                <a:cs typeface="Times New Roman" pitchFamily="18" charset="0"/>
              </a:rPr>
              <a:t>ПРОФИЛЬ ЛОГИСТИКА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685401E-6B7E-4ACF-9C7C-17CC6B859A7A}"/>
              </a:ext>
            </a:extLst>
          </p:cNvPr>
          <p:cNvSpPr txBox="1"/>
          <p:nvPr/>
        </p:nvSpPr>
        <p:spPr>
          <a:xfrm>
            <a:off x="5828182" y="4632326"/>
            <a:ext cx="404818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14587"/>
                </a:solidFill>
                <a:latin typeface="Times New Roman" pitchFamily="18" charset="0"/>
                <a:cs typeface="Times New Roman" pitchFamily="18" charset="0"/>
              </a:rPr>
              <a:t>Контакты</a:t>
            </a:r>
            <a:r>
              <a:rPr lang="en-US" sz="1600" dirty="0">
                <a:solidFill>
                  <a:srgbClr val="014587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600" dirty="0">
                <a:solidFill>
                  <a:srgbClr val="014587"/>
                </a:solidFill>
                <a:latin typeface="Times New Roman" pitchFamily="18" charset="0"/>
                <a:cs typeface="Times New Roman" pitchFamily="18" charset="0"/>
              </a:rPr>
              <a:t> кафедра экономики производства </a:t>
            </a:r>
          </a:p>
          <a:p>
            <a:r>
              <a:rPr lang="en-US" sz="1600" dirty="0">
                <a:solidFill>
                  <a:srgbClr val="014587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kafpro-715@yandex.ru</a:t>
            </a:r>
            <a:endParaRPr lang="en-US" sz="1600" dirty="0">
              <a:solidFill>
                <a:srgbClr val="014587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/>
              <a:t>+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7 (905)3185835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6793" y="492335"/>
            <a:ext cx="914400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73788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3BDF4E0-55AB-4917-AACB-6A12C5ABF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5A4A5D2E-511C-4755-A447-6FB8F86DF0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20337" cy="693019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4008AC5-CCEE-449E-BFAC-C0DF1FFFFB34}"/>
              </a:ext>
            </a:extLst>
          </p:cNvPr>
          <p:cNvSpPr txBox="1"/>
          <p:nvPr/>
        </p:nvSpPr>
        <p:spPr>
          <a:xfrm>
            <a:off x="590079" y="1690688"/>
            <a:ext cx="4676187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dirty="0">
                <a:solidFill>
                  <a:schemeClr val="bg1"/>
                </a:solidFill>
                <a:latin typeface="RF Dewi Extended Ultrabold" panose="00000905000000000000" pitchFamily="2" charset="-52"/>
              </a:rPr>
              <a:t>Преимущества программы</a:t>
            </a:r>
            <a:r>
              <a:rPr lang="en-US" sz="2100" dirty="0">
                <a:solidFill>
                  <a:schemeClr val="bg1"/>
                </a:solidFill>
                <a:latin typeface="RF Dewi Extended Ultrabold" panose="00000905000000000000" pitchFamily="2" charset="-52"/>
              </a:rPr>
              <a:t>:</a:t>
            </a:r>
            <a:endParaRPr lang="ru-RU" sz="2100" dirty="0">
              <a:solidFill>
                <a:schemeClr val="bg1"/>
              </a:solidFill>
              <a:latin typeface="RF Dewi Extended Ultrabold" panose="00000905000000000000" pitchFamily="2" charset="-5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F591A1F-51EC-41C4-B0E7-8DBA6FAC83A5}"/>
              </a:ext>
            </a:extLst>
          </p:cNvPr>
          <p:cNvSpPr txBox="1"/>
          <p:nvPr/>
        </p:nvSpPr>
        <p:spPr>
          <a:xfrm>
            <a:off x="6542145" y="1570604"/>
            <a:ext cx="4676187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dirty="0">
                <a:solidFill>
                  <a:srgbClr val="014587"/>
                </a:solidFill>
                <a:latin typeface="RF Dewi Extended Ultrabold" panose="00000905000000000000" pitchFamily="2" charset="-52"/>
              </a:rPr>
              <a:t>Базовые дисциплины</a:t>
            </a:r>
            <a:r>
              <a:rPr lang="en-US" sz="2100" dirty="0">
                <a:solidFill>
                  <a:srgbClr val="014587"/>
                </a:solidFill>
                <a:latin typeface="RF Dewi Extended Ultrabold" panose="00000905000000000000" pitchFamily="2" charset="-52"/>
              </a:rPr>
              <a:t>:</a:t>
            </a:r>
            <a:endParaRPr lang="ru-RU" sz="2100" dirty="0">
              <a:solidFill>
                <a:srgbClr val="014587"/>
              </a:solidFill>
              <a:latin typeface="RF Dewi Extended Ultrabold" panose="00000905000000000000" pitchFamily="2" charset="-5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DB07250F-6237-4808-A932-498289F0208A}"/>
              </a:ext>
            </a:extLst>
          </p:cNvPr>
          <p:cNvSpPr txBox="1"/>
          <p:nvPr/>
        </p:nvSpPr>
        <p:spPr>
          <a:xfrm>
            <a:off x="6542145" y="3310104"/>
            <a:ext cx="4676187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dirty="0">
                <a:solidFill>
                  <a:srgbClr val="014587"/>
                </a:solidFill>
                <a:latin typeface="RF Dewi Extended Ultrabold" panose="00000905000000000000" pitchFamily="2" charset="-52"/>
              </a:rPr>
              <a:t>Дисциплины профиля</a:t>
            </a:r>
            <a:r>
              <a:rPr lang="en-US" sz="2100" dirty="0">
                <a:solidFill>
                  <a:srgbClr val="014587"/>
                </a:solidFill>
                <a:latin typeface="RF Dewi Extended Ultrabold" panose="00000905000000000000" pitchFamily="2" charset="-52"/>
              </a:rPr>
              <a:t>:</a:t>
            </a:r>
            <a:endParaRPr lang="ru-RU" sz="2100" dirty="0">
              <a:solidFill>
                <a:srgbClr val="014587"/>
              </a:solidFill>
              <a:latin typeface="RF Dewi Extended Ultrabold" panose="00000905000000000000" pitchFamily="2" charset="-5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9770F92-2C1F-4EB3-9DAD-A9382718EF98}"/>
              </a:ext>
            </a:extLst>
          </p:cNvPr>
          <p:cNvSpPr txBox="1"/>
          <p:nvPr/>
        </p:nvSpPr>
        <p:spPr>
          <a:xfrm>
            <a:off x="6542145" y="1837268"/>
            <a:ext cx="51313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t"/>
            <a:r>
              <a:rPr lang="ru-RU" sz="1500" dirty="0">
                <a:solidFill>
                  <a:srgbClr val="014587"/>
                </a:solidFill>
                <a:effectLst/>
                <a:latin typeface="RF Dewi Extended Semibold" panose="00000705000000000000" pitchFamily="2" charset="-52"/>
              </a:rPr>
              <a:t>— </a:t>
            </a:r>
            <a:r>
              <a:rPr lang="ru-RU" sz="15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Основы менеджмента</a:t>
            </a:r>
            <a:r>
              <a:rPr lang="en-US" sz="15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;</a:t>
            </a:r>
          </a:p>
          <a:p>
            <a:pPr algn="just" fontAlgn="t"/>
            <a:r>
              <a:rPr lang="ru-RU" sz="15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— Экономический анализ в профессиональной деятельности</a:t>
            </a:r>
            <a:r>
              <a:rPr lang="en-US" sz="15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;</a:t>
            </a:r>
          </a:p>
          <a:p>
            <a:pPr algn="just" fontAlgn="t"/>
            <a:r>
              <a:rPr lang="ru-RU" sz="15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— Искусственный интеллект и технологии бизнес-анализа</a:t>
            </a:r>
            <a:r>
              <a:rPr lang="en-US" sz="15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;</a:t>
            </a:r>
          </a:p>
          <a:p>
            <a:pPr algn="just" fontAlgn="t"/>
            <a:r>
              <a:rPr lang="ru-RU" sz="15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— Управление инновациями</a:t>
            </a:r>
            <a:r>
              <a:rPr lang="en-US" sz="1500" dirty="0">
                <a:solidFill>
                  <a:srgbClr val="014587"/>
                </a:solidFill>
              </a:rPr>
              <a:t>;</a:t>
            </a:r>
            <a:endParaRPr lang="ru-RU" sz="1500" dirty="0">
              <a:solidFill>
                <a:srgbClr val="014587"/>
              </a:solidFill>
              <a:latin typeface="RF Dewi Extended Semibold" panose="00000705000000000000" pitchFamily="2" charset="-52"/>
            </a:endParaRPr>
          </a:p>
          <a:p>
            <a:pPr algn="just" fontAlgn="t"/>
            <a:r>
              <a:rPr lang="ru-RU" sz="15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— Проектная деятельность</a:t>
            </a:r>
            <a:endParaRPr lang="en-US" sz="1500" dirty="0">
              <a:solidFill>
                <a:srgbClr val="014587"/>
              </a:solidFill>
              <a:latin typeface="RF Dewi Extended Semibold" panose="00000705000000000000" pitchFamily="2" charset="-5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C339AC49-025F-4E87-805F-4418D6A46FD0}"/>
              </a:ext>
            </a:extLst>
          </p:cNvPr>
          <p:cNvSpPr txBox="1"/>
          <p:nvPr/>
        </p:nvSpPr>
        <p:spPr>
          <a:xfrm>
            <a:off x="6542145" y="3715831"/>
            <a:ext cx="5474526" cy="2169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/>
            <a:r>
              <a:rPr lang="ru-RU" sz="15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— Логистика</a:t>
            </a:r>
            <a:r>
              <a:rPr lang="en-US" sz="1500" dirty="0">
                <a:solidFill>
                  <a:srgbClr val="014587"/>
                </a:solidFill>
              </a:rPr>
              <a:t>;</a:t>
            </a:r>
            <a:endParaRPr lang="ru-RU" sz="1500" dirty="0">
              <a:solidFill>
                <a:srgbClr val="014587"/>
              </a:solidFill>
              <a:latin typeface="RF Dewi Extended Semibold" panose="00000705000000000000" pitchFamily="2" charset="-52"/>
            </a:endParaRPr>
          </a:p>
          <a:p>
            <a:pPr fontAlgn="t"/>
            <a:r>
              <a:rPr lang="ru-RU" sz="15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— Стратегический менеджмент;</a:t>
            </a:r>
            <a:endParaRPr lang="en-US" sz="1500" dirty="0">
              <a:solidFill>
                <a:srgbClr val="014587"/>
              </a:solidFill>
            </a:endParaRPr>
          </a:p>
          <a:p>
            <a:pPr fontAlgn="t"/>
            <a:r>
              <a:rPr lang="ru-RU" sz="15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— Логистика снабжения и управление запасами</a:t>
            </a:r>
            <a:r>
              <a:rPr lang="en-US" sz="1500" dirty="0">
                <a:solidFill>
                  <a:srgbClr val="014587"/>
                </a:solidFill>
              </a:rPr>
              <a:t>;</a:t>
            </a:r>
          </a:p>
          <a:p>
            <a:pPr fontAlgn="t"/>
            <a:r>
              <a:rPr lang="ru-RU" sz="15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— Операционный и логистический менеджмент; </a:t>
            </a:r>
          </a:p>
          <a:p>
            <a:pPr fontAlgn="t"/>
            <a:r>
              <a:rPr lang="ru-RU" sz="15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— Проектирование и управление цепями поставок</a:t>
            </a:r>
            <a:r>
              <a:rPr lang="en-US" sz="1500" dirty="0">
                <a:solidFill>
                  <a:srgbClr val="014587"/>
                </a:solidFill>
              </a:rPr>
              <a:t>;</a:t>
            </a:r>
          </a:p>
          <a:p>
            <a:pPr fontAlgn="t"/>
            <a:r>
              <a:rPr lang="ru-RU" sz="15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— Моделирование бизнес-процессов в логистике</a:t>
            </a:r>
            <a:r>
              <a:rPr lang="en-US" sz="1500" dirty="0">
                <a:solidFill>
                  <a:srgbClr val="014587"/>
                </a:solidFill>
              </a:rPr>
              <a:t>;</a:t>
            </a:r>
          </a:p>
          <a:p>
            <a:pPr fontAlgn="t"/>
            <a:r>
              <a:rPr lang="ru-RU" sz="15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— Цифровая логистика;</a:t>
            </a:r>
          </a:p>
          <a:p>
            <a:pPr fontAlgn="t"/>
            <a:r>
              <a:rPr lang="ru-RU" sz="15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— Решения </a:t>
            </a:r>
            <a:r>
              <a:rPr lang="en-US" sz="15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ERP </a:t>
            </a:r>
            <a:r>
              <a:rPr lang="ru-RU" sz="15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в логистике;</a:t>
            </a:r>
          </a:p>
          <a:p>
            <a:pPr fontAlgn="t"/>
            <a:r>
              <a:rPr lang="ru-RU" sz="1500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— Экономическое планирование на предприятии</a:t>
            </a:r>
            <a:endParaRPr lang="en-US" sz="1500" dirty="0">
              <a:solidFill>
                <a:srgbClr val="014587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5CB06D0-175A-46B4-9A89-61D30A06C657}"/>
              </a:ext>
            </a:extLst>
          </p:cNvPr>
          <p:cNvSpPr txBox="1"/>
          <p:nvPr/>
        </p:nvSpPr>
        <p:spPr>
          <a:xfrm>
            <a:off x="471326" y="2069227"/>
            <a:ext cx="543071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t"/>
            <a:r>
              <a:rPr lang="ru-RU" sz="1600" dirty="0">
                <a:solidFill>
                  <a:schemeClr val="bg1"/>
                </a:solidFill>
                <a:effectLst/>
                <a:latin typeface="RF Dewi Extended Semibold" panose="00000705000000000000" pitchFamily="2" charset="-52"/>
              </a:rPr>
              <a:t>— </a:t>
            </a:r>
            <a:r>
              <a:rPr lang="ru-RU" sz="1600" dirty="0">
                <a:solidFill>
                  <a:schemeClr val="bg1"/>
                </a:solidFill>
                <a:latin typeface="RF Dewi Extended Semibold" panose="00000705000000000000" pitchFamily="2" charset="-52"/>
              </a:rPr>
              <a:t>уникальном сочетании фундаментальных знаний в области менеджмента и финансов с глубокой специализацией в логистике</a:t>
            </a:r>
            <a:r>
              <a:rPr lang="en-US" sz="1600" dirty="0">
                <a:solidFill>
                  <a:schemeClr val="bg1"/>
                </a:solidFill>
              </a:rPr>
              <a:t>;</a:t>
            </a:r>
            <a:endParaRPr lang="ru-RU" sz="1600" dirty="0">
              <a:solidFill>
                <a:schemeClr val="bg1"/>
              </a:solidFill>
              <a:latin typeface="RF Dewi Extended Semibold" panose="00000705000000000000" pitchFamily="2" charset="-52"/>
            </a:endParaRPr>
          </a:p>
          <a:p>
            <a:pPr algn="just" fontAlgn="t"/>
            <a:r>
              <a:rPr lang="ru-RU" sz="1600" dirty="0">
                <a:solidFill>
                  <a:schemeClr val="bg1"/>
                </a:solidFill>
                <a:latin typeface="RF Dewi Extended Semibold" panose="00000705000000000000" pitchFamily="2" charset="-52"/>
              </a:rPr>
              <a:t> —  развитие системного мышления и управленческих навыков</a:t>
            </a:r>
            <a:r>
              <a:rPr lang="en-US" sz="1600" dirty="0">
                <a:solidFill>
                  <a:schemeClr val="bg1"/>
                </a:solidFill>
              </a:rPr>
              <a:t>;</a:t>
            </a:r>
            <a:endParaRPr lang="ru-RU" sz="1600" dirty="0">
              <a:solidFill>
                <a:schemeClr val="bg1"/>
              </a:solidFill>
            </a:endParaRPr>
          </a:p>
          <a:p>
            <a:pPr algn="just" fontAlgn="t"/>
            <a:r>
              <a:rPr lang="ru-RU" sz="1600" dirty="0">
                <a:solidFill>
                  <a:schemeClr val="bg1"/>
                </a:solidFill>
                <a:latin typeface="RF Dewi Extended Semibold" panose="00000705000000000000" pitchFamily="2" charset="-52"/>
              </a:rPr>
              <a:t>— комплексное управленческое образование;</a:t>
            </a:r>
            <a:endParaRPr lang="en-US" sz="1600" dirty="0">
              <a:solidFill>
                <a:schemeClr val="bg1"/>
              </a:solidFill>
            </a:endParaRPr>
          </a:p>
          <a:p>
            <a:pPr algn="just" fontAlgn="t"/>
            <a:r>
              <a:rPr lang="ru-RU" sz="1600" dirty="0">
                <a:solidFill>
                  <a:schemeClr val="bg1"/>
                </a:solidFill>
                <a:latin typeface="RF Dewi Extended Semibold" panose="00000705000000000000" pitchFamily="2" charset="-52"/>
              </a:rPr>
              <a:t>— преимущественное использование современных образовательных технологий, в том числе проектного метода;</a:t>
            </a:r>
          </a:p>
          <a:p>
            <a:pPr algn="just" fontAlgn="t"/>
            <a:r>
              <a:rPr lang="ru-RU" sz="1600" dirty="0">
                <a:solidFill>
                  <a:schemeClr val="bg1"/>
                </a:solidFill>
                <a:latin typeface="RF Dewi Extended Semibold" panose="00000705000000000000" pitchFamily="2" charset="-52"/>
              </a:rPr>
              <a:t>— активное участие в реализации программы бизнес-партнеров</a:t>
            </a:r>
            <a:r>
              <a:rPr lang="en-US" sz="1600" dirty="0">
                <a:solidFill>
                  <a:schemeClr val="bg1"/>
                </a:solidFill>
                <a:latin typeface="RF Dewi Extended Semibold" panose="00000705000000000000" pitchFamily="2" charset="-52"/>
              </a:rPr>
              <a:t>;</a:t>
            </a:r>
          </a:p>
          <a:p>
            <a:pPr algn="just" fontAlgn="t"/>
            <a:r>
              <a:rPr lang="ru-RU" sz="1600" dirty="0">
                <a:solidFill>
                  <a:schemeClr val="bg1"/>
                </a:solidFill>
                <a:effectLst/>
                <a:latin typeface="RF Dewi Extended Semibold" panose="00000705000000000000" pitchFamily="2" charset="-52"/>
              </a:rPr>
              <a:t>— у</a:t>
            </a:r>
            <a:r>
              <a:rPr lang="ru-RU" sz="1600" dirty="0">
                <a:solidFill>
                  <a:schemeClr val="bg1"/>
                </a:solidFill>
                <a:latin typeface="RF Dewi Extended Semibold" panose="00000705000000000000" pitchFamily="2" charset="-52"/>
              </a:rPr>
              <a:t>ниверсальность и востребованность на всем рынке труда</a:t>
            </a:r>
            <a:r>
              <a:rPr lang="en-US" sz="1600" dirty="0">
                <a:solidFill>
                  <a:schemeClr val="bg1"/>
                </a:solidFill>
                <a:effectLst/>
                <a:latin typeface="RF Dewi Extended Semibold" panose="00000705000000000000" pitchFamily="2" charset="-52"/>
              </a:rPr>
              <a:t>;</a:t>
            </a:r>
            <a:endParaRPr lang="ru-RU" sz="1600" dirty="0">
              <a:solidFill>
                <a:schemeClr val="bg1"/>
              </a:solidFill>
              <a:effectLst/>
              <a:latin typeface="RF Dewi Extended Semibold" panose="00000705000000000000" pitchFamily="2" charset="-52"/>
            </a:endParaRPr>
          </a:p>
          <a:p>
            <a:pPr algn="just" fontAlgn="t"/>
            <a:r>
              <a:rPr lang="ru-RU" sz="1600" dirty="0">
                <a:solidFill>
                  <a:schemeClr val="bg1"/>
                </a:solidFill>
                <a:effectLst/>
                <a:latin typeface="RF Dewi Extended Semibold" panose="00000705000000000000" pitchFamily="2" charset="-52"/>
              </a:rPr>
              <a:t>— </a:t>
            </a:r>
            <a:r>
              <a:rPr lang="ru-RU" sz="1600" dirty="0">
                <a:solidFill>
                  <a:schemeClr val="bg1"/>
                </a:solidFill>
                <a:latin typeface="RF Dewi Extended Semibold" panose="00000705000000000000" pitchFamily="2" charset="-52"/>
              </a:rPr>
              <a:t>широкий спектр карьерных траекторий после выпуска</a:t>
            </a:r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5175" y="820139"/>
            <a:ext cx="1019175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330036" y="475013"/>
            <a:ext cx="630579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rgbClr val="09349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F Dewi Extended Ultrabold" pitchFamily="2" charset="-52"/>
              </a:rPr>
              <a:t>ИНФОРМАЦИЯ О НАПРАВЛЕНИИ</a:t>
            </a:r>
          </a:p>
        </p:txBody>
      </p:sp>
    </p:spTree>
    <p:extLst>
      <p:ext uri="{BB962C8B-B14F-4D97-AF65-F5344CB8AC3E}">
        <p14:creationId xmlns:p14="http://schemas.microsoft.com/office/powerpoint/2010/main" val="2570002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1910265-4D66-498F-9640-661BBC184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2259017C-D079-4FA1-8BA7-095AC00446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80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A3FF5BC-26C2-4B6C-BDB5-1FA694A8B85F}"/>
              </a:ext>
            </a:extLst>
          </p:cNvPr>
          <p:cNvSpPr txBox="1"/>
          <p:nvPr/>
        </p:nvSpPr>
        <p:spPr>
          <a:xfrm>
            <a:off x="590078" y="1690688"/>
            <a:ext cx="5323833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dirty="0">
                <a:solidFill>
                  <a:schemeClr val="bg1"/>
                </a:solidFill>
                <a:latin typeface="RF Dewi Extended Ultrabold" panose="00000905000000000000" pitchFamily="2" charset="-52"/>
              </a:rPr>
              <a:t>Перечень ключевых профессий</a:t>
            </a:r>
            <a:r>
              <a:rPr lang="en-US" sz="2100" dirty="0">
                <a:solidFill>
                  <a:schemeClr val="bg1"/>
                </a:solidFill>
                <a:latin typeface="RF Dewi Extended Ultrabold" panose="00000905000000000000" pitchFamily="2" charset="-52"/>
              </a:rPr>
              <a:t>:</a:t>
            </a:r>
            <a:endParaRPr lang="ru-RU" sz="2100" dirty="0">
              <a:solidFill>
                <a:schemeClr val="bg1"/>
              </a:solidFill>
              <a:latin typeface="RF Dewi Extended Ultrabold" panose="00000905000000000000" pitchFamily="2" charset="-5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8BE599A-77EE-4BB0-9903-78B14FB0B998}"/>
              </a:ext>
            </a:extLst>
          </p:cNvPr>
          <p:cNvSpPr txBox="1"/>
          <p:nvPr/>
        </p:nvSpPr>
        <p:spPr>
          <a:xfrm>
            <a:off x="6542144" y="1575353"/>
            <a:ext cx="5250052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dirty="0">
                <a:solidFill>
                  <a:srgbClr val="014587"/>
                </a:solidFill>
                <a:latin typeface="RF Dewi Extended Ultrabold" panose="00000905000000000000" pitchFamily="2" charset="-52"/>
              </a:rPr>
              <a:t>Потенциальные работодатели</a:t>
            </a:r>
            <a:r>
              <a:rPr lang="en-US" sz="2100" dirty="0">
                <a:solidFill>
                  <a:srgbClr val="014587"/>
                </a:solidFill>
                <a:latin typeface="RF Dewi Extended Ultrabold" panose="00000905000000000000" pitchFamily="2" charset="-52"/>
              </a:rPr>
              <a:t>:</a:t>
            </a:r>
            <a:endParaRPr lang="ru-RU" sz="2100" dirty="0">
              <a:solidFill>
                <a:srgbClr val="014587"/>
              </a:solidFill>
              <a:latin typeface="RF Dewi Extended Ultrabold" panose="00000905000000000000" pitchFamily="2" charset="-5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22D59D2-BF30-4D90-866E-EA7A71494D44}"/>
              </a:ext>
            </a:extLst>
          </p:cNvPr>
          <p:cNvSpPr txBox="1"/>
          <p:nvPr/>
        </p:nvSpPr>
        <p:spPr>
          <a:xfrm>
            <a:off x="6435266" y="2178664"/>
            <a:ext cx="514317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t"/>
            <a:r>
              <a:rPr lang="ru-RU" dirty="0">
                <a:solidFill>
                  <a:srgbClr val="014587"/>
                </a:solidFill>
                <a:effectLst/>
                <a:latin typeface="RF Dewi Extended Semibold" panose="00000705000000000000" pitchFamily="2" charset="-52"/>
              </a:rPr>
              <a:t>— </a:t>
            </a:r>
            <a:r>
              <a:rPr lang="ru-RU" dirty="0">
                <a:solidFill>
                  <a:srgbClr val="014587"/>
                </a:solidFill>
              </a:rPr>
              <a:t>Компании-производители (</a:t>
            </a:r>
            <a:r>
              <a:rPr lang="en-US" dirty="0">
                <a:solidFill>
                  <a:srgbClr val="014587"/>
                </a:solidFill>
              </a:rPr>
              <a:t>FMCG, </a:t>
            </a:r>
            <a:r>
              <a:rPr lang="ru-RU" dirty="0">
                <a:solidFill>
                  <a:srgbClr val="014587"/>
                </a:solidFill>
              </a:rPr>
              <a:t>ритейл, промышленность): </a:t>
            </a:r>
            <a:r>
              <a:rPr lang="ru-RU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ПАО «Татнефть», КОМОС-ГРУПП, ПАО «КАМАЗ», Ак-Барс холдинг, АО «Завод Элекон», </a:t>
            </a:r>
            <a:r>
              <a:rPr lang="en-US" dirty="0">
                <a:solidFill>
                  <a:srgbClr val="014587"/>
                </a:solidFill>
              </a:rPr>
              <a:t>X5 Retail Group</a:t>
            </a:r>
            <a:r>
              <a:rPr lang="ru-RU" dirty="0">
                <a:solidFill>
                  <a:srgbClr val="014587"/>
                </a:solidFill>
              </a:rPr>
              <a:t>, </a:t>
            </a:r>
            <a:r>
              <a:rPr lang="en-US" dirty="0">
                <a:solidFill>
                  <a:srgbClr val="014587"/>
                </a:solidFill>
              </a:rPr>
              <a:t>PepsiCo</a:t>
            </a:r>
            <a:r>
              <a:rPr lang="ru-RU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;</a:t>
            </a:r>
            <a:endParaRPr lang="en-US" dirty="0">
              <a:solidFill>
                <a:srgbClr val="014587"/>
              </a:solidFill>
            </a:endParaRPr>
          </a:p>
          <a:p>
            <a:pPr algn="just" fontAlgn="t"/>
            <a:r>
              <a:rPr lang="ru-RU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— Классические логистические операторы (3PL / 4PL): Деловые Линии, СДЭК, </a:t>
            </a:r>
            <a:r>
              <a:rPr lang="ru-RU" dirty="0" err="1">
                <a:solidFill>
                  <a:srgbClr val="014587"/>
                </a:solidFill>
              </a:rPr>
              <a:t>Трансимекс</a:t>
            </a:r>
            <a:r>
              <a:rPr lang="en-US" dirty="0">
                <a:solidFill>
                  <a:srgbClr val="014587"/>
                </a:solidFill>
              </a:rPr>
              <a:t>, </a:t>
            </a:r>
            <a:r>
              <a:rPr lang="ru-RU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Байкал-Сервис;</a:t>
            </a:r>
          </a:p>
          <a:p>
            <a:pPr algn="just" fontAlgn="t"/>
            <a:r>
              <a:rPr lang="ru-RU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— Транспортные компании: РЖД (и ее дочерние компании), </a:t>
            </a:r>
            <a:r>
              <a:rPr lang="ru-RU" dirty="0" err="1">
                <a:solidFill>
                  <a:srgbClr val="014587"/>
                </a:solidFill>
                <a:latin typeface="RF Dewi Extended Semibold" panose="00000705000000000000" pitchFamily="2" charset="-52"/>
              </a:rPr>
              <a:t>ЛидерТранс</a:t>
            </a:r>
            <a:r>
              <a:rPr lang="ru-RU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, </a:t>
            </a:r>
            <a:r>
              <a:rPr lang="en-US" dirty="0">
                <a:solidFill>
                  <a:srgbClr val="014587"/>
                </a:solidFill>
              </a:rPr>
              <a:t>Delco,</a:t>
            </a:r>
            <a:r>
              <a:rPr lang="ru-RU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 Аргамак,</a:t>
            </a:r>
            <a:r>
              <a:rPr lang="en-US" dirty="0">
                <a:solidFill>
                  <a:srgbClr val="014587"/>
                </a:solidFill>
              </a:rPr>
              <a:t> </a:t>
            </a:r>
            <a:r>
              <a:rPr lang="ru-RU" dirty="0">
                <a:solidFill>
                  <a:srgbClr val="014587"/>
                </a:solidFill>
                <a:latin typeface="RF Dewi Extended Semibold" panose="00000705000000000000" pitchFamily="2" charset="-52"/>
              </a:rPr>
              <a:t>Аэрофлот, S7 Airlines, морские порты (Санкт-Петербург, Новороссийск, Владивосток) и пароходства;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8DAF14FF-3926-4D48-91A4-AEAF9E049F60}"/>
              </a:ext>
            </a:extLst>
          </p:cNvPr>
          <p:cNvSpPr txBox="1"/>
          <p:nvPr/>
        </p:nvSpPr>
        <p:spPr>
          <a:xfrm>
            <a:off x="613558" y="2178664"/>
            <a:ext cx="4676187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chemeClr val="bg1"/>
                </a:solidFill>
                <a:latin typeface="RF Dewi Extended Semibold" panose="00000705000000000000" pitchFamily="2" charset="-52"/>
              </a:rPr>
              <a:t>— аналитик цепочки поставок</a:t>
            </a:r>
          </a:p>
          <a:p>
            <a:pPr algn="just"/>
            <a:r>
              <a:rPr lang="ru-RU" b="1" dirty="0">
                <a:solidFill>
                  <a:schemeClr val="bg1"/>
                </a:solidFill>
                <a:latin typeface="RF Dewi Extended Semibold" panose="00000705000000000000" pitchFamily="2" charset="-52"/>
              </a:rPr>
              <a:t>— специалист по планированию цепочек поставок</a:t>
            </a:r>
          </a:p>
          <a:p>
            <a:pPr algn="just"/>
            <a:r>
              <a:rPr lang="ru-RU" b="1" dirty="0">
                <a:solidFill>
                  <a:schemeClr val="bg1"/>
                </a:solidFill>
                <a:latin typeface="RF Dewi Extended Semibold" panose="00000705000000000000" pitchFamily="2" charset="-52"/>
              </a:rPr>
              <a:t>— руководитель отдела логистики</a:t>
            </a:r>
          </a:p>
          <a:p>
            <a:pPr algn="just"/>
            <a:r>
              <a:rPr lang="ru-RU" b="1" dirty="0">
                <a:solidFill>
                  <a:schemeClr val="bg1"/>
                </a:solidFill>
                <a:latin typeface="RF Dewi Extended Semibold" panose="00000705000000000000" pitchFamily="2" charset="-52"/>
              </a:rPr>
              <a:t>— директор по логистике / директор по цепям поставок</a:t>
            </a:r>
          </a:p>
          <a:p>
            <a:pPr algn="just"/>
            <a:r>
              <a:rPr lang="ru-RU" b="1" dirty="0">
                <a:solidFill>
                  <a:schemeClr val="bg1"/>
                </a:solidFill>
                <a:latin typeface="RF Dewi Extended Semibold" panose="00000705000000000000" pitchFamily="2" charset="-52"/>
              </a:rPr>
              <a:t>— менеджер по внешнеэкономической деятельности</a:t>
            </a:r>
            <a:r>
              <a:rPr lang="en-US" b="1" dirty="0">
                <a:solidFill>
                  <a:schemeClr val="bg1"/>
                </a:solidFill>
              </a:rPr>
              <a:t>;</a:t>
            </a:r>
            <a:endParaRPr lang="ru-RU" b="1" dirty="0">
              <a:solidFill>
                <a:schemeClr val="bg1"/>
              </a:solidFill>
              <a:latin typeface="RF Dewi Extended Semibold" panose="00000705000000000000" pitchFamily="2" charset="-52"/>
            </a:endParaRPr>
          </a:p>
          <a:p>
            <a:pPr algn="just"/>
            <a:r>
              <a:rPr lang="ru-RU" b="1" dirty="0">
                <a:solidFill>
                  <a:schemeClr val="bg1"/>
                </a:solidFill>
                <a:latin typeface="RF Dewi Extended Semibold" panose="00000705000000000000" pitchFamily="2" charset="-52"/>
              </a:rPr>
              <a:t>— специалист по управлению запасами;</a:t>
            </a:r>
          </a:p>
          <a:p>
            <a:pPr algn="just"/>
            <a:r>
              <a:rPr lang="ru-RU" b="1" dirty="0">
                <a:solidFill>
                  <a:schemeClr val="bg1"/>
                </a:solidFill>
                <a:latin typeface="RF Dewi Extended Semibold" panose="00000705000000000000" pitchFamily="2" charset="-52"/>
              </a:rPr>
              <a:t>— специалист по закупкам и снабжению</a:t>
            </a:r>
          </a:p>
          <a:p>
            <a:pPr marL="285750" indent="-285750">
              <a:buFontTx/>
              <a:buChar char="-"/>
            </a:pPr>
            <a:endParaRPr lang="ru-RU" dirty="0">
              <a:solidFill>
                <a:schemeClr val="bg1"/>
              </a:solidFill>
              <a:latin typeface="RF Dewi Extended Semibold" panose="00000705000000000000" pitchFamily="2" charset="-52"/>
            </a:endParaRPr>
          </a:p>
          <a:p>
            <a:pPr marL="285750" indent="-285750">
              <a:buFontTx/>
              <a:buChar char="-"/>
            </a:pPr>
            <a:endParaRPr lang="en-US" dirty="0">
              <a:solidFill>
                <a:schemeClr val="bg1"/>
              </a:solidFill>
              <a:latin typeface="RF Dewi Extended Semibold" panose="00000705000000000000" pitchFamily="2" charset="-5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9655" y="853101"/>
            <a:ext cx="1019175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330034" y="422214"/>
            <a:ext cx="630579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200" b="1" dirty="0">
              <a:solidFill>
                <a:srgbClr val="09349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F Dewi Extended Ultrabold" pitchFamily="2" charset="-52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592" y="503150"/>
            <a:ext cx="5068552" cy="31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330036" y="475013"/>
            <a:ext cx="630579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rgbClr val="09349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F Dewi Extended Ultrabold" pitchFamily="2" charset="-52"/>
              </a:rPr>
              <a:t>КАРЬЕРНЫЕ ПЕРСПЕКТИВЫ</a:t>
            </a:r>
          </a:p>
        </p:txBody>
      </p:sp>
    </p:spTree>
    <p:extLst>
      <p:ext uri="{BB962C8B-B14F-4D97-AF65-F5344CB8AC3E}">
        <p14:creationId xmlns:p14="http://schemas.microsoft.com/office/powerpoint/2010/main" val="31112821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1910265-4D66-498F-9640-661BBC184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2259017C-D079-4FA1-8BA7-095AC00446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8000"/>
          </a:xfr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8DAF14FF-3926-4D48-91A4-AEAF9E049F60}"/>
              </a:ext>
            </a:extLst>
          </p:cNvPr>
          <p:cNvSpPr txBox="1"/>
          <p:nvPr/>
        </p:nvSpPr>
        <p:spPr>
          <a:xfrm>
            <a:off x="590079" y="2235978"/>
            <a:ext cx="5157578" cy="2831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RF Dewi Extended Semibold" panose="00000705000000000000" pitchFamily="2" charset="-52"/>
              </a:rPr>
              <a:t>Если у вас возникли вопросы  контакты заведующей </a:t>
            </a:r>
          </a:p>
          <a:p>
            <a:r>
              <a:rPr lang="ru-RU" sz="2000" dirty="0">
                <a:solidFill>
                  <a:schemeClr val="bg1"/>
                </a:solidFill>
                <a:latin typeface="RF Dewi Extended Semibold" panose="00000705000000000000" pitchFamily="2" charset="-52"/>
              </a:rPr>
              <a:t>кафедры экономики производства </a:t>
            </a:r>
          </a:p>
          <a:p>
            <a:r>
              <a:rPr lang="ru-RU" sz="2000" dirty="0">
                <a:solidFill>
                  <a:schemeClr val="bg1"/>
                </a:solidFill>
                <a:latin typeface="RF Dewi Extended Semibold" panose="00000705000000000000" pitchFamily="2" charset="-52"/>
              </a:rPr>
              <a:t>Демьяновой Ольги Владимировны</a:t>
            </a:r>
          </a:p>
          <a:p>
            <a:r>
              <a:rPr lang="ru-RU" sz="2000" dirty="0">
                <a:solidFill>
                  <a:schemeClr val="bg1"/>
                </a:solidFill>
                <a:latin typeface="RF Dewi Extended Semibold" panose="00000705000000000000" pitchFamily="2" charset="-52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89053185835</a:t>
            </a:r>
            <a:r>
              <a:rPr lang="en-US" sz="2000" dirty="0">
                <a:solidFill>
                  <a:schemeClr val="bg1"/>
                </a:solidFill>
                <a:latin typeface="RF Dewi Extended Semibold" panose="00000705000000000000" pitchFamily="2" charset="-52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@mail.ru</a:t>
            </a:r>
            <a:endParaRPr lang="ru-RU" sz="2000" dirty="0">
              <a:solidFill>
                <a:schemeClr val="bg1"/>
              </a:solidFill>
              <a:latin typeface="RF Dewi Extended Semibold" panose="00000705000000000000" pitchFamily="2" charset="-52"/>
            </a:endParaRPr>
          </a:p>
          <a:p>
            <a:r>
              <a:rPr lang="ru-RU" sz="2000" dirty="0">
                <a:solidFill>
                  <a:schemeClr val="bg1"/>
                </a:solidFill>
                <a:latin typeface="RF Dewi Extended Semibold" panose="00000705000000000000" pitchFamily="2" charset="-52"/>
              </a:rPr>
              <a:t>+7 (905)3185835</a:t>
            </a:r>
          </a:p>
          <a:p>
            <a:r>
              <a:rPr lang="en-US" sz="2000" dirty="0">
                <a:solidFill>
                  <a:schemeClr val="bg1"/>
                </a:solidFill>
                <a:latin typeface="RF Dewi Extended Semibold" panose="00000705000000000000" pitchFamily="2" charset="-52"/>
              </a:rPr>
              <a:t>@</a:t>
            </a:r>
            <a:r>
              <a:rPr lang="en-US" sz="2000" dirty="0" err="1">
                <a:solidFill>
                  <a:schemeClr val="bg1"/>
                </a:solidFill>
                <a:latin typeface="RF Dewi Extended Semibold" panose="00000705000000000000" pitchFamily="2" charset="-52"/>
              </a:rPr>
              <a:t>Olga_Demyanova</a:t>
            </a:r>
            <a:r>
              <a:rPr lang="en-US" sz="2000" dirty="0">
                <a:solidFill>
                  <a:schemeClr val="bg1"/>
                </a:solidFill>
                <a:latin typeface="RF Dewi Extended Semibold" panose="00000705000000000000" pitchFamily="2" charset="-52"/>
              </a:rPr>
              <a:t> (</a:t>
            </a:r>
            <a:r>
              <a:rPr lang="ru-RU" sz="2000" dirty="0" err="1">
                <a:solidFill>
                  <a:schemeClr val="bg1"/>
                </a:solidFill>
                <a:latin typeface="RF Dewi Extended Semibold" panose="00000705000000000000" pitchFamily="2" charset="-52"/>
              </a:rPr>
              <a:t>телеграм</a:t>
            </a:r>
            <a:r>
              <a:rPr lang="ru-RU" sz="2000" dirty="0">
                <a:solidFill>
                  <a:schemeClr val="bg1"/>
                </a:solidFill>
                <a:latin typeface="RF Dewi Extended Semibold" panose="00000705000000000000" pitchFamily="2" charset="-52"/>
              </a:rPr>
              <a:t>)</a:t>
            </a:r>
            <a:endParaRPr lang="en-US" sz="2000" dirty="0">
              <a:solidFill>
                <a:schemeClr val="bg1"/>
              </a:solidFill>
              <a:latin typeface="RF Dewi Extended Semibold" panose="00000705000000000000" pitchFamily="2" charset="-52"/>
            </a:endParaRPr>
          </a:p>
          <a:p>
            <a:pPr marL="285750" indent="-285750">
              <a:buFontTx/>
              <a:buChar char="-"/>
            </a:pPr>
            <a:endParaRPr lang="ru-RU" sz="2000" dirty="0">
              <a:solidFill>
                <a:schemeClr val="bg1"/>
              </a:solidFill>
              <a:latin typeface="RF Dewi Extended Semibold" panose="00000705000000000000" pitchFamily="2" charset="-52"/>
            </a:endParaRPr>
          </a:p>
          <a:p>
            <a:pPr marL="285750" indent="-285750">
              <a:buFontTx/>
              <a:buChar char="-"/>
            </a:pPr>
            <a:endParaRPr lang="en-US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9655" y="853101"/>
            <a:ext cx="1019175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330034" y="422214"/>
            <a:ext cx="630579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200" b="1" dirty="0">
              <a:solidFill>
                <a:srgbClr val="09349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F Dewi Extended Ultrabold" pitchFamily="2" charset="-52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592" y="503150"/>
            <a:ext cx="5068552" cy="31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330036" y="475013"/>
            <a:ext cx="630579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rgbClr val="09349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F Dewi Extended Ultrabold" pitchFamily="2" charset="-52"/>
              </a:rPr>
              <a:t>КАРЬЕРНЫЕ ПЕРСПЕКТИВЫ</a:t>
            </a: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xmlns="" id="{310E5911-3904-0D4C-9222-81453E4550C8}"/>
              </a:ext>
            </a:extLst>
          </p:cNvPr>
          <p:cNvSpPr txBox="1">
            <a:spLocks/>
          </p:cNvSpPr>
          <p:nvPr/>
        </p:nvSpPr>
        <p:spPr>
          <a:xfrm>
            <a:off x="6713516" y="2600409"/>
            <a:ext cx="4572000" cy="10151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/>
              <a:t>Приглашаем учиться </a:t>
            </a:r>
            <a:br>
              <a:rPr lang="ru-RU" b="1" dirty="0"/>
            </a:br>
            <a:r>
              <a:rPr lang="ru-RU" b="1" dirty="0"/>
              <a:t>на наш профиль!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D1B5416B-0BC9-FC44-9A7A-2F5AA98A50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2717" y="4013861"/>
            <a:ext cx="3652869" cy="1911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302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</TotalTime>
  <Words>329</Words>
  <Application>Microsoft Office PowerPoint</Application>
  <PresentationFormat>Произвольный</PresentationFormat>
  <Paragraphs>51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Роман Иванов</dc:creator>
  <cp:lastModifiedBy>Джамиль</cp:lastModifiedBy>
  <cp:revision>22</cp:revision>
  <dcterms:created xsi:type="dcterms:W3CDTF">2025-04-13T12:30:36Z</dcterms:created>
  <dcterms:modified xsi:type="dcterms:W3CDTF">2025-12-09T16:00:52Z</dcterms:modified>
</cp:coreProperties>
</file>