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7" r:id="rId2"/>
    <p:sldId id="794" r:id="rId3"/>
    <p:sldId id="795" r:id="rId4"/>
    <p:sldId id="260" r:id="rId5"/>
    <p:sldId id="796" r:id="rId6"/>
    <p:sldId id="797" r:id="rId7"/>
    <p:sldId id="264" r:id="rId8"/>
    <p:sldId id="799" r:id="rId9"/>
    <p:sldId id="79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4660"/>
  </p:normalViewPr>
  <p:slideViewPr>
    <p:cSldViewPr>
      <p:cViewPr varScale="1">
        <p:scale>
          <a:sx n="75" d="100"/>
          <a:sy n="75" d="100"/>
        </p:scale>
        <p:origin x="48" y="1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1EE18-2640-4AC8-A598-CD62003FA7EF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E063C-FCFD-45F5-9DAA-C58D9A39F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278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23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233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958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784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66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348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495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894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81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78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75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44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418D54F-B0DC-466F-A2D1-944CE323FF90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F8377A1-312A-4B38-9AB9-2401ADC1980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18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 rot="5400000">
            <a:off x="4202775" y="-4163919"/>
            <a:ext cx="720773" cy="9161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698247" y="4714020"/>
            <a:ext cx="403291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ru-RU" alt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Зав. кафедрой финансовых рынков и </a:t>
            </a:r>
            <a:r>
              <a:rPr lang="ru-RU" altLang="ru-RU" sz="1500" b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финансовых институтов </a:t>
            </a:r>
            <a:endParaRPr lang="ru-RU" altLang="ru-RU" sz="15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alt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д.э.н.,  профессор Аюпов А.А.</a:t>
            </a:r>
          </a:p>
          <a:p>
            <a:pPr algn="ctr">
              <a:spcBef>
                <a:spcPts val="0"/>
              </a:spcBef>
            </a:pPr>
            <a:endParaRPr lang="ru-RU" altLang="ru-RU" sz="15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37" y="941111"/>
            <a:ext cx="1040703" cy="125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52804" y="2197668"/>
            <a:ext cx="970778" cy="83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Институт управления, экономики и финансов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475656" y="2197668"/>
            <a:ext cx="6817055" cy="21595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ДОРОЖНАЯ КАРТА </a:t>
            </a:r>
          </a:p>
          <a:p>
            <a:pPr algn="ctr"/>
            <a:r>
              <a:rPr lang="ru-RU" altLang="ru-RU" sz="2700" b="1" dirty="0">
                <a:solidFill>
                  <a:srgbClr val="10253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кафедры финансовых рынков и финансовых институтов</a:t>
            </a:r>
          </a:p>
          <a:p>
            <a:pPr algn="ctr">
              <a:spcBef>
                <a:spcPts val="450"/>
              </a:spcBef>
            </a:pPr>
            <a:r>
              <a:rPr lang="ru-RU" altLang="ru-RU" sz="2400" b="1" dirty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2023-2027 гг.</a:t>
            </a:r>
          </a:p>
          <a:p>
            <a:pPr algn="ctr">
              <a:spcBef>
                <a:spcPts val="450"/>
              </a:spcBef>
            </a:pPr>
            <a:endParaRPr lang="ru-RU" altLang="ru-RU" sz="2400" b="1" dirty="0">
              <a:solidFill>
                <a:srgbClr val="10253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CA69C54-FCCA-480B-99D3-8CD056B77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 rot="5400000">
            <a:off x="4198424" y="2006280"/>
            <a:ext cx="720773" cy="9161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0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2B873-0B1C-402B-9C8C-AA0570188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76672"/>
            <a:ext cx="75438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Кафедра финансовых рынков и финансовых институтов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ИУЭиФ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КФУ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7FDBE5-9087-416F-AB40-5FF4F864EE16}"/>
              </a:ext>
            </a:extLst>
          </p:cNvPr>
          <p:cNvSpPr/>
          <p:nvPr/>
        </p:nvSpPr>
        <p:spPr>
          <a:xfrm>
            <a:off x="274082" y="1845585"/>
            <a:ext cx="8546390" cy="2742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Научно-образовательное подразделение университета, является выпускающей по специальности «Экономика».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Основным предназначением кафедры в рамках  университета является формирование у обучающихся компетенций в сфере финансовых рынков и финансовых институтов.</a:t>
            </a:r>
            <a:endParaRPr lang="ru-RU" b="1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4562C15-3A46-4092-9F11-C200D3B23FE6}"/>
              </a:ext>
            </a:extLst>
          </p:cNvPr>
          <p:cNvSpPr/>
          <p:nvPr/>
        </p:nvSpPr>
        <p:spPr>
          <a:xfrm>
            <a:off x="143508" y="4350003"/>
            <a:ext cx="88569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Миссия и видение кафедры: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-как выпускающая  </a:t>
            </a:r>
            <a:r>
              <a:rPr lang="ru-RU" dirty="0">
                <a:latin typeface="Times New Roman" panose="02020603050405020304" pitchFamily="18" charset="0"/>
              </a:rPr>
              <a:t>кафедра - обеспечение качества профессиональной подготовки обучающихся;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-инструмент взаимодействия преподавателей с представителями практиков из финансового сектора экономики;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-разработка инновационных инструментов финансового консультирования для заинтересованных лиц.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254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2EB8BC-0F63-4D73-A319-535FDC9A5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3"/>
            <a:ext cx="8712968" cy="1152128"/>
          </a:xfrm>
        </p:spPr>
        <p:txBody>
          <a:bodyPr>
            <a:noAutofit/>
          </a:bodyPr>
          <a:lstStyle/>
          <a:p>
            <a:pPr algn="ctr"/>
            <a:r>
              <a:rPr lang="ru-RU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кафедры ФИНАНСОВЫХ РЫНКОВ ИФИНАНСОВЫХ ИНСТИТУТОВ на период 2023-2027 гг.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3D9525-CE00-4470-B285-56B0CE11D8D3}"/>
              </a:ext>
            </a:extLst>
          </p:cNvPr>
          <p:cNvSpPr/>
          <p:nvPr/>
        </p:nvSpPr>
        <p:spPr>
          <a:xfrm>
            <a:off x="467544" y="918724"/>
            <a:ext cx="828092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Совершенствовать процесс подготовки бакалавров и магистров по программам высшего профессионального образования для работы в организациях и на предприятиях различных форм собственности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F5E0A06-8F3B-43A3-805A-760C3EBC6E7A}"/>
              </a:ext>
            </a:extLst>
          </p:cNvPr>
          <p:cNvSpPr/>
          <p:nvPr/>
        </p:nvSpPr>
        <p:spPr>
          <a:xfrm>
            <a:off x="467544" y="3439799"/>
            <a:ext cx="8280920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Осуществлять организацию и проведение фундаментальных научных исследований и разработок с учетом необходимости постоянного обновления и пополнения научных знаний в рамках подготовки бакалавров в сфере и экономистов высшей квалификации в сфере финансов и кредита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3CFEDB-69E1-4DF1-A164-E0CADBCE0199}"/>
              </a:ext>
            </a:extLst>
          </p:cNvPr>
          <p:cNvSpPr/>
          <p:nvPr/>
        </p:nvSpPr>
        <p:spPr>
          <a:xfrm>
            <a:off x="467544" y="2209541"/>
            <a:ext cx="8280920" cy="1097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Осуществлять разработку, апробацию и распространение новых идей и знаний в области науки практики финансов и кредита  через образовательную и учебно-методическую деятельность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11CB1CC-06B9-420B-AE89-ED1AFF6E168E}"/>
              </a:ext>
            </a:extLst>
          </p:cNvPr>
          <p:cNvSpPr/>
          <p:nvPr/>
        </p:nvSpPr>
        <p:spPr>
          <a:xfrm>
            <a:off x="467544" y="4941168"/>
            <a:ext cx="82809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Укреплять кадровый и интеллектуальный потенциал, постоянно повышать квалификацию профессорско-преподавательского состава кафедры, отвечающего вызовам времени и тенденциям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221979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65700" cy="1354162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 дополнительного образования на кафедре экономической безопасности и налогообложения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28572"/>
              </p:ext>
            </p:extLst>
          </p:nvPr>
        </p:nvGraphicFramePr>
        <p:xfrm>
          <a:off x="440973" y="2420888"/>
          <a:ext cx="8208912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программы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«Правовое обеспечение</a:t>
                      </a:r>
                      <a:r>
                        <a:rPr lang="ru-RU" sz="35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предпринимательской деятельности»,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 часов</a:t>
                      </a:r>
                      <a:endParaRPr lang="ru-RU" sz="3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«Экономическая безопасность», 72 часа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«1 С – Налоговые расчеты», 72 часа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 descr="C:\Users\AMTufetulov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900" y="2704"/>
            <a:ext cx="1009791" cy="120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A3B0D5-96BF-4FD6-AF50-176614E9F4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2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3D730C8-8180-41BF-9BE4-CB1B0D9556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552" y="2276872"/>
            <a:ext cx="8208912" cy="3886200"/>
          </a:xfrm>
        </p:spPr>
        <p:txBody>
          <a:bodyPr>
            <a:normAutofit/>
          </a:bodyPr>
          <a:lstStyle/>
          <a:p>
            <a:r>
              <a:rPr lang="ru-RU" sz="2400" b="1" i="1" dirty="0"/>
              <a:t>-увеличение интеллектуального потенциала кафедры;</a:t>
            </a:r>
            <a:br>
              <a:rPr lang="ru-RU" sz="2400" b="1" i="1" dirty="0"/>
            </a:br>
            <a:r>
              <a:rPr lang="ru-RU" sz="2400" b="1" i="1" dirty="0"/>
              <a:t>-развитие научно-исследовательской базы;</a:t>
            </a:r>
            <a:br>
              <a:rPr lang="ru-RU" sz="2400" b="1" i="1" dirty="0"/>
            </a:br>
            <a:r>
              <a:rPr lang="ru-RU" sz="2400" b="1" i="1" dirty="0"/>
              <a:t>-повышение профессионализма профессорско-преподавательского состава;</a:t>
            </a:r>
            <a:br>
              <a:rPr lang="ru-RU" sz="2400" b="1" i="1" dirty="0"/>
            </a:br>
            <a:r>
              <a:rPr lang="ru-RU" sz="2400" b="1" i="1" dirty="0"/>
              <a:t>-внедрение инновационных методов организации учебного процесса;</a:t>
            </a:r>
            <a:br>
              <a:rPr lang="ru-RU" sz="2400" b="1" i="1" dirty="0"/>
            </a:br>
            <a:r>
              <a:rPr lang="ru-RU" sz="2400" b="1" i="1" dirty="0"/>
              <a:t>-применение прогрессивных образовательных технологий;</a:t>
            </a:r>
            <a:br>
              <a:rPr lang="ru-RU" sz="2400" b="1" i="1" dirty="0"/>
            </a:br>
            <a:r>
              <a:rPr lang="ru-RU" sz="2400" b="1" i="1" dirty="0"/>
              <a:t>-формирование кооперации со стратегическими партнёрами.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1A254BD-5D26-45AA-AF5E-C3758AB2B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Основные направления развития кафедры на перспективу: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3278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C3E6B368-E1D4-4BFA-A9D2-B06CE5BFEF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1844824"/>
            <a:ext cx="8640960" cy="482453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1) открытость структуры, планов, стратегии;</a:t>
            </a:r>
            <a:br>
              <a:rPr lang="ru-RU" dirty="0"/>
            </a:br>
            <a:br>
              <a:rPr lang="ru-RU" dirty="0"/>
            </a:br>
            <a:r>
              <a:rPr lang="ru-RU" dirty="0"/>
              <a:t>2) технологичность методов, инструментов, способов и процедур осуществления учебной и научной деятельности;</a:t>
            </a:r>
            <a:br>
              <a:rPr lang="ru-RU" dirty="0"/>
            </a:br>
            <a:br>
              <a:rPr lang="ru-RU" dirty="0"/>
            </a:br>
            <a:r>
              <a:rPr lang="ru-RU" dirty="0"/>
              <a:t>3) корпоративность – создания духа единой команды, разделяющей цели и идеологию кафедры на основе закрепления и развития традиций и социальных ценностей, что способствует сопричастности общему делу, укреплению имиджа, удовлетворенности выполняемой  работой и повышению ее эффективности;</a:t>
            </a:r>
            <a:br>
              <a:rPr lang="ru-RU" dirty="0"/>
            </a:br>
            <a:br>
              <a:rPr lang="ru-RU" dirty="0"/>
            </a:br>
            <a:r>
              <a:rPr lang="ru-RU" dirty="0"/>
              <a:t>4) творческие и деловые контакты – создание вокруг кафедры системы коммуникационных связей, вовлечение в область интересов кафедры известных ученых, руководителей организаций, учреждений и ведомств – выпускников кафедры;</a:t>
            </a:r>
            <a:br>
              <a:rPr lang="ru-RU" dirty="0"/>
            </a:br>
            <a:br>
              <a:rPr lang="ru-RU" dirty="0"/>
            </a:br>
            <a:r>
              <a:rPr lang="ru-RU" dirty="0"/>
              <a:t>5) увеличение доли «активных» форм обучения – сбалансированное использование таких форм учебной работы, как мозговой штурм, деловая игра, </a:t>
            </a:r>
            <a:r>
              <a:rPr lang="ru-RU" dirty="0" err="1"/>
              <a:t>метаплан</a:t>
            </a:r>
            <a:r>
              <a:rPr lang="ru-RU" dirty="0"/>
              <a:t> (методика структурирования групповых обсуждений и выработки эффективных коллективных решений), анализ конкретной ситуации, тренинг, тесты, дистанционные формы обучения и получения знаний;</a:t>
            </a:r>
            <a:br>
              <a:rPr lang="ru-RU" dirty="0"/>
            </a:br>
            <a:br>
              <a:rPr lang="ru-RU" dirty="0"/>
            </a:br>
            <a:r>
              <a:rPr lang="ru-RU" dirty="0"/>
              <a:t>6) осуществление обратной связи на основе оценки полученных знаний путем анкетирования, проведения конференций, привлечения выпускников к научной и учебно-методической работы кафедры;</a:t>
            </a:r>
            <a:br>
              <a:rPr lang="ru-RU" dirty="0"/>
            </a:br>
            <a:br>
              <a:rPr lang="ru-RU" dirty="0"/>
            </a:br>
            <a:r>
              <a:rPr lang="ru-RU" dirty="0"/>
              <a:t>7) развитие конкурентных преимуществ кафедры (укрепление имеющихся и создание новых конкурентных преимуществ).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D2C7B69-CC2D-461C-98BA-47D3ECE38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принципы развития кафедры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8958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7506"/>
            <a:ext cx="7416824" cy="75898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83085" y="1360027"/>
            <a:ext cx="3456777" cy="106086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профиль «Финансы и кредит»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24321" y="4754600"/>
            <a:ext cx="4896543" cy="14867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«Исламские финансы»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Магистратура </a:t>
            </a:r>
          </a:p>
        </p:txBody>
      </p:sp>
      <p:cxnSp>
        <p:nvCxnSpPr>
          <p:cNvPr id="14" name="Прямая со стрелкой 13"/>
          <p:cNvCxnSpPr>
            <a:cxnSpLocks/>
          </p:cNvCxnSpPr>
          <p:nvPr/>
        </p:nvCxnSpPr>
        <p:spPr>
          <a:xfrm>
            <a:off x="4565599" y="999987"/>
            <a:ext cx="0" cy="3729771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43">
            <a:extLst>
              <a:ext uri="{FF2B5EF4-FFF2-40B4-BE49-F238E27FC236}">
                <a16:creationId xmlns:a16="http://schemas.microsoft.com/office/drawing/2014/main" id="{B7B0E17D-E36A-48B0-8C53-83B4C050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8424" y="17596"/>
            <a:ext cx="778090" cy="891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0C6472F-3657-6D59-1D34-94FAEFC6FCD7}"/>
              </a:ext>
            </a:extLst>
          </p:cNvPr>
          <p:cNvSpPr/>
          <p:nvPr/>
        </p:nvSpPr>
        <p:spPr>
          <a:xfrm>
            <a:off x="4951736" y="3312066"/>
            <a:ext cx="4119356" cy="12241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«Финансовая аналитика»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Магистратура 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A069752D-2A5C-1857-0712-5C0249F2B442}"/>
              </a:ext>
            </a:extLst>
          </p:cNvPr>
          <p:cNvCxnSpPr>
            <a:cxnSpLocks/>
          </p:cNvCxnSpPr>
          <p:nvPr/>
        </p:nvCxnSpPr>
        <p:spPr>
          <a:xfrm flipH="1">
            <a:off x="1931069" y="1013527"/>
            <a:ext cx="4" cy="36004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CEB8897-8401-23B8-11C2-1898D1DB4464}"/>
              </a:ext>
            </a:extLst>
          </p:cNvPr>
          <p:cNvCxnSpPr>
            <a:cxnSpLocks/>
          </p:cNvCxnSpPr>
          <p:nvPr/>
        </p:nvCxnSpPr>
        <p:spPr>
          <a:xfrm>
            <a:off x="4572000" y="4055438"/>
            <a:ext cx="379736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  <a:scene3d>
            <a:camera prst="orthographicFront">
              <a:rot lat="20699999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458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99C431-21B7-41F5-B562-B3AA2DE85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Научно-исследовательская работа – план на 24-25 гг.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A72CB8-3094-404B-9963-2C866A8EB0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00" t="37400" r="19288" b="30400"/>
          <a:stretch/>
        </p:blipFill>
        <p:spPr>
          <a:xfrm>
            <a:off x="662165" y="2314981"/>
            <a:ext cx="7687931" cy="321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16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A74DF9-80B8-4814-885C-41E79BD6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Студенческая научно-исследовательская работа план на 24-25 гг.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36B8BC-A9DD-4315-903E-B424E461A2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88" t="29000" r="19288" b="36000"/>
          <a:stretch/>
        </p:blipFill>
        <p:spPr>
          <a:xfrm>
            <a:off x="539552" y="1916832"/>
            <a:ext cx="8064896" cy="373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2896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1296</TotalTime>
  <Words>550</Words>
  <Application>Microsoft Office PowerPoint</Application>
  <PresentationFormat>Экран (4:3)</PresentationFormat>
  <Paragraphs>34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Ретро</vt:lpstr>
      <vt:lpstr>Презентация PowerPoint</vt:lpstr>
      <vt:lpstr>Кафедра финансовых рынков и финансовых институтов ИУЭиФ КФУ</vt:lpstr>
      <vt:lpstr>ЗАДАЧИ кафедры ФИНАНСОВЫХ РЫНКОВ ИФИНАНСОВЫХ ИНСТИТУТОВ на период 2023-2027 гг. </vt:lpstr>
      <vt:lpstr>Перспективы развития дополнительного образования на кафедре экономической безопасности и налогообложения</vt:lpstr>
      <vt:lpstr>Основные направления развития кафедры на перспективу:</vt:lpstr>
      <vt:lpstr>Основные принципы развития кафедры</vt:lpstr>
      <vt:lpstr>Образовательная деятельность</vt:lpstr>
      <vt:lpstr>Научно-исследовательская работа – план на 24-25 гг.</vt:lpstr>
      <vt:lpstr>Студенческая научно-исследовательская работа план на 24-25 гг.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Афанасьева Анастасия</dc:creator>
  <cp:lastModifiedBy>msi</cp:lastModifiedBy>
  <cp:revision>93</cp:revision>
  <cp:lastPrinted>2017-03-02T11:04:39Z</cp:lastPrinted>
  <dcterms:created xsi:type="dcterms:W3CDTF">2015-04-02T11:42:42Z</dcterms:created>
  <dcterms:modified xsi:type="dcterms:W3CDTF">2024-12-10T09:32:05Z</dcterms:modified>
</cp:coreProperties>
</file>