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0" r:id="rId9"/>
    <p:sldId id="272" r:id="rId10"/>
    <p:sldId id="273" r:id="rId11"/>
    <p:sldId id="277" r:id="rId12"/>
    <p:sldId id="279" r:id="rId13"/>
    <p:sldId id="281" r:id="rId14"/>
    <p:sldId id="282" r:id="rId15"/>
    <p:sldId id="285" r:id="rId16"/>
    <p:sldId id="283" r:id="rId17"/>
    <p:sldId id="284" r:id="rId18"/>
    <p:sldId id="286" r:id="rId19"/>
    <p:sldId id="261" r:id="rId20"/>
    <p:sldId id="278" r:id="rId21"/>
    <p:sldId id="262" r:id="rId22"/>
    <p:sldId id="275" r:id="rId23"/>
    <p:sldId id="280" r:id="rId2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85"/>
    <p:restoredTop sz="94631"/>
  </p:normalViewPr>
  <p:slideViewPr>
    <p:cSldViewPr>
      <p:cViewPr>
        <p:scale>
          <a:sx n="80" d="100"/>
          <a:sy n="80" d="100"/>
        </p:scale>
        <p:origin x="-978" y="-1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84C7A9-E934-424B-85E6-89B925C41608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DCB97C-0382-4902-8866-BCEAF8334CB7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аналитическая деятельность 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24B48F4-F35D-47BE-8232-653DC7619FE2}" type="parTrans" cxnId="{DF788FAD-7569-48ED-BB98-9EA345DB78B4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917D93A-DE3A-4327-8E65-46283BA3D11B}" type="sibTrans" cxnId="{DF788FAD-7569-48ED-BB98-9EA345DB78B4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sz="18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DFB6B1A-033E-46D9-8C2B-102900C5FE98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организационно-управленческая деятельность 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B1F60D5-5B41-44F8-ACFD-995269534FAA}" type="parTrans" cxnId="{47A30410-C4F7-4A3F-8DBA-B73A4F5D8EFB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0853B38-8676-4A01-BF06-20097E36DBFA}" type="sibTrans" cxnId="{47A30410-C4F7-4A3F-8DBA-B73A4F5D8EFB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sz="18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BC2E031-A79B-4FC5-B2B2-29A10C3C3C2E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научно-исследовательская деятельность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8EB2AD-5FC6-4744-A017-09059936D6C6}" type="parTrans" cxnId="{D1A58C54-DAFB-4C15-ACC7-14D82DF70CA0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13F9EC0-FD33-49D2-A371-B707D638F95B}" type="sibTrans" cxnId="{D1A58C54-DAFB-4C15-ACC7-14D82DF70CA0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sz="18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4D9E3E-CE15-4ADE-8B98-A4B134C35D4E}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проектно-экономическая деятельность 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1BCC29C-828B-4F1D-8961-CA0541FA2D9E}" type="parTrans" cxnId="{EDE02B8F-7BBC-4431-B4EB-A57CB104C29A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651E66F-DA8B-423C-B555-CFA29BC664DA}" type="sibTrans" cxnId="{EDE02B8F-7BBC-4431-B4EB-A57CB104C29A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sz="18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144198-1527-4D35-9A6F-15C79C9A5773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педагогическая деятельность 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22735E8-7376-48E6-9603-1133A6508429}" type="parTrans" cxnId="{7D4A8520-004A-4424-BB33-102115236EFC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5A4501E-6805-41C3-9D32-3CFEAE067540}" type="sibTrans" cxnId="{7D4A8520-004A-4424-BB33-102115236EFC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sz="18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BF3F48E-8EFE-4589-A64C-4713358A2476}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8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инновационно-экономическая</a:t>
          </a:r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деятельность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9EAFFF6-B59A-4251-9874-50BBC30C28A7}" type="parTrans" cxnId="{245FA508-77AC-4CCD-BA45-9443875FB2AD}">
      <dgm:prSet/>
      <dgm:spPr/>
      <dgm:t>
        <a:bodyPr/>
        <a:lstStyle/>
        <a:p>
          <a:endParaRPr lang="ru-RU" sz="1800"/>
        </a:p>
      </dgm:t>
    </dgm:pt>
    <dgm:pt modelId="{5E4327E6-14F2-4BC1-AC9F-673F27F1A2BE}" type="sibTrans" cxnId="{245FA508-77AC-4CCD-BA45-9443875FB2AD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sz="1800"/>
        </a:p>
      </dgm:t>
    </dgm:pt>
    <dgm:pt modelId="{89C4E87F-A080-432C-B094-03912763FFEA}" type="pres">
      <dgm:prSet presAssocID="{6484C7A9-E934-424B-85E6-89B925C4160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2FCD72-9CD7-409B-9376-A2206F6C86AA}" type="pres">
      <dgm:prSet presAssocID="{014D9E3E-CE15-4ADE-8B98-A4B134C35D4E}" presName="node" presStyleLbl="node1" presStyleIdx="0" presStyleCnt="6" custScaleX="278491" custRadScaleRad="101191" custRadScaleInc="-428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523AF2-388D-4232-BA3F-AC56FB2D3178}" type="pres">
      <dgm:prSet presAssocID="{014D9E3E-CE15-4ADE-8B98-A4B134C35D4E}" presName="spNode" presStyleCnt="0"/>
      <dgm:spPr/>
    </dgm:pt>
    <dgm:pt modelId="{954B9E0A-E941-4F67-AC0C-99B25573E8C6}" type="pres">
      <dgm:prSet presAssocID="{7651E66F-DA8B-423C-B555-CFA29BC664DA}" presName="sibTrans" presStyleLbl="sibTrans1D1" presStyleIdx="0" presStyleCnt="6"/>
      <dgm:spPr/>
      <dgm:t>
        <a:bodyPr/>
        <a:lstStyle/>
        <a:p>
          <a:endParaRPr lang="ru-RU"/>
        </a:p>
      </dgm:t>
    </dgm:pt>
    <dgm:pt modelId="{AF79F957-AFBA-4C79-89FD-64A95F39A829}" type="pres">
      <dgm:prSet presAssocID="{D5DCB97C-0382-4902-8866-BCEAF8334CB7}" presName="node" presStyleLbl="node1" presStyleIdx="1" presStyleCnt="6" custScaleX="185803" custRadScaleRad="125801" custRadScaleInc="290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719823-7515-4C8D-BEA8-323DF9BE6026}" type="pres">
      <dgm:prSet presAssocID="{D5DCB97C-0382-4902-8866-BCEAF8334CB7}" presName="spNode" presStyleCnt="0"/>
      <dgm:spPr/>
    </dgm:pt>
    <dgm:pt modelId="{88EC47BA-3918-4852-818C-F9648334F12C}" type="pres">
      <dgm:prSet presAssocID="{9917D93A-DE3A-4327-8E65-46283BA3D11B}" presName="sibTrans" presStyleLbl="sibTrans1D1" presStyleIdx="1" presStyleCnt="6"/>
      <dgm:spPr/>
      <dgm:t>
        <a:bodyPr/>
        <a:lstStyle/>
        <a:p>
          <a:endParaRPr lang="ru-RU"/>
        </a:p>
      </dgm:t>
    </dgm:pt>
    <dgm:pt modelId="{F24539EE-5BCA-4908-9757-C1019A3B6284}" type="pres">
      <dgm:prSet presAssocID="{8DFB6B1A-033E-46D9-8C2B-102900C5FE98}" presName="node" presStyleLbl="node1" presStyleIdx="2" presStyleCnt="6" custScaleX="251909" custRadScaleRad="115054" custRadScaleInc="-845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1BC6AE-AF29-407C-B928-5BAD66DE6527}" type="pres">
      <dgm:prSet presAssocID="{8DFB6B1A-033E-46D9-8C2B-102900C5FE98}" presName="spNode" presStyleCnt="0"/>
      <dgm:spPr/>
    </dgm:pt>
    <dgm:pt modelId="{66566272-615B-4D5E-9B7B-D410E91DB8A1}" type="pres">
      <dgm:prSet presAssocID="{D0853B38-8676-4A01-BF06-20097E36DBFA}" presName="sibTrans" presStyleLbl="sibTrans1D1" presStyleIdx="2" presStyleCnt="6"/>
      <dgm:spPr/>
      <dgm:t>
        <a:bodyPr/>
        <a:lstStyle/>
        <a:p>
          <a:endParaRPr lang="ru-RU"/>
        </a:p>
      </dgm:t>
    </dgm:pt>
    <dgm:pt modelId="{7CFA24DE-84F0-44F8-8366-0FCA2F4D2310}" type="pres">
      <dgm:prSet presAssocID="{ABC2E031-A79B-4FC5-B2B2-29A10C3C3C2E}" presName="node" presStyleLbl="node1" presStyleIdx="3" presStyleCnt="6" custScaleX="228240" custRadScaleRad="89149" custRadScaleInc="-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BBA6F-6A46-4A6A-9A9E-FAC12160B9B9}" type="pres">
      <dgm:prSet presAssocID="{ABC2E031-A79B-4FC5-B2B2-29A10C3C3C2E}" presName="spNode" presStyleCnt="0"/>
      <dgm:spPr/>
    </dgm:pt>
    <dgm:pt modelId="{A84BABDC-824A-498B-9D18-4CF7FA48653C}" type="pres">
      <dgm:prSet presAssocID="{A13F9EC0-FD33-49D2-A371-B707D638F95B}" presName="sibTrans" presStyleLbl="sibTrans1D1" presStyleIdx="3" presStyleCnt="6"/>
      <dgm:spPr/>
      <dgm:t>
        <a:bodyPr/>
        <a:lstStyle/>
        <a:p>
          <a:endParaRPr lang="ru-RU"/>
        </a:p>
      </dgm:t>
    </dgm:pt>
    <dgm:pt modelId="{D60B6B83-8446-4CA3-B248-24CCDF8325CC}" type="pres">
      <dgm:prSet presAssocID="{D6144198-1527-4D35-9A6F-15C79C9A5773}" presName="node" presStyleLbl="node1" presStyleIdx="4" presStyleCnt="6" custScaleX="191681" custRadScaleRad="116912" custRadScaleInc="609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0C7049-A837-4710-A7ED-B217802D6123}" type="pres">
      <dgm:prSet presAssocID="{D6144198-1527-4D35-9A6F-15C79C9A5773}" presName="spNode" presStyleCnt="0"/>
      <dgm:spPr/>
    </dgm:pt>
    <dgm:pt modelId="{D0B09D2C-076C-405C-B420-E3F3EEF0B0E2}" type="pres">
      <dgm:prSet presAssocID="{75A4501E-6805-41C3-9D32-3CFEAE067540}" presName="sibTrans" presStyleLbl="sibTrans1D1" presStyleIdx="4" presStyleCnt="6"/>
      <dgm:spPr/>
      <dgm:t>
        <a:bodyPr/>
        <a:lstStyle/>
        <a:p>
          <a:endParaRPr lang="ru-RU"/>
        </a:p>
      </dgm:t>
    </dgm:pt>
    <dgm:pt modelId="{2B3F839E-B3B9-48BA-ADF7-23FFEF9413CF}" type="pres">
      <dgm:prSet presAssocID="{BBF3F48E-8EFE-4589-A64C-4713358A2476}" presName="node" presStyleLbl="node1" presStyleIdx="5" presStyleCnt="6" custScaleX="261996" custRadScaleRad="129287" custRadScaleInc="-555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A6BE62-B748-48E6-BB36-450D9929E3F5}" type="pres">
      <dgm:prSet presAssocID="{BBF3F48E-8EFE-4589-A64C-4713358A2476}" presName="spNode" presStyleCnt="0"/>
      <dgm:spPr/>
    </dgm:pt>
    <dgm:pt modelId="{7859AF0F-B722-41CE-A980-C6C0674E8D68}" type="pres">
      <dgm:prSet presAssocID="{5E4327E6-14F2-4BC1-AC9F-673F27F1A2BE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AA46987C-C846-4FDF-9FCC-EAC6C9ABE954}" type="presOf" srcId="{7651E66F-DA8B-423C-B555-CFA29BC664DA}" destId="{954B9E0A-E941-4F67-AC0C-99B25573E8C6}" srcOrd="0" destOrd="0" presId="urn:microsoft.com/office/officeart/2005/8/layout/cycle6"/>
    <dgm:cxn modelId="{7DAE300C-7885-43A8-AC45-2B12A724F216}" type="presOf" srcId="{D5DCB97C-0382-4902-8866-BCEAF8334CB7}" destId="{AF79F957-AFBA-4C79-89FD-64A95F39A829}" srcOrd="0" destOrd="0" presId="urn:microsoft.com/office/officeart/2005/8/layout/cycle6"/>
    <dgm:cxn modelId="{C3E3EE39-65C8-4641-A7DE-6434282C43AF}" type="presOf" srcId="{014D9E3E-CE15-4ADE-8B98-A4B134C35D4E}" destId="{9B2FCD72-9CD7-409B-9376-A2206F6C86AA}" srcOrd="0" destOrd="0" presId="urn:microsoft.com/office/officeart/2005/8/layout/cycle6"/>
    <dgm:cxn modelId="{D1A58C54-DAFB-4C15-ACC7-14D82DF70CA0}" srcId="{6484C7A9-E934-424B-85E6-89B925C41608}" destId="{ABC2E031-A79B-4FC5-B2B2-29A10C3C3C2E}" srcOrd="3" destOrd="0" parTransId="{878EB2AD-5FC6-4744-A017-09059936D6C6}" sibTransId="{A13F9EC0-FD33-49D2-A371-B707D638F95B}"/>
    <dgm:cxn modelId="{245FA508-77AC-4CCD-BA45-9443875FB2AD}" srcId="{6484C7A9-E934-424B-85E6-89B925C41608}" destId="{BBF3F48E-8EFE-4589-A64C-4713358A2476}" srcOrd="5" destOrd="0" parTransId="{29EAFFF6-B59A-4251-9874-50BBC30C28A7}" sibTransId="{5E4327E6-14F2-4BC1-AC9F-673F27F1A2BE}"/>
    <dgm:cxn modelId="{ADADB44C-89BB-4FED-BA8D-D178AB9784CD}" type="presOf" srcId="{D0853B38-8676-4A01-BF06-20097E36DBFA}" destId="{66566272-615B-4D5E-9B7B-D410E91DB8A1}" srcOrd="0" destOrd="0" presId="urn:microsoft.com/office/officeart/2005/8/layout/cycle6"/>
    <dgm:cxn modelId="{F3F98264-6492-4D44-B543-0483C0538790}" type="presOf" srcId="{75A4501E-6805-41C3-9D32-3CFEAE067540}" destId="{D0B09D2C-076C-405C-B420-E3F3EEF0B0E2}" srcOrd="0" destOrd="0" presId="urn:microsoft.com/office/officeart/2005/8/layout/cycle6"/>
    <dgm:cxn modelId="{404262DF-F1AF-4BA8-9D02-38C1E7D14740}" type="presOf" srcId="{ABC2E031-A79B-4FC5-B2B2-29A10C3C3C2E}" destId="{7CFA24DE-84F0-44F8-8366-0FCA2F4D2310}" srcOrd="0" destOrd="0" presId="urn:microsoft.com/office/officeart/2005/8/layout/cycle6"/>
    <dgm:cxn modelId="{C71DE00C-F96F-48D5-9465-A2BA73AD51A4}" type="presOf" srcId="{BBF3F48E-8EFE-4589-A64C-4713358A2476}" destId="{2B3F839E-B3B9-48BA-ADF7-23FFEF9413CF}" srcOrd="0" destOrd="0" presId="urn:microsoft.com/office/officeart/2005/8/layout/cycle6"/>
    <dgm:cxn modelId="{7674897E-B24E-462E-890D-1979F479017E}" type="presOf" srcId="{9917D93A-DE3A-4327-8E65-46283BA3D11B}" destId="{88EC47BA-3918-4852-818C-F9648334F12C}" srcOrd="0" destOrd="0" presId="urn:microsoft.com/office/officeart/2005/8/layout/cycle6"/>
    <dgm:cxn modelId="{3F21EEB2-3EDE-41DC-8E92-FD26854D362A}" type="presOf" srcId="{5E4327E6-14F2-4BC1-AC9F-673F27F1A2BE}" destId="{7859AF0F-B722-41CE-A980-C6C0674E8D68}" srcOrd="0" destOrd="0" presId="urn:microsoft.com/office/officeart/2005/8/layout/cycle6"/>
    <dgm:cxn modelId="{7D4A8520-004A-4424-BB33-102115236EFC}" srcId="{6484C7A9-E934-424B-85E6-89B925C41608}" destId="{D6144198-1527-4D35-9A6F-15C79C9A5773}" srcOrd="4" destOrd="0" parTransId="{A22735E8-7376-48E6-9603-1133A6508429}" sibTransId="{75A4501E-6805-41C3-9D32-3CFEAE067540}"/>
    <dgm:cxn modelId="{47A30410-C4F7-4A3F-8DBA-B73A4F5D8EFB}" srcId="{6484C7A9-E934-424B-85E6-89B925C41608}" destId="{8DFB6B1A-033E-46D9-8C2B-102900C5FE98}" srcOrd="2" destOrd="0" parTransId="{4B1F60D5-5B41-44F8-ACFD-995269534FAA}" sibTransId="{D0853B38-8676-4A01-BF06-20097E36DBFA}"/>
    <dgm:cxn modelId="{DFCC95EB-9BA7-44B4-ACFD-4AABAFE5BE5C}" type="presOf" srcId="{6484C7A9-E934-424B-85E6-89B925C41608}" destId="{89C4E87F-A080-432C-B094-03912763FFEA}" srcOrd="0" destOrd="0" presId="urn:microsoft.com/office/officeart/2005/8/layout/cycle6"/>
    <dgm:cxn modelId="{E2C916A1-914C-46F2-B6B4-70630A9FC40D}" type="presOf" srcId="{D6144198-1527-4D35-9A6F-15C79C9A5773}" destId="{D60B6B83-8446-4CA3-B248-24CCDF8325CC}" srcOrd="0" destOrd="0" presId="urn:microsoft.com/office/officeart/2005/8/layout/cycle6"/>
    <dgm:cxn modelId="{2E9F2B15-60AB-4A1C-9DA5-9F82BD58D5B6}" type="presOf" srcId="{A13F9EC0-FD33-49D2-A371-B707D638F95B}" destId="{A84BABDC-824A-498B-9D18-4CF7FA48653C}" srcOrd="0" destOrd="0" presId="urn:microsoft.com/office/officeart/2005/8/layout/cycle6"/>
    <dgm:cxn modelId="{EDE02B8F-7BBC-4431-B4EB-A57CB104C29A}" srcId="{6484C7A9-E934-424B-85E6-89B925C41608}" destId="{014D9E3E-CE15-4ADE-8B98-A4B134C35D4E}" srcOrd="0" destOrd="0" parTransId="{31BCC29C-828B-4F1D-8961-CA0541FA2D9E}" sibTransId="{7651E66F-DA8B-423C-B555-CFA29BC664DA}"/>
    <dgm:cxn modelId="{DF788FAD-7569-48ED-BB98-9EA345DB78B4}" srcId="{6484C7A9-E934-424B-85E6-89B925C41608}" destId="{D5DCB97C-0382-4902-8866-BCEAF8334CB7}" srcOrd="1" destOrd="0" parTransId="{924B48F4-F35D-47BE-8232-653DC7619FE2}" sibTransId="{9917D93A-DE3A-4327-8E65-46283BA3D11B}"/>
    <dgm:cxn modelId="{867CFE5B-AB50-41AC-B3E6-8A681C71BEE8}" type="presOf" srcId="{8DFB6B1A-033E-46D9-8C2B-102900C5FE98}" destId="{F24539EE-5BCA-4908-9757-C1019A3B6284}" srcOrd="0" destOrd="0" presId="urn:microsoft.com/office/officeart/2005/8/layout/cycle6"/>
    <dgm:cxn modelId="{A3238513-3313-4014-A4C5-932BB281E299}" type="presParOf" srcId="{89C4E87F-A080-432C-B094-03912763FFEA}" destId="{9B2FCD72-9CD7-409B-9376-A2206F6C86AA}" srcOrd="0" destOrd="0" presId="urn:microsoft.com/office/officeart/2005/8/layout/cycle6"/>
    <dgm:cxn modelId="{524A74E2-3836-4757-998E-63AE4BC974EB}" type="presParOf" srcId="{89C4E87F-A080-432C-B094-03912763FFEA}" destId="{57523AF2-388D-4232-BA3F-AC56FB2D3178}" srcOrd="1" destOrd="0" presId="urn:microsoft.com/office/officeart/2005/8/layout/cycle6"/>
    <dgm:cxn modelId="{08650173-5497-45A0-A35A-47EB53720426}" type="presParOf" srcId="{89C4E87F-A080-432C-B094-03912763FFEA}" destId="{954B9E0A-E941-4F67-AC0C-99B25573E8C6}" srcOrd="2" destOrd="0" presId="urn:microsoft.com/office/officeart/2005/8/layout/cycle6"/>
    <dgm:cxn modelId="{045AAD2D-0E01-49CD-9B3D-50B4C19303F6}" type="presParOf" srcId="{89C4E87F-A080-432C-B094-03912763FFEA}" destId="{AF79F957-AFBA-4C79-89FD-64A95F39A829}" srcOrd="3" destOrd="0" presId="urn:microsoft.com/office/officeart/2005/8/layout/cycle6"/>
    <dgm:cxn modelId="{77CCA48F-9F3E-4806-8DB3-23A18496E83B}" type="presParOf" srcId="{89C4E87F-A080-432C-B094-03912763FFEA}" destId="{16719823-7515-4C8D-BEA8-323DF9BE6026}" srcOrd="4" destOrd="0" presId="urn:microsoft.com/office/officeart/2005/8/layout/cycle6"/>
    <dgm:cxn modelId="{D28AAD15-35BA-4619-9297-56F12EBF8D35}" type="presParOf" srcId="{89C4E87F-A080-432C-B094-03912763FFEA}" destId="{88EC47BA-3918-4852-818C-F9648334F12C}" srcOrd="5" destOrd="0" presId="urn:microsoft.com/office/officeart/2005/8/layout/cycle6"/>
    <dgm:cxn modelId="{9EC22DEE-92D4-49CF-B582-5B064F160F67}" type="presParOf" srcId="{89C4E87F-A080-432C-B094-03912763FFEA}" destId="{F24539EE-5BCA-4908-9757-C1019A3B6284}" srcOrd="6" destOrd="0" presId="urn:microsoft.com/office/officeart/2005/8/layout/cycle6"/>
    <dgm:cxn modelId="{9E0D9295-6ABA-4534-9DDD-85DE0E39AC8B}" type="presParOf" srcId="{89C4E87F-A080-432C-B094-03912763FFEA}" destId="{C71BC6AE-AF29-407C-B928-5BAD66DE6527}" srcOrd="7" destOrd="0" presId="urn:microsoft.com/office/officeart/2005/8/layout/cycle6"/>
    <dgm:cxn modelId="{2828CA0A-192B-4144-9D66-F0DBF20E8EC1}" type="presParOf" srcId="{89C4E87F-A080-432C-B094-03912763FFEA}" destId="{66566272-615B-4D5E-9B7B-D410E91DB8A1}" srcOrd="8" destOrd="0" presId="urn:microsoft.com/office/officeart/2005/8/layout/cycle6"/>
    <dgm:cxn modelId="{F4264CD6-5D79-4E44-B00D-39767E626B40}" type="presParOf" srcId="{89C4E87F-A080-432C-B094-03912763FFEA}" destId="{7CFA24DE-84F0-44F8-8366-0FCA2F4D2310}" srcOrd="9" destOrd="0" presId="urn:microsoft.com/office/officeart/2005/8/layout/cycle6"/>
    <dgm:cxn modelId="{4A823917-4CF2-43D9-98F1-7562B3D6E2EF}" type="presParOf" srcId="{89C4E87F-A080-432C-B094-03912763FFEA}" destId="{965BBA6F-6A46-4A6A-9A9E-FAC12160B9B9}" srcOrd="10" destOrd="0" presId="urn:microsoft.com/office/officeart/2005/8/layout/cycle6"/>
    <dgm:cxn modelId="{A459EBE0-D48F-4421-BCD1-5B4A5BEF8198}" type="presParOf" srcId="{89C4E87F-A080-432C-B094-03912763FFEA}" destId="{A84BABDC-824A-498B-9D18-4CF7FA48653C}" srcOrd="11" destOrd="0" presId="urn:microsoft.com/office/officeart/2005/8/layout/cycle6"/>
    <dgm:cxn modelId="{A47DBDA7-DACB-407D-AC7B-82723189EF57}" type="presParOf" srcId="{89C4E87F-A080-432C-B094-03912763FFEA}" destId="{D60B6B83-8446-4CA3-B248-24CCDF8325CC}" srcOrd="12" destOrd="0" presId="urn:microsoft.com/office/officeart/2005/8/layout/cycle6"/>
    <dgm:cxn modelId="{FD80E155-476F-45C1-A322-2C536FB796DD}" type="presParOf" srcId="{89C4E87F-A080-432C-B094-03912763FFEA}" destId="{800C7049-A837-4710-A7ED-B217802D6123}" srcOrd="13" destOrd="0" presId="urn:microsoft.com/office/officeart/2005/8/layout/cycle6"/>
    <dgm:cxn modelId="{36F93962-759C-481C-8C9D-C6A5EC5AEECD}" type="presParOf" srcId="{89C4E87F-A080-432C-B094-03912763FFEA}" destId="{D0B09D2C-076C-405C-B420-E3F3EEF0B0E2}" srcOrd="14" destOrd="0" presId="urn:microsoft.com/office/officeart/2005/8/layout/cycle6"/>
    <dgm:cxn modelId="{AA78A6D9-CAD2-4908-B0A1-0F31B1E2BC78}" type="presParOf" srcId="{89C4E87F-A080-432C-B094-03912763FFEA}" destId="{2B3F839E-B3B9-48BA-ADF7-23FFEF9413CF}" srcOrd="15" destOrd="0" presId="urn:microsoft.com/office/officeart/2005/8/layout/cycle6"/>
    <dgm:cxn modelId="{B24D1865-F697-4A00-8373-37E895A21B79}" type="presParOf" srcId="{89C4E87F-A080-432C-B094-03912763FFEA}" destId="{E1A6BE62-B748-48E6-BB36-450D9929E3F5}" srcOrd="16" destOrd="0" presId="urn:microsoft.com/office/officeart/2005/8/layout/cycle6"/>
    <dgm:cxn modelId="{A14BBE72-5A0A-4D4C-B82A-969E1DE61F69}" type="presParOf" srcId="{89C4E87F-A080-432C-B094-03912763FFEA}" destId="{7859AF0F-B722-41CE-A980-C6C0674E8D68}" srcOrd="17" destOrd="0" presId="urn:microsoft.com/office/officeart/2005/8/layout/cycle6"/>
  </dgm:cxnLst>
  <dgm:bg>
    <a:solidFill>
      <a:schemeClr val="accent6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2FCD72-9CD7-409B-9376-A2206F6C86AA}">
      <dsp:nvSpPr>
        <dsp:cNvPr id="0" name=""/>
        <dsp:cNvSpPr/>
      </dsp:nvSpPr>
      <dsp:spPr>
        <a:xfrm>
          <a:off x="1819066" y="0"/>
          <a:ext cx="2915896" cy="680572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проектно-экономическая деятельность 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19066" y="0"/>
        <a:ext cx="2915896" cy="680572"/>
      </dsp:txXfrm>
    </dsp:sp>
    <dsp:sp modelId="{954B9E0A-E941-4F67-AC0C-99B25573E8C6}">
      <dsp:nvSpPr>
        <dsp:cNvPr id="0" name=""/>
        <dsp:cNvSpPr/>
      </dsp:nvSpPr>
      <dsp:spPr>
        <a:xfrm>
          <a:off x="2155720" y="622054"/>
          <a:ext cx="3206377" cy="3206377"/>
        </a:xfrm>
        <a:custGeom>
          <a:avLst/>
          <a:gdLst/>
          <a:ahLst/>
          <a:cxnLst/>
          <a:rect l="0" t="0" r="0" b="0"/>
          <a:pathLst>
            <a:path>
              <a:moveTo>
                <a:pt x="2035048" y="59261"/>
              </a:moveTo>
              <a:arcTo wR="1603188" hR="1603188" stAng="17137626" swAng="582393"/>
            </a:path>
          </a:pathLst>
        </a:custGeom>
        <a:noFill/>
        <a:ln w="25400" cap="flat" cmpd="sng" algn="ctr">
          <a:solidFill>
            <a:schemeClr val="dk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AF79F957-AFBA-4C79-89FD-64A95F39A829}">
      <dsp:nvSpPr>
        <dsp:cNvPr id="0" name=""/>
        <dsp:cNvSpPr/>
      </dsp:nvSpPr>
      <dsp:spPr>
        <a:xfrm>
          <a:off x="4385773" y="777417"/>
          <a:ext cx="1945421" cy="680572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аналитическая деятельность 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85773" y="777417"/>
        <a:ext cx="1945421" cy="680572"/>
      </dsp:txXfrm>
    </dsp:sp>
    <dsp:sp modelId="{88EC47BA-3918-4852-818C-F9648334F12C}">
      <dsp:nvSpPr>
        <dsp:cNvPr id="0" name=""/>
        <dsp:cNvSpPr/>
      </dsp:nvSpPr>
      <dsp:spPr>
        <a:xfrm>
          <a:off x="2270072" y="-177161"/>
          <a:ext cx="3206377" cy="3206377"/>
        </a:xfrm>
        <a:custGeom>
          <a:avLst/>
          <a:gdLst/>
          <a:ahLst/>
          <a:cxnLst/>
          <a:rect l="0" t="0" r="0" b="0"/>
          <a:pathLst>
            <a:path>
              <a:moveTo>
                <a:pt x="3205933" y="1640901"/>
              </a:moveTo>
              <a:arcTo wR="1603188" hR="1603188" stAng="80875" swAng="1215371"/>
            </a:path>
          </a:pathLst>
        </a:custGeom>
        <a:noFill/>
        <a:ln w="25400" cap="flat" cmpd="sng" algn="ctr">
          <a:solidFill>
            <a:schemeClr val="dk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F24539EE-5BCA-4908-9757-C1019A3B6284}">
      <dsp:nvSpPr>
        <dsp:cNvPr id="0" name=""/>
        <dsp:cNvSpPr/>
      </dsp:nvSpPr>
      <dsp:spPr>
        <a:xfrm>
          <a:off x="3996615" y="2021650"/>
          <a:ext cx="2637573" cy="680572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организационно-управленческая деятельность 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96615" y="2021650"/>
        <a:ext cx="2637573" cy="680572"/>
      </dsp:txXfrm>
    </dsp:sp>
    <dsp:sp modelId="{66566272-615B-4D5E-9B7B-D410E91DB8A1}">
      <dsp:nvSpPr>
        <dsp:cNvPr id="0" name=""/>
        <dsp:cNvSpPr/>
      </dsp:nvSpPr>
      <dsp:spPr>
        <a:xfrm>
          <a:off x="2051441" y="-95351"/>
          <a:ext cx="3206377" cy="3206377"/>
        </a:xfrm>
        <a:custGeom>
          <a:avLst/>
          <a:gdLst/>
          <a:ahLst/>
          <a:cxnLst/>
          <a:rect l="0" t="0" r="0" b="0"/>
          <a:pathLst>
            <a:path>
              <a:moveTo>
                <a:pt x="2667662" y="2801983"/>
              </a:moveTo>
              <a:arcTo wR="1603188" hR="1603188" stAng="2903785" swAng="1402314"/>
            </a:path>
          </a:pathLst>
        </a:custGeom>
        <a:noFill/>
        <a:ln w="25400" cap="flat" cmpd="sng" algn="ctr">
          <a:solidFill>
            <a:schemeClr val="dk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7CFA24DE-84F0-44F8-8366-0FCA2F4D2310}">
      <dsp:nvSpPr>
        <dsp:cNvPr id="0" name=""/>
        <dsp:cNvSpPr/>
      </dsp:nvSpPr>
      <dsp:spPr>
        <a:xfrm>
          <a:off x="2363677" y="3032603"/>
          <a:ext cx="2389751" cy="680572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научно-исследовательская деятельность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363677" y="3032603"/>
        <a:ext cx="2389751" cy="680572"/>
      </dsp:txXfrm>
    </dsp:sp>
    <dsp:sp modelId="{A84BABDC-824A-498B-9D18-4CF7FA48653C}">
      <dsp:nvSpPr>
        <dsp:cNvPr id="0" name=""/>
        <dsp:cNvSpPr/>
      </dsp:nvSpPr>
      <dsp:spPr>
        <a:xfrm>
          <a:off x="1718234" y="-97517"/>
          <a:ext cx="3206377" cy="3206377"/>
        </a:xfrm>
        <a:custGeom>
          <a:avLst/>
          <a:gdLst/>
          <a:ahLst/>
          <a:cxnLst/>
          <a:rect l="0" t="0" r="0" b="0"/>
          <a:pathLst>
            <a:path>
              <a:moveTo>
                <a:pt x="1110705" y="3128860"/>
              </a:moveTo>
              <a:arcTo wR="1603188" hR="1603188" stAng="6473396" swAng="867907"/>
            </a:path>
          </a:pathLst>
        </a:custGeom>
        <a:noFill/>
        <a:ln w="25400" cap="flat" cmpd="sng" algn="ctr">
          <a:solidFill>
            <a:schemeClr val="dk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D60B6B83-8446-4CA3-B248-24CCDF8325CC}">
      <dsp:nvSpPr>
        <dsp:cNvPr id="0" name=""/>
        <dsp:cNvSpPr/>
      </dsp:nvSpPr>
      <dsp:spPr>
        <a:xfrm>
          <a:off x="730803" y="2177180"/>
          <a:ext cx="2006965" cy="680572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педагогическая деятельность 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30803" y="2177180"/>
        <a:ext cx="2006965" cy="680572"/>
      </dsp:txXfrm>
    </dsp:sp>
    <dsp:sp modelId="{D0B09D2C-076C-405C-B420-E3F3EEF0B0E2}">
      <dsp:nvSpPr>
        <dsp:cNvPr id="0" name=""/>
        <dsp:cNvSpPr/>
      </dsp:nvSpPr>
      <dsp:spPr>
        <a:xfrm>
          <a:off x="1458447" y="-202437"/>
          <a:ext cx="3206377" cy="3206377"/>
        </a:xfrm>
        <a:custGeom>
          <a:avLst/>
          <a:gdLst/>
          <a:ahLst/>
          <a:cxnLst/>
          <a:rect l="0" t="0" r="0" b="0"/>
          <a:pathLst>
            <a:path>
              <a:moveTo>
                <a:pt x="197693" y="2374419"/>
              </a:moveTo>
              <a:arcTo wR="1603188" hR="1603188" stAng="9074718" swAng="1254961"/>
            </a:path>
          </a:pathLst>
        </a:custGeom>
        <a:noFill/>
        <a:ln w="25400" cap="flat" cmpd="sng" algn="ctr">
          <a:solidFill>
            <a:schemeClr val="dk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2B3F839E-B3B9-48BA-ADF7-23FFEF9413CF}">
      <dsp:nvSpPr>
        <dsp:cNvPr id="0" name=""/>
        <dsp:cNvSpPr/>
      </dsp:nvSpPr>
      <dsp:spPr>
        <a:xfrm>
          <a:off x="186094" y="932945"/>
          <a:ext cx="2743187" cy="680572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инновационно-экономическая</a:t>
          </a: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деятельность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6094" y="932945"/>
        <a:ext cx="2743187" cy="680572"/>
      </dsp:txXfrm>
    </dsp:sp>
    <dsp:sp modelId="{7859AF0F-B722-41CE-A980-C6C0674E8D68}">
      <dsp:nvSpPr>
        <dsp:cNvPr id="0" name=""/>
        <dsp:cNvSpPr/>
      </dsp:nvSpPr>
      <dsp:spPr>
        <a:xfrm>
          <a:off x="1568291" y="593354"/>
          <a:ext cx="3206377" cy="3206377"/>
        </a:xfrm>
        <a:custGeom>
          <a:avLst/>
          <a:gdLst/>
          <a:ahLst/>
          <a:cxnLst/>
          <a:rect l="0" t="0" r="0" b="0"/>
          <a:pathLst>
            <a:path>
              <a:moveTo>
                <a:pt x="620686" y="336340"/>
              </a:moveTo>
              <a:arcTo wR="1603188" hR="1603188" stAng="13932281" swAng="1117206"/>
            </a:path>
          </a:pathLst>
        </a:custGeom>
        <a:noFill/>
        <a:ln w="25400" cap="flat" cmpd="sng" algn="ctr">
          <a:solidFill>
            <a:schemeClr val="dk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63E5B-F097-46C0-94C3-4A538F87532A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31EDDA-C615-4B5E-AACB-DA6ED68768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32087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6.jpeg"/><Relationship Id="rId7" Type="http://schemas.openxmlformats.org/officeDocument/2006/relationships/image" Target="../media/image25.png"/><Relationship Id="rId12" Type="http://schemas.openxmlformats.org/officeDocument/2006/relationships/image" Target="../media/image30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jpeg"/><Relationship Id="rId5" Type="http://schemas.openxmlformats.org/officeDocument/2006/relationships/image" Target="../media/image8.png"/><Relationship Id="rId10" Type="http://schemas.openxmlformats.org/officeDocument/2006/relationships/image" Target="../media/image28.jpeg"/><Relationship Id="rId4" Type="http://schemas.openxmlformats.org/officeDocument/2006/relationships/image" Target="../media/image7.jpeg"/><Relationship Id="rId9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18"/>
            <a:ext cx="9144000" cy="507208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Казанский федеральный университет</a:t>
            </a:r>
            <a:br>
              <a:rPr lang="ru-RU" sz="2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Институт управления, экономики и финансов</a:t>
            </a:r>
            <a:br>
              <a:rPr lang="ru-RU" sz="2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en-US" sz="2700" b="1" dirty="0" err="1" smtClean="0">
                <a:latin typeface="Times New Roman" pitchFamily="18" charset="0"/>
                <a:cs typeface="Times New Roman" pitchFamily="18" charset="0"/>
              </a:rPr>
              <a:t>магист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ратуры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«Экономика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инноваций  и  развитие </a:t>
            </a:r>
            <a:r>
              <a:rPr lang="ru-RU" sz="40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40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ефтегазохимического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комплекса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 основной профессиональной образовательной программе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аправлени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38.04.01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Экономика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347864" y="4083918"/>
            <a:ext cx="5643602" cy="792088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Научный руководитель – 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д.э.н., профессор Д.Х.Галлямова</a:t>
            </a:r>
          </a:p>
          <a:p>
            <a:pPr algn="l">
              <a:lnSpc>
                <a:spcPct val="80000"/>
              </a:lnSpc>
            </a:pPr>
            <a:endParaRPr lang="ru-RU" sz="2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003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572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 программы магистратуры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«Экономика инноваций и развитие НГХК»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15566"/>
            <a:ext cx="8643998" cy="3657615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Цель программы –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подготовка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магистров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обладающих синтезом компетенций в области экономики, инноватики, современного развития нефтегазохимического сектора и международных тенденций.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1800" dirty="0"/>
          </a:p>
        </p:txBody>
      </p:sp>
      <p:pic>
        <p:nvPicPr>
          <p:cNvPr id="5" name="Picture 2" descr="C:\Users\user\Desktop\134705259_w640_h2048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07654"/>
            <a:ext cx="3417119" cy="22742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3"/>
          <p:cNvSpPr txBox="1">
            <a:spLocks/>
          </p:cNvSpPr>
          <p:nvPr/>
        </p:nvSpPr>
        <p:spPr>
          <a:xfrm>
            <a:off x="-32" y="3643320"/>
            <a:ext cx="5643602" cy="1500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lnSpc>
                <a:spcPct val="80000"/>
              </a:lnSpc>
              <a:spcBef>
                <a:spcPct val="20000"/>
              </a:spcBef>
            </a:pP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1635646"/>
            <a:ext cx="5111584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algn="just">
              <a:lnSpc>
                <a:spcPct val="8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Междисциплинарный характер магистерской программы позволяет привлечь выпускников бакалавриата по экономике, менеджменту, инноватике, геологии и нефтехимии.</a:t>
            </a:r>
          </a:p>
          <a:p>
            <a:pPr indent="539750" algn="just">
              <a:lnSpc>
                <a:spcPct val="8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Данная магистерская программа открывает уникальную возможность для  российских и иностранных магистрантов стать специалистами в области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бизнес-аналитики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экономического моделирования и прогнозирования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нефтегазохимического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сектора с учетом мировых тенденций устойчивого развития.</a:t>
            </a:r>
          </a:p>
          <a:p>
            <a:pPr>
              <a:lnSpc>
                <a:spcPct val="80000"/>
              </a:lnSpc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929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64"/>
            <a:ext cx="9144000" cy="8572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Виды профессиональной деятельности выпускников магистратуры</a:t>
            </a:r>
            <a:endParaRPr lang="ru-RU" sz="3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71552"/>
            <a:ext cx="8929718" cy="3286148"/>
          </a:xfrm>
        </p:spPr>
        <p:txBody>
          <a:bodyPr>
            <a:noAutofit/>
          </a:bodyPr>
          <a:lstStyle/>
          <a:p>
            <a:pPr marL="457200" lvl="0" indent="-457200" algn="just">
              <a:lnSpc>
                <a:spcPct val="80000"/>
              </a:lnSpc>
              <a:spcBef>
                <a:spcPts val="0"/>
              </a:spcBef>
              <a:buAutoNum type="arabicParenR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проектно-экономическая деятельность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(экономический анализ, разработка проектов и планов развития предприятий нефтегазохимического комплекса; обоснование внедрения инновационных методов на предприятиях нефтегазохимического комплекса, сопровождение и коммерциализация проектов в данной сфере);</a:t>
            </a:r>
          </a:p>
          <a:p>
            <a:pPr marL="457200" lvl="0" indent="-457200" algn="just">
              <a:lnSpc>
                <a:spcPct val="80000"/>
              </a:lnSpc>
              <a:spcBef>
                <a:spcPts val="0"/>
              </a:spcBef>
              <a:buAutoNum type="arabicParenR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аналитическая деятельность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(поиск, анализ информации по перспективным инновациям в нефтегазохимическом секторе с  учетом мировых тенденций; разработка и экономическое обоснование мероприятий по повышению эффективности и инвестиционной привлекательности нефтегазохимического комплекса России и Республики Татарстан);</a:t>
            </a:r>
          </a:p>
        </p:txBody>
      </p:sp>
    </p:spTree>
    <p:extLst>
      <p:ext uri="{BB962C8B-B14F-4D97-AF65-F5344CB8AC3E}">
        <p14:creationId xmlns="" xmlns:p14="http://schemas.microsoft.com/office/powerpoint/2010/main" val="165674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26"/>
            <a:ext cx="9144000" cy="8572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Виды профессиональной деятельности выпускников магистратуры</a:t>
            </a:r>
            <a:endParaRPr lang="ru-RU" sz="3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00114"/>
            <a:ext cx="8929718" cy="3786214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80000"/>
              </a:lnSpc>
              <a:spcBef>
                <a:spcPts val="0"/>
              </a:spcBef>
              <a:buFont typeface="+mj-lt"/>
              <a:buAutoNum type="arabicParenR" startAt="3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организационно-управленческая деятельность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(управление организациями, подразделениями, группами сотрудников, проектами нефтегазохимических компаний; подготовка и принятие стратегии развития и управленческих решений по повышению конкурентоспособности предприятий нефтегазохимического комплекса);</a:t>
            </a:r>
          </a:p>
          <a:p>
            <a:pPr marL="457200" indent="-457200" algn="just">
              <a:lnSpc>
                <a:spcPct val="80000"/>
              </a:lnSpc>
              <a:spcBef>
                <a:spcPts val="0"/>
              </a:spcBef>
              <a:buFont typeface="Arial" pitchFamily="34" charset="0"/>
              <a:buAutoNum type="arabicParenR" startAt="3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научно-исследовательская деятельность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 области экономики и инновационного развития нефтегазохимического комплекса России, Республики Татарстан, мировых тенденций и деятельности ТНК в данной сфере;</a:t>
            </a:r>
          </a:p>
          <a:p>
            <a:pPr marL="457200" lvl="0" indent="-457200" algn="just">
              <a:lnSpc>
                <a:spcPct val="80000"/>
              </a:lnSpc>
              <a:spcBef>
                <a:spcPts val="0"/>
              </a:spcBef>
              <a:buAutoNum type="arabicParenR" startAt="3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педагогическая деятельность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(преподавание экономических дисциплин и междисциплинарных курсов по тематике экономики и инновационного развития нефтегазохимического сектора, разработка образовательных программ и учебно-методических материалов).</a:t>
            </a:r>
            <a:endParaRPr lang="ru-RU" sz="22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674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26"/>
            <a:ext cx="9144000" cy="8572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Учебный план программы магистратуры</a:t>
            </a:r>
            <a:b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«Экономика инноваций и развитие НГХК»</a:t>
            </a:r>
            <a:endParaRPr lang="ru-RU" sz="3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8" y="1071552"/>
            <a:ext cx="8929718" cy="3357586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80000"/>
              </a:lnSpc>
              <a:spcBef>
                <a:spcPts val="0"/>
              </a:spcBef>
              <a:buAutoNum type="arabicParenR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базовый блок дисциплин: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Микроэкономика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Макроэкономика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Эконометрика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Академическое письмо (иностранный язык)</a:t>
            </a:r>
          </a:p>
          <a:p>
            <a:pPr marL="457200" lvl="0" indent="-457200">
              <a:lnSpc>
                <a:spcPct val="80000"/>
              </a:lnSpc>
              <a:spcBef>
                <a:spcPts val="0"/>
              </a:spcBef>
              <a:buAutoNum type="arabicParenR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вариативный блок обязательных дисциплин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Оценка объектов нефтедобывающего комплекса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Теоретическая инноватика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Кадровый потенциал инновационного развития НГХК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Экономика ТНК нефтегазохимического сектора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Особенности бизнес-планирования нефтегазохим. предприятий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Инновационное предпринимательство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Стратегия развития нефтегазохимического комплекса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674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26"/>
            <a:ext cx="9144000" cy="8572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Учебный план программы магистратуры</a:t>
            </a:r>
            <a:b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«Экономика инноваций и развитие НГХК»</a:t>
            </a:r>
            <a:endParaRPr lang="ru-RU" sz="3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06" y="928676"/>
            <a:ext cx="8929750" cy="3643338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вариативный блок дисциплин по выбору</a:t>
            </a:r>
          </a:p>
          <a:p>
            <a:pPr marL="457200" indent="-457200">
              <a:lnSpc>
                <a:spcPct val="80000"/>
              </a:lnSpc>
              <a:spcBef>
                <a:spcPts val="0"/>
              </a:spcBef>
              <a:buNone/>
            </a:pP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marL="1080000" indent="-457200"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Разработка интеллектуальных месторождений </a:t>
            </a:r>
          </a:p>
          <a:p>
            <a:pPr marL="1080000" indent="-457200"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Геологические основы выбора методов  увеличения нефтеотдачи</a:t>
            </a:r>
          </a:p>
          <a:p>
            <a:pPr marL="1080000" indent="-457200">
              <a:lnSpc>
                <a:spcPct val="80000"/>
              </a:lnSpc>
              <a:spcBef>
                <a:spcPts val="0"/>
              </a:spcBef>
              <a:buNone/>
            </a:pP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marL="1080000" indent="-457200"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Современные проблемы геологии нефти и газа </a:t>
            </a:r>
          </a:p>
          <a:p>
            <a:pPr marL="1080000" indent="-457200"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Трубопроводный транспорт нефти и газа</a:t>
            </a:r>
          </a:p>
          <a:p>
            <a:pPr marL="1080000" indent="-457200">
              <a:lnSpc>
                <a:spcPct val="80000"/>
              </a:lnSpc>
              <a:spcBef>
                <a:spcPts val="0"/>
              </a:spcBef>
              <a:buNone/>
            </a:pP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marL="1080000" indent="-457200"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Маркетинг инноваций в нефтегазохимическом комплексе </a:t>
            </a:r>
          </a:p>
          <a:p>
            <a:pPr marL="1080000" indent="-457200"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Логистика в нефтегазохимическом комплексе</a:t>
            </a:r>
          </a:p>
          <a:p>
            <a:pPr marL="1080000" indent="-457200">
              <a:lnSpc>
                <a:spcPct val="80000"/>
              </a:lnSpc>
              <a:spcBef>
                <a:spcPts val="0"/>
              </a:spcBef>
              <a:buNone/>
            </a:pP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marL="1080000" indent="-457200"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Технология комплексного  освоения высоковязких видов нефти и природных битумов </a:t>
            </a:r>
          </a:p>
          <a:p>
            <a:pPr marL="1080000" indent="-457200"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Перспективные процессы производства топлива, масел и углеродных материалов </a:t>
            </a:r>
          </a:p>
          <a:p>
            <a:pPr marL="1080000" indent="-457200">
              <a:lnSpc>
                <a:spcPct val="80000"/>
              </a:lnSpc>
              <a:spcBef>
                <a:spcPts val="0"/>
              </a:spcBef>
              <a:buNone/>
            </a:pP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marL="1080000" indent="-457200"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Диагностика финансового состояния нефтегазохимических компаний</a:t>
            </a:r>
          </a:p>
          <a:p>
            <a:pPr marL="1080000" indent="-457200"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Практикум по проектному финансированию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674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8572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База практики программы магистратуры</a:t>
            </a:r>
            <a:b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«Экономика инноваций и развитие НГХК»</a:t>
            </a:r>
            <a:endParaRPr lang="ru-RU" sz="30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907704" y="3867894"/>
            <a:ext cx="4896544" cy="792088"/>
          </a:xfrm>
        </p:spPr>
        <p:txBody>
          <a:bodyPr>
            <a:noAutofit/>
          </a:bodyPr>
          <a:lstStyle/>
          <a:p>
            <a:pPr marL="0" indent="363538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Преддипломная практика  -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ИУЭФ КФУ,  предприятия НГХК, инновационные компании, </a:t>
            </a:r>
            <a:r>
              <a:rPr lang="ru-RU" sz="18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Татарстанстат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843558"/>
            <a:ext cx="6156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Учебная  практика 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ИУЭиФ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КФУ, Территориальный орган Федеральной службы государственной статистики по Республике Татарстан  (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Татарстанстат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70765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63538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Экономическая практика 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предприятия НГХК, инновационные компании, экономические ведомства,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Татарстанстат</a:t>
            </a:r>
            <a:endParaRPr lang="ru-RU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293179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63538">
              <a:spcBef>
                <a:spcPts val="0"/>
              </a:spcBef>
              <a:buNone/>
            </a:pPr>
            <a:r>
              <a:rPr lang="ru-RU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Инновационно-проектная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практика  -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предприятия НГХК , инновационные компании,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Татарстанстат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8" name="Picture 52" descr="C:\Users\AlbRShajhelislamova\Desktop\Ypa3vvSw9t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915566"/>
            <a:ext cx="100811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Image result for татарстан ста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491630"/>
            <a:ext cx="688813" cy="688813"/>
          </a:xfrm>
          <a:prstGeom prst="rect">
            <a:avLst/>
          </a:prstGeom>
          <a:noFill/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211710"/>
            <a:ext cx="1592941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0" descr="http://kazanpress.ru/images/kazan/faces/full_9c1c942fc59f37337722d21d4ece65f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1635646"/>
            <a:ext cx="1080120" cy="143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2" descr="Image result for татнефть"/>
          <p:cNvPicPr>
            <a:picLocks noChangeAspect="1" noChangeArrowheads="1"/>
          </p:cNvPicPr>
          <p:nvPr/>
        </p:nvPicPr>
        <p:blipFill>
          <a:blip r:embed="rId6" cstate="print"/>
          <a:srcRect t="21053" r="5449" b="5263"/>
          <a:stretch>
            <a:fillRect/>
          </a:stretch>
        </p:blipFill>
        <p:spPr bwMode="auto">
          <a:xfrm>
            <a:off x="6300192" y="2931790"/>
            <a:ext cx="1827203" cy="504056"/>
          </a:xfrm>
          <a:prstGeom prst="rect">
            <a:avLst/>
          </a:prstGeom>
          <a:noFill/>
        </p:spPr>
      </p:pic>
      <p:pic>
        <p:nvPicPr>
          <p:cNvPr id="14345" name="Picture 9" descr="Image result for нижнекамскнефтехим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3723878"/>
            <a:ext cx="1800200" cy="7087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1772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20"/>
            <a:ext cx="9144000" cy="8572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Профессиональные компетенции </a:t>
            </a:r>
            <a:b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выпускника магистратуры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70" y="928676"/>
            <a:ext cx="9144000" cy="335758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Общекультурные  компетенции 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ОК-1,  ОК-2, ОК-3.</a:t>
            </a:r>
          </a:p>
          <a:p>
            <a:pPr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Общепрофессиональные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компетенции 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ОПК-1, ОПК-2, ОПК-3.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8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Профессиональные компетенции  выпускника:</a:t>
            </a:r>
          </a:p>
          <a:p>
            <a:pPr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проектно-экономическая  деятельность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способность  самостоятельно осуществлять подготовку заданий и разрабатывать проектные решения с учетом фактора неопределенности, разрабатывать соответствующие методические и нормативные документы, а также предложения и мероприятия по реализации разработанных проектов и программ (ПК-5);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способность оценивать эффективность проектов с учетом фактора  неопределенности (ПК-6);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способность разрабатывать стратегии поведения экономических агентов на различных рынках (ПК-7);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72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20"/>
            <a:ext cx="9144000" cy="8572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Профессиональные компетенции </a:t>
            </a:r>
            <a:b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выпускника магистратуры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8" y="928676"/>
            <a:ext cx="8929718" cy="400052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аналитическая деятельность</a:t>
            </a:r>
            <a:endParaRPr lang="ru-RU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способность готовить аналитические материалы для оценки мероприятий в области экономической политики и принятия стратегических решений на микро-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макроуровне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(ПК-8);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способность анализировать и использовать различные источники информации для проведения экономических расчетов (ПК-9);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способность составлять прогноз основных социально-экономических показателей деятельности предприятия, отрасли, региона и экономики в целом (ПК-10);</a:t>
            </a:r>
          </a:p>
          <a:p>
            <a:pPr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организационно-управленческая  деятельность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способность  руководить экономическими службами и подразделениями на предприятиях и организаций  различных форм собственности, в органах государственной и муниципальной власти (ПК-11);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способность разрабатывать  варианты управленческих решений и обосновать  их выбор на основе критериев социально-экономической эффективности (ПК-12);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72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20"/>
            <a:ext cx="9144000" cy="8572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Профессиональные компетенции </a:t>
            </a:r>
            <a:b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выпускника магистратуры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8" y="928676"/>
            <a:ext cx="8929718" cy="385765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научно-исследовательская деятельность 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способность  обобщать и критически оценивать результаты , полученные отечественными и зарубежными исследователями, выявлять перспективные направления, составлять программу исследований (ПК-1);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способность  обосновать актуальность, теоретическую и практическую значимость избранной темы научного исследования (ПК-2);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способность проводить самостоятельные исследования в соответствии с разработанной программой (ПК-3);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способность представлять результаты проведенного исследования научному сообществу в виде статьи и доклада (ПК-4);</a:t>
            </a:r>
          </a:p>
          <a:p>
            <a:pPr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педагогическая деятельность</a:t>
            </a:r>
            <a:endParaRPr lang="ru-RU" sz="1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способность применять современные методы и методики преподавания экономических дисциплин в образовательных организациях высшего, профессионального и дополнительного образования (ПК-13);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способность разрабатывать учебные планы, программы и методическое обеспечение для преподавания экономических дисциплин в образовательных организациях высшего, профессионального и дополнительного образования (ПК-14).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72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20"/>
            <a:ext cx="9144000" cy="8572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Профессиональные компетенции </a:t>
            </a:r>
            <a:b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выпускника магистратуры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8" y="1000114"/>
            <a:ext cx="8929718" cy="3371836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Дополнительные компетенции в области инновационной деятельности</a:t>
            </a:r>
          </a:p>
          <a:p>
            <a:pPr lv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способность выбрать технологию коммерциализации результатов исследований и разработок (ДПК-1); </a:t>
            </a:r>
          </a:p>
          <a:p>
            <a:pPr lv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способность произвести оценку экономического потенциала инновации, затрат на реализацию инновационного проекта в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нефтегазохимической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сфере (ДПК-2);</a:t>
            </a:r>
          </a:p>
          <a:p>
            <a:pPr lv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способность выбрать оптимальные решения при создании наукоемкой продукции с учетом требований качества, стоимости, сроков исполнения, конкурентоспособности и экологической безопасности (ДПК-3);</a:t>
            </a:r>
          </a:p>
          <a:p>
            <a:pPr lv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способность разработать план и программу организации инновационной деятельности научно-производственного подразделения, осуществлять технико-экономическое обоснование  проектов и программ (ДПК-4).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72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460432" cy="62753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Области профессиональной деятельности: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1043608" y="915566"/>
          <a:ext cx="6984776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31572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48351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Область: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проектно-экономическая деятельность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483518"/>
          <a:ext cx="8640959" cy="4422761"/>
        </p:xfrm>
        <a:graphic>
          <a:graphicData uri="http://schemas.openxmlformats.org/drawingml/2006/table">
            <a:tbl>
              <a:tblPr/>
              <a:tblGrid>
                <a:gridCol w="1224136"/>
                <a:gridCol w="2520280"/>
                <a:gridCol w="4896543"/>
              </a:tblGrid>
              <a:tr h="903111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Проектно-экономическая деятельность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812" marR="3681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ПК-5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способность  самостоятельно осуществлять подготовку заданий и разрабатывать проектные решения с учетом фактора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неопределености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разрабатывать соответствующие методические и нормативные документы, а также предложения и мероприятия по реализации разработанных проектов и программ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Инновационное предпринимательство;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Стратегия развития нефтегазохимической отрасли;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Разработка интеллектуальных месторождений;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Современные проблемы геологии нефти и газа;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Технология комплексного освоения высоковязких видов нефти и природных битумов;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Перспективные процессы производства топлива, масел и углеродных материалов;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ПК-6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способность оценивать эффективность проектов с учетом фактора  неопределенности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Оценка объектов нефтедобывающего комплекса;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Теоретическая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инноватика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Особенности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бизнес-планирования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нефтегазохимических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предприятий;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Геологические основы выбора методов увеличения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нефтеотдачи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Разработка интеллектуальных месторождений;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Трубопроводный транспорт нефти и газа;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Маркетинг инноваций в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нефтегазохимическом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комплексе;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Логистика в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нефтегазохимическом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комплексе;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Технология комплексного освоения высоковязких видов нефти и природных битумов;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Перспективные процессы производства топлива, масел и углеродных материалов;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Практикум по диагностике финансового состояния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нефтегазохимических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предприятий;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Практикум по проектному финансированию в нефтехимии;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ПК-7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способность разрабатывать стратегии поведения экономических агентов на различных рынках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Экономика транснациональных корпораций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нефтегазохимического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сектора;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Особенности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бизнес-планирования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нефтегазохимических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предприятий;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Стратегия развития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нефтегазохимической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отрасли;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Практикум по диагностике финансового состояния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нефтегазохимических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предприятий;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Практикум по проектному финансированию в нефтехимии;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812" marR="368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44000" cy="48351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Область: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аналитическая деятельность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627534"/>
          <a:ext cx="8496945" cy="4242139"/>
        </p:xfrm>
        <a:graphic>
          <a:graphicData uri="http://schemas.openxmlformats.org/drawingml/2006/table">
            <a:tbl>
              <a:tblPr/>
              <a:tblGrid>
                <a:gridCol w="1699389"/>
                <a:gridCol w="3398778"/>
                <a:gridCol w="3398778"/>
              </a:tblGrid>
              <a:tr h="108373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Аналитическая деятельность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ПК-8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способность готовить аналитические материалы для оценки мероприятий в области экономической политики и принятия стратегических решений на микро- и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макроуровне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 объектов нефтедобывающего комплекса;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Теоретическая инноватика;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Кадровый потенциал инновационного развития нефтегазохимического комплекса;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Экономика транснациональных корпораций нефтегазохимического сектора;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Особенности бизнес-планирования нефтегазохимических предприятий;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ПК-9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способность анализировать и использовать различные источники информации для проведения экономических расчетов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Экономика транснациональных корпораций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нефтегазохимического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сектора;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Особенности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бизнес-планирования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нефтегазохимических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предприятий;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Инновационное предпринимательство;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Маркетинг инноваций в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нефтегазохимическом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комплексе;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Логистика в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нефтегазохимическом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комплексе;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Практикум по диагностике финансового состояния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нефтегазохимических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предприятий;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Практикум по проектному финансированию в нефтехимии;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46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ПК-10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способность составлять прогноз основных социально-экономических показателей деятельности предприятия, отрасли, региона и экономики в целом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Кадровый потенциал инновационного развития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нефтегазохимического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комплекса;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Стратегия развития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нефтегазохимической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отрасли;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Маркетинг инноваций в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нефтегазохимическом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комплексе;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Логистика в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нефтегазохимическом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комплексе;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Практикум по диагностике финансового состояния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нефтегазохимических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предприятий;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Практикум по проектному финансированию в нефтехимии;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174" marR="44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0"/>
            <a:ext cx="81774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Область: Организационно-управленческая деятельность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627534"/>
          <a:ext cx="7848872" cy="4032448"/>
        </p:xfrm>
        <a:graphic>
          <a:graphicData uri="http://schemas.openxmlformats.org/drawingml/2006/table">
            <a:tbl>
              <a:tblPr/>
              <a:tblGrid>
                <a:gridCol w="1569774"/>
                <a:gridCol w="3139549"/>
                <a:gridCol w="3139549"/>
              </a:tblGrid>
              <a:tr h="144666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Организационно-управленческая деятельность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091" marR="4509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ПК-11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способность  руководить экономическими службами и подразделениями на предприятиях и организаций  различных форм собственности, в органах государственной и муниципальной власти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091" marR="45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Инновационное предпринимательство;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Стратегия развития нефтегазохимической отрасли;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091" marR="45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57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ПК-12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способность разрабатывать  варианты управленческих решений и обосновать  их выбор на основе критериев социально-экономической эффективности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091" marR="45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Кадровый потенциал инновационного развития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нефтегазохимического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комплекса;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Инновационное предпринимательство;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Стратегия развития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нефтегазохимической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отрасли;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Трубопроводный транспорт нефти и газа;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Технология комплексного освоения высоковязких видов нефти и природных битумов;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Перспективные процессы производства топлива, масел и углеродных материалов;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091" marR="45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87" y="0"/>
            <a:ext cx="71693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Область: научно-исследовательская деятельность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536" y="483518"/>
          <a:ext cx="8424935" cy="4534228"/>
        </p:xfrm>
        <a:graphic>
          <a:graphicData uri="http://schemas.openxmlformats.org/drawingml/2006/table">
            <a:tbl>
              <a:tblPr/>
              <a:tblGrid>
                <a:gridCol w="1684987"/>
                <a:gridCol w="3369974"/>
                <a:gridCol w="3369974"/>
              </a:tblGrid>
              <a:tr h="1938295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Научно-иссследовательская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деятельность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ПК-1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способность  обобщать и критически оценивать результаты, полученные отечественными и зарубежными исследователями, выявлять перспективные направления, составлять программу исследований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158" marR="401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Оценка объектов нефтедобывающего комплекса;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Теоретическая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инноватика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Кадровый потенциал инновационного развития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нефтегазохимического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комплекса;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Экономика транснациональных корпораций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нефтегазохимического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сектора;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Геологические основы выбора методов увеличения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нефтеотдачи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Разработка интеллектуальных месторождений;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Трубопроводный транспорт нефти и газа;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Современные проблемы геологии нефти и газа;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Технология комплексного освоения высоковязких видов нефти и природных битумов;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Перспективные процессы производства топлива, масел и углеродных материалов;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158" marR="401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8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ПК-2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способность  обосновать актуальность, теоретическую и практическую значимость избранной темы научного исследования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158" marR="401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Теоретическая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инноватика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Геологические основы выбора методов увеличения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нефтеотдачи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Современные проблемы геологии нефти и газа;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158" marR="401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21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ПК-3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способность проводить самостоятельные исследования в соответствии с разработанной программой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158" marR="401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Оценка объектов нефтедобывающего комплекса;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Теоретическая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инноватика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Геологические основы выбора методов увеличения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нефтеотдачи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Разработка интеллектуальных месторождений;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Трубопроводный транспорт нефти и газа;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Современные проблемы геологии нефти и газа;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Маркетинг инноваций в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нефтегазохимическом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комплексе;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Логистика в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нефтегазохимическом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комплексе;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158" marR="401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8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ПК-4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способность представлять результаты проведенного исследования научному сообществу в виде статьи и доклада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158" marR="401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Инновационное предпринимательство;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158" marR="401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67364" y="0"/>
            <a:ext cx="56337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Область: педагогическая деятельность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3568" y="627534"/>
          <a:ext cx="7776864" cy="3888432"/>
        </p:xfrm>
        <a:graphic>
          <a:graphicData uri="http://schemas.openxmlformats.org/drawingml/2006/table">
            <a:tbl>
              <a:tblPr/>
              <a:tblGrid>
                <a:gridCol w="1555372"/>
                <a:gridCol w="3110746"/>
                <a:gridCol w="3110746"/>
              </a:tblGrid>
              <a:tr h="181460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Педагогическая деятельность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091" marR="4509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ПК-13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способность применять современные методы и методики преподавания экономических дисциплин в профессиональных образовательных организациях, образовательных  организациях высшего образования,  дополнительного профессионального образования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091" marR="45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Практика по получению профессиональных умений и опыта профессиональной деятельности  - производственная педагогическая практика;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091" marR="45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ПК-14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способность разрабатывать учебные планы, программы и соответствующее методическое обеспечение для преподавания экономических дисциплин в профессиональных образовательных организациях, образовательных  организациях высшего образования,  дополнительного профессионального образования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091" marR="45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Практика по получению профессиональных умений и опыта профессиональной деятельности  - производственная педагогическая практика;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091" marR="45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9936" y="0"/>
            <a:ext cx="7708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Область: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инновационно-экономическая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деятельность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536" y="627534"/>
          <a:ext cx="8424936" cy="4204716"/>
        </p:xfrm>
        <a:graphic>
          <a:graphicData uri="http://schemas.openxmlformats.org/drawingml/2006/table">
            <a:tbl>
              <a:tblPr/>
              <a:tblGrid>
                <a:gridCol w="1684986"/>
                <a:gridCol w="3369975"/>
                <a:gridCol w="3369975"/>
              </a:tblGrid>
              <a:tr h="1016000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Инновационно-экономическая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деятельность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609" marR="2760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ДПК-1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способность выбрать технологию коммерциализации результатов исследований и разработок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7609" marR="276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Теоретическая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инноватика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Особенности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бизнес-планирования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нефтегазохимических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предприятий;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Инновационное предпринимательство;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Стратегия развития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нефтегазохимической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отрасли;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Разработка интеллектуальных месторождений;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Технология комплексного освоения высоковязких видов нефти и природных битумов;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Перспективные процессы производства топлива, масел и углеродных материалов;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Практикум по проектному финансированию в нефтехимии;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609" marR="276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ДПК-2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способность произвести оценку экономического потенциала инновации, затрат на реализацию инновационного проекта в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нефтегазохимической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сфере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7609" marR="276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Теоретическая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инноватика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Особенности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бизнес-планирования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нефтегазохимических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предприятий;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Инновационное предпринимательство;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Стратегия развития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нефтегазохимической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отрасли;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Разработка интеллектуальных месторождений;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Технология комплексного освоения высоковязких видов нефти и природных битумов;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Перспективные процессы производства топлива, масел и углеродных материалов;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Практикум по проектному финансированию в нефтехимии;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609" marR="276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ДПК-3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способность выбрать оптимальные решения при создании наукоемкой продукции с учетом требований качества, стоимости, сроков исполнения, конкурентоспособности и экологической безопасности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7609" marR="276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Теоретическая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инноватика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Особенности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бизнес-планирования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нефтегазохимических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предприятий;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Инновационное предпринимательство;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Стратегия развития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нефтегазохимической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отрасли;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Разработка интеллектуальных месторождений;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Технология комплексного освоения высоковязких видов нефти и природных битумов;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Перспективные процессы производства топлива, масел и углеродных материалов;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Практикум по проектному финансированию в нефтехимии;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609" marR="276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ДПК-4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способность разработать план и программу организации инновационной деятельности научно-производственного подразделения, осуществлять технико-экономическое обоснование  проектов и программ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7609" marR="276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Теоретическая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инноватика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Особенности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бизнес-планирования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нефтегазохимических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предприятий;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Инновационное предпринимательство;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Стратегия развития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нефтегазохимической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отрасли;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Разработка интеллектуальных месторождений;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Технология комплексного освоения высоковязких видов нефти и природных битумов;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Перспективные процессы производства топлива, масел и углеродных материалов;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11760" indent="-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Практикум по проектному финансированию в нефтехимии;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609" marR="276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6"/>
            <a:ext cx="8229600" cy="8572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Преподавательский состав магистратуры «Экономика инноваций и развитие НГХК»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24128" y="3003798"/>
            <a:ext cx="2664296" cy="1728192"/>
          </a:xfrm>
        </p:spPr>
        <p:txBody>
          <a:bodyPr>
            <a:normAutofit/>
          </a:bodyPr>
          <a:lstStyle/>
          <a:p>
            <a:pPr marL="0" indent="354013">
              <a:buNone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Все преподаватели имеют публикации в изданиях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Scopus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Web of Science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ВАК, регулярно проходят повышение квалификации. </a:t>
            </a:r>
          </a:p>
          <a:p>
            <a:pPr marL="0" indent="354013">
              <a:buNone/>
            </a:pP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71800" y="4443958"/>
            <a:ext cx="1728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к.э.н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., доц. </a:t>
            </a:r>
          </a:p>
          <a:p>
            <a:pPr algn="ctr"/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Сингатуллина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Г.Р.) 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0" y="1059583"/>
            <a:ext cx="8262410" cy="3528392"/>
            <a:chOff x="0" y="1059582"/>
            <a:chExt cx="8262410" cy="3558009"/>
          </a:xfrm>
        </p:grpSpPr>
        <p:pic>
          <p:nvPicPr>
            <p:cNvPr id="4" name="Рисунок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1520" y="1059582"/>
              <a:ext cx="959025" cy="1296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16"/>
            <p:cNvSpPr>
              <a:spLocks noChangeArrowheads="1"/>
            </p:cNvSpPr>
            <p:nvPr/>
          </p:nvSpPr>
          <p:spPr bwMode="auto">
            <a:xfrm>
              <a:off x="0" y="2427734"/>
              <a:ext cx="151254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sz="1200" b="1" dirty="0" err="1">
                  <a:latin typeface="Times New Roman" pitchFamily="18" charset="0"/>
                  <a:cs typeface="Times New Roman" pitchFamily="18" charset="0"/>
                </a:rPr>
                <a:t>д.э.н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., проф</a:t>
              </a: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algn="ctr"/>
              <a:r>
                <a:rPr lang="ru-RU" sz="1200" b="1" dirty="0" err="1">
                  <a:latin typeface="Times New Roman" pitchFamily="18" charset="0"/>
                  <a:cs typeface="Times New Roman" pitchFamily="18" charset="0"/>
                </a:rPr>
                <a:t>Галлямова</a:t>
              </a: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 Д.Х.) </a:t>
              </a:r>
            </a:p>
          </p:txBody>
        </p:sp>
        <p:pic>
          <p:nvPicPr>
            <p:cNvPr id="6" name="Picture 2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19672" y="2931790"/>
              <a:ext cx="1168030" cy="1296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Прямоугольник 20"/>
            <p:cNvSpPr>
              <a:spLocks noChangeArrowheads="1"/>
            </p:cNvSpPr>
            <p:nvPr/>
          </p:nvSpPr>
          <p:spPr bwMode="auto">
            <a:xfrm>
              <a:off x="1547664" y="4155926"/>
              <a:ext cx="13681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sz="1200" b="1" dirty="0" err="1">
                  <a:latin typeface="Times New Roman" pitchFamily="18" charset="0"/>
                  <a:cs typeface="Times New Roman" pitchFamily="18" charset="0"/>
                </a:rPr>
                <a:t>к.э.н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., доц</a:t>
              </a: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algn="ctr"/>
              <a:r>
                <a:rPr lang="ru-RU" sz="1200" b="1" dirty="0" err="1">
                  <a:latin typeface="Times New Roman" pitchFamily="18" charset="0"/>
                  <a:cs typeface="Times New Roman" pitchFamily="18" charset="0"/>
                </a:rPr>
                <a:t>Галеева</a:t>
              </a: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 Г.М.) </a:t>
              </a:r>
            </a:p>
          </p:txBody>
        </p:sp>
        <p:pic>
          <p:nvPicPr>
            <p:cNvPr id="8" name="Picture 13" descr="Image result for сингатуллина гузель рафиковна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59832" y="2931790"/>
              <a:ext cx="1080120" cy="1543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2" name="Picture 2" descr="Image result for каленская наталья валерьевна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91680" y="1059582"/>
              <a:ext cx="866821" cy="1296144"/>
            </a:xfrm>
            <a:prstGeom prst="rect">
              <a:avLst/>
            </a:prstGeom>
            <a:noFill/>
          </p:spPr>
        </p:pic>
        <p:pic>
          <p:nvPicPr>
            <p:cNvPr id="5124" name="Picture 4" descr="Image result for фахрутдинова елена валерьевна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59832" y="1131590"/>
              <a:ext cx="864096" cy="1292847"/>
            </a:xfrm>
            <a:prstGeom prst="rect">
              <a:avLst/>
            </a:prstGeom>
            <a:noFill/>
          </p:spPr>
        </p:pic>
        <p:pic>
          <p:nvPicPr>
            <p:cNvPr id="5126" name="Picture 6" descr="Image result for кемалов алим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868144" y="1131590"/>
              <a:ext cx="1008112" cy="1345830"/>
            </a:xfrm>
            <a:prstGeom prst="rect">
              <a:avLst/>
            </a:prstGeom>
            <a:noFill/>
          </p:spPr>
        </p:pic>
        <p:pic>
          <p:nvPicPr>
            <p:cNvPr id="5128" name="Picture 8" descr="Image result for кемалов руслан алимович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55976" y="2931790"/>
              <a:ext cx="1228725" cy="1495426"/>
            </a:xfrm>
            <a:prstGeom prst="rect">
              <a:avLst/>
            </a:prstGeom>
            <a:noFill/>
          </p:spPr>
        </p:pic>
        <p:pic>
          <p:nvPicPr>
            <p:cNvPr id="5130" name="Picture 10" descr="Image result for муслимов ренат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236296" y="1059582"/>
              <a:ext cx="1026114" cy="1368152"/>
            </a:xfrm>
            <a:prstGeom prst="rect">
              <a:avLst/>
            </a:prstGeom>
            <a:noFill/>
          </p:spPr>
        </p:pic>
        <p:pic>
          <p:nvPicPr>
            <p:cNvPr id="5132" name="Picture 12" descr="Image result for якупова наиля маликовна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427984" y="1131590"/>
              <a:ext cx="1064984" cy="1296144"/>
            </a:xfrm>
            <a:prstGeom prst="rect">
              <a:avLst/>
            </a:prstGeom>
            <a:noFill/>
          </p:spPr>
        </p:pic>
        <p:sp>
          <p:nvSpPr>
            <p:cNvPr id="16" name="Прямоугольник 16"/>
            <p:cNvSpPr>
              <a:spLocks noChangeArrowheads="1"/>
            </p:cNvSpPr>
            <p:nvPr/>
          </p:nvSpPr>
          <p:spPr bwMode="auto">
            <a:xfrm>
              <a:off x="1331640" y="2427734"/>
              <a:ext cx="151254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sz="1200" b="1" dirty="0" err="1">
                  <a:latin typeface="Times New Roman" pitchFamily="18" charset="0"/>
                  <a:cs typeface="Times New Roman" pitchFamily="18" charset="0"/>
                </a:rPr>
                <a:t>д.э.н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., проф</a:t>
              </a: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algn="ctr"/>
              <a:r>
                <a:rPr lang="ru-RU" sz="1200" b="1" dirty="0" err="1" smtClean="0">
                  <a:latin typeface="Times New Roman" pitchFamily="18" charset="0"/>
                  <a:cs typeface="Times New Roman" pitchFamily="18" charset="0"/>
                </a:rPr>
                <a:t>Каленская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 Н.В.) </a:t>
              </a:r>
              <a:endParaRPr lang="ru-RU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Прямоугольник 16"/>
            <p:cNvSpPr>
              <a:spLocks noChangeArrowheads="1"/>
            </p:cNvSpPr>
            <p:nvPr/>
          </p:nvSpPr>
          <p:spPr bwMode="auto">
            <a:xfrm>
              <a:off x="2699792" y="2427734"/>
              <a:ext cx="158417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sz="1200" b="1" dirty="0" err="1">
                  <a:latin typeface="Times New Roman" pitchFamily="18" charset="0"/>
                  <a:cs typeface="Times New Roman" pitchFamily="18" charset="0"/>
                </a:rPr>
                <a:t>д.э.н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., проф</a:t>
              </a: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algn="ctr"/>
              <a:r>
                <a:rPr lang="ru-RU" sz="1200" b="1" dirty="0" err="1" smtClean="0">
                  <a:latin typeface="Times New Roman" pitchFamily="18" charset="0"/>
                  <a:cs typeface="Times New Roman" pitchFamily="18" charset="0"/>
                </a:rPr>
                <a:t>Фахрутдинова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 Е.В.) </a:t>
              </a:r>
              <a:endParaRPr lang="ru-RU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Прямоугольник 16"/>
            <p:cNvSpPr>
              <a:spLocks noChangeArrowheads="1"/>
            </p:cNvSpPr>
            <p:nvPr/>
          </p:nvSpPr>
          <p:spPr bwMode="auto">
            <a:xfrm>
              <a:off x="4211960" y="2427734"/>
              <a:ext cx="151254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sz="1200" b="1" dirty="0" err="1">
                  <a:latin typeface="Times New Roman" pitchFamily="18" charset="0"/>
                  <a:cs typeface="Times New Roman" pitchFamily="18" charset="0"/>
                </a:rPr>
                <a:t>д.э.н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., проф</a:t>
              </a: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algn="ctr"/>
              <a:r>
                <a:rPr lang="ru-RU" sz="1200" b="1" dirty="0" err="1" smtClean="0">
                  <a:latin typeface="Times New Roman" pitchFamily="18" charset="0"/>
                  <a:cs typeface="Times New Roman" pitchFamily="18" charset="0"/>
                </a:rPr>
                <a:t>Якупова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 Н.М.) </a:t>
              </a:r>
              <a:endParaRPr lang="ru-RU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Прямоугольник 16"/>
            <p:cNvSpPr>
              <a:spLocks noChangeArrowheads="1"/>
            </p:cNvSpPr>
            <p:nvPr/>
          </p:nvSpPr>
          <p:spPr bwMode="auto">
            <a:xfrm>
              <a:off x="5724128" y="2427734"/>
              <a:ext cx="151254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sz="1200" b="1" dirty="0" err="1">
                  <a:latin typeface="Times New Roman" pitchFamily="18" charset="0"/>
                  <a:cs typeface="Times New Roman" pitchFamily="18" charset="0"/>
                </a:rPr>
                <a:t>д.э.н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., проф</a:t>
              </a: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algn="ctr"/>
              <a:r>
                <a:rPr lang="ru-RU" sz="1200" b="1" dirty="0" err="1" smtClean="0">
                  <a:latin typeface="Times New Roman" pitchFamily="18" charset="0"/>
                  <a:cs typeface="Times New Roman" pitchFamily="18" charset="0"/>
                </a:rPr>
                <a:t>Кемалов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 А.Ф.) </a:t>
              </a:r>
              <a:endParaRPr lang="ru-RU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" name="Прямоугольник 16"/>
          <p:cNvSpPr>
            <a:spLocks noChangeArrowheads="1"/>
          </p:cNvSpPr>
          <p:nvPr/>
        </p:nvSpPr>
        <p:spPr bwMode="auto">
          <a:xfrm>
            <a:off x="7092280" y="2499742"/>
            <a:ext cx="15125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д.э.н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., проф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Муслимов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Р.Х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.) </a:t>
            </a: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4283968" y="4443958"/>
            <a:ext cx="1368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к.т.н., доц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Кемалов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Р.А.) 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768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572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Интернационализация ОПОП</a:t>
            </a:r>
            <a:endParaRPr lang="ru-RU" sz="3000" dirty="0"/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56882" y="555526"/>
            <a:ext cx="41281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Приглашение зарубежных ученых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3723878"/>
            <a:ext cx="88204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88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Для желающих магистрантов имеется программа двойных дипломов (</a:t>
            </a:r>
            <a:r>
              <a:rPr kumimoji="0" lang="sv-SE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Dual Master program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с Королевским технологическим институтом Швеции (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KTH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DejaVu Sans"/>
                <a:cs typeface="Times New Roman" pitchFamily="18" charset="0"/>
              </a:rPr>
              <a:t>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0" y="1131590"/>
            <a:ext cx="1046862" cy="2582898"/>
            <a:chOff x="0" y="1131590"/>
            <a:chExt cx="1046862" cy="2582898"/>
          </a:xfrm>
        </p:grpSpPr>
        <p:pic>
          <p:nvPicPr>
            <p:cNvPr id="23" name="Рисунок 15" descr="http://www.gubkin.ru/upload/iblock/2b0/Ku4erov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31590"/>
              <a:ext cx="1046862" cy="1224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Рисунок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9206" t="23145" r="7124" b="18687"/>
            <a:stretch>
              <a:fillRect/>
            </a:stretch>
          </p:blipFill>
          <p:spPr bwMode="auto">
            <a:xfrm>
              <a:off x="0" y="2499742"/>
              <a:ext cx="971600" cy="1214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Группа 14"/>
          <p:cNvGrpSpPr/>
          <p:nvPr/>
        </p:nvGrpSpPr>
        <p:grpSpPr>
          <a:xfrm>
            <a:off x="1043608" y="1059582"/>
            <a:ext cx="7956376" cy="2527831"/>
            <a:chOff x="1043608" y="1059582"/>
            <a:chExt cx="7956376" cy="2527831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1115616" y="1203598"/>
              <a:ext cx="237626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Vladimir </a:t>
              </a:r>
              <a:r>
                <a:rPr lang="en-US" sz="1200" b="1" dirty="0" err="1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Kutcherov</a:t>
              </a:r>
              <a:r>
                <a:rPr lang="en-US" sz="1200" b="1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, Adj. Professor, Industrial Engineering and Management KTH Royal Institute of Technology, Stockholm, Sweden (oil and gas technology) </a:t>
              </a:r>
              <a:endParaRPr lang="ru-RU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6" name="Рисунок 2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6778" t="27635" r="60672" b="43304"/>
            <a:stretch>
              <a:fillRect/>
            </a:stretch>
          </p:blipFill>
          <p:spPr bwMode="auto">
            <a:xfrm>
              <a:off x="3491880" y="1131590"/>
              <a:ext cx="1224136" cy="1391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Прямоугольник 26"/>
            <p:cNvSpPr/>
            <p:nvPr/>
          </p:nvSpPr>
          <p:spPr>
            <a:xfrm>
              <a:off x="4788024" y="1131590"/>
              <a:ext cx="151216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 err="1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Hannu</a:t>
              </a:r>
              <a:r>
                <a:rPr lang="en-US" sz="1200" b="1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lang="en-US" sz="1200" b="1" dirty="0" err="1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Seristo</a:t>
              </a:r>
              <a:r>
                <a:rPr lang="en-US" sz="1200" b="1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, Vice President, Professor of International Business, Aalto University, Finland </a:t>
              </a:r>
              <a:endParaRPr lang="en-US" sz="1200" b="1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851920" y="2715766"/>
              <a:ext cx="424847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2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DejaVu Sans" pitchFamily="34" charset="0"/>
                  <a:cs typeface="Times New Roman" pitchFamily="18" charset="0"/>
                </a:rPr>
                <a:t>А.С. Лукьянов,</a:t>
              </a:r>
              <a:r>
                <a:rPr lang="en-US" altLang="ru-RU" sz="12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DejaVu Sans" pitchFamily="34" charset="0"/>
                  <a:cs typeface="Times New Roman" pitchFamily="18" charset="0"/>
                </a:rPr>
                <a:t> </a:t>
              </a:r>
              <a:r>
                <a:rPr lang="ru-RU" altLang="ru-RU" sz="12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DejaVu Sans" pitchFamily="34" charset="0"/>
                  <a:cs typeface="Times New Roman" pitchFamily="18" charset="0"/>
                </a:rPr>
                <a:t>доктор экономических наук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200" b="1" dirty="0" smtClean="0">
                  <a:latin typeface="Times New Roman" pitchFamily="18" charset="0"/>
                  <a:ea typeface="DejaVu Sans" pitchFamily="34" charset="0"/>
                  <a:cs typeface="Times New Roman" pitchFamily="18" charset="0"/>
                </a:rPr>
                <a:t>Эстония, Таллинн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200" b="1" dirty="0" smtClean="0">
                  <a:latin typeface="Times New Roman" pitchFamily="18" charset="0"/>
                  <a:ea typeface="DejaVu Sans" pitchFamily="34" charset="0"/>
                  <a:cs typeface="Times New Roman" pitchFamily="18" charset="0"/>
                </a:rPr>
                <a:t>Преподаваемые дисциплины: «Инновационное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200" b="1" dirty="0" smtClean="0">
                  <a:latin typeface="Times New Roman" pitchFamily="18" charset="0"/>
                  <a:ea typeface="DejaVu Sans" pitchFamily="34" charset="0"/>
                  <a:cs typeface="Times New Roman" pitchFamily="18" charset="0"/>
                </a:rPr>
                <a:t>Предпринимательство», «Управление инновациями»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0" name="Рисунок 9" descr="aa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0192" y="1059582"/>
              <a:ext cx="1443940" cy="1512168"/>
            </a:xfrm>
            <a:prstGeom prst="rect">
              <a:avLst/>
            </a:prstGeom>
          </p:spPr>
        </p:pic>
        <p:sp>
          <p:nvSpPr>
            <p:cNvPr id="11" name="Rectangle 2"/>
            <p:cNvSpPr>
              <a:spLocks noChangeArrowheads="1"/>
            </p:cNvSpPr>
            <p:nvPr/>
          </p:nvSpPr>
          <p:spPr bwMode="auto">
            <a:xfrm>
              <a:off x="7524328" y="1059582"/>
              <a:ext cx="1475656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Иван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kumimoji="0" lang="ru-RU" sz="12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Этцо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, PhD, The University of Cagliari, Italy </a:t>
              </a:r>
              <a:endPara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Преподаваемые дисциплины: «Международная миграция»</a:t>
              </a:r>
              <a:endPara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043608" y="2571750"/>
              <a:ext cx="237626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Helena </a:t>
              </a:r>
              <a:r>
                <a:rPr lang="en-US" sz="1200" b="1" dirty="0" err="1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Bystrova</a:t>
              </a:r>
              <a:r>
                <a:rPr lang="en-US" sz="1200" b="1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, PhD, </a:t>
              </a:r>
              <a:r>
                <a:rPr lang="ru-RU" sz="1200" b="1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Эстония</a:t>
              </a:r>
              <a:r>
                <a:rPr lang="en-US" sz="1200" b="1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, </a:t>
              </a:r>
              <a:r>
                <a:rPr lang="ru-RU" sz="1200" b="1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Таллинн</a:t>
              </a:r>
              <a:endParaRPr lang="ru-RU" sz="12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1200" b="1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Преподаваемые дисциплины: «Малый и средний бизнес», «Мировая экономика»</a:t>
              </a:r>
              <a:endParaRPr lang="ru-RU" sz="1200" b="1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10768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555526"/>
            <a:ext cx="6480720" cy="43204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Сотрудничество с бизнесом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64" y="1347614"/>
            <a:ext cx="8715436" cy="3370126"/>
          </a:xfrm>
        </p:spPr>
        <p:txBody>
          <a:bodyPr>
            <a:noAutofit/>
          </a:bodyPr>
          <a:lstStyle/>
          <a:p>
            <a:pPr marL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Реализация магистерской программы предполагает совместное сотрудничество  с  ведущими нефтегазохимическими предприятиями,  инновационными компаниями, экономическими ведомствами на долговременной, постоянной основе:</a:t>
            </a:r>
          </a:p>
          <a:p>
            <a:pPr marL="1080000" lvl="1"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договор о сотрудничестве;</a:t>
            </a:r>
          </a:p>
          <a:p>
            <a:pPr marL="1080000" lvl="1"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договор о прохождении практики, организация практики студентов;</a:t>
            </a:r>
          </a:p>
          <a:p>
            <a:pPr marL="1080000" lvl="1"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участие ведущих практиков в преподавании дисциплин, проведение мастер-классов;</a:t>
            </a:r>
          </a:p>
          <a:p>
            <a:pPr marL="1080000" lvl="1"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привлечение практиков и ведущих специалистов к руководству, рецензированию  магистерской диссертации;</a:t>
            </a:r>
          </a:p>
          <a:p>
            <a:pPr marL="1080000" lvl="1"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привлечение практиков к работе в ГАК;</a:t>
            </a:r>
          </a:p>
          <a:p>
            <a:pPr marL="1080000" lvl="1"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проведение совместных исследований, экономико-аналитических работ.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ucpotrebkoop.ru/wp-content/uploads/2013/06/partn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88232" cy="1371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2034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09588"/>
          </a:xfrm>
        </p:spPr>
        <p:txBody>
          <a:bodyPr>
            <a:normAutofit fontScale="90000"/>
          </a:bodyPr>
          <a:lstStyle/>
          <a:p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Трудоустройство выпускников магистратуры «</a:t>
            </a:r>
            <a:r>
              <a:rPr lang="ru-RU" sz="30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ЭИиРНГХК</a:t>
            </a: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3651870"/>
            <a:ext cx="5544616" cy="1491630"/>
          </a:xfrm>
        </p:spPr>
        <p:txBody>
          <a:bodyPr>
            <a:noAutofit/>
          </a:bodyPr>
          <a:lstStyle/>
          <a:p>
            <a:pPr marL="0" algn="just"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экономические, финансовые, маркетинговые  и аналитические службы фирм различных отраслей и форм собственности;</a:t>
            </a:r>
          </a:p>
          <a:p>
            <a:pPr marL="0" algn="just"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экономические и аналитические подразделения органов государственной и муниципальной власти;</a:t>
            </a:r>
          </a:p>
          <a:p>
            <a:pPr marL="0" algn="just"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академические, научно-исследовательские и иннновационно-внедренческие организации;</a:t>
            </a:r>
          </a:p>
          <a:p>
            <a:pPr marL="0" algn="just"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образовательные организации высшего, профессионального и дополнительного образования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Image result for транснефт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11710"/>
            <a:ext cx="1635102" cy="1289658"/>
          </a:xfrm>
          <a:prstGeom prst="rect">
            <a:avLst/>
          </a:prstGeom>
          <a:noFill/>
        </p:spPr>
      </p:pic>
      <p:pic>
        <p:nvPicPr>
          <p:cNvPr id="7" name="Picture 20" descr="http://kazanpress.ru/images/kazan/faces/full_9c1c942fc59f37337722d21d4ece65f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5526"/>
            <a:ext cx="1224136" cy="1631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 descr="Image result for татнефть"/>
          <p:cNvPicPr>
            <a:picLocks noChangeAspect="1" noChangeArrowheads="1"/>
          </p:cNvPicPr>
          <p:nvPr/>
        </p:nvPicPr>
        <p:blipFill>
          <a:blip r:embed="rId4" cstate="print"/>
          <a:srcRect t="21053" r="5449" b="5263"/>
          <a:stretch>
            <a:fillRect/>
          </a:stretch>
        </p:blipFill>
        <p:spPr bwMode="auto">
          <a:xfrm>
            <a:off x="1691680" y="1779662"/>
            <a:ext cx="1827203" cy="792088"/>
          </a:xfrm>
          <a:prstGeom prst="rect">
            <a:avLst/>
          </a:prstGeom>
          <a:noFill/>
        </p:spPr>
      </p:pic>
      <p:pic>
        <p:nvPicPr>
          <p:cNvPr id="10" name="Picture 9" descr="Image result for нижнекамскнефтехим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1059582"/>
            <a:ext cx="2160240" cy="850488"/>
          </a:xfrm>
          <a:prstGeom prst="rect">
            <a:avLst/>
          </a:prstGeom>
          <a:noFill/>
        </p:spPr>
      </p:pic>
      <p:pic>
        <p:nvPicPr>
          <p:cNvPr id="11" name="Picture 2" descr="http://www.sotex.biz/upload/iblock/3c9/3c9e4d794017abf947dfa68474a0b83b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688" y="2643758"/>
            <a:ext cx="1872208" cy="675460"/>
          </a:xfrm>
          <a:prstGeom prst="rect">
            <a:avLst/>
          </a:prstGeom>
          <a:noFill/>
        </p:spPr>
      </p:pic>
      <p:pic>
        <p:nvPicPr>
          <p:cNvPr id="2054" name="Picture 6" descr="Image result for транзит сит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920" y="2139702"/>
            <a:ext cx="1440160" cy="1296144"/>
          </a:xfrm>
          <a:prstGeom prst="rect">
            <a:avLst/>
          </a:prstGeom>
          <a:noFill/>
        </p:spPr>
      </p:pic>
      <p:pic>
        <p:nvPicPr>
          <p:cNvPr id="2056" name="Picture 8" descr="Image result for танеко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75656" y="987574"/>
            <a:ext cx="1972118" cy="504056"/>
          </a:xfrm>
          <a:prstGeom prst="rect">
            <a:avLst/>
          </a:prstGeom>
          <a:noFill/>
        </p:spPr>
      </p:pic>
      <p:pic>
        <p:nvPicPr>
          <p:cNvPr id="2058" name="Picture 10" descr="Image result for смп нефтегаз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44208" y="843558"/>
            <a:ext cx="2305050" cy="1143001"/>
          </a:xfrm>
          <a:prstGeom prst="rect">
            <a:avLst/>
          </a:prstGeom>
          <a:noFill/>
        </p:spPr>
      </p:pic>
      <p:pic>
        <p:nvPicPr>
          <p:cNvPr id="2060" name="Picture 12" descr="Image result for газпром казань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48264" y="2067694"/>
            <a:ext cx="1728192" cy="953707"/>
          </a:xfrm>
          <a:prstGeom prst="rect">
            <a:avLst/>
          </a:prstGeom>
          <a:noFill/>
        </p:spPr>
      </p:pic>
      <p:pic>
        <p:nvPicPr>
          <p:cNvPr id="2062" name="Picture 14" descr="Image result for татнефтехиминвест холдинг казань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36096" y="2427734"/>
            <a:ext cx="1440160" cy="1047390"/>
          </a:xfrm>
          <a:prstGeom prst="rect">
            <a:avLst/>
          </a:prstGeom>
          <a:noFill/>
        </p:spPr>
      </p:pic>
      <p:pic>
        <p:nvPicPr>
          <p:cNvPr id="2064" name="Picture 16" descr="Image result for лукойл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15616" y="3363838"/>
            <a:ext cx="1138755" cy="864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2034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31590"/>
            <a:ext cx="5143536" cy="30963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Конкурентные преимущества программы:</a:t>
            </a:r>
          </a:p>
          <a:p>
            <a:pPr>
              <a:buNone/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Междисциплинарный и практико-ориентированный характер;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Высококвалифицированный преподавательский состав, привлечение специалистов-практиков;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Авторские курсы разработаны с учетом мировых тенденций и особенностей развития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нефтегазохимического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комплекса в России и Республике Татарстан;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Современные интерактивные методы обучения;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Сотрудничество с бизнесом (база практики; круглые столы; выездные практикумы;  трудоустройство и др.)</a:t>
            </a:r>
          </a:p>
        </p:txBody>
      </p:sp>
      <p:pic>
        <p:nvPicPr>
          <p:cNvPr id="5" name="Picture 2" descr="C:\Users\user\Desktop\134705259_w640_h2048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723" y="1214428"/>
            <a:ext cx="3417119" cy="22742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195486"/>
            <a:ext cx="756084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Магистерская программа </a:t>
            </a:r>
          </a:p>
          <a:p>
            <a:pPr algn="ctr">
              <a:lnSpc>
                <a:spcPct val="80000"/>
              </a:lnSpc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«Экономика инноваций и развитие 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нефтегазохимического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комплекса»</a:t>
            </a:r>
          </a:p>
        </p:txBody>
      </p:sp>
    </p:spTree>
    <p:extLst>
      <p:ext uri="{BB962C8B-B14F-4D97-AF65-F5344CB8AC3E}">
        <p14:creationId xmlns="" xmlns:p14="http://schemas.microsoft.com/office/powerpoint/2010/main" val="82034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2076</Words>
  <Application>Microsoft Office PowerPoint</Application>
  <PresentationFormat>Экран (16:9)</PresentationFormat>
  <Paragraphs>284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 Казанский федеральный университет  Институт управления, экономики и финансов  Программа магистратуры  «Экономика  инноваций  и  развитие нефтегазохимического  комплекса»   По основной профессиональной образовательной программе   Направление 38.04.01 «Экономика    </vt:lpstr>
      <vt:lpstr>Цель программы магистратуры  «Экономика инноваций и развитие НГХК»</vt:lpstr>
      <vt:lpstr>Виды профессиональной деятельности выпускников магистратуры</vt:lpstr>
      <vt:lpstr>Виды профессиональной деятельности выпускников магистратуры</vt:lpstr>
      <vt:lpstr>Учебный план программы магистратуры «Экономика инноваций и развитие НГХК»</vt:lpstr>
      <vt:lpstr>Учебный план программы магистратуры «Экономика инноваций и развитие НГХК»</vt:lpstr>
      <vt:lpstr>База практики программы магистратуры «Экономика инноваций и развитие НГХК»</vt:lpstr>
      <vt:lpstr>Профессиональные компетенции  выпускника магистратуры</vt:lpstr>
      <vt:lpstr>Профессиональные компетенции  выпускника магистратуры</vt:lpstr>
      <vt:lpstr>Профессиональные компетенции  выпускника магистратуры</vt:lpstr>
      <vt:lpstr>Профессиональные компетенции  выпускника магистратуры</vt:lpstr>
      <vt:lpstr>Области профессиональной деятельности:</vt:lpstr>
      <vt:lpstr>Слайд 13</vt:lpstr>
      <vt:lpstr>Слайд 14</vt:lpstr>
      <vt:lpstr>Слайд 15</vt:lpstr>
      <vt:lpstr>Слайд 16</vt:lpstr>
      <vt:lpstr>Слайд 17</vt:lpstr>
      <vt:lpstr>Слайд 18</vt:lpstr>
      <vt:lpstr>Преподавательский состав магистратуры «Экономика инноваций и развитие НГХК»</vt:lpstr>
      <vt:lpstr>Интернационализация ОПОП</vt:lpstr>
      <vt:lpstr>Сотрудничество с бизнесом</vt:lpstr>
      <vt:lpstr>Трудоустройство выпускников магистратуры «ЭИиРНГХК»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Антон</dc:creator>
  <cp:lastModifiedBy>AlbRShajhelislamova</cp:lastModifiedBy>
  <cp:revision>112</cp:revision>
  <dcterms:created xsi:type="dcterms:W3CDTF">2015-11-19T19:32:17Z</dcterms:created>
  <dcterms:modified xsi:type="dcterms:W3CDTF">2018-01-31T06:59:26Z</dcterms:modified>
</cp:coreProperties>
</file>