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7" r:id="rId2"/>
    <p:sldId id="327" r:id="rId3"/>
    <p:sldId id="328" r:id="rId4"/>
    <p:sldId id="331" r:id="rId5"/>
    <p:sldId id="330" r:id="rId6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2F2D"/>
    <a:srgbClr val="953B75"/>
    <a:srgbClr val="990000"/>
    <a:srgbClr val="990033"/>
    <a:srgbClr val="FF0000"/>
    <a:srgbClr val="080CC2"/>
    <a:srgbClr val="CDBD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>
        <p:scale>
          <a:sx n="73" d="100"/>
          <a:sy n="73" d="100"/>
        </p:scale>
        <p:origin x="-1218" y="-5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634A6-572A-4D55-845C-542A0318B9CF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263" y="746125"/>
            <a:ext cx="662463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2D6831-FEED-4779-9080-9E455A897D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520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C7E54-38E6-4EA6-9F5B-25CFA6727523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C7E54-38E6-4EA6-9F5B-25CFA6727523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C7E54-38E6-4EA6-9F5B-25CFA6727523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C7E54-38E6-4EA6-9F5B-25CFA6727523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43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D3756-EBC6-4894-BFA4-878A39F89C35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B11D6F-58F3-4804-BE93-ECED0F1B079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39583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0CD73-B823-4615-8900-CB13E30683E2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6111D9-67F6-46FB-9C26-912C8CA5481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56695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1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16DEE-4347-4BAF-9527-CAC2ED5F70F8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BC0845-955A-43B3-B4F8-3493D038135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19759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0519D-A967-4B9E-8DD0-07D80DC38054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542B1A-F1AF-40B9-984B-3F7B96DCB5E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245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80" y="1535117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8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1C2C6D-B4B0-4212-B5EF-88FFFFE7FBAC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41D7BA-F59D-40CC-AB36-52253C4C474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85735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BD0083-9C45-4583-801D-FB1455272BA6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1150D1-4494-4084-A088-B419BCE6F52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97930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8E564-8FAA-414A-B413-6FA927998C42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E1A466-37E1-4749-89C8-1B3E3BCB839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71090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4" y="273053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2ECE2-C4EF-4279-9019-209F8418A56F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78E6BB-2BF7-463F-AD60-696EC5E8E60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84401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17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55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A9978-D36A-4999-B215-8F0C56224464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BF3311-853F-49B4-A7B1-A6317D3D1D8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08292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C4436-035D-4BCA-80AD-CA15AC3D9231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56AE61-CB4D-4AB8-80B3-33EE9D9B15B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10940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BDFCE8-1AF0-4114-B1FF-50BA7B723553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2185A2-B901-496B-BEFC-ECF9747964A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1128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6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7BF68C5-0426-4C37-9ECB-47A7B66F5523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6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67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665FE35E-075A-43F1-8B2B-37F97CD39C2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5100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0918218" y="6356367"/>
            <a:ext cx="664191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8BC559E-2213-4171-B759-9F81DE639682}" type="slidenum">
              <a:rPr lang="ru-RU" altLang="ru-RU">
                <a:solidFill>
                  <a:srgbClr val="898989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 altLang="ru-RU" dirty="0">
              <a:solidFill>
                <a:srgbClr val="898989"/>
              </a:solidFill>
            </a:endParaRPr>
          </a:p>
        </p:txBody>
      </p:sp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074562" y="9218"/>
            <a:ext cx="538162" cy="6840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6264329" y="5455879"/>
            <a:ext cx="537721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</a:pPr>
            <a:endParaRPr lang="ru-RU" altLang="ru-RU" sz="20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altLang="ru-RU" sz="2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Казань - 20</a:t>
            </a:r>
            <a:r>
              <a:rPr lang="en-US" altLang="ru-RU" sz="2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21</a:t>
            </a:r>
            <a:endParaRPr lang="ru-RU" altLang="ru-RU" sz="22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397162" y="1876542"/>
            <a:ext cx="9089407" cy="3323987"/>
          </a:xfrm>
          <a:prstGeom prst="rect">
            <a:avLst/>
          </a:prstGeom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altLang="ru-RU" sz="3200" b="1" dirty="0" smtClean="0">
              <a:solidFill>
                <a:srgbClr val="10253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МАЙНОР</a:t>
            </a:r>
            <a:r>
              <a:rPr lang="ru-RU" alt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«Глобальные вызовы в экономике»</a:t>
            </a:r>
          </a:p>
          <a:p>
            <a:pPr algn="ctr"/>
            <a:r>
              <a:rPr lang="ru-RU" alt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alt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Global Challenges</a:t>
            </a:r>
            <a:r>
              <a:rPr lang="ru-RU" alt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in the Economy</a:t>
            </a:r>
            <a:r>
              <a:rPr lang="ru-RU" alt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>
              <a:spcBef>
                <a:spcPts val="600"/>
              </a:spcBef>
            </a:pPr>
            <a:endParaRPr lang="ru-RU" altLang="ru-RU" sz="3200" b="1" dirty="0" smtClean="0">
              <a:solidFill>
                <a:srgbClr val="10253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600"/>
              </a:spcBef>
            </a:pPr>
            <a:endParaRPr lang="ru-RU" altLang="ru-RU" sz="3200" b="1" dirty="0">
              <a:solidFill>
                <a:srgbClr val="10253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C:\Users\gsingato\Downloads\image0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6090" y="238411"/>
            <a:ext cx="3484779" cy="137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7906329"/>
              </p:ext>
            </p:extLst>
          </p:nvPr>
        </p:nvGraphicFramePr>
        <p:xfrm>
          <a:off x="2397161" y="4468747"/>
          <a:ext cx="9038220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9110"/>
                <a:gridCol w="4519110"/>
              </a:tblGrid>
              <a:tr h="370840">
                <a:tc>
                  <a:txBody>
                    <a:bodyPr/>
                    <a:lstStyle/>
                    <a:p>
                      <a:pPr marL="176213" indent="0"/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</a:t>
                      </a:r>
                    </a:p>
                    <a:p>
                      <a:pPr marL="176213" indent="0"/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территориальной экономики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 «Экономика»</a:t>
                      </a:r>
                    </a:p>
                    <a:p>
                      <a:pPr lvl="1" algn="l"/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 «Менеджмент»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304" y="243441"/>
            <a:ext cx="2161077" cy="1295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307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8" name="Picture 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"/>
          <a:stretch/>
        </p:blipFill>
        <p:spPr bwMode="auto">
          <a:xfrm>
            <a:off x="4629151" y="3678382"/>
            <a:ext cx="3157538" cy="1565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259310" y="2296389"/>
            <a:ext cx="3761972" cy="115680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ru-RU" sz="2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Демографические проблемы,</a:t>
            </a:r>
            <a:r>
              <a:rPr lang="ru-RU" sz="2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их влияние на развитие экономики и бизнес</a:t>
            </a:r>
            <a:endParaRPr lang="ru-RU" sz="2000" b="1" i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45659" y="3823855"/>
            <a:ext cx="3775623" cy="125624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lnSpc>
                <a:spcPct val="90000"/>
              </a:lnSpc>
            </a:pPr>
            <a:r>
              <a:rPr lang="ru-RU" sz="2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Глобализация бизнеса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 рост влияния  транснациональных корпораций</a:t>
            </a:r>
            <a:endParaRPr lang="ru-RU" sz="20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9308" y="5457338"/>
            <a:ext cx="3761974" cy="1225333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lnSpc>
                <a:spcPct val="90000"/>
              </a:lnSpc>
              <a:tabLst>
                <a:tab pos="719138" algn="l"/>
              </a:tabLst>
            </a:pPr>
            <a:r>
              <a:rPr lang="ru-RU" sz="2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Обострение глобальной конкуренции </a:t>
            </a:r>
            <a:r>
              <a:rPr lang="ru-RU" sz="2000" b="1" dirty="0" smtClean="0">
                <a:solidFill>
                  <a:schemeClr val="tx1"/>
                </a:solidFill>
                <a:latin typeface="Arial Narrow" pitchFamily="34" charset="0"/>
              </a:rPr>
              <a:t>на рынках, экономическое неравенство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314211" y="2327561"/>
            <a:ext cx="3604163" cy="115680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2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Бизнес-демография</a:t>
            </a:r>
            <a:endParaRPr lang="ru-RU" sz="26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297719" y="3916785"/>
            <a:ext cx="3620655" cy="117371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>
              <a:lnSpc>
                <a:spcPct val="90000"/>
              </a:lnSpc>
            </a:pPr>
            <a:r>
              <a:rPr lang="ru-RU" sz="2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Международный </a:t>
            </a:r>
          </a:p>
          <a:p>
            <a:pPr marL="0" lvl="1" algn="ctr">
              <a:lnSpc>
                <a:spcPct val="90000"/>
              </a:lnSpc>
            </a:pPr>
            <a:r>
              <a:rPr lang="ru-RU" sz="2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бизнес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313262" y="5468023"/>
            <a:ext cx="3605112" cy="1214648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>
              <a:lnSpc>
                <a:spcPct val="90000"/>
              </a:lnSpc>
            </a:pPr>
            <a:r>
              <a:rPr lang="ru-RU" sz="2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Бизнес-практикум </a:t>
            </a:r>
          </a:p>
          <a:p>
            <a:pPr marL="0" lvl="1" algn="ctr">
              <a:lnSpc>
                <a:spcPct val="90000"/>
              </a:lnSpc>
            </a:pPr>
            <a:r>
              <a:rPr lang="ru-RU" sz="2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по международным и региональным рынкам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36420" y="1552849"/>
            <a:ext cx="3577636" cy="5715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Глобальные вызовы</a:t>
            </a:r>
            <a:endParaRPr lang="ru-RU" sz="26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219744" y="1583447"/>
            <a:ext cx="3509980" cy="5715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Учебные дисциплины</a:t>
            </a:r>
            <a:endParaRPr lang="ru-RU" sz="26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4533" y="56123"/>
            <a:ext cx="3144303" cy="132989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87425">
              <a:lnSpc>
                <a:spcPct val="90000"/>
              </a:lnSpc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Казанский федеральный</a:t>
            </a:r>
          </a:p>
          <a:p>
            <a:pPr marL="987425">
              <a:lnSpc>
                <a:spcPct val="90000"/>
              </a:lnSpc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УНИВЕРСИТЕТ</a:t>
            </a:r>
            <a:endParaRPr lang="ru-RU" sz="1200" b="1" dirty="0">
              <a:solidFill>
                <a:schemeClr val="tx1">
                  <a:lumMod val="85000"/>
                  <a:lumOff val="15000"/>
                </a:schemeClr>
              </a:solidFill>
              <a:latin typeface="Arial Narrow" pitchFamily="34" charset="0"/>
            </a:endParaRPr>
          </a:p>
          <a:p>
            <a:pPr marL="987425">
              <a:lnSpc>
                <a:spcPct val="90000"/>
              </a:lnSpc>
              <a:spcBef>
                <a:spcPts val="400"/>
              </a:spcBef>
            </a:pPr>
            <a:r>
              <a:rPr lang="ru-RU" sz="1200" b="1" dirty="0" smtClean="0">
                <a:solidFill>
                  <a:srgbClr val="FF0000"/>
                </a:solidFill>
                <a:latin typeface="Arial Narrow" pitchFamily="34" charset="0"/>
              </a:rPr>
              <a:t>ИНСТИТУТ</a:t>
            </a:r>
          </a:p>
          <a:p>
            <a:pPr marL="987425">
              <a:lnSpc>
                <a:spcPct val="90000"/>
              </a:lnSpc>
            </a:pPr>
            <a:r>
              <a:rPr lang="ru-RU" sz="1200" b="1" dirty="0">
                <a:solidFill>
                  <a:srgbClr val="FF0000"/>
                </a:solidFill>
                <a:latin typeface="Arial Narrow" pitchFamily="34" charset="0"/>
              </a:rPr>
              <a:t>у</a:t>
            </a:r>
            <a:r>
              <a:rPr lang="ru-RU" sz="1200" b="1" dirty="0" smtClean="0">
                <a:solidFill>
                  <a:srgbClr val="FF0000"/>
                </a:solidFill>
                <a:latin typeface="Arial Narrow" pitchFamily="34" charset="0"/>
              </a:rPr>
              <a:t>правления, экономики</a:t>
            </a:r>
          </a:p>
          <a:p>
            <a:pPr marL="987425">
              <a:lnSpc>
                <a:spcPct val="90000"/>
              </a:lnSpc>
            </a:pPr>
            <a:r>
              <a:rPr lang="ru-RU" sz="1200" b="1" dirty="0" smtClean="0">
                <a:solidFill>
                  <a:srgbClr val="FF0000"/>
                </a:solidFill>
                <a:latin typeface="Arial Narrow" pitchFamily="34" charset="0"/>
              </a:rPr>
              <a:t>и финансов</a:t>
            </a:r>
          </a:p>
          <a:p>
            <a:pPr marL="987425">
              <a:lnSpc>
                <a:spcPct val="90000"/>
              </a:lnSpc>
              <a:spcBef>
                <a:spcPts val="400"/>
              </a:spcBef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КАФЕДРА</a:t>
            </a:r>
            <a:r>
              <a:rPr lang="ru-RU" sz="12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 </a:t>
            </a:r>
          </a:p>
          <a:p>
            <a:pPr marL="987425">
              <a:lnSpc>
                <a:spcPct val="90000"/>
              </a:lnSpc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территориальной экономики</a:t>
            </a:r>
            <a:endParaRPr lang="ru-RU" sz="1200" b="1" dirty="0">
              <a:solidFill>
                <a:schemeClr val="tx1">
                  <a:lumMod val="85000"/>
                  <a:lumOff val="15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3" y="35340"/>
            <a:ext cx="1091406" cy="1403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3408218" y="174049"/>
            <a:ext cx="8416637" cy="9787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marL="180975" eaLnBrk="0" hangingPunct="0"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defTabSz="912813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3200" b="1" dirty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Майнор «Глобальные вызовы в экономике»</a:t>
            </a:r>
          </a:p>
          <a:p>
            <a:pPr defTabSz="912813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3200" b="1" dirty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Minor «Global Challenges in the Economy»</a:t>
            </a: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667" y="1596001"/>
            <a:ext cx="1849581" cy="476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2"/>
          <a:stretch/>
        </p:blipFill>
        <p:spPr bwMode="auto">
          <a:xfrm>
            <a:off x="4690943" y="2134769"/>
            <a:ext cx="3050284" cy="154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4" t="10839" r="17898" b="17677"/>
          <a:stretch/>
        </p:blipFill>
        <p:spPr bwMode="auto">
          <a:xfrm>
            <a:off x="4727879" y="5182900"/>
            <a:ext cx="2930221" cy="1675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648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747274" y="1833405"/>
            <a:ext cx="4468964" cy="154364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ru-RU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Бизнес-демография</a:t>
            </a:r>
          </a:p>
          <a:p>
            <a:pPr indent="363538">
              <a:lnSpc>
                <a:spcPct val="90000"/>
              </a:lnSpc>
            </a:pPr>
            <a:r>
              <a:rPr lang="ru-RU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5 семестр,</a:t>
            </a:r>
          </a:p>
          <a:p>
            <a:pPr indent="363538">
              <a:lnSpc>
                <a:spcPct val="90000"/>
              </a:lnSpc>
            </a:pPr>
            <a:r>
              <a:rPr lang="ru-RU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2</a:t>
            </a:r>
            <a:r>
              <a:rPr lang="en-US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4</a:t>
            </a:r>
            <a:r>
              <a:rPr lang="ru-RU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ч. лекций / 2</a:t>
            </a:r>
            <a:r>
              <a:rPr lang="en-US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4</a:t>
            </a:r>
            <a:r>
              <a:rPr lang="ru-RU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ч. семинаров</a:t>
            </a:r>
          </a:p>
          <a:p>
            <a:pPr indent="363538">
              <a:lnSpc>
                <a:spcPct val="90000"/>
              </a:lnSpc>
            </a:pPr>
            <a:r>
              <a:rPr lang="ru-RU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зачет</a:t>
            </a:r>
            <a:endParaRPr lang="ru-RU" sz="2600" b="1" i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4533" y="56123"/>
            <a:ext cx="3144303" cy="132989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87425">
              <a:lnSpc>
                <a:spcPct val="90000"/>
              </a:lnSpc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Казанский федеральный</a:t>
            </a:r>
          </a:p>
          <a:p>
            <a:pPr marL="987425">
              <a:lnSpc>
                <a:spcPct val="90000"/>
              </a:lnSpc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УНИВЕРСИТЕТ</a:t>
            </a:r>
            <a:endParaRPr lang="ru-RU" sz="1200" b="1" dirty="0">
              <a:solidFill>
                <a:schemeClr val="tx1">
                  <a:lumMod val="85000"/>
                  <a:lumOff val="15000"/>
                </a:schemeClr>
              </a:solidFill>
              <a:latin typeface="Arial Narrow" pitchFamily="34" charset="0"/>
            </a:endParaRPr>
          </a:p>
          <a:p>
            <a:pPr marL="987425">
              <a:lnSpc>
                <a:spcPct val="90000"/>
              </a:lnSpc>
              <a:spcBef>
                <a:spcPts val="400"/>
              </a:spcBef>
            </a:pPr>
            <a:r>
              <a:rPr lang="ru-RU" sz="1200" b="1" dirty="0" smtClean="0">
                <a:solidFill>
                  <a:srgbClr val="FF0000"/>
                </a:solidFill>
                <a:latin typeface="Arial Narrow" pitchFamily="34" charset="0"/>
              </a:rPr>
              <a:t>ИНСТИТУТ</a:t>
            </a:r>
          </a:p>
          <a:p>
            <a:pPr marL="987425">
              <a:lnSpc>
                <a:spcPct val="90000"/>
              </a:lnSpc>
            </a:pPr>
            <a:r>
              <a:rPr lang="ru-RU" sz="1200" b="1" dirty="0">
                <a:solidFill>
                  <a:srgbClr val="FF0000"/>
                </a:solidFill>
                <a:latin typeface="Arial Narrow" pitchFamily="34" charset="0"/>
              </a:rPr>
              <a:t>у</a:t>
            </a:r>
            <a:r>
              <a:rPr lang="ru-RU" sz="1200" b="1" dirty="0" smtClean="0">
                <a:solidFill>
                  <a:srgbClr val="FF0000"/>
                </a:solidFill>
                <a:latin typeface="Arial Narrow" pitchFamily="34" charset="0"/>
              </a:rPr>
              <a:t>правления, экономики</a:t>
            </a:r>
          </a:p>
          <a:p>
            <a:pPr marL="987425">
              <a:lnSpc>
                <a:spcPct val="90000"/>
              </a:lnSpc>
            </a:pPr>
            <a:r>
              <a:rPr lang="ru-RU" sz="1200" b="1" dirty="0" smtClean="0">
                <a:solidFill>
                  <a:srgbClr val="FF0000"/>
                </a:solidFill>
                <a:latin typeface="Arial Narrow" pitchFamily="34" charset="0"/>
              </a:rPr>
              <a:t>и финансов</a:t>
            </a:r>
          </a:p>
          <a:p>
            <a:pPr marL="987425">
              <a:lnSpc>
                <a:spcPct val="90000"/>
              </a:lnSpc>
              <a:spcBef>
                <a:spcPts val="400"/>
              </a:spcBef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КАФЕДРА</a:t>
            </a:r>
            <a:r>
              <a:rPr lang="ru-RU" sz="12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 </a:t>
            </a:r>
          </a:p>
          <a:p>
            <a:pPr marL="987425">
              <a:lnSpc>
                <a:spcPct val="90000"/>
              </a:lnSpc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территориальной экономики</a:t>
            </a:r>
            <a:endParaRPr lang="ru-RU" sz="1200" b="1" dirty="0">
              <a:solidFill>
                <a:schemeClr val="tx1">
                  <a:lumMod val="85000"/>
                  <a:lumOff val="15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3" y="35340"/>
            <a:ext cx="1091406" cy="1403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3408218" y="174049"/>
            <a:ext cx="8416637" cy="9787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marL="180975" eaLnBrk="0" hangingPunct="0"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defTabSz="912813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3200" b="1" dirty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Майнор «Глобальные вызовы в экономике»</a:t>
            </a:r>
          </a:p>
          <a:p>
            <a:pPr defTabSz="912813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3200" b="1" dirty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Minor «Global Challenges in the Economy»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2"/>
          <a:stretch/>
        </p:blipFill>
        <p:spPr bwMode="auto">
          <a:xfrm>
            <a:off x="6868385" y="1628103"/>
            <a:ext cx="3969360" cy="2008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301" y="3491346"/>
            <a:ext cx="1822344" cy="2493828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770968"/>
              </p:ext>
            </p:extLst>
          </p:nvPr>
        </p:nvGraphicFramePr>
        <p:xfrm>
          <a:off x="1880763" y="6029467"/>
          <a:ext cx="2234046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404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Сингатуллина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Г.Р.,</a:t>
                      </a:r>
                    </a:p>
                    <a:p>
                      <a:pPr algn="ctr"/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доцент, к.э.н.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" name="Скругленный прямоугольник 23"/>
          <p:cNvSpPr/>
          <p:nvPr/>
        </p:nvSpPr>
        <p:spPr>
          <a:xfrm>
            <a:off x="6068292" y="3782291"/>
            <a:ext cx="5517578" cy="253538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i="1" dirty="0" smtClean="0">
                <a:solidFill>
                  <a:schemeClr val="tx1"/>
                </a:solidFill>
                <a:latin typeface="Arial Narrow" pitchFamily="34" charset="0"/>
              </a:rPr>
              <a:t>В учебном курсе раскрывается влияние зарождения, развития и ликвидации компаний на социально-экономическое развитие и бизнес, деловой климат в регионе и стране.</a:t>
            </a:r>
          </a:p>
          <a:p>
            <a:r>
              <a:rPr lang="ru-RU" sz="2000" b="1" i="1" dirty="0" smtClean="0">
                <a:solidFill>
                  <a:schemeClr val="tx1"/>
                </a:solidFill>
                <a:latin typeface="Arial Narrow" pitchFamily="34" charset="0"/>
              </a:rPr>
              <a:t>Бизнес-демография изучает динамику и причины создания, реорганизации и развития компаний, их жизненный цикл, причины банкротства. </a:t>
            </a:r>
            <a:endParaRPr lang="ru-RU" sz="2600" b="1" i="1" dirty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34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747273" y="1833405"/>
            <a:ext cx="4437791" cy="154364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ru-RU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Международный бизнес</a:t>
            </a:r>
          </a:p>
          <a:p>
            <a:pPr indent="363538">
              <a:lnSpc>
                <a:spcPct val="90000"/>
              </a:lnSpc>
            </a:pPr>
            <a:r>
              <a:rPr lang="ru-RU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6 семестр,</a:t>
            </a:r>
          </a:p>
          <a:p>
            <a:pPr indent="363538">
              <a:lnSpc>
                <a:spcPct val="90000"/>
              </a:lnSpc>
            </a:pPr>
            <a:r>
              <a:rPr lang="ru-RU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2</a:t>
            </a:r>
            <a:r>
              <a:rPr lang="en-US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4</a:t>
            </a:r>
            <a:r>
              <a:rPr lang="ru-RU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ч. лекций / 2</a:t>
            </a:r>
            <a:r>
              <a:rPr lang="en-US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4</a:t>
            </a:r>
            <a:r>
              <a:rPr lang="ru-RU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ч. семинаров</a:t>
            </a:r>
          </a:p>
          <a:p>
            <a:pPr indent="363538">
              <a:lnSpc>
                <a:spcPct val="90000"/>
              </a:lnSpc>
            </a:pPr>
            <a:r>
              <a:rPr lang="ru-RU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зачет</a:t>
            </a:r>
            <a:endParaRPr lang="ru-RU" sz="2600" b="1" i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4533" y="56123"/>
            <a:ext cx="3144303" cy="132989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87425">
              <a:lnSpc>
                <a:spcPct val="90000"/>
              </a:lnSpc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Казанский федеральный</a:t>
            </a:r>
          </a:p>
          <a:p>
            <a:pPr marL="987425">
              <a:lnSpc>
                <a:spcPct val="90000"/>
              </a:lnSpc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УНИВЕРСИТЕТ</a:t>
            </a:r>
            <a:endParaRPr lang="ru-RU" sz="1200" b="1" dirty="0">
              <a:solidFill>
                <a:schemeClr val="tx1">
                  <a:lumMod val="85000"/>
                  <a:lumOff val="15000"/>
                </a:schemeClr>
              </a:solidFill>
              <a:latin typeface="Arial Narrow" pitchFamily="34" charset="0"/>
            </a:endParaRPr>
          </a:p>
          <a:p>
            <a:pPr marL="987425">
              <a:lnSpc>
                <a:spcPct val="90000"/>
              </a:lnSpc>
              <a:spcBef>
                <a:spcPts val="400"/>
              </a:spcBef>
            </a:pPr>
            <a:r>
              <a:rPr lang="ru-RU" sz="1200" b="1" dirty="0" smtClean="0">
                <a:solidFill>
                  <a:srgbClr val="FF0000"/>
                </a:solidFill>
                <a:latin typeface="Arial Narrow" pitchFamily="34" charset="0"/>
              </a:rPr>
              <a:t>ИНСТИТУТ</a:t>
            </a:r>
          </a:p>
          <a:p>
            <a:pPr marL="987425">
              <a:lnSpc>
                <a:spcPct val="90000"/>
              </a:lnSpc>
            </a:pPr>
            <a:r>
              <a:rPr lang="ru-RU" sz="1200" b="1" dirty="0">
                <a:solidFill>
                  <a:srgbClr val="FF0000"/>
                </a:solidFill>
                <a:latin typeface="Arial Narrow" pitchFamily="34" charset="0"/>
              </a:rPr>
              <a:t>у</a:t>
            </a:r>
            <a:r>
              <a:rPr lang="ru-RU" sz="1200" b="1" dirty="0" smtClean="0">
                <a:solidFill>
                  <a:srgbClr val="FF0000"/>
                </a:solidFill>
                <a:latin typeface="Arial Narrow" pitchFamily="34" charset="0"/>
              </a:rPr>
              <a:t>правления, экономики</a:t>
            </a:r>
          </a:p>
          <a:p>
            <a:pPr marL="987425">
              <a:lnSpc>
                <a:spcPct val="90000"/>
              </a:lnSpc>
            </a:pPr>
            <a:r>
              <a:rPr lang="ru-RU" sz="1200" b="1" dirty="0" smtClean="0">
                <a:solidFill>
                  <a:srgbClr val="FF0000"/>
                </a:solidFill>
                <a:latin typeface="Arial Narrow" pitchFamily="34" charset="0"/>
              </a:rPr>
              <a:t>и финансов</a:t>
            </a:r>
          </a:p>
          <a:p>
            <a:pPr marL="987425">
              <a:lnSpc>
                <a:spcPct val="90000"/>
              </a:lnSpc>
              <a:spcBef>
                <a:spcPts val="400"/>
              </a:spcBef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КАФЕДРА</a:t>
            </a:r>
            <a:r>
              <a:rPr lang="ru-RU" sz="12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 </a:t>
            </a:r>
          </a:p>
          <a:p>
            <a:pPr marL="987425">
              <a:lnSpc>
                <a:spcPct val="90000"/>
              </a:lnSpc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территориальной экономики</a:t>
            </a:r>
            <a:endParaRPr lang="ru-RU" sz="1200" b="1" dirty="0">
              <a:solidFill>
                <a:schemeClr val="tx1">
                  <a:lumMod val="85000"/>
                  <a:lumOff val="15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3" y="35340"/>
            <a:ext cx="1091406" cy="1403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3408218" y="174049"/>
            <a:ext cx="8416637" cy="9787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marL="180975" eaLnBrk="0" hangingPunct="0"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defTabSz="912813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3200" b="1" dirty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Майнор «Глобальные вызовы в экономике»</a:t>
            </a:r>
          </a:p>
          <a:p>
            <a:pPr defTabSz="912813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3200" b="1" dirty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Minor «Global Challenges in the Economy»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892" y="1641763"/>
            <a:ext cx="4150036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790" y="3530280"/>
            <a:ext cx="1836892" cy="2465273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098844"/>
              </p:ext>
            </p:extLst>
          </p:nvPr>
        </p:nvGraphicFramePr>
        <p:xfrm>
          <a:off x="1808026" y="6029467"/>
          <a:ext cx="2234046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404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Аблаев И.М.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</a:p>
                    <a:p>
                      <a:pPr algn="ctr"/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профессор, д.э.н.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Скругленный прямоугольник 11"/>
          <p:cNvSpPr/>
          <p:nvPr/>
        </p:nvSpPr>
        <p:spPr>
          <a:xfrm>
            <a:off x="6079197" y="4305888"/>
            <a:ext cx="5226115" cy="154419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i="1" dirty="0" smtClean="0">
                <a:solidFill>
                  <a:schemeClr val="tx1"/>
                </a:solidFill>
                <a:latin typeface="Arial Narrow" pitchFamily="34" charset="0"/>
              </a:rPr>
              <a:t>В учебном курсе рассматриваются особенности ведения бизнеса и управления в различных странах. </a:t>
            </a:r>
          </a:p>
          <a:p>
            <a:r>
              <a:rPr lang="ru-RU" sz="2000" b="1" i="1" dirty="0" smtClean="0">
                <a:solidFill>
                  <a:schemeClr val="tx1"/>
                </a:solidFill>
                <a:latin typeface="Arial Narrow" pitchFamily="34" charset="0"/>
              </a:rPr>
              <a:t>Студенты изучают и обсуждают кейсы по международному бизнесу.  </a:t>
            </a:r>
            <a:endParaRPr lang="ru-RU" sz="2600" b="1" i="1" dirty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4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788838" y="1563238"/>
            <a:ext cx="4604046" cy="2125535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ru-RU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Бизнес-практикум </a:t>
            </a:r>
          </a:p>
          <a:p>
            <a:pPr>
              <a:lnSpc>
                <a:spcPct val="80000"/>
              </a:lnSpc>
            </a:pPr>
            <a:r>
              <a:rPr lang="ru-RU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по международным и региональным рынкам</a:t>
            </a:r>
          </a:p>
          <a:p>
            <a:pPr marL="363538">
              <a:lnSpc>
                <a:spcPct val="80000"/>
              </a:lnSpc>
            </a:pP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7 семестр,</a:t>
            </a:r>
          </a:p>
          <a:p>
            <a:pPr marL="363538">
              <a:lnSpc>
                <a:spcPct val="80000"/>
              </a:lnSpc>
            </a:pP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48 ч. практических занятий</a:t>
            </a:r>
          </a:p>
          <a:p>
            <a:pPr marL="363538">
              <a:lnSpc>
                <a:spcPct val="80000"/>
              </a:lnSpc>
            </a:pP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зачет</a:t>
            </a:r>
            <a:endParaRPr lang="ru-RU" sz="26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4533" y="56123"/>
            <a:ext cx="3144303" cy="132989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87425">
              <a:lnSpc>
                <a:spcPct val="90000"/>
              </a:lnSpc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Казанский федеральный</a:t>
            </a:r>
          </a:p>
          <a:p>
            <a:pPr marL="987425">
              <a:lnSpc>
                <a:spcPct val="90000"/>
              </a:lnSpc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УНИВЕРСИТЕТ</a:t>
            </a:r>
            <a:endParaRPr lang="ru-RU" sz="1200" b="1" dirty="0">
              <a:solidFill>
                <a:schemeClr val="tx1">
                  <a:lumMod val="85000"/>
                  <a:lumOff val="15000"/>
                </a:schemeClr>
              </a:solidFill>
              <a:latin typeface="Arial Narrow" pitchFamily="34" charset="0"/>
            </a:endParaRPr>
          </a:p>
          <a:p>
            <a:pPr marL="987425">
              <a:lnSpc>
                <a:spcPct val="90000"/>
              </a:lnSpc>
              <a:spcBef>
                <a:spcPts val="400"/>
              </a:spcBef>
            </a:pPr>
            <a:r>
              <a:rPr lang="ru-RU" sz="1200" b="1" dirty="0" smtClean="0">
                <a:solidFill>
                  <a:srgbClr val="FF0000"/>
                </a:solidFill>
                <a:latin typeface="Arial Narrow" pitchFamily="34" charset="0"/>
              </a:rPr>
              <a:t>ИНСТИТУТ</a:t>
            </a:r>
          </a:p>
          <a:p>
            <a:pPr marL="987425">
              <a:lnSpc>
                <a:spcPct val="90000"/>
              </a:lnSpc>
            </a:pPr>
            <a:r>
              <a:rPr lang="ru-RU" sz="1200" b="1" dirty="0">
                <a:solidFill>
                  <a:srgbClr val="FF0000"/>
                </a:solidFill>
                <a:latin typeface="Arial Narrow" pitchFamily="34" charset="0"/>
              </a:rPr>
              <a:t>у</a:t>
            </a:r>
            <a:r>
              <a:rPr lang="ru-RU" sz="1200" b="1" dirty="0" smtClean="0">
                <a:solidFill>
                  <a:srgbClr val="FF0000"/>
                </a:solidFill>
                <a:latin typeface="Arial Narrow" pitchFamily="34" charset="0"/>
              </a:rPr>
              <a:t>правления, экономики</a:t>
            </a:r>
          </a:p>
          <a:p>
            <a:pPr marL="987425">
              <a:lnSpc>
                <a:spcPct val="90000"/>
              </a:lnSpc>
            </a:pPr>
            <a:r>
              <a:rPr lang="ru-RU" sz="1200" b="1" dirty="0" smtClean="0">
                <a:solidFill>
                  <a:srgbClr val="FF0000"/>
                </a:solidFill>
                <a:latin typeface="Arial Narrow" pitchFamily="34" charset="0"/>
              </a:rPr>
              <a:t>и финансов</a:t>
            </a:r>
          </a:p>
          <a:p>
            <a:pPr marL="987425">
              <a:lnSpc>
                <a:spcPct val="90000"/>
              </a:lnSpc>
              <a:spcBef>
                <a:spcPts val="400"/>
              </a:spcBef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КАФЕДРА</a:t>
            </a:r>
            <a:r>
              <a:rPr lang="ru-RU" sz="12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 </a:t>
            </a:r>
          </a:p>
          <a:p>
            <a:pPr marL="987425">
              <a:lnSpc>
                <a:spcPct val="90000"/>
              </a:lnSpc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территориальной экономики</a:t>
            </a:r>
            <a:endParaRPr lang="ru-RU" sz="1200" b="1" dirty="0">
              <a:solidFill>
                <a:schemeClr val="tx1">
                  <a:lumMod val="85000"/>
                  <a:lumOff val="15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3" y="35340"/>
            <a:ext cx="1091406" cy="1403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3408218" y="174049"/>
            <a:ext cx="8416637" cy="9787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marL="180975" eaLnBrk="0" hangingPunct="0"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defTabSz="912813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3200" b="1" dirty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Майнор «Глобальные вызовы в экономике»</a:t>
            </a:r>
          </a:p>
          <a:p>
            <a:pPr defTabSz="912813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3200" b="1" dirty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Minor «Global Challenges in the Economy»</a:t>
            </a: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7" y="1511282"/>
            <a:ext cx="4306485" cy="246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5151" y="3771898"/>
            <a:ext cx="1782622" cy="2410692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5975452"/>
              </p:ext>
            </p:extLst>
          </p:nvPr>
        </p:nvGraphicFramePr>
        <p:xfrm>
          <a:off x="1838328" y="6182590"/>
          <a:ext cx="2442735" cy="657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2735"/>
              </a:tblGrid>
              <a:tr h="657001">
                <a:tc>
                  <a:txBody>
                    <a:bodyPr/>
                    <a:lstStyle/>
                    <a:p>
                      <a:pPr algn="ctr"/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Варламова Ю.А.,</a:t>
                      </a:r>
                    </a:p>
                    <a:p>
                      <a:pPr algn="ctr"/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доцент, к.э.н.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6079197" y="4222760"/>
            <a:ext cx="5745658" cy="218843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i="1" dirty="0" smtClean="0">
                <a:solidFill>
                  <a:schemeClr val="tx1"/>
                </a:solidFill>
                <a:latin typeface="Arial Narrow" pitchFamily="34" charset="0"/>
              </a:rPr>
              <a:t>В основе учебного курса деловая компьютерная игра, представляющая собой имитационную модель предприятия. Студенты управляют виртуальной фирмой в конкурентной среде в течение 6 лет, проходя от путь от малого бизнеса до крупной корпорации, охватывающей несколько рынков. </a:t>
            </a:r>
            <a:endParaRPr lang="ru-RU" sz="2600" b="1" i="1" dirty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30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5563</TotalTime>
  <Words>354</Words>
  <Application>Microsoft Office PowerPoint</Application>
  <PresentationFormat>Произвольный</PresentationFormat>
  <Paragraphs>85</Paragraphs>
  <Slides>5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 Палей</dc:creator>
  <cp:lastModifiedBy>Залакова Гульназ Фархатовна</cp:lastModifiedBy>
  <cp:revision>169</cp:revision>
  <cp:lastPrinted>2017-12-01T12:06:11Z</cp:lastPrinted>
  <dcterms:created xsi:type="dcterms:W3CDTF">2017-09-15T18:01:12Z</dcterms:created>
  <dcterms:modified xsi:type="dcterms:W3CDTF">2021-03-16T12:36:35Z</dcterms:modified>
</cp:coreProperties>
</file>