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855" r:id="rId4"/>
    <p:sldId id="266" r:id="rId5"/>
    <p:sldId id="857" r:id="rId6"/>
    <p:sldId id="860" r:id="rId7"/>
    <p:sldId id="859" r:id="rId8"/>
    <p:sldId id="271" r:id="rId9"/>
    <p:sldId id="853" r:id="rId10"/>
    <p:sldId id="852" r:id="rId11"/>
    <p:sldId id="858" r:id="rId12"/>
    <p:sldId id="854" r:id="rId13"/>
    <p:sldId id="861" r:id="rId14"/>
    <p:sldId id="862" r:id="rId15"/>
    <p:sldId id="651" r:id="rId16"/>
    <p:sldId id="656" r:id="rId17"/>
    <p:sldId id="846" r:id="rId18"/>
    <p:sldId id="856" r:id="rId19"/>
    <p:sldId id="270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86"/>
    <a:srgbClr val="CDDEFF"/>
    <a:srgbClr val="00549F"/>
    <a:srgbClr val="CC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8" autoAdjust="0"/>
    <p:restoredTop sz="89138" autoAdjust="0"/>
  </p:normalViewPr>
  <p:slideViewPr>
    <p:cSldViewPr>
      <p:cViewPr varScale="1">
        <p:scale>
          <a:sx n="91" d="100"/>
          <a:sy n="91" d="100"/>
        </p:scale>
        <p:origin x="90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200" dirty="0"/>
              <a:t>Доход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Доход!$C$4</c:f>
              <c:strCache>
                <c:ptCount val="1"/>
                <c:pt idx="0">
                  <c:v>Доход (млн.руб)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62DB-4BC0-BC95-A7532FEC50F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3-62DB-4BC0-BC95-A7532FEC50FD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5-62DB-4BC0-BC95-A7532FEC50FD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62DB-4BC0-BC95-A7532FEC50F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62DB-4BC0-BC95-A7532FEC50FD}"/>
              </c:ext>
            </c:extLst>
          </c:dPt>
          <c:dLbls>
            <c:dLbl>
              <c:idx val="0"/>
              <c:layout>
                <c:manualLayout>
                  <c:x val="5.9479043184537438E-3"/>
                  <c:y val="1.3013826803107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DB-4BC0-BC95-A7532FEC50FD}"/>
                </c:ext>
              </c:extLst>
            </c:dLbl>
            <c:dLbl>
              <c:idx val="1"/>
              <c:layout>
                <c:manualLayout>
                  <c:x val="8.155093885623273E-3"/>
                  <c:y val="-3.6782045969680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2DB-4BC0-BC95-A7532FEC50FD}"/>
                </c:ext>
              </c:extLst>
            </c:dLbl>
            <c:dLbl>
              <c:idx val="2"/>
              <c:layout>
                <c:manualLayout>
                  <c:x val="3.3340865122009453E-3"/>
                  <c:y val="-1.57243843244038E-2"/>
                </c:manualLayout>
              </c:layout>
              <c:tx>
                <c:rich>
                  <a:bodyPr/>
                  <a:lstStyle/>
                  <a:p>
                    <a:fld id="{3AA437DB-4D54-4773-B3DA-B00855E6E82F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2DB-4BC0-BC95-A7532FEC50FD}"/>
                </c:ext>
              </c:extLst>
            </c:dLbl>
            <c:dLbl>
              <c:idx val="3"/>
              <c:layout>
                <c:manualLayout>
                  <c:x val="-2.8050943163267826E-3"/>
                  <c:y val="-2.4656143962206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DB-4BC0-BC95-A7532FEC50FD}"/>
                </c:ext>
              </c:extLst>
            </c:dLbl>
            <c:dLbl>
              <c:idx val="4"/>
              <c:layout>
                <c:manualLayout>
                  <c:x val="0"/>
                  <c:y val="-3.310345306955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DB-4BC0-BC95-A7532FEC50FD}"/>
                </c:ext>
              </c:extLst>
            </c:dLbl>
            <c:dLbl>
              <c:idx val="5"/>
              <c:layout>
                <c:manualLayout>
                  <c:x val="5.6101886326534621E-3"/>
                  <c:y val="1.8188136942827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DB-4BC0-BC95-A7532FEC50FD}"/>
                </c:ext>
              </c:extLst>
            </c:dLbl>
            <c:dLbl>
              <c:idx val="6"/>
              <c:layout>
                <c:manualLayout>
                  <c:x val="-8.9219289069794074E-3"/>
                  <c:y val="6.0627123142757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1B-463F-9DC4-4A57CF6A62A5}"/>
                </c:ext>
              </c:extLst>
            </c:dLbl>
            <c:dLbl>
              <c:idx val="8"/>
              <c:layout>
                <c:manualLayout>
                  <c:x val="1.8277066896198377E-2"/>
                  <c:y val="1.0908108376472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DB-4BC0-BC95-A7532FEC50FD}"/>
                </c:ext>
              </c:extLst>
            </c:dLbl>
            <c:dLbl>
              <c:idx val="9"/>
              <c:layout>
                <c:manualLayout>
                  <c:x val="-1.099287749004578E-3"/>
                  <c:y val="-1.8796317689944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2DB-4BC0-BC95-A7532FEC50FD}"/>
                </c:ext>
              </c:extLst>
            </c:dLbl>
            <c:dLbl>
              <c:idx val="10"/>
              <c:layout>
                <c:manualLayout>
                  <c:x val="1.9522866482280135E-3"/>
                  <c:y val="2.255185767233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DB-4BC0-BC95-A7532FEC50FD}"/>
                </c:ext>
              </c:extLst>
            </c:dLbl>
            <c:dLbl>
              <c:idx val="11"/>
              <c:layout>
                <c:manualLayout>
                  <c:x val="1.1679573413625292E-2"/>
                  <c:y val="-4.113335484721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2DB-4BC0-BC95-A7532FEC50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Доход!$B$5:$B$16</c:f>
              <c:strCache>
                <c:ptCount val="12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  <c:pt idx="5">
                  <c:v>2018г.</c:v>
                </c:pt>
                <c:pt idx="6">
                  <c:v>2019г.</c:v>
                </c:pt>
                <c:pt idx="7">
                  <c:v>2020г.</c:v>
                </c:pt>
                <c:pt idx="8">
                  <c:v>2021г.</c:v>
                </c:pt>
                <c:pt idx="9">
                  <c:v>2022г.</c:v>
                </c:pt>
                <c:pt idx="10">
                  <c:v>2023г.</c:v>
                </c:pt>
                <c:pt idx="11">
                  <c:v>2024г.</c:v>
                </c:pt>
              </c:strCache>
            </c:strRef>
          </c:cat>
          <c:val>
            <c:numRef>
              <c:f>Доход!$C$5:$C$16</c:f>
              <c:numCache>
                <c:formatCode>General</c:formatCode>
                <c:ptCount val="12"/>
                <c:pt idx="0">
                  <c:v>15.228</c:v>
                </c:pt>
                <c:pt idx="1">
                  <c:v>15.547000000000001</c:v>
                </c:pt>
                <c:pt idx="2">
                  <c:v>34.052999999999997</c:v>
                </c:pt>
                <c:pt idx="3">
                  <c:v>9.5579999999999998</c:v>
                </c:pt>
                <c:pt idx="4">
                  <c:v>9.1199999999999992</c:v>
                </c:pt>
                <c:pt idx="5">
                  <c:v>12.175000000000001</c:v>
                </c:pt>
                <c:pt idx="6">
                  <c:v>16.277999999999999</c:v>
                </c:pt>
                <c:pt idx="7">
                  <c:v>11.459</c:v>
                </c:pt>
                <c:pt idx="8">
                  <c:v>11.759</c:v>
                </c:pt>
                <c:pt idx="9">
                  <c:v>14.481</c:v>
                </c:pt>
                <c:pt idx="10">
                  <c:v>13.484</c:v>
                </c:pt>
                <c:pt idx="11">
                  <c:v>12.128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2DB-4BC0-BC95-A7532FEC50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2421760"/>
        <c:axId val="32430720"/>
        <c:axId val="0"/>
      </c:bar3DChart>
      <c:catAx>
        <c:axId val="32421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32430720"/>
        <c:crosses val="autoZero"/>
        <c:auto val="1"/>
        <c:lblAlgn val="ctr"/>
        <c:lblOffset val="100"/>
        <c:noMultiLvlLbl val="0"/>
      </c:catAx>
      <c:valAx>
        <c:axId val="3243072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млн.руб.</a:t>
                </a:r>
              </a:p>
            </c:rich>
          </c:tx>
          <c:layout>
            <c:manualLayout>
              <c:xMode val="edge"/>
              <c:yMode val="edge"/>
              <c:x val="0.14078017403511933"/>
              <c:y val="9.042320596227178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24217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программ</a:t>
            </a:r>
          </a:p>
        </c:rich>
      </c:tx>
      <c:layout>
        <c:manualLayout>
          <c:xMode val="edge"/>
          <c:yMode val="edge"/>
          <c:x val="0.29323600174978132"/>
          <c:y val="3.7037037037037042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Программы!$C$4</c:f>
              <c:strCache>
                <c:ptCount val="1"/>
                <c:pt idx="0">
                  <c:v>Количество программ,шт.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293-4F97-8FFC-DA9D4FBC7979}"/>
              </c:ext>
            </c:extLst>
          </c:dPt>
          <c:dPt>
            <c:idx val="2"/>
            <c:invertIfNegative val="0"/>
            <c:bubble3D val="0"/>
            <c:spPr>
              <a:solidFill>
                <a:srgbClr val="CCFF33"/>
              </a:solidFill>
            </c:spPr>
            <c:extLst>
              <c:ext xmlns:c16="http://schemas.microsoft.com/office/drawing/2014/chart" uri="{C3380CC4-5D6E-409C-BE32-E72D297353CC}">
                <c16:uniqueId val="{00000003-0293-4F97-8FFC-DA9D4FBC7979}"/>
              </c:ext>
            </c:extLst>
          </c:dPt>
          <c:dPt>
            <c:idx val="3"/>
            <c:invertIfNegative val="0"/>
            <c:bubble3D val="0"/>
            <c:spPr>
              <a:solidFill>
                <a:srgbClr val="6666FF"/>
              </a:solidFill>
            </c:spPr>
            <c:extLst>
              <c:ext xmlns:c16="http://schemas.microsoft.com/office/drawing/2014/chart" uri="{C3380CC4-5D6E-409C-BE32-E72D297353CC}">
                <c16:uniqueId val="{00000005-0293-4F97-8FFC-DA9D4FBC7979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0293-4F97-8FFC-DA9D4FBC7979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0293-4F97-8FFC-DA9D4FBC7979}"/>
              </c:ext>
            </c:extLst>
          </c:dPt>
          <c:dLbls>
            <c:dLbl>
              <c:idx val="2"/>
              <c:layout>
                <c:manualLayout>
                  <c:x val="3.6796812518795661E-4"/>
                  <c:y val="1.9416534950078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93-4F97-8FFC-DA9D4FBC7979}"/>
                </c:ext>
              </c:extLst>
            </c:dLbl>
            <c:dLbl>
              <c:idx val="6"/>
              <c:layout>
                <c:manualLayout>
                  <c:x val="0"/>
                  <c:y val="1.2345679012345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ED-4D07-B60C-F72C2C0CC396}"/>
                </c:ext>
              </c:extLst>
            </c:dLbl>
            <c:dLbl>
              <c:idx val="9"/>
              <c:layout>
                <c:manualLayout>
                  <c:x val="-3.3356139827887574E-3"/>
                  <c:y val="5.7238688485873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696543174532719E-2"/>
                      <c:h val="6.60822912061093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293-4F97-8FFC-DA9D4FBC7979}"/>
                </c:ext>
              </c:extLst>
            </c:dLbl>
            <c:dLbl>
              <c:idx val="10"/>
              <c:layout>
                <c:manualLayout>
                  <c:x val="5.5555555555555558E-3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93-4F97-8FFC-DA9D4FBC7979}"/>
                </c:ext>
              </c:extLst>
            </c:dLbl>
            <c:dLbl>
              <c:idx val="11"/>
              <c:layout>
                <c:manualLayout>
                  <c:x val="3.3356139827886346E-3"/>
                  <c:y val="5.723868848587391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DED-4D07-B60C-F72C2C0CC3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Программы!$B$5:$B$16</c:f>
              <c:strCache>
                <c:ptCount val="12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  <c:pt idx="5">
                  <c:v>2018г.</c:v>
                </c:pt>
                <c:pt idx="6">
                  <c:v>2019г.</c:v>
                </c:pt>
                <c:pt idx="7">
                  <c:v>2020г.</c:v>
                </c:pt>
                <c:pt idx="8">
                  <c:v>2021г.</c:v>
                </c:pt>
                <c:pt idx="9">
                  <c:v>2022г.</c:v>
                </c:pt>
                <c:pt idx="10">
                  <c:v>2023г.</c:v>
                </c:pt>
                <c:pt idx="11">
                  <c:v>2024г.</c:v>
                </c:pt>
              </c:strCache>
            </c:strRef>
          </c:cat>
          <c:val>
            <c:numRef>
              <c:f>Программы!$C$5:$C$16</c:f>
              <c:numCache>
                <c:formatCode>General</c:formatCode>
                <c:ptCount val="12"/>
                <c:pt idx="0">
                  <c:v>19</c:v>
                </c:pt>
                <c:pt idx="1">
                  <c:v>22</c:v>
                </c:pt>
                <c:pt idx="2">
                  <c:v>46</c:v>
                </c:pt>
                <c:pt idx="3">
                  <c:v>20</c:v>
                </c:pt>
                <c:pt idx="4">
                  <c:v>19</c:v>
                </c:pt>
                <c:pt idx="5">
                  <c:v>32</c:v>
                </c:pt>
                <c:pt idx="6">
                  <c:v>36</c:v>
                </c:pt>
                <c:pt idx="7">
                  <c:v>24</c:v>
                </c:pt>
                <c:pt idx="8">
                  <c:v>24</c:v>
                </c:pt>
                <c:pt idx="9">
                  <c:v>26</c:v>
                </c:pt>
                <c:pt idx="10">
                  <c:v>27</c:v>
                </c:pt>
                <c:pt idx="1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293-4F97-8FFC-DA9D4FBC79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3498880"/>
        <c:axId val="63312256"/>
        <c:axId val="0"/>
      </c:bar3DChart>
      <c:catAx>
        <c:axId val="63498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i="0"/>
            </a:pPr>
            <a:endParaRPr lang="ru-RU"/>
          </a:p>
        </c:txPr>
        <c:crossAx val="63312256"/>
        <c:crosses val="autoZero"/>
        <c:auto val="1"/>
        <c:lblAlgn val="ctr"/>
        <c:lblOffset val="100"/>
        <c:noMultiLvlLbl val="0"/>
      </c:catAx>
      <c:valAx>
        <c:axId val="63312256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шт.</a:t>
                </a:r>
              </a:p>
            </c:rich>
          </c:tx>
          <c:layout>
            <c:manualLayout>
              <c:xMode val="edge"/>
              <c:yMode val="edge"/>
              <c:x val="0.10393547681539808"/>
              <c:y val="0.1305883639545056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3498880"/>
        <c:crosses val="autoZero"/>
        <c:crossBetween val="between"/>
        <c:majorUnit val="10"/>
      </c:valAx>
    </c:plotArea>
    <c:legend>
      <c:legendPos val="r"/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слушателей</a:t>
            </a:r>
          </a:p>
        </c:rich>
      </c:tx>
      <c:layout>
        <c:manualLayout>
          <c:xMode val="edge"/>
          <c:yMode val="edge"/>
          <c:x val="0.26934711286089241"/>
          <c:y val="4.629629629629630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Слушатели!$C$2</c:f>
              <c:strCache>
                <c:ptCount val="1"/>
                <c:pt idx="0">
                  <c:v>Количество слушателей,чел.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5C1B-4C63-8DB9-88FE14F75785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5C1B-4C63-8DB9-88FE14F75785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5C1B-4C63-8DB9-88FE14F7578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5C1B-4C63-8DB9-88FE14F7578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5C1B-4C63-8DB9-88FE14F75785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B-5C1B-4C63-8DB9-88FE14F75785}"/>
              </c:ext>
            </c:extLst>
          </c:dPt>
          <c:dLbls>
            <c:dLbl>
              <c:idx val="1"/>
              <c:layout>
                <c:manualLayout>
                  <c:x val="5.8431800886507039E-3"/>
                  <c:y val="5.7238662688504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1B-4C63-8DB9-88FE14F75785}"/>
                </c:ext>
              </c:extLst>
            </c:dLbl>
            <c:dLbl>
              <c:idx val="2"/>
              <c:layout>
                <c:manualLayout>
                  <c:x val="5.5556220134217772E-3"/>
                  <c:y val="5.7238662688504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1B-4C63-8DB9-88FE14F75785}"/>
                </c:ext>
              </c:extLst>
            </c:dLbl>
            <c:dLbl>
              <c:idx val="5"/>
              <c:layout>
                <c:manualLayout>
                  <c:x val="4.3133711284320273E-4"/>
                  <c:y val="9.8482048693426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1B-4C63-8DB9-88FE14F75785}"/>
                </c:ext>
              </c:extLst>
            </c:dLbl>
            <c:dLbl>
              <c:idx val="6"/>
              <c:layout>
                <c:manualLayout>
                  <c:x val="8.9398354891752872E-3"/>
                  <c:y val="1.5627056310224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E0-4EA2-BC7E-E372A2F5B893}"/>
                </c:ext>
              </c:extLst>
            </c:dLbl>
            <c:dLbl>
              <c:idx val="9"/>
              <c:layout>
                <c:manualLayout>
                  <c:x val="1.1686360177301408E-2"/>
                  <c:y val="1.7171598806551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9C-4538-8C18-5FA08D426701}"/>
                </c:ext>
              </c:extLst>
            </c:dLbl>
            <c:dLbl>
              <c:idx val="10"/>
              <c:layout>
                <c:manualLayout>
                  <c:x val="8.7647701329760554E-3"/>
                  <c:y val="2.2895465075401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E0-4EA2-BC7E-E372A2F5B893}"/>
                </c:ext>
              </c:extLst>
            </c:dLbl>
            <c:dLbl>
              <c:idx val="11"/>
              <c:layout>
                <c:manualLayout>
                  <c:x val="1.1111111111111112E-2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C1B-4C63-8DB9-88FE14F757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Слушатели!$B$3:$B$14</c:f>
              <c:strCache>
                <c:ptCount val="12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  <c:pt idx="5">
                  <c:v>2018г.</c:v>
                </c:pt>
                <c:pt idx="6">
                  <c:v>2019г.</c:v>
                </c:pt>
                <c:pt idx="7">
                  <c:v>2020г.</c:v>
                </c:pt>
                <c:pt idx="8">
                  <c:v>2021г.</c:v>
                </c:pt>
                <c:pt idx="9">
                  <c:v>2022г.</c:v>
                </c:pt>
                <c:pt idx="10">
                  <c:v>2023г.</c:v>
                </c:pt>
                <c:pt idx="11">
                  <c:v>2024г.</c:v>
                </c:pt>
              </c:strCache>
            </c:strRef>
          </c:cat>
          <c:val>
            <c:numRef>
              <c:f>Слушатели!$C$3:$C$14</c:f>
              <c:numCache>
                <c:formatCode>General</c:formatCode>
                <c:ptCount val="12"/>
                <c:pt idx="0">
                  <c:v>632</c:v>
                </c:pt>
                <c:pt idx="1">
                  <c:v>908</c:v>
                </c:pt>
                <c:pt idx="2">
                  <c:v>906</c:v>
                </c:pt>
                <c:pt idx="3">
                  <c:v>431</c:v>
                </c:pt>
                <c:pt idx="4">
                  <c:v>437</c:v>
                </c:pt>
                <c:pt idx="5">
                  <c:v>930</c:v>
                </c:pt>
                <c:pt idx="6">
                  <c:v>1109</c:v>
                </c:pt>
                <c:pt idx="7">
                  <c:v>599</c:v>
                </c:pt>
                <c:pt idx="8">
                  <c:v>586</c:v>
                </c:pt>
                <c:pt idx="9">
                  <c:v>701</c:v>
                </c:pt>
                <c:pt idx="10">
                  <c:v>901</c:v>
                </c:pt>
                <c:pt idx="11">
                  <c:v>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C1B-4C63-8DB9-88FE14F757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4968960"/>
        <c:axId val="64982400"/>
        <c:axId val="0"/>
      </c:bar3DChart>
      <c:catAx>
        <c:axId val="64968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64982400"/>
        <c:crosses val="autoZero"/>
        <c:auto val="1"/>
        <c:lblAlgn val="ctr"/>
        <c:lblOffset val="100"/>
        <c:noMultiLvlLbl val="0"/>
      </c:catAx>
      <c:valAx>
        <c:axId val="6498240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чел.</a:t>
                </a:r>
              </a:p>
            </c:rich>
          </c:tx>
          <c:layout>
            <c:manualLayout>
              <c:xMode val="edge"/>
              <c:yMode val="edge"/>
              <c:x val="0.12107436570428699"/>
              <c:y val="9.230533683289589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4968960"/>
        <c:crosses val="autoZero"/>
        <c:crossBetween val="between"/>
        <c:majorUnit val="200"/>
      </c:valAx>
    </c:plotArea>
    <c:legend>
      <c:legendPos val="r"/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256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850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85" indent="-28572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99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5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1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78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3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69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5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33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85" indent="-28572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99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5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1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78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3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69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5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501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319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61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399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контента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0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880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196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399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70068" indent="-2961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84720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58607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32495" indent="-23694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0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85" indent="-28572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99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5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1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78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3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69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5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8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85" indent="-28572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99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5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1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78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3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69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5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039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885" indent="-28572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2899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05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218" indent="-22858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378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53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8697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5856" indent="-228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17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0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14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DGalimyanov@kpfu.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6.png"/><Relationship Id="rId10" Type="http://schemas.openxmlformats.org/officeDocument/2006/relationships/image" Target="../media/image12.jpeg"/><Relationship Id="rId4" Type="http://schemas.openxmlformats.org/officeDocument/2006/relationships/image" Target="../media/image5.pn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5.jpg"/><Relationship Id="rId7" Type="http://schemas.openxmlformats.org/officeDocument/2006/relationships/image" Target="../media/image8.pn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9.jpeg"/><Relationship Id="rId5" Type="http://schemas.openxmlformats.org/officeDocument/2006/relationships/image" Target="../media/image5.png"/><Relationship Id="rId10" Type="http://schemas.openxmlformats.org/officeDocument/2006/relationships/image" Target="../media/image18.jpeg"/><Relationship Id="rId4" Type="http://schemas.openxmlformats.org/officeDocument/2006/relationships/image" Target="../media/image7.pn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4.jpeg"/><Relationship Id="rId4" Type="http://schemas.openxmlformats.org/officeDocument/2006/relationships/image" Target="../media/image6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7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31.jpe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03648" y="2372666"/>
            <a:ext cx="633670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системы дополнительного образования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институте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(филиале) КФУ за 20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4год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823" y="133094"/>
            <a:ext cx="1043052" cy="1862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F03C67-1676-4924-9445-BB161D100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26" y="483518"/>
            <a:ext cx="3000025" cy="122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5796135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1520" y="1994628"/>
            <a:ext cx="52565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СИСТЕМЫ ДОПОЛНИТЕЛЬНОГО ОБРАЗОВАНИЯ В НАБЕРЕЖНОЧЕЛНИНСКОМ ИНСТИТУТЕ (ФИЛИАЛЕ) КФУ ЗА 20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152" y="3507854"/>
            <a:ext cx="2670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Заместитель директора по </a:t>
            </a:r>
            <a:r>
              <a:rPr lang="ru-RU" sz="12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по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 образовательной деятельности </a:t>
            </a:r>
          </a:p>
          <a:p>
            <a:pPr algn="just"/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ПИШ «Кибер Авто Тех»</a:t>
            </a: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IDGalimyanov@kpfu.ru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65520"/>
            <a:ext cx="1837357" cy="351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5940152" y="2861523"/>
            <a:ext cx="2381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Галимянов Ильнур Динаесович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2AB575-7C72-454E-BB40-D194FBE8525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6337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40026" y="188832"/>
            <a:ext cx="491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 ДПО ПИШ «КИБЕР АВТО ТЕХ» </a:t>
            </a:r>
            <a:endParaRPr lang="en-US" alt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D844806-1FBA-4CAB-80B7-8E7CCF2CE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630736"/>
              </p:ext>
            </p:extLst>
          </p:nvPr>
        </p:nvGraphicFramePr>
        <p:xfrm>
          <a:off x="0" y="818067"/>
          <a:ext cx="9144000" cy="4325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536">
                  <a:extLst>
                    <a:ext uri="{9D8B030D-6E8A-4147-A177-3AD203B41FA5}">
                      <a16:colId xmlns:a16="http://schemas.microsoft.com/office/drawing/2014/main" val="937117153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298934495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4838168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126020"/>
                    </a:ext>
                  </a:extLst>
                </a:gridCol>
                <a:gridCol w="1050576">
                  <a:extLst>
                    <a:ext uri="{9D8B030D-6E8A-4147-A177-3AD203B41FA5}">
                      <a16:colId xmlns:a16="http://schemas.microsoft.com/office/drawing/2014/main" val="62136145"/>
                    </a:ext>
                  </a:extLst>
                </a:gridCol>
                <a:gridCol w="641104">
                  <a:extLst>
                    <a:ext uri="{9D8B030D-6E8A-4147-A177-3AD203B41FA5}">
                      <a16:colId xmlns:a16="http://schemas.microsoft.com/office/drawing/2014/main" val="2073353617"/>
                    </a:ext>
                  </a:extLst>
                </a:gridCol>
              </a:tblGrid>
              <a:tr h="5751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№/№ п/п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программы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программы ДПО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Ведущая кафедра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обучившихся, чел.*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607899"/>
                  </a:ext>
                </a:extLst>
              </a:tr>
              <a:tr h="3982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Конструкция шасси грузового автомобиля, систем термостатирования, их узлов и агрегатов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20.03.2024-22.03.2024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3369553281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объемно-поверхностной закалки и закалки токами высокой частоты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01.04.2024-09.04.2024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851385905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перспективных систем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подрессоривания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колёсных машин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27.05.2024-11.06.2024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3194482948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литейного производства черных и цветных металлов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27.05.2024-31.05.2024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3198406529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Дизайн-исследование и разработка концепции транспортного средства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16.09.2024-18.09.2024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2806449211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Наземные транспортно-технологические комплексы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09.09.2024-16.12.2024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3831609048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Вводный курс для новых сотрудников высокотехнологичной компании ПАО «КАМАЗ»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01.06.2024-31.12.2024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3259861083"/>
                  </a:ext>
                </a:extLst>
              </a:tr>
              <a:tr h="5286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«Обзор требований системы и инструментов менеджмента качества применительно к проектированию автомобильной техники и подготовке производства продукции»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19.12.2024-21.12.2024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3005470788"/>
                  </a:ext>
                </a:extLst>
              </a:tr>
              <a:tr h="528628">
                <a:tc>
                  <a:txBody>
                    <a:bodyPr/>
                    <a:lstStyle/>
                    <a:p>
                      <a:pPr algn="ctr" fontAlgn="t"/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 -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6 558 145 рублей, ПК – 153,  ПП-20 </a:t>
                      </a: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6" marR="5706" marT="5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</a:t>
                      </a:r>
                    </a:p>
                  </a:txBody>
                  <a:tcPr marL="5706" marR="5706" marT="5706" marB="0" anchor="ctr"/>
                </a:tc>
                <a:extLst>
                  <a:ext uri="{0D108BD9-81ED-4DB2-BD59-A6C34878D82A}">
                    <a16:rowId xmlns:a16="http://schemas.microsoft.com/office/drawing/2014/main" val="2468463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261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87690" y="221088"/>
            <a:ext cx="4704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ДЕЯТЕЛЬНОСТИ  ЦДО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36354F8C-8B53-4246-BD03-B55A9DBA0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087272"/>
              </p:ext>
            </p:extLst>
          </p:nvPr>
        </p:nvGraphicFramePr>
        <p:xfrm>
          <a:off x="0" y="832402"/>
          <a:ext cx="9144001" cy="4309175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{7DF18680-E054-41AD-8BC1-D1AEF772440D}</a:tableStyleId>
              </a:tblPr>
              <a:tblGrid>
                <a:gridCol w="249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7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8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25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ОСНОВНЫЕ  ПОКАЗАТЕЛИ  ДЕЯТЕЛЬНОСТИ  ЦДО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b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ПРОГРАММ,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b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СЛУШАТЕЛЕЙ,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3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Количество реализованных программ ДПО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370">
                <a:tc>
                  <a:txBody>
                    <a:bodyPr/>
                    <a:lstStyle/>
                    <a:p>
                      <a:pPr algn="just"/>
                      <a:r>
                        <a:rPr lang="ru-RU" sz="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Программы профессиональной переподготовки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370">
                <a:tc>
                  <a:txBody>
                    <a:bodyPr/>
                    <a:lstStyle/>
                    <a:p>
                      <a:pPr algn="just"/>
                      <a:r>
                        <a:rPr lang="ru-RU" sz="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Программы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370">
                <a:tc>
                  <a:txBody>
                    <a:bodyPr/>
                    <a:lstStyle/>
                    <a:p>
                      <a:pPr algn="just"/>
                      <a:r>
                        <a:rPr lang="ru-RU" sz="8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Общеобразовательные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37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ПРОДОЛЖАЮТ ОБУЧЕНИЕ ПО ПРОГРАММАМ ДПО В 2024 ГОДУ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8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РЕАЛИЗУЕМАЯ ПРОГРАММА ДПО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b="0" kern="120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 ПРОГРАММЫ: (ПП, ПК,ОП</a:t>
                      </a:r>
                      <a:r>
                        <a:rPr lang="ru-RU" sz="1100" b="0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+mn-cs"/>
                        </a:rPr>
                        <a:t>ВСЕГО ПРОДОЛЖАЮТ ОБУЧЕНИЕ, ЧЕЛ.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Логопедия. Дефектология.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Практическая психология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Современные аспекты нейропсихологической диагностики и коррекции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Промышленное и гражданское строительство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Бухгалтерский учет, анализ и аудит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Подготовка к внутренним испытаниям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Переводчик в сфере проф.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91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Лингвистика: Теория и методика преподавания иностранных языков и культур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737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</a:t>
                      </a:r>
                      <a:r>
                        <a:rPr lang="ru-RU" sz="1100" b="1" i="0" u="none" strike="noStrike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</a:t>
                      </a:r>
                      <a:endParaRPr lang="ru-RU" sz="1100" b="0" i="0" u="none" strike="noStrike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164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ru-RU" sz="1350" dirty="0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8F99091-7159-4FB4-9AD6-FEE1F31809E3}"/>
              </a:ext>
            </a:extLst>
          </p:cNvPr>
          <p:cNvSpPr txBox="1"/>
          <p:nvPr/>
        </p:nvSpPr>
        <p:spPr>
          <a:xfrm>
            <a:off x="735525" y="141731"/>
            <a:ext cx="6118372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 РЕАЛИЗАЦИИ ПРОГРАММ ДПО В ЦДО </a:t>
            </a:r>
            <a:r>
              <a:rPr lang="ru-RU" altLang="ru-RU" sz="135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2013-2024 гг. </a:t>
            </a:r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59EAF74E-4BAA-4015-B3B1-6DD1BCF88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3237783"/>
              </p:ext>
            </p:extLst>
          </p:nvPr>
        </p:nvGraphicFramePr>
        <p:xfrm>
          <a:off x="-180528" y="2908300"/>
          <a:ext cx="4527477" cy="209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E8FB2727-BB37-41F7-8E8F-FDF277D95F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7233706"/>
              </p:ext>
            </p:extLst>
          </p:nvPr>
        </p:nvGraphicFramePr>
        <p:xfrm>
          <a:off x="4644008" y="785017"/>
          <a:ext cx="3960439" cy="2290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4345749C-4FDE-4453-B5A1-21D3BB482E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740430"/>
              </p:ext>
            </p:extLst>
          </p:nvPr>
        </p:nvGraphicFramePr>
        <p:xfrm>
          <a:off x="1" y="785018"/>
          <a:ext cx="4346948" cy="2218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FEFDE2BF-FB1B-411A-A8EC-18D5F062DA12}"/>
              </a:ext>
            </a:extLst>
          </p:cNvPr>
          <p:cNvSpPr txBox="1"/>
          <p:nvPr/>
        </p:nvSpPr>
        <p:spPr>
          <a:xfrm>
            <a:off x="4933071" y="3338800"/>
            <a:ext cx="3807394" cy="12234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работы ЦДО с 2013-2024 гг. реализовано:</a:t>
            </a:r>
          </a:p>
          <a:p>
            <a:endParaRPr lang="ru-RU" altLang="ru-RU" sz="1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всего обученных слушателей –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8660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чел.;</a:t>
            </a:r>
          </a:p>
          <a:p>
            <a:pPr algn="l"/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программ ДПО – </a:t>
            </a:r>
            <a:r>
              <a:rPr lang="ru-RU" altLang="ru-RU" sz="1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321</a:t>
            </a:r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шт.;</a:t>
            </a:r>
          </a:p>
          <a:p>
            <a:pPr algn="l"/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доход от программ ДПО – </a:t>
            </a:r>
            <a:r>
              <a:rPr lang="ru-RU" altLang="ru-RU" sz="1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175,27</a:t>
            </a:r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рублей</a:t>
            </a:r>
            <a:endParaRPr lang="ru-RU" altLang="ru-RU" sz="12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BB3DD27E-DAD8-41A5-9CC0-D41B388D4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0CEF1766-3B05-4454-82E9-876D929F9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317323-ED9D-4143-992F-98D06DA08DD8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E7CA24-6604-4347-AC90-77D86BAAC9E7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F9CE477-F142-4EE8-AF9E-AD28C599CEDA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C9A20C-E47A-42B3-B42E-E9108E98B43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6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8610541-3060-49F3-AD08-E33104F9C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128207"/>
              </p:ext>
            </p:extLst>
          </p:nvPr>
        </p:nvGraphicFramePr>
        <p:xfrm>
          <a:off x="0" y="832664"/>
          <a:ext cx="9144000" cy="4295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544">
                  <a:extLst>
                    <a:ext uri="{9D8B030D-6E8A-4147-A177-3AD203B41FA5}">
                      <a16:colId xmlns:a16="http://schemas.microsoft.com/office/drawing/2014/main" val="1691667704"/>
                    </a:ext>
                  </a:extLst>
                </a:gridCol>
                <a:gridCol w="6118202">
                  <a:extLst>
                    <a:ext uri="{9D8B030D-6E8A-4147-A177-3AD203B41FA5}">
                      <a16:colId xmlns:a16="http://schemas.microsoft.com/office/drawing/2014/main" val="3832578864"/>
                    </a:ext>
                  </a:extLst>
                </a:gridCol>
                <a:gridCol w="2558254">
                  <a:extLst>
                    <a:ext uri="{9D8B030D-6E8A-4147-A177-3AD203B41FA5}">
                      <a16:colId xmlns:a16="http://schemas.microsoft.com/office/drawing/2014/main" val="82559722"/>
                    </a:ext>
                  </a:extLst>
                </a:gridCol>
              </a:tblGrid>
              <a:tr h="156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СТРУКТУРНОГО ПОДРАЗДЕЛЕНИЯ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, руб.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207005"/>
                  </a:ext>
                </a:extLst>
              </a:tr>
              <a:tr h="18881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ТЕХНИЧЕСКАЯ ШКОЛА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5 652 200,00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119892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механики и конструирования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392 175,00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1672478163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материалов, технологий и качества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576438392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машиностроения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507 010,00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1363863544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автомобилей, автомобильных двигателей и дизайна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2 676 976,00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2514258467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конструкторско-технологического обеспечения машиностроительных производств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1071921626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сервиса транспортных систем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3714169367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эксплуатации автомобильного транспорта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262 524,00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1780342588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высокоэнергетических процессов и агрегатов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47 250,00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1953008283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электроэнергетики и электротехники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39 300,00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2235566101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автоматизации и управления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254 700,00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3162462530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информационных систем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108 600,00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4000155021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математики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252 840,00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4243339291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строительства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363 825,00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1144346567"/>
                  </a:ext>
                </a:extLst>
              </a:tr>
              <a:tr h="18881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ШКОЛА ЭКОНОМИКИ И ПРАВА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4 646 356,00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69339"/>
                  </a:ext>
                </a:extLst>
              </a:tr>
              <a:tr h="1181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иностранных языков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2 252 000,00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3147330497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социально-гуманитарных наук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2505678121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филологии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979 356,00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4068784370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производственного менеджмента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2377118857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экономики предприятий и организаций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3445510139"/>
                  </a:ext>
                </a:extLst>
              </a:tr>
              <a:tr h="1888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юридических дисциплин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3469500013"/>
                  </a:ext>
                </a:extLst>
              </a:tr>
              <a:tr h="18881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НЧИ КФУ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10 298 556,00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87" marR="5387" marT="5387" marB="0" anchor="b"/>
                </a:tc>
                <a:extLst>
                  <a:ext uri="{0D108BD9-81ED-4DB2-BD59-A6C34878D82A}">
                    <a16:rowId xmlns:a16="http://schemas.microsoft.com/office/drawing/2014/main" val="336945797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ru-RU" sz="135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A25D760-2D79-45DE-80A7-E0FFCAF23ED3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84F0DF-7D3B-4689-B57F-DBF1CBFA2750}"/>
              </a:ext>
            </a:extLst>
          </p:cNvPr>
          <p:cNvSpPr txBox="1"/>
          <p:nvPr/>
        </p:nvSpPr>
        <p:spPr>
          <a:xfrm>
            <a:off x="702301" y="135886"/>
            <a:ext cx="611837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ДОХОДА ПО ДПО ПО ШКОЛАМ НЧИ КФУ</a:t>
            </a:r>
          </a:p>
          <a:p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2023/24 УЧ.ГОД</a:t>
            </a:r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2970D30A-2E10-461B-A17B-BC2B070FA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C18B7279-ED3B-42D6-ADD0-3EC81E12A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21D78F7-E47B-4586-B6C1-9151E9548E70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38F183-B671-4C3F-8CB7-6D8EA1447C8C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CB0C4F4-8CAF-4874-BA64-D46985BD9B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9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40026" y="60113"/>
            <a:ext cx="4910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 ЦДО ЗА 2024 г.</a:t>
            </a:r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7</a:t>
            </a:fld>
            <a:endParaRPr lang="ru-RU" sz="16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1AEB2EF-3BD5-4B1E-82E2-66DF7CEF4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340100"/>
              </p:ext>
            </p:extLst>
          </p:nvPr>
        </p:nvGraphicFramePr>
        <p:xfrm>
          <a:off x="0" y="818068"/>
          <a:ext cx="9144002" cy="4334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520">
                  <a:extLst>
                    <a:ext uri="{9D8B030D-6E8A-4147-A177-3AD203B41FA5}">
                      <a16:colId xmlns:a16="http://schemas.microsoft.com/office/drawing/2014/main" val="3895739696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15518512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17117312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525551932"/>
                    </a:ext>
                  </a:extLst>
                </a:gridCol>
                <a:gridCol w="899594">
                  <a:extLst>
                    <a:ext uri="{9D8B030D-6E8A-4147-A177-3AD203B41FA5}">
                      <a16:colId xmlns:a16="http://schemas.microsoft.com/office/drawing/2014/main" val="2174562496"/>
                    </a:ext>
                  </a:extLst>
                </a:gridCol>
              </a:tblGrid>
              <a:tr h="1695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курса, программы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программы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за 2024 год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330810"/>
                  </a:ext>
                </a:extLst>
              </a:tr>
              <a:tr h="298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Отгрузка 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567998"/>
                  </a:ext>
                </a:extLst>
              </a:tr>
              <a:tr h="1336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Переводчик в сфере профессиональных коммуникаций английский язык (2,5 г.)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1 985 396,00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1 959 000,00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15627426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Промышленное и гражданское строительство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1 867 500,00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1 972 030,00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72193733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Лингвистика: Теория и методика преподавания иностранных языков и культур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1 668 156,00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70681655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психология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00557278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Логопедия. Дефектология.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650 800,00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22930593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Логистика и управление цепями поставок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218 750,00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168 750,00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5752998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Бухгалтерский учет, анализ и аудит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01185795"/>
                  </a:ext>
                </a:extLst>
              </a:tr>
              <a:tr h="1426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курс английского языка   1 уровень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854 000,00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854 000,00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84135292"/>
                  </a:ext>
                </a:extLst>
              </a:tr>
              <a:tr h="1733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курс английского языка   2 уровень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96 000,00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96000,00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558407"/>
                  </a:ext>
                </a:extLst>
              </a:tr>
              <a:tr h="1426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курс английского языка   3 уровень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27000,00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27000,00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06222975"/>
                  </a:ext>
                </a:extLst>
              </a:tr>
              <a:tr h="1587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и практика логопедического массажа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187 500,00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187 500,00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625501"/>
                  </a:ext>
                </a:extLst>
              </a:tr>
              <a:tr h="1426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аспекты нейропсихологической диагностики и коррекции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47393122"/>
                  </a:ext>
                </a:extLst>
              </a:tr>
              <a:tr h="1654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Сметные расчеты и использование программы "ГРАНД-Смета"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7266854"/>
                  </a:ext>
                </a:extLst>
              </a:tr>
              <a:tr h="1685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 и техническое обслуживание автомобилей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3316114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и ремонт транспортных средств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66648604"/>
                  </a:ext>
                </a:extLst>
              </a:tr>
              <a:tr h="1216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повышения эффективности транспортной логистики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2500212"/>
                  </a:ext>
                </a:extLst>
              </a:tr>
              <a:tr h="1685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станков с числовым программным управлением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99526918"/>
                  </a:ext>
                </a:extLst>
              </a:tr>
              <a:tr h="1685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Современное оборудование и инструмент для обработки резанием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5768508"/>
                  </a:ext>
                </a:extLst>
              </a:tr>
              <a:tr h="1565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Современное оборудование анализ для плавки металла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1379636"/>
                  </a:ext>
                </a:extLst>
              </a:tr>
              <a:tr h="160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технологии термообработки. Современные технологии и оборудование для химико-термической обработки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05015675"/>
                  </a:ext>
                </a:extLst>
              </a:tr>
              <a:tr h="1685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 инженерный анализ с использованием CAE-систем на примере программного комплекса ANSYS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2180239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листовой штамповки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265 000,00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265 000,00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33653615"/>
                  </a:ext>
                </a:extLst>
              </a:tr>
              <a:tr h="145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поступлению в ВУЗ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250 000 ,00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587353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внутренним вступительным экзаменам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361 200,00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361 200,00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57441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Секретарь судебного заседания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7632778"/>
                  </a:ext>
                </a:extLst>
              </a:tr>
              <a:tr h="142676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12 127 499,00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12 172 780,00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081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28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40026" y="60113"/>
            <a:ext cx="4910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ИНОСТРАННЫХ ГРАЖДАНАХ, ОБУЧАВШИХСЯ/ОБУЧАЮЩИХСЯ ПО ДОПОЛНИТЕЛЬНЫМ ОБРАЗОВАТЕЛЬНЫМ ПРОГРАММАМ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8</a:t>
            </a:fld>
            <a:endParaRPr lang="ru-RU" sz="16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549FD00-BE67-4BF7-9F7C-AA4ECFE03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371591"/>
              </p:ext>
            </p:extLst>
          </p:nvPr>
        </p:nvGraphicFramePr>
        <p:xfrm>
          <a:off x="0" y="841203"/>
          <a:ext cx="9143999" cy="43348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403">
                  <a:extLst>
                    <a:ext uri="{9D8B030D-6E8A-4147-A177-3AD203B41FA5}">
                      <a16:colId xmlns:a16="http://schemas.microsoft.com/office/drawing/2014/main" val="1831710827"/>
                    </a:ext>
                  </a:extLst>
                </a:gridCol>
                <a:gridCol w="3578206">
                  <a:extLst>
                    <a:ext uri="{9D8B030D-6E8A-4147-A177-3AD203B41FA5}">
                      <a16:colId xmlns:a16="http://schemas.microsoft.com/office/drawing/2014/main" val="1097752445"/>
                    </a:ext>
                  </a:extLst>
                </a:gridCol>
                <a:gridCol w="816718">
                  <a:extLst>
                    <a:ext uri="{9D8B030D-6E8A-4147-A177-3AD203B41FA5}">
                      <a16:colId xmlns:a16="http://schemas.microsoft.com/office/drawing/2014/main" val="1914729958"/>
                    </a:ext>
                  </a:extLst>
                </a:gridCol>
                <a:gridCol w="1224833">
                  <a:extLst>
                    <a:ext uri="{9D8B030D-6E8A-4147-A177-3AD203B41FA5}">
                      <a16:colId xmlns:a16="http://schemas.microsoft.com/office/drawing/2014/main" val="390187857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4236281850"/>
                    </a:ext>
                  </a:extLst>
                </a:gridCol>
                <a:gridCol w="1187623">
                  <a:extLst>
                    <a:ext uri="{9D8B030D-6E8A-4147-A177-3AD203B41FA5}">
                      <a16:colId xmlns:a16="http://schemas.microsoft.com/office/drawing/2014/main" val="4036115951"/>
                    </a:ext>
                  </a:extLst>
                </a:gridCol>
              </a:tblGrid>
              <a:tr h="609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№/№ П/п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ПРОГРАММЫ ДПО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ЧАСОВ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ПРОГРАММЫ ДПО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СТРАНЫ  (КОЛ-ВО ЧЕЛ.)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ОБУЧАВШИХСЯ ИНОСТРАННЫХ ГРАЖДАН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882261"/>
                  </a:ext>
                </a:extLst>
              </a:tr>
              <a:tr h="160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 и техническое обслуживание автомобилей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1871916168"/>
                  </a:ext>
                </a:extLst>
              </a:tr>
              <a:tr h="165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повышения эффективности транспортной логистики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2168648565"/>
                  </a:ext>
                </a:extLst>
              </a:tr>
              <a:tr h="230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Современное оборудование и инструмент для обработки резанием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3541123732"/>
                  </a:ext>
                </a:extLst>
              </a:tr>
              <a:tr h="31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технологии термообработки. Современные технологии и оборудование для химико-термической обработки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1355794329"/>
                  </a:ext>
                </a:extLst>
              </a:tr>
              <a:tr h="160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Современное оборудование анализ для плавки металла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656150783"/>
                  </a:ext>
                </a:extLst>
              </a:tr>
              <a:tr h="230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станков с числовым программным управлением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2930010721"/>
                  </a:ext>
                </a:extLst>
              </a:tr>
              <a:tr h="302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 инженерный анализ с использованием CAE-систем на примере программного комплекса ANSYS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3180266672"/>
                  </a:ext>
                </a:extLst>
              </a:tr>
              <a:tr h="160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Промышленное и гражданское строительство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Узбекистан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4223870259"/>
                  </a:ext>
                </a:extLst>
              </a:tr>
              <a:tr h="1535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Логопедия. Дефектология.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1118093398"/>
                  </a:ext>
                </a:extLst>
              </a:tr>
              <a:tr h="160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психология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1257883831"/>
                  </a:ext>
                </a:extLst>
              </a:tr>
              <a:tr h="230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Переводчик в сфере проф. коммуникации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Туркменистан-1, Узбекистан-1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1938841544"/>
                  </a:ext>
                </a:extLst>
              </a:tr>
              <a:tr h="1907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курс английского языка 1 уровень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extLst>
                  <a:ext uri="{0D108BD9-81ED-4DB2-BD59-A6C34878D82A}">
                    <a16:rowId xmlns:a16="http://schemas.microsoft.com/office/drawing/2014/main" val="1937310056"/>
                  </a:ext>
                </a:extLst>
              </a:tr>
              <a:tr h="1907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extLst>
                  <a:ext uri="{0D108BD9-81ED-4DB2-BD59-A6C34878D82A}">
                    <a16:rowId xmlns:a16="http://schemas.microsoft.com/office/drawing/2014/main" val="190807621"/>
                  </a:ext>
                </a:extLst>
              </a:tr>
              <a:tr h="2309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курс английского языка2 уровень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Туркменистан-6, Турция-1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extLst>
                  <a:ext uri="{0D108BD9-81ED-4DB2-BD59-A6C34878D82A}">
                    <a16:rowId xmlns:a16="http://schemas.microsoft.com/office/drawing/2014/main" val="2693047762"/>
                  </a:ext>
                </a:extLst>
              </a:tr>
              <a:tr h="230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Туркменистан-1,Узбекистан-1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extLst>
                  <a:ext uri="{0D108BD9-81ED-4DB2-BD59-A6C34878D82A}">
                    <a16:rowId xmlns:a16="http://schemas.microsoft.com/office/drawing/2014/main" val="3773168964"/>
                  </a:ext>
                </a:extLst>
              </a:tr>
              <a:tr h="302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Лингвистика: Теория и методика преподавания иностранных языков и культур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9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Туркменистан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/>
                </a:tc>
                <a:extLst>
                  <a:ext uri="{0D108BD9-81ED-4DB2-BD59-A6C34878D82A}">
                    <a16:rowId xmlns:a16="http://schemas.microsoft.com/office/drawing/2014/main" val="2817086316"/>
                  </a:ext>
                </a:extLst>
              </a:tr>
              <a:tr h="302128"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</a:t>
                      </a:r>
                    </a:p>
                  </a:txBody>
                  <a:tcPr marL="2402" marR="2402" marT="2402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275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507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471"/>
            <a:ext cx="9144000" cy="823932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ПОЛУЧЕНИЕ НОВЫХ КОМПЕТЕНЦИЙ СОТРУДНИКАМИ </a:t>
            </a:r>
          </a:p>
          <a:p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ООО «ГАЗПРОМ ТРАНСГАЗ ЮГОРСК»</a:t>
            </a:r>
            <a:endParaRPr lang="ru-RU" sz="1500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850237"/>
            <a:ext cx="9036496" cy="49827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38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2-11 сентября прошли обучение 32 сотрудника филиалов ООО «ГАЗПРОМ ТРАНСГАЗ ЮГОРСК» по программе повышения квалификации «</a:t>
            </a:r>
            <a:r>
              <a:rPr lang="ru-RU" sz="1400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ДИАГНОСТИКА И РЕМОНТ ТРАНСПОРТНЫХ СРЕДСТВ</a:t>
            </a:r>
            <a:r>
              <a:rPr lang="ru-RU" sz="1238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06883" y="4659982"/>
            <a:ext cx="2992632" cy="40510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Общий доход на сумму</a:t>
            </a: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786 000,00 рублей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36523" y="1232287"/>
            <a:ext cx="82828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Специализация обучения: </a:t>
            </a:r>
          </a:p>
          <a:p>
            <a:pPr marL="214313" indent="-214313">
              <a:buFontTx/>
              <a:buChar char="-"/>
            </a:pPr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устройства, ТО, диагностики и текущего ремонта трансмиссии;</a:t>
            </a:r>
          </a:p>
          <a:p>
            <a:pPr marL="214313" indent="-214313">
              <a:buFontTx/>
              <a:buChar char="-"/>
            </a:pPr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устройства, ТО, диагностики и текущего ремонта техники, работающей на КПГ;</a:t>
            </a:r>
          </a:p>
          <a:p>
            <a:pPr marL="214313" indent="-214313">
              <a:buFontTx/>
              <a:buChar char="-"/>
            </a:pPr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на курсах по обучению диагностов автомобилей;</a:t>
            </a:r>
          </a:p>
          <a:p>
            <a:pPr marL="214313" indent="-214313">
              <a:buFontTx/>
              <a:buChar char="-"/>
            </a:pPr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техническому диагностированию и контролю технического состояния автотранспортных средств при периодическом техническом осмотре.</a:t>
            </a:r>
          </a:p>
        </p:txBody>
      </p:sp>
      <p:pic>
        <p:nvPicPr>
          <p:cNvPr id="11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7A52E38C-6D2B-4151-8E21-62B0ED53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41D6D8DC-8554-423E-ACB4-4DDA491CB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F15D17-788C-4947-96DE-C38AEA94C401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DC776A-A7D2-4A72-A991-781E3E45CC52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D5FE6F5-AAB5-496E-8F85-88D2E990D58B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D091A2-0E39-4597-8E31-9E29921705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A2B0C5-15A5-474F-89FF-F280D05EB2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788" y="2003793"/>
            <a:ext cx="1904291" cy="1428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2710A6-A3CE-41E4-851B-49DDF786CC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487" y="3575803"/>
            <a:ext cx="1904291" cy="1428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8E89AA-2BCA-4D41-B5E7-09421B5E9F0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3" y="2017117"/>
            <a:ext cx="1918510" cy="143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9C18D9-EDED-44B7-9501-62661661832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3" y="3575803"/>
            <a:ext cx="1880891" cy="1410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88C046-E365-4EE9-AD39-564E7FCB417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173" b="33067"/>
          <a:stretch/>
        </p:blipFill>
        <p:spPr>
          <a:xfrm>
            <a:off x="4067852" y="2003793"/>
            <a:ext cx="2033225" cy="2287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B7C7F7-56A0-47DB-855C-98580C8A22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93" y="2122296"/>
            <a:ext cx="3049984" cy="2287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459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64E94B8-DA2F-4F81-90A3-FD1FF4AB58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5200" r="18500" b="15001"/>
          <a:stretch/>
        </p:blipFill>
        <p:spPr>
          <a:xfrm>
            <a:off x="106285" y="2848878"/>
            <a:ext cx="3103303" cy="2294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471"/>
            <a:ext cx="9144000" cy="823932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ПОЛУЧЕНИЕ НОВЫХ КОМПЕТЕНЦИЙ СОТРУДНИКАМИ </a:t>
            </a:r>
          </a:p>
          <a:p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ООО «ГАЗПРОМ ТРАНСГАЗ ЮГОРСК»</a:t>
            </a:r>
            <a:endParaRPr lang="ru-RU" sz="1500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pic>
        <p:nvPicPr>
          <p:cNvPr id="11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7A52E38C-6D2B-4151-8E21-62B0ED53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41D6D8DC-8554-423E-ACB4-4DDA491CB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F15D17-788C-4947-96DE-C38AEA94C401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DC776A-A7D2-4A72-A991-781E3E45CC52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D5FE6F5-AAB5-496E-8F85-88D2E990D58B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D091A2-0E39-4597-8E31-9E29921705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C5A3F7D-EFF5-4E73-8A25-7FC39EBD8C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52" y="826404"/>
            <a:ext cx="2778008" cy="196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4A46F66-9652-4B9C-9C12-B6895D49998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436" r="-2382"/>
          <a:stretch/>
        </p:blipFill>
        <p:spPr>
          <a:xfrm>
            <a:off x="-3737" y="755682"/>
            <a:ext cx="3213325" cy="2037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B4518F0-43C0-4305-BA48-AF718A8B92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295" y="2944296"/>
            <a:ext cx="2778009" cy="2083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BB0781F-3443-4742-AF31-2EB7CD9EEE4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7" r="1188" b="29007"/>
          <a:stretch/>
        </p:blipFill>
        <p:spPr>
          <a:xfrm>
            <a:off x="3319610" y="826403"/>
            <a:ext cx="2964197" cy="2022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FDE6303-71A0-4525-85F6-18AD2033889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6200"/>
          <a:stretch/>
        </p:blipFill>
        <p:spPr>
          <a:xfrm>
            <a:off x="3324572" y="2923077"/>
            <a:ext cx="2959235" cy="2083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946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35014" y="233578"/>
            <a:ext cx="4910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11</a:t>
            </a:fld>
            <a:endParaRPr lang="ru-RU" sz="16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E131A5D-E2C5-48E2-BC22-DB335E7C2FFC}"/>
              </a:ext>
            </a:extLst>
          </p:cNvPr>
          <p:cNvSpPr/>
          <p:nvPr/>
        </p:nvSpPr>
        <p:spPr>
          <a:xfrm>
            <a:off x="-35776" y="863883"/>
            <a:ext cx="907227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сотрудников Навоийского государственного горно-технологического университета Республики Узбекистан (07.10.2024-05.11.2024) прошли курсы повышения квалификации в виде стажировки по направлениям:</a:t>
            </a:r>
          </a:p>
          <a:p>
            <a:pPr algn="ctr"/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0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CC8B2135-5DD1-4ABC-B320-C6361EA12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9" y="3410264"/>
            <a:ext cx="2715232" cy="1481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08CF7B95-E696-4360-B839-E50CB0C8B2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16DCE9-9AE2-4C85-A9BD-D1A59F7985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398492"/>
            <a:ext cx="1623607" cy="1481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64460A5-D8DE-40D4-9B19-0C6E3088B4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85" y="3398492"/>
            <a:ext cx="2017720" cy="1481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1FF1512-4911-42AC-B05F-4D150F11A1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442" y="3398492"/>
            <a:ext cx="1991884" cy="1471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80179DD9-E5F9-4909-A0ED-311F3CC82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191768"/>
              </p:ext>
            </p:extLst>
          </p:nvPr>
        </p:nvGraphicFramePr>
        <p:xfrm>
          <a:off x="21644" y="1324237"/>
          <a:ext cx="9122356" cy="2050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884">
                  <a:extLst>
                    <a:ext uri="{9D8B030D-6E8A-4147-A177-3AD203B41FA5}">
                      <a16:colId xmlns:a16="http://schemas.microsoft.com/office/drawing/2014/main" val="953003160"/>
                    </a:ext>
                  </a:extLst>
                </a:gridCol>
                <a:gridCol w="7195501">
                  <a:extLst>
                    <a:ext uri="{9D8B030D-6E8A-4147-A177-3AD203B41FA5}">
                      <a16:colId xmlns:a16="http://schemas.microsoft.com/office/drawing/2014/main" val="758083073"/>
                    </a:ext>
                  </a:extLst>
                </a:gridCol>
                <a:gridCol w="1624971">
                  <a:extLst>
                    <a:ext uri="{9D8B030D-6E8A-4147-A177-3AD203B41FA5}">
                      <a16:colId xmlns:a16="http://schemas.microsoft.com/office/drawing/2014/main" val="1325824873"/>
                    </a:ext>
                  </a:extLst>
                </a:gridCol>
              </a:tblGrid>
              <a:tr h="180600">
                <a:tc>
                  <a:txBody>
                    <a:bodyPr/>
                    <a:lstStyle/>
                    <a:p>
                      <a:r>
                        <a:rPr lang="ru-RU" sz="10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ПРОГРАММЫ ПК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ВЕДУЩАЯ КАФЕДРА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014518"/>
                  </a:ext>
                </a:extLst>
              </a:tr>
              <a:tr h="22743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«СОВРЕМЕННОЕ ОБОРУДОВАНИЕ И ИНСТРУМЕНТ ДЛЯ ОБРАБОТКИ РЕЗАНИЕМ» </a:t>
                      </a:r>
                      <a:endParaRPr lang="ru-RU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КТОМП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085814"/>
                  </a:ext>
                </a:extLst>
              </a:tr>
              <a:tr h="2046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«ПРОГРАММИРОВАНИЕ СТАНКОВ С ЧИСЛОВЫМ ПРОГРАММНЫМ УПРАВЛЕНИЕМ»</a:t>
                      </a:r>
                      <a:endParaRPr lang="ru-RU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КТОМП 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1448"/>
                  </a:ext>
                </a:extLst>
              </a:tr>
              <a:tr h="33253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«СОВРЕМЕННЫЙ ИНЖЕНЕРНЫЙ АНАЛИЗ С ИСПОЛЬЗОВАНИЕМ CAE-СИСТЕМ НА ПРИМЕРЕ ПРОГРАММНОГО КОМПЛЕКСА ANSYS» </a:t>
                      </a:r>
                      <a:endParaRPr lang="ru-RU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413059"/>
                  </a:ext>
                </a:extLst>
              </a:tr>
              <a:tr h="2046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«МЕТОДЫ ПОВЫШЕНИЯ ЭФФЕКТИВНОСТИ ТРАНСПОРТНОЙ ЛОГИСТИКИ» </a:t>
                      </a:r>
                      <a:endParaRPr lang="ru-RU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55019"/>
                  </a:ext>
                </a:extLst>
              </a:tr>
              <a:tr h="22636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«СОВРЕМЕННОЕ ОБОРУДОВАНИЕ АНАЛИЗ ДЛЯ ПЛАВКИ МЕТАЛЛА»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13402"/>
                  </a:ext>
                </a:extLst>
              </a:tr>
              <a:tr h="43485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000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ТЕХНОЛОГИИ ТЕРМООБРАБОТКИ. СОВРЕМЕННЫЕ ТЕХНОЛОГИИ И ОБОРУДОВАНИЕ ДЛЯ ХИМИКО-ТЕРМИЧЕСКОЙ ОБРАБОТКИ»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42957"/>
                  </a:ext>
                </a:extLst>
              </a:tr>
            </a:tbl>
          </a:graphicData>
        </a:graphic>
      </p:graphicFrame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A15A169-41B3-4B28-8225-5662B5B5129D}"/>
              </a:ext>
            </a:extLst>
          </p:cNvPr>
          <p:cNvSpPr/>
          <p:nvPr/>
        </p:nvSpPr>
        <p:spPr>
          <a:xfrm>
            <a:off x="3090408" y="4803998"/>
            <a:ext cx="3785325" cy="310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Общий доход на сумму</a:t>
            </a:r>
          </a:p>
          <a:p>
            <a:pPr algn="ctr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840 000, рублей</a:t>
            </a:r>
          </a:p>
        </p:txBody>
      </p:sp>
    </p:spTree>
    <p:extLst>
      <p:ext uri="{BB962C8B-B14F-4D97-AF65-F5344CB8AC3E}">
        <p14:creationId xmlns:p14="http://schemas.microsoft.com/office/powerpoint/2010/main" val="5051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7618CB5-8BD4-41CD-880E-B7EC407B58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" t="718" r="5900" b="15000"/>
          <a:stretch/>
        </p:blipFill>
        <p:spPr>
          <a:xfrm>
            <a:off x="5008240" y="2002285"/>
            <a:ext cx="3635508" cy="2597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755A14E-5B7C-472C-A51C-8A9815C0F7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r="9050" b="1001"/>
          <a:stretch/>
        </p:blipFill>
        <p:spPr>
          <a:xfrm>
            <a:off x="408595" y="2076190"/>
            <a:ext cx="3727165" cy="2537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35014" y="233578"/>
            <a:ext cx="4910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12</a:t>
            </a:fld>
            <a:endParaRPr lang="ru-RU" sz="16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32575AD-51A1-4433-9462-ACDF48C06C7C}"/>
              </a:ext>
            </a:extLst>
          </p:cNvPr>
          <p:cNvSpPr/>
          <p:nvPr/>
        </p:nvSpPr>
        <p:spPr>
          <a:xfrm>
            <a:off x="167467" y="957543"/>
            <a:ext cx="8614965" cy="195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кафедре сервиса транспортных средств прошли курсы повышения квалификации в виде (стажировки) 2 сотрудника Наманганского инженерно-строительного института Республики Узбекистан  по направлению: </a:t>
            </a:r>
          </a:p>
          <a:p>
            <a:pPr algn="ctr"/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И ТЕХНИЧЕСКОЕ ОБСЛУЖИВАНИЕ АВТОМОБИЛЕЙ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(13.09.24-15.10.24) 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08CF7B95-E696-4360-B839-E50CB0C8B2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CBE9509-495D-456A-8580-5A6CFDFB7AAA}"/>
              </a:ext>
            </a:extLst>
          </p:cNvPr>
          <p:cNvSpPr/>
          <p:nvPr/>
        </p:nvSpPr>
        <p:spPr>
          <a:xfrm>
            <a:off x="5088334" y="4614087"/>
            <a:ext cx="3815901" cy="4153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Общий доход на сумму</a:t>
            </a:r>
          </a:p>
          <a:p>
            <a:pPr algn="ctr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240 000,00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3302910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826403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ВОСТРЕБОВАННЫЕ ПРОГРАММЫ ДПО</a:t>
            </a:r>
            <a:endParaRPr lang="ru-RU" sz="1500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850237"/>
            <a:ext cx="903649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На 2024 на кафедре социально-гуманитарных наук были реализованы следующие программы:</a:t>
            </a:r>
          </a:p>
          <a:p>
            <a:pPr marL="285750" indent="-285750">
              <a:buFontTx/>
              <a:buChar char="-"/>
            </a:pPr>
            <a:endParaRPr lang="ru-RU" sz="1200" cap="small" dirty="0">
              <a:solidFill>
                <a:srgbClr val="00206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200" cap="small" dirty="0">
              <a:solidFill>
                <a:srgbClr val="00206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200" cap="small" dirty="0">
              <a:solidFill>
                <a:srgbClr val="00206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54817" y="4572492"/>
            <a:ext cx="2992632" cy="5147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Общий доход на сумму</a:t>
            </a: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2 627 500,00 рублей</a:t>
            </a:r>
          </a:p>
        </p:txBody>
      </p:sp>
      <p:pic>
        <p:nvPicPr>
          <p:cNvPr id="11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7A52E38C-6D2B-4151-8E21-62B0ED53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41D6D8DC-8554-423E-ACB4-4DDA491CB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F15D17-788C-4947-96DE-C38AEA94C401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DC776A-A7D2-4A72-A991-781E3E45CC52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D5FE6F5-AAB5-496E-8F85-88D2E990D58B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D091A2-0E39-4597-8E31-9E29921705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pic>
        <p:nvPicPr>
          <p:cNvPr id="1026" name="Picture 2" descr="C:\Users\Admin\Desktop\делопроизводство\отчеты ЦДО\2024 Галим\IMG_03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24" y="2356084"/>
            <a:ext cx="2520280" cy="138478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делопроизводство\отчеты ЦДО\2024 Галим\IMG_035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25838"/>
            <a:ext cx="2592288" cy="13780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делопроизводство\отчеты ЦДО\2024 Галим\IMG_035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25838"/>
            <a:ext cx="2592288" cy="139712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38120" y="3677882"/>
            <a:ext cx="8555112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100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Программы предназначены для специалистов, работающих в системе образования, здравоохранения и социальной сфере.  слушатели по завершению обучения помогают большому количеству пациентов, перенесших инсульт или черепно-мозговую травму, которые в результате заболевания утратили те или иные важные функции - речь, способность к произвольным движениям, чтению, письму.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73AEBB-0145-4051-9657-ED69BCD261D1}"/>
              </a:ext>
            </a:extLst>
          </p:cNvPr>
          <p:cNvSpPr txBox="1"/>
          <p:nvPr/>
        </p:nvSpPr>
        <p:spPr>
          <a:xfrm>
            <a:off x="265360" y="1233225"/>
            <a:ext cx="3781143" cy="101566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128588" indent="-128588">
              <a:buFont typeface="Wingdings" pitchFamily="2" charset="2"/>
              <a:buChar char="ü"/>
            </a:pPr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Программы профессиональной переподготовки: </a:t>
            </a:r>
          </a:p>
          <a:p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«Практическая психология»</a:t>
            </a:r>
          </a:p>
          <a:p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«Логопедия. Дефектология»</a:t>
            </a:r>
          </a:p>
          <a:p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«Современные аспекты нейропсихологической диагностики и коррекции»</a:t>
            </a:r>
          </a:p>
          <a:p>
            <a:pPr algn="ctr"/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61 слушатель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CF1B48-3589-4EAA-9B78-C12512E80352}"/>
              </a:ext>
            </a:extLst>
          </p:cNvPr>
          <p:cNvSpPr txBox="1"/>
          <p:nvPr/>
        </p:nvSpPr>
        <p:spPr>
          <a:xfrm>
            <a:off x="5000293" y="1258792"/>
            <a:ext cx="3781143" cy="101566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128588" indent="-128588">
              <a:buFont typeface="Wingdings" pitchFamily="2" charset="2"/>
              <a:buChar char="ü"/>
            </a:pPr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повышения квалификации: </a:t>
            </a:r>
          </a:p>
          <a:p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«Теория и практика логопедического массажа»</a:t>
            </a:r>
          </a:p>
          <a:p>
            <a:pPr algn="ctr"/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(два выпуска)</a:t>
            </a:r>
          </a:p>
          <a:p>
            <a:pPr algn="ctr"/>
            <a:endParaRPr lang="ru-RU" sz="1000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 слушателей</a:t>
            </a:r>
          </a:p>
          <a:p>
            <a:pPr marL="128588" indent="-128588">
              <a:buFont typeface="Wingdings" pitchFamily="2" charset="2"/>
              <a:buChar char="ü"/>
            </a:pPr>
            <a:endParaRPr lang="ru-RU" sz="1000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A9B4CE-B25C-4EF7-AFA4-205A80DC4ABA}"/>
              </a:ext>
            </a:extLst>
          </p:cNvPr>
          <p:cNvSpPr txBox="1"/>
          <p:nvPr/>
        </p:nvSpPr>
        <p:spPr>
          <a:xfrm>
            <a:off x="122220" y="4802105"/>
            <a:ext cx="52571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*Куратор программ: ведущий специалист ОЦДПО ПИШ </a:t>
            </a:r>
            <a:r>
              <a:rPr lang="ru-RU" sz="1200" cap="small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Мисбахова</a:t>
            </a:r>
            <a:r>
              <a:rPr lang="ru-RU" sz="1200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 А.Г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38606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Admin\Desktop\Заняти 4 уровень.jpg">
            <a:extLst>
              <a:ext uri="{FF2B5EF4-FFF2-40B4-BE49-F238E27FC236}">
                <a16:creationId xmlns:a16="http://schemas.microsoft.com/office/drawing/2014/main" id="{187BBE26-6DA1-45D4-9C50-8C68C5ED2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868" y="1656374"/>
            <a:ext cx="1745590" cy="1809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F5F1E841-7D46-46BB-A010-DB5BB271E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932" y="1641635"/>
            <a:ext cx="1927640" cy="1953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671" y="8732"/>
            <a:ext cx="9144000" cy="7191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ВОСТРЕБОВАННЫЕ ПРОГРАММЫ ДПО СРЕДИ СТУДЕНТОВ НЧИ КФУ</a:t>
            </a:r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665" y="368300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66" y="115888"/>
            <a:ext cx="2508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413090" y="60507"/>
            <a:ext cx="660400" cy="346247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25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25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25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25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825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14-16</a:t>
            </a:r>
            <a:endParaRPr lang="en-US" sz="825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13090" y="344559"/>
            <a:ext cx="660400" cy="346247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25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25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>
              <a:defRPr/>
            </a:pPr>
            <a:r>
              <a:rPr lang="ru-RU" sz="825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25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2" y="148353"/>
            <a:ext cx="989012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458" y="4723178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475656" y="746775"/>
            <a:ext cx="739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2024 году на кафедре иностранных языков реализованы следующие программы: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064" y="1665909"/>
            <a:ext cx="1927640" cy="1790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009" y="1704322"/>
            <a:ext cx="2309798" cy="1731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4FA90D3-B88F-460B-8460-7FEC4D432612}"/>
              </a:ext>
            </a:extLst>
          </p:cNvPr>
          <p:cNvSpPr/>
          <p:nvPr/>
        </p:nvSpPr>
        <p:spPr>
          <a:xfrm>
            <a:off x="132499" y="3631733"/>
            <a:ext cx="3920146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Практическое занятие  в группе 5 уровня. </a:t>
            </a:r>
          </a:p>
          <a:p>
            <a:pPr algn="ctr"/>
            <a:r>
              <a:rPr lang="ru-RU" sz="1200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</a:t>
            </a:r>
            <a:r>
              <a:rPr lang="ru-RU" sz="1200" b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Захарова Анжела Сергеевна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DEF386F-0BFF-4235-9E28-BDB8BC678BA0}"/>
              </a:ext>
            </a:extLst>
          </p:cNvPr>
          <p:cNvSpPr/>
          <p:nvPr/>
        </p:nvSpPr>
        <p:spPr>
          <a:xfrm>
            <a:off x="4473009" y="3497672"/>
            <a:ext cx="4440733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Практическое занятие  в группе 4 уровня. Обучение проходит  по учебникам </a:t>
            </a:r>
            <a:r>
              <a:rPr lang="en-US" sz="1200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Oxford</a:t>
            </a:r>
            <a:r>
              <a:rPr lang="ru-RU" sz="1200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200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</a:t>
            </a:r>
            <a:r>
              <a:rPr lang="ru-RU" sz="1200" b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Каримова Светлана Александровна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D600105-AAA4-491C-AF91-66C1E3916762}"/>
              </a:ext>
            </a:extLst>
          </p:cNvPr>
          <p:cNvSpPr/>
          <p:nvPr/>
        </p:nvSpPr>
        <p:spPr>
          <a:xfrm>
            <a:off x="2893478" y="4248577"/>
            <a:ext cx="2992632" cy="5022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Общий доход на сумму</a:t>
            </a:r>
          </a:p>
          <a:p>
            <a:pPr algn="ctr"/>
            <a:r>
              <a:rPr lang="ru-RU" sz="12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2 962 396,00 рублей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C3FA67-BE86-4053-B1DC-5BB72CFC60EF}"/>
              </a:ext>
            </a:extLst>
          </p:cNvPr>
          <p:cNvSpPr txBox="1"/>
          <p:nvPr/>
        </p:nvSpPr>
        <p:spPr>
          <a:xfrm>
            <a:off x="36299" y="4850348"/>
            <a:ext cx="87069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Кураторы программ: ст. преподаватель кафедры иностранных языков Жданов Д.О. и специалист 1 категории ОЦДПО ПИШ Жданова Т.А.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2B5823-0CAB-4656-8465-7C74765209B1}"/>
              </a:ext>
            </a:extLst>
          </p:cNvPr>
          <p:cNvSpPr txBox="1"/>
          <p:nvPr/>
        </p:nvSpPr>
        <p:spPr>
          <a:xfrm>
            <a:off x="131806" y="1132649"/>
            <a:ext cx="3781143" cy="40011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128588" indent="-128588">
              <a:buFont typeface="Wingdings" pitchFamily="2" charset="2"/>
              <a:buChar char="ü"/>
            </a:pPr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профессиональной переподготовки: </a:t>
            </a:r>
          </a:p>
          <a:p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«Переводчик в сфере профессиональных коммуникаций»</a:t>
            </a:r>
          </a:p>
        </p:txBody>
      </p:sp>
      <p:sp>
        <p:nvSpPr>
          <p:cNvPr id="32" name="Волна 31">
            <a:extLst>
              <a:ext uri="{FF2B5EF4-FFF2-40B4-BE49-F238E27FC236}">
                <a16:creationId xmlns:a16="http://schemas.microsoft.com/office/drawing/2014/main" id="{B7283DEA-5C09-4FF0-AC8B-C045A281B54B}"/>
              </a:ext>
            </a:extLst>
          </p:cNvPr>
          <p:cNvSpPr/>
          <p:nvPr/>
        </p:nvSpPr>
        <p:spPr>
          <a:xfrm>
            <a:off x="854568" y="4289698"/>
            <a:ext cx="887320" cy="5100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37 слушателей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BE8F88-21F1-4232-902C-2B9EE4B9AADB}"/>
              </a:ext>
            </a:extLst>
          </p:cNvPr>
          <p:cNvSpPr txBox="1"/>
          <p:nvPr/>
        </p:nvSpPr>
        <p:spPr>
          <a:xfrm>
            <a:off x="4802803" y="1127159"/>
            <a:ext cx="3781143" cy="40011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128588" indent="-128588">
              <a:buFont typeface="Wingdings" pitchFamily="2" charset="2"/>
              <a:buChar char="ü"/>
            </a:pPr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Общеразвивающая программа ДПО: </a:t>
            </a:r>
          </a:p>
          <a:p>
            <a:r>
              <a:rPr lang="ru-RU" sz="10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«Практический курс английского языка» (по уровням)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4" name="Волна 33">
            <a:extLst>
              <a:ext uri="{FF2B5EF4-FFF2-40B4-BE49-F238E27FC236}">
                <a16:creationId xmlns:a16="http://schemas.microsoft.com/office/drawing/2014/main" id="{CD13D042-590D-4B89-8968-7F1E7469B769}"/>
              </a:ext>
            </a:extLst>
          </p:cNvPr>
          <p:cNvSpPr/>
          <p:nvPr/>
        </p:nvSpPr>
        <p:spPr>
          <a:xfrm>
            <a:off x="7332003" y="4299420"/>
            <a:ext cx="887320" cy="5100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cap="sm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136 слушателей</a:t>
            </a:r>
          </a:p>
        </p:txBody>
      </p:sp>
    </p:spTree>
    <p:extLst>
      <p:ext uri="{BB962C8B-B14F-4D97-AF65-F5344CB8AC3E}">
        <p14:creationId xmlns:p14="http://schemas.microsoft.com/office/powerpoint/2010/main" val="1800605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9"/>
            <a:ext cx="9144000" cy="83107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r>
              <a:rPr lang="ru-RU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ОБЩЕРАЗВИВАЮЩИЕ ПРОГРАММЫ</a:t>
            </a:r>
          </a:p>
          <a:p>
            <a:pPr algn="ctr">
              <a:defRPr/>
            </a:pPr>
            <a:endParaRPr lang="ru-RU" sz="1350" dirty="0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1221908" cy="49998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07101"/>
              </p:ext>
            </p:extLst>
          </p:nvPr>
        </p:nvGraphicFramePr>
        <p:xfrm>
          <a:off x="0" y="832664"/>
          <a:ext cx="9144001" cy="2463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7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0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34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 ДПО</a:t>
                      </a:r>
                    </a:p>
                  </a:txBody>
                  <a:tcPr marL="51435" marR="51435" marT="34290" marB="3429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</a:p>
                  </a:txBody>
                  <a:tcPr marL="34696" marR="34696" marT="23138" marB="23138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Кол-во слушателей</a:t>
                      </a:r>
                    </a:p>
                  </a:txBody>
                  <a:tcPr marL="34696" marR="34696" marT="23138" marB="23138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Доход, руб.</a:t>
                      </a:r>
                    </a:p>
                  </a:txBody>
                  <a:tcPr marL="34696" marR="34696" marT="23138" marB="23138" anchor="ctr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Практический курс английского языка (по уровням)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Иностранные языки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977 000.00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79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Подготовка к поступлению в ВУЗ (школьники)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Подготовка к внутренним вступительным экзаменам (после СПО)</a:t>
                      </a:r>
                    </a:p>
                  </a:txBody>
                  <a:tcPr marL="51435" marR="51435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Математика, ИЦ</a:t>
                      </a:r>
                    </a:p>
                  </a:txBody>
                  <a:tcPr marL="51435" marR="51435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656 179,00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64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Секретарь судебного заседания</a:t>
                      </a:r>
                    </a:p>
                  </a:txBody>
                  <a:tcPr marL="51435" marR="51435" marT="34290" marB="3429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Юридические дисциплины</a:t>
                      </a:r>
                    </a:p>
                  </a:txBody>
                  <a:tcPr marL="51435" marR="5143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90 000,00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2" descr="https://im0-tub-ru.yandex.net/i?id=1f9f1ba209305a025d082371c56a76bd-l&amp;n=1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6"/>
          <a:stretch/>
        </p:blipFill>
        <p:spPr bwMode="auto">
          <a:xfrm>
            <a:off x="556220" y="3435748"/>
            <a:ext cx="2212253" cy="1489544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kpfu.ru/portal/docs/F_1442785724/FullSizeRender_29_08_18_01_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"/>
          <a:stretch/>
        </p:blipFill>
        <p:spPr bwMode="auto">
          <a:xfrm>
            <a:off x="3495238" y="3405621"/>
            <a:ext cx="2175978" cy="1465118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6" cstate="print"/>
          <a:srcRect l="22031" t="20000" r="21718" b="16666"/>
          <a:stretch>
            <a:fillRect/>
          </a:stretch>
        </p:blipFill>
        <p:spPr bwMode="auto">
          <a:xfrm>
            <a:off x="6374823" y="3406626"/>
            <a:ext cx="2223029" cy="148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91E8A822-03B0-443C-B06D-186215122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2457BAE1-E452-45C4-A062-4BED2D6F5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9D70A57-4618-4D3A-B7D3-CF99EDC97F81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FC4DBD-4923-44E0-B259-02A934332848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05F6CCB-8764-4A83-9C19-07F6CE8BEFA1}"/>
              </a:ext>
            </a:extLst>
          </p:cNvPr>
          <p:cNvSpPr/>
          <p:nvPr/>
        </p:nvSpPr>
        <p:spPr>
          <a:xfrm>
            <a:off x="6458018" y="0"/>
            <a:ext cx="1214265" cy="831075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B1CF899-8D1F-431E-957A-EE458A5B13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80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9"/>
            <a:ext cx="9144000" cy="83107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ru-RU" sz="1350" dirty="0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16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84F0DF-7D3B-4689-B57F-DBF1CBFA2750}"/>
              </a:ext>
            </a:extLst>
          </p:cNvPr>
          <p:cNvSpPr txBox="1"/>
          <p:nvPr/>
        </p:nvSpPr>
        <p:spPr>
          <a:xfrm>
            <a:off x="1109347" y="240592"/>
            <a:ext cx="584005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35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 ОПЛАТЫ  ТРУДА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411078"/>
              </p:ext>
            </p:extLst>
          </p:nvPr>
        </p:nvGraphicFramePr>
        <p:xfrm>
          <a:off x="0" y="844211"/>
          <a:ext cx="9144000" cy="183469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714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1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2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small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</a:t>
                      </a:r>
                      <a:r>
                        <a:rPr lang="ru-RU" sz="1100" b="1" kern="1200" cap="small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kern="1200" cap="small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ПК и ПП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small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0122, 0127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small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Штатный</a:t>
                      </a:r>
                      <a:r>
                        <a:rPr lang="ru-RU" sz="1100" b="1" kern="1200" cap="small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ППС</a:t>
                      </a:r>
                      <a:endParaRPr lang="ru-RU" sz="1100" b="1" kern="1200" cap="small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small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договорам ГПХ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2022г.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3 627 632,00 р.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1 623 194,10 р.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2023г.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3 615 523,8 р.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1 272 700,00 р.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2024г.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3 190 647,8 р.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1 414 977,00 р.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2" descr="C:\Users\Administraciya\Desktop\загрузки\IMG_10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142" y="2889071"/>
            <a:ext cx="2520710" cy="1808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3" descr="C:\Users\Administraciya\Desktop\загрузки\IMG_1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3690" y="2796893"/>
            <a:ext cx="2314453" cy="1928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/>
          <a:srcRect l="5156" t="11666" r="54062" b="15833"/>
          <a:stretch>
            <a:fillRect/>
          </a:stretch>
        </p:blipFill>
        <p:spPr bwMode="auto">
          <a:xfrm>
            <a:off x="6660231" y="2828925"/>
            <a:ext cx="1849923" cy="1849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C51DF72E-6516-4C45-93DB-B74D10BEE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19B2839B-D186-40F2-8CA2-52DC34992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95F9FA7-343D-49BB-9DEF-9F4C465483DC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FDA9DF-E9AA-4D80-ABC9-8E44A8A656A2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3501BAB-3E47-413C-8DAA-0EAA96906475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C25704D-D14F-45CA-B057-EE415327FF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80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ru-RU" sz="135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A25D760-2D79-45DE-80A7-E0FFCAF23ED3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CF04590C-FFAF-484D-8468-5622737C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449" y="4869663"/>
            <a:ext cx="396551" cy="273844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/>
              <a:pPr>
                <a:defRPr/>
              </a:pPr>
              <a:t>17</a:t>
            </a:fld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0BA8F9-6EA6-48AB-B09C-734572B1B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152293"/>
            <a:ext cx="959014" cy="3924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84F0DF-7D3B-4689-B57F-DBF1CBFA2750}"/>
              </a:ext>
            </a:extLst>
          </p:cNvPr>
          <p:cNvSpPr txBox="1"/>
          <p:nvPr/>
        </p:nvSpPr>
        <p:spPr>
          <a:xfrm>
            <a:off x="702301" y="135886"/>
            <a:ext cx="611837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ОБРАЗОВАТЕЛЬНОГО ЦЕНТРА ДПО ПИШ </a:t>
            </a:r>
          </a:p>
          <a:p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«КИБЕР АВТО ТЕХ» на 2025/26 уч. год</a:t>
            </a:r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 descr="C:\Users\MSShafigullin\Desktop\Проекты\Презентация по ДК\qs.jpg">
            <a:extLst>
              <a:ext uri="{FF2B5EF4-FFF2-40B4-BE49-F238E27FC236}">
                <a16:creationId xmlns:a16="http://schemas.microsoft.com/office/drawing/2014/main" id="{2970D30A-2E10-461B-A17B-BC2B070FA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>
            <a:extLst>
              <a:ext uri="{FF2B5EF4-FFF2-40B4-BE49-F238E27FC236}">
                <a16:creationId xmlns:a16="http://schemas.microsoft.com/office/drawing/2014/main" id="{C18B7279-ED3B-42D6-ADD0-3EC81E12A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21D78F7-E47B-4586-B6C1-9151E9548E70}"/>
              </a:ext>
            </a:extLst>
          </p:cNvPr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38F183-B671-4C3F-8CB7-6D8EA1447C8C}"/>
              </a:ext>
            </a:extLst>
          </p:cNvPr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CB0C4F4-8CAF-4874-BA64-D46985BD9B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A74BC89-7D32-408C-8A32-10DBF0567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282771"/>
              </p:ext>
            </p:extLst>
          </p:nvPr>
        </p:nvGraphicFramePr>
        <p:xfrm>
          <a:off x="0" y="819991"/>
          <a:ext cx="9144001" cy="4367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528">
                  <a:extLst>
                    <a:ext uri="{9D8B030D-6E8A-4147-A177-3AD203B41FA5}">
                      <a16:colId xmlns:a16="http://schemas.microsoft.com/office/drawing/2014/main" val="1377668127"/>
                    </a:ext>
                  </a:extLst>
                </a:gridCol>
                <a:gridCol w="6157876">
                  <a:extLst>
                    <a:ext uri="{9D8B030D-6E8A-4147-A177-3AD203B41FA5}">
                      <a16:colId xmlns:a16="http://schemas.microsoft.com/office/drawing/2014/main" val="2158773592"/>
                    </a:ext>
                  </a:extLst>
                </a:gridCol>
                <a:gridCol w="1618988">
                  <a:extLst>
                    <a:ext uri="{9D8B030D-6E8A-4147-A177-3AD203B41FA5}">
                      <a16:colId xmlns:a16="http://schemas.microsoft.com/office/drawing/2014/main" val="3188811187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1889838970"/>
                    </a:ext>
                  </a:extLst>
                </a:gridCol>
              </a:tblGrid>
              <a:tr h="366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PT Astra Serif"/>
                        </a:rPr>
                        <a:t>№</a:t>
                      </a:r>
                    </a:p>
                  </a:txBody>
                  <a:tcPr marL="1796" marR="1796" marT="179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 ДПО</a:t>
                      </a:r>
                    </a:p>
                  </a:txBody>
                  <a:tcPr marL="1796" marR="1796" marT="179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 ГАЗПРОМ ТРАНСГАЗ</a:t>
                      </a:r>
                    </a:p>
                  </a:txBody>
                  <a:tcPr marL="1796" marR="1796" marT="179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сотрудников</a:t>
                      </a:r>
                    </a:p>
                  </a:txBody>
                  <a:tcPr marL="1796" marR="1796" marT="179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461576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РУКОВОДИТЕЛЯМИ И СПЕЦИАЛИСТАМИ ЭКОЛОГИЧЕСКИХ СЛУЖБ И СИСТЕМ ЭКОЛОГИЧЕСКОГО КОНТРОЛЯ (200 Ч.)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ОООСиЭ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059158353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 ЛИЦ НА ПРАВО РАБОТЫ С ОПАСНЫМИ ОТХОДАМИ I-IV КЛАССА ОПАСНОСТИ   (112 ЧАС.)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ОООСиЭ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252327489"/>
                  </a:ext>
                </a:extLst>
              </a:tr>
              <a:tr h="2449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ДОЗИМЕТРИЧЕСКИЙ КОНТРОЛЬ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УАВР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3291810703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РАДИАЦИОННАЯ БЕЗОПАСНОСТЬ И РАДИАЦИОННЫЙ КОНТРОЛЬ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АУП, УАВР, ИТЦ, филиалы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3141634526"/>
                  </a:ext>
                </a:extLst>
              </a:tr>
              <a:tr h="367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ЗАЩИТА РАДИАЦИОННЫХ ИСТОЧНИКОВ, РАДИОАКТИВНЫХ ВЕЩЕСТВ И ПУНКТОВ ХРАНЕНИЯ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АУП, УАВР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104511173"/>
                  </a:ext>
                </a:extLst>
              </a:tr>
              <a:tr h="245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ДЕФЕКТОСКОПИСТ РЕНТГЕНО-ГАММАГРАФИРОВАНИЯ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УАВР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1572248575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УЧЕТА И КОНТРОЛЯ РАДИОАКТИВНЫХ ВЕЩЕСТВ И РАДИОАКТИВНЫХ ОТХОДОВ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УАВР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706585573"/>
                  </a:ext>
                </a:extLst>
              </a:tr>
              <a:tr h="2449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ДЕФЕКТОСКОПИСТ УЛЬТРАЗВУКОВОГО КОНТРОЛЯ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УАВР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3702208493"/>
                  </a:ext>
                </a:extLst>
              </a:tr>
              <a:tr h="327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КОНТРОЛЕР ЛОМА И ОТХОДОВ МЕТАЛЛА (С ПРАВОМ КОНТРОЛЯ НА ВЗРЫВОБЕЗОПАСНОСТЬ И РАДИАЦИОННУЮ БЕЗОПАСНОСТЬ)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УТТиСТ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2450357994"/>
                  </a:ext>
                </a:extLst>
              </a:tr>
              <a:tr h="245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КОММУТАТОРОВ ELTEX MES (БАЗОВЫЙ УРОВЕНЬ) V.1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связи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1961117458"/>
                  </a:ext>
                </a:extLst>
              </a:tr>
              <a:tr h="245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КОММУТАТОРОВ ELTEX MES (ПРОДВИНУТЫЙ УРОВЕНЬ) V.1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связи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535763853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УЛЬТРАЗВУКОВОЙ МЕТОД НЕРАЗРУШАЮЩЕГО КОНТРОЛЯ (РАСШИРЕННЫЙ КУРС)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ИТЦ, филиалы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2660651362"/>
                  </a:ext>
                </a:extLst>
              </a:tr>
              <a:tr h="2449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СЕТЕЙ НА БАЗЕ LINUX (UNIX)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СКЗ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96" marR="1796" marT="1796" marB="0" anchor="ctr"/>
                </a:tc>
                <a:extLst>
                  <a:ext uri="{0D108BD9-81ED-4DB2-BD59-A6C34878D82A}">
                    <a16:rowId xmlns:a16="http://schemas.microsoft.com/office/drawing/2014/main" val="563750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6843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40026" y="60113"/>
            <a:ext cx="491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ОБРАЗОВАТЕЛЬНОГО ЦЕНТРА ДПО ПИШ «КИБЕР АВТО ТЕХ» на уч. 2025/26 год</a:t>
            </a:r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757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6" y="136683"/>
            <a:ext cx="1164731" cy="47658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/>
        </p:nvSpPr>
        <p:spPr>
          <a:xfrm>
            <a:off x="10139264" y="5166913"/>
            <a:ext cx="5287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18</a:t>
            </a:fld>
            <a:endParaRPr lang="ru-RU" sz="16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92468F4-6F66-48C7-B0C8-C2372D7B1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05021"/>
              </p:ext>
            </p:extLst>
          </p:nvPr>
        </p:nvGraphicFramePr>
        <p:xfrm>
          <a:off x="0" y="843558"/>
          <a:ext cx="9144000" cy="41521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710">
                  <a:extLst>
                    <a:ext uri="{9D8B030D-6E8A-4147-A177-3AD203B41FA5}">
                      <a16:colId xmlns:a16="http://schemas.microsoft.com/office/drawing/2014/main" val="3774955409"/>
                    </a:ext>
                  </a:extLst>
                </a:gridCol>
                <a:gridCol w="6075498">
                  <a:extLst>
                    <a:ext uri="{9D8B030D-6E8A-4147-A177-3AD203B41FA5}">
                      <a16:colId xmlns:a16="http://schemas.microsoft.com/office/drawing/2014/main" val="172799607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37575727"/>
                    </a:ext>
                  </a:extLst>
                </a:gridCol>
                <a:gridCol w="1403648">
                  <a:extLst>
                    <a:ext uri="{9D8B030D-6E8A-4147-A177-3AD203B41FA5}">
                      <a16:colId xmlns:a16="http://schemas.microsoft.com/office/drawing/2014/main" val="3006140689"/>
                    </a:ext>
                  </a:extLst>
                </a:gridCol>
              </a:tblGrid>
              <a:tr h="3126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PT Astra Serif"/>
                        </a:rPr>
                        <a:t>№</a:t>
                      </a:r>
                    </a:p>
                  </a:txBody>
                  <a:tcPr marL="2412" marR="2412" marT="2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PT Astra Serif"/>
                        </a:rPr>
                        <a:t>Наименование программ ДПО</a:t>
                      </a:r>
                    </a:p>
                  </a:txBody>
                  <a:tcPr marL="2412" marR="2412" marT="2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PT Astra Serif"/>
                        </a:rPr>
                        <a:t>Структурные подразделения</a:t>
                      </a:r>
                    </a:p>
                  </a:txBody>
                  <a:tcPr marL="2412" marR="2412" marT="2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PT Astra Serif"/>
                        </a:rPr>
                        <a:t>Количество сотрудников</a:t>
                      </a:r>
                    </a:p>
                  </a:txBody>
                  <a:tcPr marL="2412" marR="2412" marT="2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463191"/>
                  </a:ext>
                </a:extLst>
              </a:tr>
              <a:tr h="147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ВЕРТИКАЛЬНОСТИ АНТЕННО-МАЧТОВЫХ СООРУЖЕНИЙ (АМС)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связи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832037096"/>
                  </a:ext>
                </a:extLst>
              </a:tr>
              <a:tr h="147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ПРОФЕССИОНАЛЬНОЕ ОБРАЗОВАНИЕ В ОБЛАСТИ НЕРАЗРУЩАЮЩЕГО КОНТРОЛЯ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3053435908"/>
                  </a:ext>
                </a:extLst>
              </a:tr>
              <a:tr h="437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ПК «РАБОТНИКИ ГРАЖДАНСКОЙ ОБОРОНЫ И ДОЛЖНОСТНЫЕ ЛИЦА, УПОЛНОМОЧЕННЫЕ ПО ЗАЩИТЕ НАСЕЛЕНИЯ И ТЕРРИТОРИЙ ОТ ЧРЕЗВЫЧАЙНЫХ СИТУАЦИЙ» КАТЕГОРИЯ «ЧЛЕНЫ КОМИССИЙ ПО ПОВЫШЕНИЮ</a:t>
                      </a:r>
                      <a:b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УСТОЙЧИВОСТИ ФУНКЦИОНИРОВАНИЯ»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СО, филиалы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715750087"/>
                  </a:ext>
                </a:extLst>
              </a:tr>
              <a:tr h="292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ПК</a:t>
                      </a:r>
                      <a:b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«РУКОВОДИТЕЛИ ГРАЖДАНСКОЙ ОБОРОНЫ ОРГАНОВ МЕСТНОГО САМОУПРАВЛЕНИЯ И ОРГАНИЗАЦИЙ».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СО, филиалы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4045715415"/>
                  </a:ext>
                </a:extLst>
              </a:tr>
              <a:tr h="582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ПК</a:t>
                      </a:r>
                      <a:b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«РАБОТНИКИ ГРАЖДАНСКОЙ ОБОРОНЫ И ДОЛЖНОСТНЫЕ ЛИЦА, УПОЛНОМОЧЕННЫЕ ПО</a:t>
                      </a:r>
                      <a:b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ЗАЩИТЕ НАСЕЛЕНИЯ И ТЕРРИТОРИЙ ОТ ЧРЕЗВЫЧАЙНЫХ СИТУАЦИЙ» КАТЕГОРИЯ «РУКОВОДИТЕЛИ ФОРМИРОВАНИЙ И СЛУЖБ».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СО, филиалы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300554302"/>
                  </a:ext>
                </a:extLst>
              </a:tr>
              <a:tr h="292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ПОВЕРКА И КАЛИБРОВКА ИНФОРМАЦИОННО-ИЗМЕРИТЕЛЬНЫХ И УПРАВЛЯЮЩИХ СИСТЕМ (ИЗМЕРИТЕЛЬНЫХ КАНАЛОВ ИИС И АСУ ТП)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397134107"/>
                  </a:ext>
                </a:extLst>
              </a:tr>
              <a:tr h="147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МЕТРОЛОГИЧЕСКОЕ ОБЕСПЕЧЕНИЕ ПРОИЗВОДСТВА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50994606"/>
                  </a:ext>
                </a:extLst>
              </a:tr>
              <a:tr h="292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ПОВЕРКА И КАЛИБРОВКА СРЕДСТВ ТЕПЛОТЕХНИЧЕСКИХ ИЗМЕРЕНИЙ (СРЕДСТВ ИЗМЕРЕНИЙ ДАВЛЕНИЯ, ТЕМПЕРАТУРЫ И РАСХОДА)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873015919"/>
                  </a:ext>
                </a:extLst>
              </a:tr>
              <a:tr h="179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ПОВЕРКА И КАЛИБРОВКА СРЕДСТВ ЭЛЕКТРИЧЕСКИХ ИЗМЕРЕНИЙ И МАГНИТНЫХ ВЕЛИЧИН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315845294"/>
                  </a:ext>
                </a:extLst>
              </a:tr>
              <a:tr h="147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ПОВЕРКА И КАЛИБРОВКА СРЕДСТВ ВИБРОАККУСТИЧЕСКИХ ИЗМЕРЕНИЙ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2495828962"/>
                  </a:ext>
                </a:extLst>
              </a:tr>
              <a:tr h="147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СКВАЖИНЫ. УПРАВЛЕНИЕ СКВАЖИНОЙ ПРИ ГАЗОНЕФТЕВОДОПРОЯВЛЕНИЯХ. ВИД ДОПУСКА 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ПОЭПХГ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1326403650"/>
                  </a:ext>
                </a:extLst>
              </a:tr>
              <a:tr h="437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НЕОПРЕДЕЛЕННОСТЬ ИЗМЕРЕНИЙ (КОЛИЧЕСТВЕННЫЕ МЕТОДЫ, ПРЯМЫЕ ИЗМЕРЕНИЯ, ОТБОР ПРОБ/ОБРАЗЦОВ), ПРАВИЛА ПРИНЯТИЯ РЕШЕНИЙ ПРИ ВЫДАЧЕ ЗАКЛЮЧЕНИЙ В СООТВЕТСТВИИ С ГОСТ ISO/IEC 17025, КРИТЕРИЯМИ АККРЕДИТАЦИИ.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ОООСиЭ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2436595347"/>
                  </a:ext>
                </a:extLst>
              </a:tr>
              <a:tr h="292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РУКОВОДИТЕЛЯМИ И СПЕЦИАЛИСТАМИ ОБЩЕХОЗЯЙСТВЕННЫХ СИСТЕМ УПРАВЛЕНИЯ (72Ч.)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ОООСиЭ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251239593"/>
                  </a:ext>
                </a:extLst>
              </a:tr>
              <a:tr h="292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ПРИ РАБОТАХ В ОБЛАСТИ ОБРАЩЕНИЯ С ОТХОДАМИ I-IV КЛАССА ОПАСНОСТИ (112 ЧАС.)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ОООСиЭ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12" marR="2412" marT="2412" marB="0" anchor="ctr"/>
                </a:tc>
                <a:extLst>
                  <a:ext uri="{0D108BD9-81ED-4DB2-BD59-A6C34878D82A}">
                    <a16:rowId xmlns:a16="http://schemas.microsoft.com/office/drawing/2014/main" val="290140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219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2AF4D-5F99-0EED-09FC-A4BBC3C1D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1835696" y="1667620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Галимянов Ильнур Динаесович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директора по образовательной 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деятельности ПИШ «Кибер Авто Тех»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IDGalimyanov@kpfu.ru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DD35B2-0F3A-4D58-954D-7BD709B90A6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13739</TotalTime>
  <Words>2488</Words>
  <Application>Microsoft Office PowerPoint</Application>
  <PresentationFormat>Экран (16:9)</PresentationFormat>
  <Paragraphs>797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PT Astra Serif</vt:lpstr>
      <vt:lpstr>PT Sans</vt:lpstr>
      <vt:lpstr>PT Sans Caption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155</cp:revision>
  <dcterms:created xsi:type="dcterms:W3CDTF">2020-07-15T10:53:07Z</dcterms:created>
  <dcterms:modified xsi:type="dcterms:W3CDTF">2025-06-04T13:56:10Z</dcterms:modified>
</cp:coreProperties>
</file>