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0" y="2267858"/>
            <a:ext cx="4191000" cy="4590144"/>
            <a:chOff x="-1" y="1600199"/>
            <a:chExt cx="4501019" cy="5257801"/>
          </a:xfrm>
        </p:grpSpPr>
        <p:sp>
          <p:nvSpPr>
            <p:cNvPr id="39" name="Freeform 7"/>
            <p:cNvSpPr>
              <a:spLocks/>
            </p:cNvSpPr>
            <p:nvPr userDrawn="1"/>
          </p:nvSpPr>
          <p:spPr bwMode="auto">
            <a:xfrm>
              <a:off x="-1" y="1600199"/>
              <a:ext cx="4127498" cy="2514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8"/>
            <p:cNvSpPr>
              <a:spLocks/>
            </p:cNvSpPr>
            <p:nvPr userDrawn="1"/>
          </p:nvSpPr>
          <p:spPr bwMode="auto">
            <a:xfrm>
              <a:off x="-1" y="3581398"/>
              <a:ext cx="1600200" cy="3276599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9"/>
            <p:cNvSpPr>
              <a:spLocks/>
            </p:cNvSpPr>
            <p:nvPr userDrawn="1"/>
          </p:nvSpPr>
          <p:spPr bwMode="auto">
            <a:xfrm>
              <a:off x="0" y="2438399"/>
              <a:ext cx="2895599" cy="2154237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0"/>
            <p:cNvSpPr>
              <a:spLocks/>
            </p:cNvSpPr>
            <p:nvPr userDrawn="1"/>
          </p:nvSpPr>
          <p:spPr bwMode="auto">
            <a:xfrm>
              <a:off x="1224419" y="3886199"/>
              <a:ext cx="3276599" cy="2971800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1"/>
            <p:cNvSpPr>
              <a:spLocks/>
            </p:cNvSpPr>
            <p:nvPr userDrawn="1"/>
          </p:nvSpPr>
          <p:spPr bwMode="auto">
            <a:xfrm>
              <a:off x="876758" y="3994150"/>
              <a:ext cx="1719262" cy="2863850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7" name="Freeform 46"/>
          <p:cNvSpPr>
            <a:spLocks/>
          </p:cNvSpPr>
          <p:nvPr userDrawn="1"/>
        </p:nvSpPr>
        <p:spPr bwMode="auto">
          <a:xfrm>
            <a:off x="7543800" y="0"/>
            <a:ext cx="1600201" cy="2209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Freeform 47"/>
          <p:cNvSpPr>
            <a:spLocks/>
          </p:cNvSpPr>
          <p:nvPr userDrawn="1"/>
        </p:nvSpPr>
        <p:spPr bwMode="auto">
          <a:xfrm>
            <a:off x="3733800" y="5715000"/>
            <a:ext cx="5029200" cy="7620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990600" y="1116449"/>
            <a:ext cx="6858000" cy="707886"/>
          </a:xfrm>
        </p:spPr>
        <p:txBody>
          <a:bodyPr wrap="square">
            <a:spAutoFit/>
          </a:bodyPr>
          <a:lstStyle>
            <a:lvl1pPr algn="r">
              <a:defRPr sz="4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990600" y="1900535"/>
            <a:ext cx="6858000" cy="461665"/>
          </a:xfrm>
        </p:spPr>
        <p:txBody>
          <a:bodyPr wrap="square">
            <a:spAutoFit/>
          </a:bodyPr>
          <a:lstStyle>
            <a:lvl1pPr marL="0" indent="0" algn="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908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6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85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060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30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70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96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96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0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21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18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F1548-A370-498C-A14B-E715C2319C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7543800" y="0"/>
              <a:ext cx="1600201" cy="2209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0"/>
                </a:cxn>
                <a:cxn ang="0">
                  <a:pos x="1432" y="3492"/>
                </a:cxn>
                <a:cxn ang="0">
                  <a:pos x="1419" y="3252"/>
                </a:cxn>
                <a:cxn ang="0">
                  <a:pos x="1406" y="3024"/>
                </a:cxn>
                <a:cxn ang="0">
                  <a:pos x="1393" y="2807"/>
                </a:cxn>
                <a:cxn ang="0">
                  <a:pos x="1379" y="2601"/>
                </a:cxn>
                <a:cxn ang="0">
                  <a:pos x="1364" y="2407"/>
                </a:cxn>
                <a:cxn ang="0">
                  <a:pos x="1348" y="2222"/>
                </a:cxn>
                <a:cxn ang="0">
                  <a:pos x="1330" y="2047"/>
                </a:cxn>
                <a:cxn ang="0">
                  <a:pos x="1311" y="1881"/>
                </a:cxn>
                <a:cxn ang="0">
                  <a:pos x="1291" y="1726"/>
                </a:cxn>
                <a:cxn ang="0">
                  <a:pos x="1268" y="1580"/>
                </a:cxn>
                <a:cxn ang="0">
                  <a:pos x="1245" y="1442"/>
                </a:cxn>
                <a:cxn ang="0">
                  <a:pos x="1218" y="1313"/>
                </a:cxn>
                <a:cxn ang="0">
                  <a:pos x="1190" y="1192"/>
                </a:cxn>
                <a:cxn ang="0">
                  <a:pos x="1158" y="1078"/>
                </a:cxn>
                <a:cxn ang="0">
                  <a:pos x="1125" y="973"/>
                </a:cxn>
                <a:cxn ang="0">
                  <a:pos x="1089" y="873"/>
                </a:cxn>
                <a:cxn ang="0">
                  <a:pos x="1049" y="781"/>
                </a:cxn>
                <a:cxn ang="0">
                  <a:pos x="1007" y="696"/>
                </a:cxn>
                <a:cxn ang="0">
                  <a:pos x="962" y="617"/>
                </a:cxn>
                <a:cxn ang="0">
                  <a:pos x="913" y="544"/>
                </a:cxn>
                <a:cxn ang="0">
                  <a:pos x="860" y="475"/>
                </a:cxn>
                <a:cxn ang="0">
                  <a:pos x="804" y="413"/>
                </a:cxn>
                <a:cxn ang="0">
                  <a:pos x="744" y="354"/>
                </a:cxn>
                <a:cxn ang="0">
                  <a:pos x="680" y="301"/>
                </a:cxn>
                <a:cxn ang="0">
                  <a:pos x="611" y="252"/>
                </a:cxn>
                <a:cxn ang="0">
                  <a:pos x="539" y="206"/>
                </a:cxn>
                <a:cxn ang="0">
                  <a:pos x="461" y="165"/>
                </a:cxn>
                <a:cxn ang="0">
                  <a:pos x="379" y="128"/>
                </a:cxn>
                <a:cxn ang="0">
                  <a:pos x="292" y="92"/>
                </a:cxn>
                <a:cxn ang="0">
                  <a:pos x="200" y="59"/>
                </a:cxn>
                <a:cxn ang="0">
                  <a:pos x="103" y="28"/>
                </a:cxn>
                <a:cxn ang="0">
                  <a:pos x="0" y="0"/>
                </a:cxn>
              </a:cxnLst>
              <a:rect l="0" t="0" r="r" b="b"/>
              <a:pathLst>
                <a:path w="1432" h="3492">
                  <a:moveTo>
                    <a:pt x="0" y="0"/>
                  </a:moveTo>
                  <a:lnTo>
                    <a:pt x="1432" y="0"/>
                  </a:lnTo>
                  <a:lnTo>
                    <a:pt x="1432" y="3492"/>
                  </a:lnTo>
                  <a:lnTo>
                    <a:pt x="1419" y="3252"/>
                  </a:lnTo>
                  <a:lnTo>
                    <a:pt x="1406" y="3024"/>
                  </a:lnTo>
                  <a:lnTo>
                    <a:pt x="1393" y="2807"/>
                  </a:lnTo>
                  <a:lnTo>
                    <a:pt x="1379" y="2601"/>
                  </a:lnTo>
                  <a:lnTo>
                    <a:pt x="1364" y="2407"/>
                  </a:lnTo>
                  <a:lnTo>
                    <a:pt x="1348" y="2222"/>
                  </a:lnTo>
                  <a:lnTo>
                    <a:pt x="1330" y="2047"/>
                  </a:lnTo>
                  <a:lnTo>
                    <a:pt x="1311" y="1881"/>
                  </a:lnTo>
                  <a:lnTo>
                    <a:pt x="1291" y="1726"/>
                  </a:lnTo>
                  <a:lnTo>
                    <a:pt x="1268" y="1580"/>
                  </a:lnTo>
                  <a:lnTo>
                    <a:pt x="1245" y="1442"/>
                  </a:lnTo>
                  <a:lnTo>
                    <a:pt x="1218" y="1313"/>
                  </a:lnTo>
                  <a:lnTo>
                    <a:pt x="1190" y="1192"/>
                  </a:lnTo>
                  <a:lnTo>
                    <a:pt x="1158" y="1078"/>
                  </a:lnTo>
                  <a:lnTo>
                    <a:pt x="1125" y="973"/>
                  </a:lnTo>
                  <a:lnTo>
                    <a:pt x="1089" y="873"/>
                  </a:lnTo>
                  <a:lnTo>
                    <a:pt x="1049" y="781"/>
                  </a:lnTo>
                  <a:lnTo>
                    <a:pt x="1007" y="696"/>
                  </a:lnTo>
                  <a:lnTo>
                    <a:pt x="962" y="617"/>
                  </a:lnTo>
                  <a:lnTo>
                    <a:pt x="913" y="544"/>
                  </a:lnTo>
                  <a:lnTo>
                    <a:pt x="860" y="475"/>
                  </a:lnTo>
                  <a:lnTo>
                    <a:pt x="804" y="413"/>
                  </a:lnTo>
                  <a:lnTo>
                    <a:pt x="744" y="354"/>
                  </a:lnTo>
                  <a:lnTo>
                    <a:pt x="680" y="301"/>
                  </a:lnTo>
                  <a:lnTo>
                    <a:pt x="611" y="252"/>
                  </a:lnTo>
                  <a:lnTo>
                    <a:pt x="539" y="206"/>
                  </a:lnTo>
                  <a:lnTo>
                    <a:pt x="461" y="165"/>
                  </a:lnTo>
                  <a:lnTo>
                    <a:pt x="379" y="128"/>
                  </a:lnTo>
                  <a:lnTo>
                    <a:pt x="292" y="92"/>
                  </a:lnTo>
                  <a:lnTo>
                    <a:pt x="200" y="59"/>
                  </a:lnTo>
                  <a:lnTo>
                    <a:pt x="10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3733800" y="5715000"/>
              <a:ext cx="5029200" cy="762000"/>
            </a:xfrm>
            <a:custGeom>
              <a:avLst/>
              <a:gdLst/>
              <a:ahLst/>
              <a:cxnLst>
                <a:cxn ang="0">
                  <a:pos x="17264" y="180"/>
                </a:cxn>
                <a:cxn ang="0">
                  <a:pos x="16706" y="689"/>
                </a:cxn>
                <a:cxn ang="0">
                  <a:pos x="15959" y="1141"/>
                </a:cxn>
                <a:cxn ang="0">
                  <a:pos x="15050" y="1535"/>
                </a:cxn>
                <a:cxn ang="0">
                  <a:pos x="14003" y="1871"/>
                </a:cxn>
                <a:cxn ang="0">
                  <a:pos x="12844" y="2151"/>
                </a:cxn>
                <a:cxn ang="0">
                  <a:pos x="11599" y="2374"/>
                </a:cxn>
                <a:cxn ang="0">
                  <a:pos x="10294" y="2540"/>
                </a:cxn>
                <a:cxn ang="0">
                  <a:pos x="8951" y="2649"/>
                </a:cxn>
                <a:cxn ang="0">
                  <a:pos x="7599" y="2704"/>
                </a:cxn>
                <a:cxn ang="0">
                  <a:pos x="6264" y="2702"/>
                </a:cxn>
                <a:cxn ang="0">
                  <a:pos x="4968" y="2645"/>
                </a:cxn>
                <a:cxn ang="0">
                  <a:pos x="3740" y="2534"/>
                </a:cxn>
                <a:cxn ang="0">
                  <a:pos x="2603" y="2367"/>
                </a:cxn>
                <a:cxn ang="0">
                  <a:pos x="1584" y="2147"/>
                </a:cxn>
                <a:cxn ang="0">
                  <a:pos x="708" y="1871"/>
                </a:cxn>
                <a:cxn ang="0">
                  <a:pos x="0" y="1543"/>
                </a:cxn>
                <a:cxn ang="0">
                  <a:pos x="341" y="1635"/>
                </a:cxn>
                <a:cxn ang="0">
                  <a:pos x="1155" y="1920"/>
                </a:cxn>
                <a:cxn ang="0">
                  <a:pos x="2121" y="2151"/>
                </a:cxn>
                <a:cxn ang="0">
                  <a:pos x="3215" y="2331"/>
                </a:cxn>
                <a:cxn ang="0">
                  <a:pos x="4413" y="2457"/>
                </a:cxn>
                <a:cxn ang="0">
                  <a:pos x="5686" y="2531"/>
                </a:cxn>
                <a:cxn ang="0">
                  <a:pos x="7011" y="2550"/>
                </a:cxn>
                <a:cxn ang="0">
                  <a:pos x="8361" y="2515"/>
                </a:cxn>
                <a:cxn ang="0">
                  <a:pos x="9712" y="2426"/>
                </a:cxn>
                <a:cxn ang="0">
                  <a:pos x="11037" y="2283"/>
                </a:cxn>
                <a:cxn ang="0">
                  <a:pos x="12311" y="2084"/>
                </a:cxn>
                <a:cxn ang="0">
                  <a:pos x="13509" y="1831"/>
                </a:cxn>
                <a:cxn ang="0">
                  <a:pos x="14604" y="1522"/>
                </a:cxn>
                <a:cxn ang="0">
                  <a:pos x="15571" y="1158"/>
                </a:cxn>
                <a:cxn ang="0">
                  <a:pos x="16386" y="737"/>
                </a:cxn>
                <a:cxn ang="0">
                  <a:pos x="17021" y="260"/>
                </a:cxn>
              </a:cxnLst>
              <a:rect l="0" t="0" r="r" b="b"/>
              <a:pathLst>
                <a:path w="17264" h="2710">
                  <a:moveTo>
                    <a:pt x="17264" y="0"/>
                  </a:moveTo>
                  <a:lnTo>
                    <a:pt x="17264" y="180"/>
                  </a:lnTo>
                  <a:lnTo>
                    <a:pt x="17010" y="442"/>
                  </a:lnTo>
                  <a:lnTo>
                    <a:pt x="16706" y="689"/>
                  </a:lnTo>
                  <a:lnTo>
                    <a:pt x="16354" y="923"/>
                  </a:lnTo>
                  <a:lnTo>
                    <a:pt x="15959" y="1141"/>
                  </a:lnTo>
                  <a:lnTo>
                    <a:pt x="15524" y="1345"/>
                  </a:lnTo>
                  <a:lnTo>
                    <a:pt x="15050" y="1535"/>
                  </a:lnTo>
                  <a:lnTo>
                    <a:pt x="14543" y="1710"/>
                  </a:lnTo>
                  <a:lnTo>
                    <a:pt x="14003" y="1871"/>
                  </a:lnTo>
                  <a:lnTo>
                    <a:pt x="13437" y="2018"/>
                  </a:lnTo>
                  <a:lnTo>
                    <a:pt x="12844" y="2151"/>
                  </a:lnTo>
                  <a:lnTo>
                    <a:pt x="12232" y="2269"/>
                  </a:lnTo>
                  <a:lnTo>
                    <a:pt x="11599" y="2374"/>
                  </a:lnTo>
                  <a:lnTo>
                    <a:pt x="10952" y="2464"/>
                  </a:lnTo>
                  <a:lnTo>
                    <a:pt x="10294" y="2540"/>
                  </a:lnTo>
                  <a:lnTo>
                    <a:pt x="9625" y="2602"/>
                  </a:lnTo>
                  <a:lnTo>
                    <a:pt x="8951" y="2649"/>
                  </a:lnTo>
                  <a:lnTo>
                    <a:pt x="8275" y="2684"/>
                  </a:lnTo>
                  <a:lnTo>
                    <a:pt x="7599" y="2704"/>
                  </a:lnTo>
                  <a:lnTo>
                    <a:pt x="6928" y="2710"/>
                  </a:lnTo>
                  <a:lnTo>
                    <a:pt x="6264" y="2702"/>
                  </a:lnTo>
                  <a:lnTo>
                    <a:pt x="5609" y="2681"/>
                  </a:lnTo>
                  <a:lnTo>
                    <a:pt x="4968" y="2645"/>
                  </a:lnTo>
                  <a:lnTo>
                    <a:pt x="4344" y="2597"/>
                  </a:lnTo>
                  <a:lnTo>
                    <a:pt x="3740" y="2534"/>
                  </a:lnTo>
                  <a:lnTo>
                    <a:pt x="3158" y="2457"/>
                  </a:lnTo>
                  <a:lnTo>
                    <a:pt x="2603" y="2367"/>
                  </a:lnTo>
                  <a:lnTo>
                    <a:pt x="2077" y="2264"/>
                  </a:lnTo>
                  <a:lnTo>
                    <a:pt x="1584" y="2147"/>
                  </a:lnTo>
                  <a:lnTo>
                    <a:pt x="1126" y="2016"/>
                  </a:lnTo>
                  <a:lnTo>
                    <a:pt x="708" y="1871"/>
                  </a:lnTo>
                  <a:lnTo>
                    <a:pt x="331" y="1714"/>
                  </a:lnTo>
                  <a:lnTo>
                    <a:pt x="0" y="1543"/>
                  </a:lnTo>
                  <a:lnTo>
                    <a:pt x="0" y="1474"/>
                  </a:lnTo>
                  <a:lnTo>
                    <a:pt x="341" y="1635"/>
                  </a:lnTo>
                  <a:lnTo>
                    <a:pt x="727" y="1784"/>
                  </a:lnTo>
                  <a:lnTo>
                    <a:pt x="1155" y="1920"/>
                  </a:lnTo>
                  <a:lnTo>
                    <a:pt x="1621" y="2042"/>
                  </a:lnTo>
                  <a:lnTo>
                    <a:pt x="2121" y="2151"/>
                  </a:lnTo>
                  <a:lnTo>
                    <a:pt x="2654" y="2249"/>
                  </a:lnTo>
                  <a:lnTo>
                    <a:pt x="3215" y="2331"/>
                  </a:lnTo>
                  <a:lnTo>
                    <a:pt x="3803" y="2401"/>
                  </a:lnTo>
                  <a:lnTo>
                    <a:pt x="4413" y="2457"/>
                  </a:lnTo>
                  <a:lnTo>
                    <a:pt x="5041" y="2500"/>
                  </a:lnTo>
                  <a:lnTo>
                    <a:pt x="5686" y="2531"/>
                  </a:lnTo>
                  <a:lnTo>
                    <a:pt x="6343" y="2547"/>
                  </a:lnTo>
                  <a:lnTo>
                    <a:pt x="7011" y="2550"/>
                  </a:lnTo>
                  <a:lnTo>
                    <a:pt x="7685" y="2539"/>
                  </a:lnTo>
                  <a:lnTo>
                    <a:pt x="8361" y="2515"/>
                  </a:lnTo>
                  <a:lnTo>
                    <a:pt x="9039" y="2478"/>
                  </a:lnTo>
                  <a:lnTo>
                    <a:pt x="9712" y="2426"/>
                  </a:lnTo>
                  <a:lnTo>
                    <a:pt x="10379" y="2361"/>
                  </a:lnTo>
                  <a:lnTo>
                    <a:pt x="11037" y="2283"/>
                  </a:lnTo>
                  <a:lnTo>
                    <a:pt x="11682" y="2190"/>
                  </a:lnTo>
                  <a:lnTo>
                    <a:pt x="12311" y="2084"/>
                  </a:lnTo>
                  <a:lnTo>
                    <a:pt x="12921" y="1964"/>
                  </a:lnTo>
                  <a:lnTo>
                    <a:pt x="13509" y="1831"/>
                  </a:lnTo>
                  <a:lnTo>
                    <a:pt x="14070" y="1683"/>
                  </a:lnTo>
                  <a:lnTo>
                    <a:pt x="14604" y="1522"/>
                  </a:lnTo>
                  <a:lnTo>
                    <a:pt x="15105" y="1347"/>
                  </a:lnTo>
                  <a:lnTo>
                    <a:pt x="15571" y="1158"/>
                  </a:lnTo>
                  <a:lnTo>
                    <a:pt x="15999" y="954"/>
                  </a:lnTo>
                  <a:lnTo>
                    <a:pt x="16386" y="737"/>
                  </a:lnTo>
                  <a:lnTo>
                    <a:pt x="16728" y="506"/>
                  </a:lnTo>
                  <a:lnTo>
                    <a:pt x="17021" y="260"/>
                  </a:lnTo>
                  <a:lnTo>
                    <a:pt x="1726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accent2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8F03A-58E1-4ECA-9024-348A9A81A5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0" y="2855091"/>
            <a:ext cx="3581400" cy="4002909"/>
            <a:chOff x="0" y="2533588"/>
            <a:chExt cx="8022336" cy="8966516"/>
          </a:xfrm>
        </p:grpSpPr>
        <p:sp>
          <p:nvSpPr>
            <p:cNvPr id="13" name="Freeform 7"/>
            <p:cNvSpPr>
              <a:spLocks/>
            </p:cNvSpPr>
            <p:nvPr userDrawn="1"/>
          </p:nvSpPr>
          <p:spPr bwMode="auto">
            <a:xfrm>
              <a:off x="0" y="2533588"/>
              <a:ext cx="4127500" cy="25145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0" y="4980432"/>
              <a:ext cx="3184026" cy="6519672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0" y="3371787"/>
              <a:ext cx="2895599" cy="2154237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502664" y="5586916"/>
              <a:ext cx="6519672" cy="5913188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1155002" y="5801712"/>
              <a:ext cx="3420932" cy="5698392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26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edread.ru/2014/09/17/patogeneticheskaya-mikrobiologiya_pre/" TargetMode="External"/><Relationship Id="rId2" Type="http://schemas.openxmlformats.org/officeDocument/2006/relationships/hyperlink" Target="https://kingmed.info/knigi/Mikrobiologia_i_virysologia/book_1021/Mikrobiologiya-Vorobev_AV_Bikov_AS_Pashkov_EP-2003-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tudfile.net/preview/1223730/" TargetMode="External"/><Relationship Id="rId4" Type="http://schemas.openxmlformats.org/officeDocument/2006/relationships/hyperlink" Target="https://edu.kpfu.ru.course/view.php?id=1214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Материалы для подготовки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Воробьев А.А., Быков А.С., Пашков Е.П., Рыбакова А.М. </a:t>
            </a:r>
            <a:r>
              <a:rPr lang="ru-RU" dirty="0" smtClean="0"/>
              <a:t>Микробиология</a:t>
            </a:r>
            <a:r>
              <a:rPr lang="en-US" dirty="0"/>
              <a:t>.</a:t>
            </a:r>
            <a:r>
              <a:rPr lang="en-US" dirty="0" smtClean="0"/>
              <a:t>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kingmed.info/knigi/Mikrobiologia_i_virysologia/book_1021/Mikrobiologiya-Vorobev_AV_Bikov_AS_Pashkov_EP-2003-pdf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Доп. Медицинская </a:t>
            </a:r>
            <a:r>
              <a:rPr lang="ru-RU" dirty="0"/>
              <a:t>микробиология, вирусология и иммунология. </a:t>
            </a:r>
            <a:r>
              <a:rPr lang="ru-RU" dirty="0" smtClean="0"/>
              <a:t>Под редакцией А.А. Воробьева.</a:t>
            </a:r>
            <a:r>
              <a:rPr lang="en-US" dirty="0" smtClean="0"/>
              <a:t> 2011)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mtClean="0"/>
              <a:t>Доп. А.Н</a:t>
            </a:r>
            <a:r>
              <a:rPr lang="ru-RU" dirty="0"/>
              <a:t>. </a:t>
            </a:r>
            <a:r>
              <a:rPr lang="ru-RU" dirty="0" err="1" smtClean="0"/>
              <a:t>Маянский</a:t>
            </a:r>
            <a:r>
              <a:rPr lang="ru-RU" dirty="0" smtClean="0"/>
              <a:t> </a:t>
            </a:r>
            <a:r>
              <a:rPr lang="ru-RU" dirty="0"/>
              <a:t>«Патогенетическая микробиология</a:t>
            </a:r>
            <a:r>
              <a:rPr lang="ru-RU" dirty="0" smtClean="0"/>
              <a:t>»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https://medread.ru/2014/09/17/patogeneticheskaya-mikrobiologiya_pre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Дистанционное образование КФУ: ЭОР </a:t>
            </a:r>
            <a:r>
              <a:rPr lang="en-US" dirty="0" smtClean="0">
                <a:hlinkClick r:id="rId4"/>
              </a:rPr>
              <a:t>https://edu.kpfu.ru.course/view.php?id=1214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>
                <a:hlinkClick r:id="rId5"/>
              </a:rPr>
              <a:t>https://studfile.net/preview/1223730</a:t>
            </a:r>
            <a:r>
              <a:rPr lang="ru-RU" dirty="0" smtClean="0">
                <a:hlinkClick r:id="rId5"/>
              </a:rPr>
              <a:t>/</a:t>
            </a:r>
            <a:r>
              <a:rPr lang="en-US" dirty="0" smtClean="0"/>
              <a:t>  - </a:t>
            </a:r>
            <a:r>
              <a:rPr lang="ru-RU" dirty="0" smtClean="0"/>
              <a:t>краткие конспекты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2030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Темы, необходимые для экзамена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229600" cy="554461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История микробиологии. Основные периоды и выдающиеся ученые.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Микроорганизмы: морфология, подвижность, классификация.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Строение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прокариотической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 клетки и ее отличия от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эукариотической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Питание микроорганизмов. Поступление веществ в клетку.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Экзоферменты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en-US" sz="16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Рост микроорганизмов. Покоящиеся формы микроорганизмов.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Метаболизм. Основные пути превращения глюкозы в клетке. Особенности микробного метаболизма.</a:t>
            </a:r>
          </a:p>
          <a:p>
            <a:pPr>
              <a:spcBef>
                <a:spcPts val="0"/>
              </a:spcBef>
            </a:pP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Электроно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-транспортная цепь. Основные комплексы переносчиков.  Образование и запасание энергии.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Возбудители инфекционных заболеваний. Патогенность и вирулентность.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Токсины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Пути передачи инфекции.</a:t>
            </a:r>
          </a:p>
          <a:p>
            <a:pPr>
              <a:spcBef>
                <a:spcPts val="0"/>
              </a:spcBef>
            </a:pP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Септимии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 различного происхождения.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Строение вирусов. Размножение вирусов. Лизогенные фаги. Онкогенные вирусы.</a:t>
            </a:r>
          </a:p>
          <a:p>
            <a:pPr>
              <a:spcBef>
                <a:spcPts val="0"/>
              </a:spcBef>
            </a:pP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Прионы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. Строение.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Прионные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 заболевания.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Бактериальные пандемии.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Микозы и их возбудители. Системные микозы. 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Функции кишечной микрофлоры и ее роль для здоровья человека.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Устройство микробиологической лаборатории.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Правила работы в микробиологической лаборатории.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Санитарная микробиология. Санитарно-показательные микроорганизмы.</a:t>
            </a:r>
            <a:endParaRPr lang="ru-RU" sz="1600" b="1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ru-RU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6288178"/>
            <a:ext cx="2840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Ilinskayaolgakfu@gmail.com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32030"/>
      </p:ext>
    </p:extLst>
  </p:cSld>
  <p:clrMapOvr>
    <a:masterClrMapping/>
  </p:clrMapOvr>
</p:sld>
</file>

<file path=ppt/theme/theme1.xml><?xml version="1.0" encoding="utf-8"?>
<a:theme xmlns:a="http://schemas.openxmlformats.org/drawingml/2006/main" name="GreenWave_BusDesignSlides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212</Words>
  <Application>Microsoft Office PowerPoint</Application>
  <PresentationFormat>Экран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GreenWave_BusDesignSlides</vt:lpstr>
      <vt:lpstr>Материалы для подготовки</vt:lpstr>
      <vt:lpstr>Темы, необходимые для экзамена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Материалы для подготовки</dc:title>
  <dc:creator>Ильинская</dc:creator>
  <cp:lastModifiedBy>Ильинская</cp:lastModifiedBy>
  <cp:revision>4</cp:revision>
  <dcterms:created xsi:type="dcterms:W3CDTF">2023-09-19T03:45:33Z</dcterms:created>
  <dcterms:modified xsi:type="dcterms:W3CDTF">2023-09-19T04:13:34Z</dcterms:modified>
</cp:coreProperties>
</file>