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48" r:id="rId3"/>
    <p:sldId id="345" r:id="rId4"/>
    <p:sldId id="346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3" r:id="rId16"/>
    <p:sldId id="362" r:id="rId17"/>
    <p:sldId id="368" r:id="rId18"/>
    <p:sldId id="369" r:id="rId19"/>
    <p:sldId id="370" r:id="rId20"/>
    <p:sldId id="371" r:id="rId21"/>
    <p:sldId id="373" r:id="rId22"/>
  </p:sldIdLst>
  <p:sldSz cx="9144000" cy="6858000" type="screen4x3"/>
  <p:notesSz cx="6662738" cy="98329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929" autoAdjust="0"/>
  </p:normalViewPr>
  <p:slideViewPr>
    <p:cSldViewPr>
      <p:cViewPr varScale="1">
        <p:scale>
          <a:sx n="51" d="100"/>
          <a:sy n="51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E94B3-C174-40D2-BFC4-1CC659A383DF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A0361-F631-4C55-80D8-7A9584ABDB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C15E2-2E23-4DB1-9F06-8CF50C5DB0E8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274" y="4670663"/>
            <a:ext cx="5330190" cy="442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140AE-336D-4CEC-8F63-614136B1F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Гидростатический парадокс — явление, при котором вес налитой в сосуд жидкости может отличаться от силы давления на дно.</a:t>
            </a:r>
          </a:p>
          <a:p>
            <a:r>
              <a:rPr lang="ru-RU" sz="1200" dirty="0"/>
              <a:t>Причины</a:t>
            </a:r>
          </a:p>
          <a:p>
            <a:endParaRPr lang="ru-RU" sz="1200" dirty="0"/>
          </a:p>
          <a:p>
            <a:r>
              <a:rPr lang="ru-RU" sz="1200" dirty="0"/>
              <a:t>Схема опыта Паскаля</a:t>
            </a:r>
          </a:p>
          <a:p>
            <a:r>
              <a:rPr lang="ru-RU" sz="1200" dirty="0"/>
              <a:t>Причины гидростатического парадокса кроются в разных формах сосудов. Например, если объём жидкости меньше объёма прямоугольного параллелепипеда с площадью основания, равной площади дна сосуда и высотой, равной высоте сосуда, то сила давления на дно будет больше веса жидкости.</a:t>
            </a:r>
          </a:p>
          <a:p>
            <a:r>
              <a:rPr lang="ru-RU" sz="1200" dirty="0"/>
              <a:t>Вывод</a:t>
            </a:r>
          </a:p>
          <a:p>
            <a:endParaRPr lang="ru-RU" sz="1200" dirty="0"/>
          </a:p>
          <a:p>
            <a:r>
              <a:rPr lang="ru-RU" sz="1200" dirty="0"/>
              <a:t>История открытия</a:t>
            </a:r>
          </a:p>
          <a:p>
            <a:r>
              <a:rPr lang="ru-RU" sz="1200" dirty="0"/>
              <a:t>В 1648 г. парадокс продемонстрировал Б. Паскаль. Он вставил в закрытую бочку, наполненную водой, узкую трубку и, поднявшись на балкон второго этажа, влил в эту трубку кружку воды. Из-за малой толщины трубки вода в ней поднялась до большой высоты, и давление в бочке увеличилось настолько, что крепления бочки не выдержали, и она треснула.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9864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352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b="1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="1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b="1"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23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16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9.wmf"/><Relationship Id="rId19" Type="http://schemas.openxmlformats.org/officeDocument/2006/relationships/image" Target="../media/image24.png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5.png"/><Relationship Id="rId7" Type="http://schemas.openxmlformats.org/officeDocument/2006/relationships/oleObject" Target="../embeddings/oleObject18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3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41.png"/><Relationship Id="rId10" Type="http://schemas.openxmlformats.org/officeDocument/2006/relationships/image" Target="../media/image38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4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12" Type="http://schemas.openxmlformats.org/officeDocument/2006/relationships/image" Target="../media/image5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oleObject" Target="../embeddings/oleObject32.bin"/><Relationship Id="rId5" Type="http://schemas.openxmlformats.org/officeDocument/2006/relationships/image" Target="../media/image46.wmf"/><Relationship Id="rId10" Type="http://schemas.openxmlformats.org/officeDocument/2006/relationships/image" Target="../media/image50.wmf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image" Target="../media/image58.png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57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38.bin"/><Relationship Id="rId21" Type="http://schemas.openxmlformats.org/officeDocument/2006/relationships/oleObject" Target="../embeddings/oleObject47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45.bin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5.wmf"/><Relationship Id="rId20" Type="http://schemas.openxmlformats.org/officeDocument/2006/relationships/image" Target="../media/image6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42.bin"/><Relationship Id="rId24" Type="http://schemas.openxmlformats.org/officeDocument/2006/relationships/image" Target="../media/image67.wmf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23" Type="http://schemas.openxmlformats.org/officeDocument/2006/relationships/oleObject" Target="../embeddings/oleObject48.bin"/><Relationship Id="rId10" Type="http://schemas.openxmlformats.org/officeDocument/2006/relationships/image" Target="../media/image57.wmf"/><Relationship Id="rId19" Type="http://schemas.openxmlformats.org/officeDocument/2006/relationships/oleObject" Target="../embeddings/oleObject46.bin"/><Relationship Id="rId4" Type="http://schemas.openxmlformats.org/officeDocument/2006/relationships/image" Target="../media/image59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63.wmf"/><Relationship Id="rId22" Type="http://schemas.openxmlformats.org/officeDocument/2006/relationships/image" Target="../media/image6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6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75.wmf"/><Relationship Id="rId3" Type="http://schemas.openxmlformats.org/officeDocument/2006/relationships/image" Target="../media/image70.png"/><Relationship Id="rId7" Type="http://schemas.openxmlformats.org/officeDocument/2006/relationships/image" Target="../media/image72.wmf"/><Relationship Id="rId12" Type="http://schemas.openxmlformats.org/officeDocument/2006/relationships/oleObject" Target="../embeddings/oleObject55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74.wmf"/><Relationship Id="rId5" Type="http://schemas.openxmlformats.org/officeDocument/2006/relationships/image" Target="../media/image71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73.wmf"/><Relationship Id="rId1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image" Target="../media/image77.png"/><Relationship Id="rId7" Type="http://schemas.openxmlformats.org/officeDocument/2006/relationships/image" Target="../media/image7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80.wmf"/><Relationship Id="rId5" Type="http://schemas.openxmlformats.org/officeDocument/2006/relationships/image" Target="../media/image71.w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7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81.png"/><Relationship Id="rId7" Type="http://schemas.openxmlformats.org/officeDocument/2006/relationships/image" Target="../media/image83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8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2880320"/>
          </a:xfrm>
        </p:spPr>
        <p:txBody>
          <a:bodyPr>
            <a:normAutofit/>
          </a:bodyPr>
          <a:lstStyle/>
          <a:p>
            <a:r>
              <a:rPr lang="ru-RU" sz="4800" dirty="0"/>
              <a:t>Элементы механики жидкостей и газов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9207" y="4558320"/>
            <a:ext cx="8501121" cy="1657350"/>
          </a:xfrm>
        </p:spPr>
        <p:txBody>
          <a:bodyPr/>
          <a:lstStyle/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</a:t>
            </a:r>
            <a:r>
              <a:rPr lang="ru-RU" sz="16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72-78.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§ 28-33.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58" y="0"/>
            <a:ext cx="8501122" cy="13525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Курс лекций по физике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Часть </a:t>
            </a:r>
            <a:r>
              <a:rPr lang="en-US" sz="3200" b="1" dirty="0">
                <a:solidFill>
                  <a:schemeClr val="tx1">
                    <a:tint val="75000"/>
                  </a:schemeClr>
                </a:solidFill>
              </a:rPr>
              <a:t>I.</a:t>
            </a: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 Физические основы механики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5" y="6381750"/>
            <a:ext cx="2160588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0F90DDE-D84A-0E56-56CB-2390121E523C}"/>
              </a:ext>
            </a:extLst>
          </p:cNvPr>
          <p:cNvSpPr txBox="1">
            <a:spLocks/>
          </p:cNvSpPr>
          <p:nvPr/>
        </p:nvSpPr>
        <p:spPr>
          <a:xfrm>
            <a:off x="1547664" y="3717404"/>
            <a:ext cx="6400800" cy="72008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Лекция </a:t>
            </a:r>
            <a:r>
              <a:rPr lang="en-US" b="1" dirty="0"/>
              <a:t>4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Механика жидкостей и газов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539552" y="836712"/>
            <a:ext cx="8064000" cy="504056"/>
          </a:xfrm>
          <a:prstGeom prst="round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Законы механики Ньютона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9552" y="1412776"/>
            <a:ext cx="8064896" cy="1080120"/>
          </a:xfrm>
          <a:prstGeom prst="round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55776" y="1412776"/>
            <a:ext cx="36724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все материальные тела</a:t>
            </a:r>
          </a:p>
        </p:txBody>
      </p:sp>
      <p:sp>
        <p:nvSpPr>
          <p:cNvPr id="19" name="Овал 18"/>
          <p:cNvSpPr/>
          <p:nvPr/>
        </p:nvSpPr>
        <p:spPr>
          <a:xfrm>
            <a:off x="1151832" y="1700808"/>
            <a:ext cx="2484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жидкости</a:t>
            </a:r>
          </a:p>
        </p:txBody>
      </p:sp>
      <p:sp>
        <p:nvSpPr>
          <p:cNvPr id="20" name="Овал 19"/>
          <p:cNvSpPr/>
          <p:nvPr/>
        </p:nvSpPr>
        <p:spPr>
          <a:xfrm>
            <a:off x="5472352" y="1700808"/>
            <a:ext cx="2484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газы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39552" y="2852936"/>
            <a:ext cx="1944176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определенный объем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483808" y="2852936"/>
            <a:ext cx="1944176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определенная форма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44008" y="2852936"/>
            <a:ext cx="1944176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определенный объем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732240" y="2852936"/>
            <a:ext cx="1944176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определенная форма</a:t>
            </a:r>
          </a:p>
        </p:txBody>
      </p:sp>
      <p:cxnSp>
        <p:nvCxnSpPr>
          <p:cNvPr id="29" name="Прямая со стрелкой 28"/>
          <p:cNvCxnSpPr>
            <a:stCxn id="19" idx="4"/>
            <a:endCxn id="24" idx="0"/>
          </p:cNvCxnSpPr>
          <p:nvPr/>
        </p:nvCxnSpPr>
        <p:spPr>
          <a:xfrm rot="5400000">
            <a:off x="1700724" y="2159796"/>
            <a:ext cx="504056" cy="882224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9" idx="4"/>
            <a:endCxn id="25" idx="0"/>
          </p:cNvCxnSpPr>
          <p:nvPr/>
        </p:nvCxnSpPr>
        <p:spPr>
          <a:xfrm rot="16200000" flipH="1">
            <a:off x="2672852" y="2069892"/>
            <a:ext cx="504056" cy="1062032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0" idx="4"/>
            <a:endCxn id="26" idx="0"/>
          </p:cNvCxnSpPr>
          <p:nvPr/>
        </p:nvCxnSpPr>
        <p:spPr>
          <a:xfrm rot="5400000">
            <a:off x="5913212" y="2051764"/>
            <a:ext cx="504056" cy="10982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20" idx="4"/>
            <a:endCxn id="27" idx="0"/>
          </p:cNvCxnSpPr>
          <p:nvPr/>
        </p:nvCxnSpPr>
        <p:spPr>
          <a:xfrm rot="16200000" flipH="1">
            <a:off x="6957328" y="2105936"/>
            <a:ext cx="504056" cy="989944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трелка вправо 39"/>
          <p:cNvSpPr/>
          <p:nvPr/>
        </p:nvSpPr>
        <p:spPr>
          <a:xfrm>
            <a:off x="8676496" y="177281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664239" y="3789040"/>
            <a:ext cx="3996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хаотическое движение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664239" y="4149838"/>
            <a:ext cx="3996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отсутствие сил взаимодействия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10800000" flipV="1">
            <a:off x="7164288" y="2708920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0800000">
            <a:off x="7092280" y="2708920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0800000" flipV="1">
            <a:off x="4932081" y="2708920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0800000">
            <a:off x="4860073" y="2708920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0800000" flipV="1">
            <a:off x="2843808" y="2723778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0800000">
            <a:off x="2800374" y="2708920"/>
            <a:ext cx="1224136" cy="10081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395536" y="4581128"/>
            <a:ext cx="1872000" cy="131597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Молекулы газа, совершают беспорядочное, хаотическое движение</a:t>
            </a:r>
          </a:p>
        </p:txBody>
      </p:sp>
      <p:sp>
        <p:nvSpPr>
          <p:cNvPr id="64" name="Стрелка вправо 63"/>
          <p:cNvSpPr/>
          <p:nvPr/>
        </p:nvSpPr>
        <p:spPr>
          <a:xfrm>
            <a:off x="2368090" y="494116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95536" y="5902960"/>
            <a:ext cx="1872000" cy="78125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слабо связаны силами взаимодействия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rot="5400000">
            <a:off x="1202346" y="5642334"/>
            <a:ext cx="2124000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2800098" y="4797152"/>
            <a:ext cx="1404000" cy="5715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движутся свободно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711547" y="4797152"/>
            <a:ext cx="1836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стремятся разлететься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во все стороны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2800098" y="5517232"/>
            <a:ext cx="1404000" cy="5715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соударяются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4711547" y="5805264"/>
            <a:ext cx="1836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заполняют весь </a:t>
            </a:r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предоставлен-ный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им объем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7131244" y="4828216"/>
            <a:ext cx="1836000" cy="172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объем газа определяется объемом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того сосуда, который газ занимает</a:t>
            </a:r>
          </a:p>
        </p:txBody>
      </p:sp>
      <p:sp>
        <p:nvSpPr>
          <p:cNvPr id="72" name="Стрелка вправо 71"/>
          <p:cNvSpPr/>
          <p:nvPr/>
        </p:nvSpPr>
        <p:spPr>
          <a:xfrm>
            <a:off x="4308074" y="494116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itchFamily="34" charset="0"/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rot="5400000">
            <a:off x="3337052" y="5660358"/>
            <a:ext cx="1728000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Стрелка вправо 73"/>
          <p:cNvSpPr/>
          <p:nvPr/>
        </p:nvSpPr>
        <p:spPr>
          <a:xfrm>
            <a:off x="6699196" y="494116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rot="5400000">
            <a:off x="5691974" y="5660358"/>
            <a:ext cx="1728000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Стрелка вниз 75"/>
          <p:cNvSpPr/>
          <p:nvPr/>
        </p:nvSpPr>
        <p:spPr>
          <a:xfrm>
            <a:off x="899592" y="1124744"/>
            <a:ext cx="360000" cy="57600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 вниз 76"/>
          <p:cNvSpPr/>
          <p:nvPr/>
        </p:nvSpPr>
        <p:spPr>
          <a:xfrm>
            <a:off x="6588264" y="1124744"/>
            <a:ext cx="360000" cy="57600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/>
      <p:bldP spid="19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40" grpId="0" animBg="1"/>
      <p:bldP spid="42" grpId="0" animBg="1"/>
      <p:bldP spid="43" grpId="0" animBg="1"/>
      <p:bldP spid="62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6" grpId="0" animBg="1"/>
      <p:bldP spid="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714380"/>
          </a:xfrm>
        </p:spPr>
        <p:txBody>
          <a:bodyPr/>
          <a:lstStyle/>
          <a:p>
            <a:r>
              <a:rPr lang="ru-RU" dirty="0"/>
              <a:t>Механика жидкостей и газов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915816" y="980728"/>
            <a:ext cx="3240000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 ряде механических явлений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поведение Ж и Г определяется одинаковыми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параметрами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и идентичными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уравнениями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411760" y="1196752"/>
            <a:ext cx="72008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НО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36480" y="2996952"/>
            <a:ext cx="1728192" cy="93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chemeClr val="bg2"/>
                </a:solidFill>
                <a:latin typeface="Verdana" pitchFamily="34" charset="0"/>
              </a:rPr>
              <a:t>Гидро</a:t>
            </a:r>
            <a:r>
              <a:rPr lang="en-US" b="1">
                <a:solidFill>
                  <a:schemeClr val="bg2"/>
                </a:solidFill>
                <a:latin typeface="Verdana" pitchFamily="34" charset="0"/>
              </a:rPr>
              <a:t>-</a:t>
            </a:r>
            <a:r>
              <a:rPr lang="ru-RU" b="1">
                <a:solidFill>
                  <a:schemeClr val="bg2"/>
                </a:solidFill>
                <a:latin typeface="Verdana" pitchFamily="34" charset="0"/>
              </a:rPr>
              <a:t>,</a:t>
            </a:r>
            <a:r>
              <a:rPr lang="en-US" b="1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ru-RU" b="1">
                <a:solidFill>
                  <a:schemeClr val="bg2"/>
                </a:solidFill>
                <a:latin typeface="Verdana" pitchFamily="34" charset="0"/>
              </a:rPr>
              <a:t>аэро-</a:t>
            </a:r>
            <a:br>
              <a:rPr lang="ru-RU" b="1" dirty="0">
                <a:solidFill>
                  <a:schemeClr val="bg2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МЕХАНИКА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1872" y="5133560"/>
            <a:ext cx="2736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изучает поведение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неподвижных</a:t>
            </a:r>
            <a:r>
              <a:rPr lang="ru-RU" sz="1600" b="1" dirty="0">
                <a:solidFill>
                  <a:srgbClr val="422100"/>
                </a:solidFill>
              </a:rPr>
              <a:t> жидкостей и  газов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76160" y="4197456"/>
            <a:ext cx="2736000" cy="936104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Раздел 2: </a:t>
            </a:r>
            <a:r>
              <a:rPr lang="ru-RU" b="1" dirty="0" err="1">
                <a:solidFill>
                  <a:srgbClr val="422100"/>
                </a:solidFill>
                <a:latin typeface="Verdana" pitchFamily="34" charset="0"/>
              </a:rPr>
              <a:t>Гидроаэро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ДИНАМИКА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31872" y="4197456"/>
            <a:ext cx="2736000" cy="936104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Раздел 1: </a:t>
            </a:r>
            <a:r>
              <a:rPr lang="ru-RU" b="1" dirty="0" err="1">
                <a:solidFill>
                  <a:srgbClr val="422100"/>
                </a:solidFill>
                <a:latin typeface="Verdana" pitchFamily="34" charset="0"/>
              </a:rPr>
              <a:t>Гидроаэро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СТАТИКА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276160" y="5133560"/>
            <a:ext cx="2736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изучает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движение</a:t>
            </a:r>
            <a:r>
              <a:rPr lang="ru-RU" sz="1600" b="1" dirty="0">
                <a:solidFill>
                  <a:srgbClr val="422100"/>
                </a:solidFill>
              </a:rPr>
              <a:t> жидкостей и  газов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084472" y="4197456"/>
            <a:ext cx="2736000" cy="936104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Раздел 3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084472" y="5133560"/>
            <a:ext cx="2736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изучает поведение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реальных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жидкостей и  газов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308688" y="2996952"/>
            <a:ext cx="6511784" cy="93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раздел механики, изучающий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равновесие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движение Ж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, их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взаимодействие между собой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обтекаемыми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ими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твердыми телами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67544" y="980728"/>
            <a:ext cx="1944216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свойства Ж </a:t>
            </a:r>
            <a:r>
              <a:rPr lang="ru-RU" sz="1600" b="1" dirty="0">
                <a:solidFill>
                  <a:srgbClr val="422100"/>
                </a:solidFill>
              </a:rPr>
              <a:t>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</a:t>
            </a:r>
            <a:r>
              <a:rPr lang="ru-RU" sz="1600" b="1" dirty="0">
                <a:solidFill>
                  <a:srgbClr val="422100"/>
                </a:solidFill>
              </a:rPr>
              <a:t>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во многом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отличаются </a:t>
            </a:r>
          </a:p>
        </p:txBody>
      </p:sp>
      <p:sp>
        <p:nvSpPr>
          <p:cNvPr id="35" name="Стрелка вправо 34"/>
          <p:cNvSpPr/>
          <p:nvPr/>
        </p:nvSpPr>
        <p:spPr>
          <a:xfrm>
            <a:off x="6300232" y="134080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768472" y="980728"/>
            <a:ext cx="2052000" cy="108012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единый подход  </a:t>
            </a:r>
            <a:r>
              <a:rPr lang="ru-RU" sz="1600" b="1" dirty="0">
                <a:solidFill>
                  <a:srgbClr val="422100"/>
                </a:solidFill>
              </a:rPr>
              <a:t> к изучению жидкостей и газов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Свойства жидкостей и газов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11560" y="908720"/>
            <a:ext cx="1368000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Жидкости (газы)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1664" y="1759168"/>
            <a:ext cx="209811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Приближение: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7904" y="908720"/>
            <a:ext cx="5328592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сплошные, неразрывно распределенные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в занятой ими части пространства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84368" y="3429000"/>
            <a:ext cx="1152128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не нужно усилий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4293096"/>
            <a:ext cx="1692000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упр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</a:rPr>
              <a:t>возникает только при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деформации сжатия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28596" y="602128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126798" y="4293216"/>
            <a:ext cx="1584176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меняют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свою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форму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под действием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малых сил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2204864"/>
            <a:ext cx="2448272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Сжимаемостью Ж можно пренебречь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74240" y="1988840"/>
            <a:ext cx="2322096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плотность Ж везде одинакова и НЕ зависит от времени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668344" y="2417120"/>
            <a:ext cx="1368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 (</a:t>
            </a:r>
            <a:r>
              <a:rPr lang="en-US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V, t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)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68344" y="1988840"/>
            <a:ext cx="1368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</a:t>
            </a:r>
            <a:r>
              <a:rPr lang="en-US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 = const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836712"/>
            <a:ext cx="46754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1.</a:t>
            </a:r>
          </a:p>
        </p:txBody>
      </p:sp>
      <p:cxnSp>
        <p:nvCxnSpPr>
          <p:cNvPr id="19" name="Прямая со стрелкой 18"/>
          <p:cNvCxnSpPr>
            <a:stCxn id="5" idx="3"/>
            <a:endCxn id="8" idx="1"/>
          </p:cNvCxnSpPr>
          <p:nvPr/>
        </p:nvCxnSpPr>
        <p:spPr>
          <a:xfrm>
            <a:off x="1979560" y="1232756"/>
            <a:ext cx="1728344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941612" y="836752"/>
            <a:ext cx="1728192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рассматриваются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1772816"/>
            <a:ext cx="46754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2.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39552" y="1772816"/>
            <a:ext cx="136815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Из опыта: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343672" y="2204864"/>
            <a:ext cx="1836000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несжимаемая жидкость</a:t>
            </a:r>
          </a:p>
        </p:txBody>
      </p:sp>
      <p:cxnSp>
        <p:nvCxnSpPr>
          <p:cNvPr id="29" name="Прямая со стрелкой 28"/>
          <p:cNvCxnSpPr>
            <a:stCxn id="14" idx="3"/>
            <a:endCxn id="28" idx="1"/>
          </p:cNvCxnSpPr>
          <p:nvPr/>
        </p:nvCxnSpPr>
        <p:spPr>
          <a:xfrm>
            <a:off x="3059832" y="2492896"/>
            <a:ext cx="28384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79512" y="3140968"/>
            <a:ext cx="46754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3.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1560" y="3212976"/>
            <a:ext cx="2916000" cy="9361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Силы</a:t>
            </a:r>
            <a:r>
              <a:rPr lang="ru-RU" sz="1600" b="1" dirty="0">
                <a:solidFill>
                  <a:srgbClr val="422100"/>
                </a:solidFill>
              </a:rPr>
              <a:t>, с которыми действуют друг на друга отдельные участки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сжатой Ж </a:t>
            </a:r>
            <a:r>
              <a:rPr lang="ru-RU" sz="1600" b="1" dirty="0">
                <a:solidFill>
                  <a:srgbClr val="422100"/>
                </a:solidFill>
              </a:rPr>
              <a:t>(Г)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067944" y="3212976"/>
            <a:ext cx="2088232" cy="9361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Силы упругости </a:t>
            </a:r>
            <a:r>
              <a:rPr lang="ru-RU" sz="1600" b="1" dirty="0">
                <a:solidFill>
                  <a:srgbClr val="422100"/>
                </a:solidFill>
              </a:rPr>
              <a:t>в твердых телах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563888" y="3356992"/>
            <a:ext cx="432048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</a:t>
            </a:r>
            <a:endParaRPr lang="ru-RU" sz="48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772008" y="4293096"/>
            <a:ext cx="1872000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жидкости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 оказывают </a:t>
            </a:r>
            <a:r>
              <a:rPr lang="ru-RU" b="1" dirty="0">
                <a:solidFill>
                  <a:srgbClr val="422100"/>
                </a:solidFill>
              </a:rPr>
              <a:t>сопротивления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сдвигу</a:t>
            </a:r>
          </a:p>
        </p:txBody>
      </p:sp>
      <p:cxnSp>
        <p:nvCxnSpPr>
          <p:cNvPr id="41" name="Прямая со стрелкой 40"/>
          <p:cNvCxnSpPr>
            <a:stCxn id="39" idx="3"/>
            <a:endCxn id="13" idx="1"/>
          </p:cNvCxnSpPr>
          <p:nvPr/>
        </p:nvCxnSpPr>
        <p:spPr>
          <a:xfrm>
            <a:off x="4644008" y="4833096"/>
            <a:ext cx="482790" cy="120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0" idx="3"/>
            <a:endCxn id="39" idx="1"/>
          </p:cNvCxnSpPr>
          <p:nvPr/>
        </p:nvCxnSpPr>
        <p:spPr>
          <a:xfrm>
            <a:off x="2303560" y="4833096"/>
            <a:ext cx="468448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7164488" y="4293096"/>
            <a:ext cx="1800000" cy="108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Ж (Г) НЕТ касательных </a:t>
            </a:r>
            <a:r>
              <a:rPr lang="ru-RU" sz="1600" b="1" dirty="0">
                <a:solidFill>
                  <a:srgbClr val="422100"/>
                </a:solidFill>
              </a:rPr>
              <a:t>(тангенциальных)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напряжений</a:t>
            </a:r>
          </a:p>
        </p:txBody>
      </p:sp>
      <p:cxnSp>
        <p:nvCxnSpPr>
          <p:cNvPr id="67" name="Прямая со стрелкой 66"/>
          <p:cNvCxnSpPr>
            <a:stCxn id="13" idx="3"/>
            <a:endCxn id="66" idx="1"/>
          </p:cNvCxnSpPr>
          <p:nvPr/>
        </p:nvCxnSpPr>
        <p:spPr>
          <a:xfrm flipV="1">
            <a:off x="6710974" y="4833096"/>
            <a:ext cx="453514" cy="120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140564" y="5517232"/>
            <a:ext cx="46754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4.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467544" y="1741752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467544" y="2923356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428596" y="5515644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6300192" y="3695675"/>
            <a:ext cx="151296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 стрелкой 82"/>
          <p:cNvCxnSpPr/>
          <p:nvPr/>
        </p:nvCxnSpPr>
        <p:spPr>
          <a:xfrm>
            <a:off x="6300192" y="4127723"/>
            <a:ext cx="1512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 flipH="1" flipV="1">
            <a:off x="5976986" y="3820318"/>
            <a:ext cx="648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rot="5400000" flipH="1" flipV="1">
            <a:off x="7488360" y="3824286"/>
            <a:ext cx="648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Прямоугольник 89"/>
          <p:cNvSpPr/>
          <p:nvPr/>
        </p:nvSpPr>
        <p:spPr>
          <a:xfrm>
            <a:off x="6661026" y="3479651"/>
            <a:ext cx="216024" cy="2160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2" name="Прямая соединительная линия 91"/>
          <p:cNvCxnSpPr>
            <a:stCxn id="94" idx="3"/>
            <a:endCxn id="90" idx="0"/>
          </p:cNvCxnSpPr>
          <p:nvPr/>
        </p:nvCxnSpPr>
        <p:spPr>
          <a:xfrm rot="5400000">
            <a:off x="6697030" y="3407643"/>
            <a:ext cx="14401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Равнобедренный треугольник 93"/>
          <p:cNvSpPr/>
          <p:nvPr/>
        </p:nvSpPr>
        <p:spPr>
          <a:xfrm>
            <a:off x="6661026" y="3191619"/>
            <a:ext cx="216024" cy="144016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7" name="Прямая со стрелкой 96"/>
          <p:cNvCxnSpPr/>
          <p:nvPr/>
        </p:nvCxnSpPr>
        <p:spPr>
          <a:xfrm flipV="1">
            <a:off x="6372224" y="3573016"/>
            <a:ext cx="252000" cy="120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/>
          <p:cNvSpPr/>
          <p:nvPr/>
        </p:nvSpPr>
        <p:spPr>
          <a:xfrm>
            <a:off x="8738939" y="3472433"/>
            <a:ext cx="36004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422100"/>
                </a:solidFill>
                <a:latin typeface="Verdana" pitchFamily="34" charset="0"/>
              </a:rPr>
              <a:t>!</a:t>
            </a:r>
          </a:p>
        </p:txBody>
      </p:sp>
      <p:graphicFrame>
        <p:nvGraphicFramePr>
          <p:cNvPr id="215042" name="Object 2"/>
          <p:cNvGraphicFramePr>
            <a:graphicFrameLocks noChangeAspect="1"/>
          </p:cNvGraphicFramePr>
          <p:nvPr/>
        </p:nvGraphicFramePr>
        <p:xfrm>
          <a:off x="6352704" y="3160018"/>
          <a:ext cx="21113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42" name="Формула" r:id="rId3" imgW="164880" imgH="203040" progId="Equation.3">
                  <p:embed/>
                </p:oleObj>
              </mc:Choice>
              <mc:Fallback>
                <p:oleObj name="Формула" r:id="rId3" imgW="1648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2704" y="3160018"/>
                        <a:ext cx="211137" cy="2635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Прямоугольник 103"/>
          <p:cNvSpPr/>
          <p:nvPr/>
        </p:nvSpPr>
        <p:spPr>
          <a:xfrm>
            <a:off x="860644" y="5733256"/>
            <a:ext cx="2808312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 </a:t>
            </a:r>
            <a:r>
              <a:rPr lang="ru-RU" sz="1600" b="1" dirty="0">
                <a:solidFill>
                  <a:srgbClr val="422100"/>
                </a:solidFill>
              </a:rPr>
              <a:t>обладают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упругими свойствами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только </a:t>
            </a:r>
            <a:r>
              <a:rPr lang="ru-RU" sz="1600" b="1" dirty="0">
                <a:solidFill>
                  <a:srgbClr val="422100"/>
                </a:solidFill>
              </a:rPr>
              <a:t>в направлениях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,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 поверхности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4389036" y="5733256"/>
            <a:ext cx="1728192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испытывают нормальные напряжения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6948264" y="5733256"/>
            <a:ext cx="2016224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оказывают сопротивление сжатию</a:t>
            </a:r>
          </a:p>
        </p:txBody>
      </p:sp>
      <p:cxnSp>
        <p:nvCxnSpPr>
          <p:cNvPr id="107" name="Прямая со стрелкой 106"/>
          <p:cNvCxnSpPr>
            <a:stCxn id="104" idx="3"/>
            <a:endCxn id="105" idx="1"/>
          </p:cNvCxnSpPr>
          <p:nvPr/>
        </p:nvCxnSpPr>
        <p:spPr>
          <a:xfrm>
            <a:off x="3668956" y="6237312"/>
            <a:ext cx="72008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>
            <a:stCxn id="105" idx="3"/>
            <a:endCxn id="106" idx="1"/>
          </p:cNvCxnSpPr>
          <p:nvPr/>
        </p:nvCxnSpPr>
        <p:spPr>
          <a:xfrm>
            <a:off x="6117228" y="6237312"/>
            <a:ext cx="831036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0" y="4221088"/>
            <a:ext cx="64807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НО: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L 0.09305 2.96296E-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5185E-6 L 0.0927 1.85185E-6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33333E-6 L 0.09305 -3.33333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0"/>
                            </p:stCondLst>
                            <p:childTnLst>
                              <p:par>
                                <p:cTn id="1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22" grpId="0"/>
      <p:bldP spid="25" grpId="0"/>
      <p:bldP spid="26" grpId="0"/>
      <p:bldP spid="28" grpId="0" animBg="1"/>
      <p:bldP spid="34" grpId="0"/>
      <p:bldP spid="36" grpId="0" animBg="1"/>
      <p:bldP spid="37" grpId="0" animBg="1"/>
      <p:bldP spid="38" grpId="0"/>
      <p:bldP spid="39" grpId="0" animBg="1"/>
      <p:bldP spid="66" grpId="0" animBg="1"/>
      <p:bldP spid="78" grpId="0"/>
      <p:bldP spid="82" grpId="0" animBg="1"/>
      <p:bldP spid="90" grpId="0" animBg="1"/>
      <p:bldP spid="90" grpId="1" animBg="1"/>
      <p:bldP spid="94" grpId="0" animBg="1"/>
      <p:bldP spid="94" grpId="1" animBg="1"/>
      <p:bldP spid="98" grpId="0"/>
      <p:bldP spid="104" grpId="0" animBg="1"/>
      <p:bldP spid="105" grpId="0" animBg="1"/>
      <p:bldP spid="106" grpId="0" animBg="1"/>
      <p:bldP spid="1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Давление жидкости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8338" t="23674" r="57208"/>
          <a:stretch>
            <a:fillRect/>
          </a:stretch>
        </p:blipFill>
        <p:spPr bwMode="auto">
          <a:xfrm>
            <a:off x="251519" y="3839001"/>
            <a:ext cx="4099626" cy="283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3573017"/>
            <a:ext cx="4104456" cy="36004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Пластинка в жидкости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499992" y="350100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3429000"/>
            <a:ext cx="4032448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каждую ее поверхность действуют силы,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 поверхности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932040" y="4365104"/>
            <a:ext cx="79208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Иначе: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24128" y="4149080"/>
            <a:ext cx="1368152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наличие касательных сил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71612" y="4149080"/>
            <a:ext cx="1264884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движение пластинки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в жидкости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804248" y="4293096"/>
            <a:ext cx="72008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429004" y="5013176"/>
            <a:ext cx="4608512" cy="511871"/>
          </a:xfrm>
          <a:prstGeom prst="rect">
            <a:avLst/>
          </a:prstGeom>
          <a:solidFill>
            <a:srgbClr val="6633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Давление жидкости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4572000" y="4365104"/>
            <a:ext cx="936104" cy="360040"/>
          </a:xfrm>
          <a:prstGeom prst="bentConnector3">
            <a:avLst>
              <a:gd name="adj1" fmla="val 14183"/>
            </a:avLst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4427984" y="5589240"/>
          <a:ext cx="803242" cy="792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8" name="Формула" r:id="rId4" imgW="444240" imgH="431640" progId="Equation.3">
                  <p:embed/>
                </p:oleObj>
              </mc:Choice>
              <mc:Fallback>
                <p:oleObj name="Формула" r:id="rId4" imgW="4442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5589240"/>
                        <a:ext cx="803242" cy="7920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5293100" y="5589240"/>
            <a:ext cx="3780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физическая величина, определяемая нормальной силой, действующей со стороны жидкости на единицу площади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012160" y="6425952"/>
            <a:ext cx="2051720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</a:rPr>
              <a:t>[</a:t>
            </a:r>
            <a:r>
              <a:rPr lang="en-US" b="1" i="1" dirty="0">
                <a:solidFill>
                  <a:srgbClr val="422100"/>
                </a:solidFill>
              </a:rPr>
              <a:t>P</a:t>
            </a:r>
            <a:r>
              <a:rPr lang="en-US" b="1" dirty="0">
                <a:solidFill>
                  <a:srgbClr val="422100"/>
                </a:solidFill>
              </a:rPr>
              <a:t>] = [</a:t>
            </a:r>
            <a:r>
              <a:rPr lang="ru-RU" b="1" dirty="0">
                <a:solidFill>
                  <a:srgbClr val="422100"/>
                </a:solidFill>
              </a:rPr>
              <a:t>Па</a:t>
            </a:r>
            <a:r>
              <a:rPr lang="en-US" b="1" dirty="0">
                <a:solidFill>
                  <a:srgbClr val="422100"/>
                </a:solidFill>
              </a:rPr>
              <a:t>] = [</a:t>
            </a:r>
            <a:r>
              <a:rPr lang="ru-RU" b="1" dirty="0">
                <a:solidFill>
                  <a:srgbClr val="422100"/>
                </a:solidFill>
              </a:rPr>
              <a:t>Н/м</a:t>
            </a:r>
            <a:r>
              <a:rPr lang="ru-RU" b="1" baseline="30000" dirty="0">
                <a:solidFill>
                  <a:srgbClr val="422100"/>
                </a:solidFill>
              </a:rPr>
              <a:t>2</a:t>
            </a:r>
            <a:r>
              <a:rPr lang="en-US" b="1" dirty="0">
                <a:solidFill>
                  <a:srgbClr val="422100"/>
                </a:solidFill>
              </a:rPr>
              <a:t>]</a:t>
            </a:r>
            <a:endParaRPr lang="ru-RU" b="1" dirty="0">
              <a:solidFill>
                <a:srgbClr val="422100"/>
              </a:solidFill>
            </a:endParaRPr>
          </a:p>
        </p:txBody>
      </p:sp>
      <p:pic>
        <p:nvPicPr>
          <p:cNvPr id="36" name="Picture 4" descr="Передача давления твердыми, жидкими и газообразными телам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785674"/>
            <a:ext cx="3312368" cy="2675374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3707904" y="1340824"/>
            <a:ext cx="1188000" cy="504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твердые тела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860032" y="1340768"/>
            <a:ext cx="1584176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 направлении действия силы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580112" y="2132856"/>
            <a:ext cx="1584176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422100"/>
                </a:solidFill>
              </a:rPr>
              <a:t>по всем направлениям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07904" y="813267"/>
            <a:ext cx="5256584" cy="36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Передача давления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211960" y="2060848"/>
            <a:ext cx="136815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жидкости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842729" y="2389628"/>
            <a:ext cx="122413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газы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899592" y="1844824"/>
            <a:ext cx="3042272" cy="864096"/>
          </a:xfrm>
          <a:prstGeom prst="bentConnector3">
            <a:avLst>
              <a:gd name="adj1" fmla="val 100094"/>
            </a:avLst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45"/>
          <p:cNvCxnSpPr/>
          <p:nvPr/>
        </p:nvCxnSpPr>
        <p:spPr>
          <a:xfrm flipV="1">
            <a:off x="1907704" y="2483408"/>
            <a:ext cx="2628292" cy="360040"/>
          </a:xfrm>
          <a:prstGeom prst="bentConnector3">
            <a:avLst>
              <a:gd name="adj1" fmla="val 99956"/>
            </a:avLst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45"/>
          <p:cNvCxnSpPr/>
          <p:nvPr/>
        </p:nvCxnSpPr>
        <p:spPr>
          <a:xfrm flipV="1">
            <a:off x="2898513" y="2710593"/>
            <a:ext cx="2232248" cy="288032"/>
          </a:xfrm>
          <a:prstGeom prst="bentConnector3">
            <a:avLst>
              <a:gd name="adj1" fmla="val 100066"/>
            </a:avLst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 animBg="1"/>
      <p:bldP spid="11" grpId="0" animBg="1"/>
      <p:bldP spid="15" grpId="0" animBg="1"/>
      <p:bldP spid="21" grpId="0" animBg="1"/>
      <p:bldP spid="25" grpId="0"/>
      <p:bldP spid="40" grpId="0"/>
      <p:bldP spid="41" grpId="0" animBg="1"/>
      <p:bldP spid="42" grpId="0" animBg="1"/>
      <p:bldP spid="43" grpId="0" animBg="1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Гидростатическое давление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51520" y="908720"/>
            <a:ext cx="1872208" cy="2088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30852" y="908720"/>
            <a:ext cx="540000" cy="16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918234" y="2523849"/>
            <a:ext cx="565200" cy="120"/>
          </a:xfrm>
          <a:prstGeom prst="straightConnector1">
            <a:avLst/>
          </a:prstGeom>
          <a:ln w="66675" cmpd="sng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013128" y="259119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47664" y="1052736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20163" name="Object 3"/>
          <p:cNvGraphicFramePr>
            <a:graphicFrameLocks noChangeAspect="1"/>
          </p:cNvGraphicFramePr>
          <p:nvPr/>
        </p:nvGraphicFramePr>
        <p:xfrm>
          <a:off x="2212975" y="2265363"/>
          <a:ext cx="257016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3" name="Формула" r:id="rId3" imgW="1422360" imgH="203040" progId="Equation.3">
                  <p:embed/>
                </p:oleObj>
              </mc:Choice>
              <mc:Fallback>
                <p:oleObj name="Формула" r:id="rId3" imgW="14223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2975" y="2265363"/>
                        <a:ext cx="2570163" cy="371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2411760" y="908720"/>
            <a:ext cx="1584176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422100"/>
                </a:solidFill>
              </a:rPr>
              <a:t>Мысленный вертикальный столб жидкости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39952" y="836712"/>
            <a:ext cx="2952328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1600" b="1" i="1" dirty="0">
                <a:solidFill>
                  <a:srgbClr val="422100"/>
                </a:solidFill>
              </a:rPr>
              <a:t>h</a:t>
            </a:r>
            <a:r>
              <a:rPr lang="en-US" sz="1600" b="1" dirty="0">
                <a:solidFill>
                  <a:srgbClr val="422100"/>
                </a:solidFill>
              </a:rPr>
              <a:t> – </a:t>
            </a:r>
            <a:r>
              <a:rPr lang="ru-RU" sz="1600" b="1" dirty="0">
                <a:solidFill>
                  <a:srgbClr val="422100"/>
                </a:solidFill>
              </a:rPr>
              <a:t>высота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en-US" sz="1600" b="1" i="1" dirty="0">
                <a:solidFill>
                  <a:srgbClr val="422100"/>
                </a:solidFill>
              </a:rPr>
              <a:t>S</a:t>
            </a:r>
            <a:r>
              <a:rPr lang="en-US" sz="1600" b="1" dirty="0">
                <a:solidFill>
                  <a:srgbClr val="422100"/>
                </a:solidFill>
              </a:rPr>
              <a:t> – </a:t>
            </a:r>
            <a:r>
              <a:rPr lang="ru-RU" sz="1600" b="1" dirty="0">
                <a:solidFill>
                  <a:srgbClr val="422100"/>
                </a:solidFill>
              </a:rPr>
              <a:t>площадь основания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en-US" sz="1600" b="1" i="1" dirty="0">
                <a:solidFill>
                  <a:srgbClr val="422100"/>
                </a:solidFill>
              </a:rPr>
              <a:t>V</a:t>
            </a:r>
            <a:r>
              <a:rPr lang="en-US" sz="1600" b="1" dirty="0">
                <a:solidFill>
                  <a:srgbClr val="422100"/>
                </a:solidFill>
              </a:rPr>
              <a:t> – </a:t>
            </a:r>
            <a:r>
              <a:rPr lang="ru-RU" sz="1600" b="1" dirty="0">
                <a:solidFill>
                  <a:srgbClr val="422100"/>
                </a:solidFill>
              </a:rPr>
              <a:t>объем столба жидкости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06628" y="1772816"/>
            <a:ext cx="1368152" cy="432048"/>
          </a:xfrm>
          <a:prstGeom prst="rect">
            <a:avLst/>
          </a:prstGeom>
          <a:noFill/>
          <a:ln w="1270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srgbClr val="422100"/>
                </a:solidFill>
                <a:latin typeface="Verdana" pitchFamily="34" charset="0"/>
              </a:rPr>
              <a:t>V = </a:t>
            </a:r>
            <a:r>
              <a:rPr lang="en-US" b="1" i="1" dirty="0" err="1">
                <a:solidFill>
                  <a:srgbClr val="422100"/>
                </a:solidFill>
                <a:latin typeface="Verdana" pitchFamily="34" charset="0"/>
              </a:rPr>
              <a:t>S∙h</a:t>
            </a:r>
            <a:endParaRPr lang="ru-RU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24344" y="1844824"/>
            <a:ext cx="2844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сила, с которой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столб жидкости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действует на пластинку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812360" y="1837204"/>
            <a:ext cx="1260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вес столба жидкости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7145238" y="2060848"/>
            <a:ext cx="743292" cy="28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4716016" y="3356992"/>
            <a:ext cx="4248472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422100"/>
                </a:solidFill>
              </a:rPr>
              <a:t>Давление, создаваемое жидкостью, находящейся в равновесии при действии </a:t>
            </a:r>
            <a:r>
              <a:rPr lang="en-US" sz="1600" b="1" dirty="0">
                <a:solidFill>
                  <a:srgbClr val="422100"/>
                </a:solidFill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</a:rPr>
              <a:t>тяж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788024" y="3068960"/>
            <a:ext cx="4068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Гидростатическое давление</a:t>
            </a:r>
          </a:p>
        </p:txBody>
      </p:sp>
      <p:graphicFrame>
        <p:nvGraphicFramePr>
          <p:cNvPr id="220164" name="Object 4"/>
          <p:cNvGraphicFramePr>
            <a:graphicFrameLocks noChangeAspect="1"/>
          </p:cNvGraphicFramePr>
          <p:nvPr/>
        </p:nvGraphicFramePr>
        <p:xfrm>
          <a:off x="2339752" y="3140968"/>
          <a:ext cx="21907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4" name="Формула" r:id="rId5" imgW="1346040" imgH="393480" progId="Equation.3">
                  <p:embed/>
                </p:oleObj>
              </mc:Choice>
              <mc:Fallback>
                <p:oleObj name="Формула" r:id="rId5" imgW="13460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140968"/>
                        <a:ext cx="2190750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 rot="5400000">
            <a:off x="2339752" y="2852936"/>
            <a:ext cx="720080" cy="1440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2483768" y="4221176"/>
            <a:ext cx="2448272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Давление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внутри жидкости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на любой глубине </a:t>
            </a:r>
            <a:r>
              <a:rPr lang="en-US" sz="1500" b="1" i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sz="15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364272" y="4221088"/>
            <a:ext cx="1656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атмосферное (внешнее) давление</a:t>
            </a:r>
            <a:endParaRPr lang="ru-RU" sz="15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380312" y="4221088"/>
            <a:ext cx="1584176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sz="1500" b="1" dirty="0" err="1">
                <a:solidFill>
                  <a:srgbClr val="422100"/>
                </a:solidFill>
                <a:latin typeface="Verdana" pitchFamily="34" charset="0"/>
              </a:rPr>
              <a:t>гидро-статическое</a:t>
            </a: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 давление</a:t>
            </a:r>
            <a:endParaRPr lang="ru-RU" sz="15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932040" y="445235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=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948264" y="443711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+</a:t>
            </a:r>
          </a:p>
        </p:txBody>
      </p:sp>
      <p:graphicFrame>
        <p:nvGraphicFramePr>
          <p:cNvPr id="220165" name="Object 5"/>
          <p:cNvGraphicFramePr>
            <a:graphicFrameLocks noChangeAspect="1"/>
          </p:cNvGraphicFramePr>
          <p:nvPr/>
        </p:nvGraphicFramePr>
        <p:xfrm>
          <a:off x="4283968" y="5517232"/>
          <a:ext cx="227782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5" name="Формула" r:id="rId7" imgW="812520" imgH="228600" progId="Equation.3">
                  <p:embed/>
                </p:oleObj>
              </mc:Choice>
              <mc:Fallback>
                <p:oleObj name="Формула" r:id="rId7" imgW="81252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5517232"/>
                        <a:ext cx="2277821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323528" y="4797152"/>
            <a:ext cx="1872208" cy="15841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02860" y="4797152"/>
            <a:ext cx="540000" cy="12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619672" y="521815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9" name="Прямая со стрелкой 48"/>
          <p:cNvCxnSpPr>
            <a:endCxn id="37" idx="2"/>
          </p:cNvCxnSpPr>
          <p:nvPr/>
        </p:nvCxnSpPr>
        <p:spPr>
          <a:xfrm rot="10800000">
            <a:off x="3707904" y="5013176"/>
            <a:ext cx="792088" cy="5760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endCxn id="38" idx="2"/>
          </p:cNvCxnSpPr>
          <p:nvPr/>
        </p:nvCxnSpPr>
        <p:spPr>
          <a:xfrm flipV="1">
            <a:off x="5436096" y="5013176"/>
            <a:ext cx="756176" cy="64807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39" idx="2"/>
          </p:cNvCxnSpPr>
          <p:nvPr/>
        </p:nvCxnSpPr>
        <p:spPr>
          <a:xfrm flipV="1">
            <a:off x="6444208" y="5013176"/>
            <a:ext cx="1728192" cy="64807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 flipH="1" flipV="1">
            <a:off x="-720552" y="5337176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 flipH="1" flipV="1">
            <a:off x="1152450" y="5336382"/>
            <a:ext cx="208816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19544" y="6373708"/>
            <a:ext cx="1872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5400000" flipH="1" flipV="1">
            <a:off x="990466" y="5426358"/>
            <a:ext cx="1260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rot="5400000" flipH="1" flipV="1">
            <a:off x="448818" y="4455044"/>
            <a:ext cx="612722" cy="794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827584" y="4221088"/>
            <a:ext cx="57606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b="1" baseline="-25000" dirty="0">
                <a:solidFill>
                  <a:srgbClr val="422100"/>
                </a:solidFill>
                <a:latin typeface="Verdana" pitchFamily="34" charset="0"/>
              </a:rPr>
              <a:t>0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 rot="5400000" flipH="1" flipV="1">
            <a:off x="754896" y="1718740"/>
            <a:ext cx="162004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7" grpId="0"/>
      <p:bldP spid="18" grpId="0"/>
      <p:bldP spid="20" grpId="0" animBg="1"/>
      <p:bldP spid="22" grpId="0" animBg="1"/>
      <p:bldP spid="23" grpId="0" animBg="1"/>
      <p:bldP spid="31" grpId="0"/>
      <p:bldP spid="32" grpId="0" animBg="1"/>
      <p:bldP spid="37" grpId="0" animBg="1"/>
      <p:bldP spid="38" grpId="0" animBg="1"/>
      <p:bldP spid="39" grpId="0" animBg="1"/>
      <p:bldP spid="41" grpId="0"/>
      <p:bldP spid="42" grpId="0"/>
      <p:bldP spid="44" grpId="0" animBg="1"/>
      <p:bldP spid="45" grpId="0" animBg="1"/>
      <p:bldP spid="48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Сообщающиеся сосуды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50243" y="1484784"/>
            <a:ext cx="3384376" cy="1944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43081" y="1478434"/>
            <a:ext cx="1584176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371875" y="2023942"/>
            <a:ext cx="1944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1951977" y="2023942"/>
            <a:ext cx="1944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>
            <a:off x="1326307" y="2996952"/>
            <a:ext cx="162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-436963" y="2248450"/>
            <a:ext cx="2376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2947413" y="2239942"/>
            <a:ext cx="2376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55576" y="3429000"/>
            <a:ext cx="3403426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93676" y="4869160"/>
            <a:ext cx="3384376" cy="15759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 flipH="1" flipV="1">
            <a:off x="-393530" y="5264542"/>
            <a:ext cx="2376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2990846" y="5256034"/>
            <a:ext cx="2376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74626" y="6445092"/>
            <a:ext cx="3403426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355976" y="1772816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rot="5400000" flipH="1" flipV="1">
            <a:off x="3594387" y="2239116"/>
            <a:ext cx="1476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>
            <a:off x="616869" y="2996952"/>
            <a:ext cx="3960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none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0800000">
            <a:off x="2891625" y="1484784"/>
            <a:ext cx="1728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none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4716016" y="755179"/>
            <a:ext cx="4176464" cy="129614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Однородная жидкость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в сообщающихся сосудах устанавливается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на одном уровне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716016" y="2060848"/>
            <a:ext cx="4176464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 покоящейся однородной жидкости давление на любом уровне в обоих столбах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одинаково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4788024" y="306896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364088" y="2924944"/>
            <a:ext cx="3708000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одинаковы и высоты столбов над этими уровнями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355976" y="4929198"/>
            <a:ext cx="57606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ru-RU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 rot="5400000" flipH="1" flipV="1">
            <a:off x="3883498" y="5340051"/>
            <a:ext cx="943369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818060" y="4509120"/>
            <a:ext cx="1224136" cy="12961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619672" y="4494526"/>
            <a:ext cx="1584176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 rot="5400000" flipH="1" flipV="1">
            <a:off x="648466" y="5040034"/>
            <a:ext cx="1944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1602898" y="6013044"/>
            <a:ext cx="1620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2228568" y="5040034"/>
            <a:ext cx="1944000" cy="1588"/>
          </a:xfrm>
          <a:prstGeom prst="straightConnector1">
            <a:avLst/>
          </a:prstGeom>
          <a:ln w="38100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1186" name="Object 2"/>
          <p:cNvGraphicFramePr>
            <a:graphicFrameLocks noChangeAspect="1"/>
          </p:cNvGraphicFramePr>
          <p:nvPr/>
        </p:nvGraphicFramePr>
        <p:xfrm>
          <a:off x="6732240" y="5661248"/>
          <a:ext cx="1262056" cy="1010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6" name="Формула" r:id="rId3" imgW="545760" imgH="431640" progId="Equation.3">
                  <p:embed/>
                </p:oleObj>
              </mc:Choice>
              <mc:Fallback>
                <p:oleObj name="Формула" r:id="rId3" imgW="5457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5661248"/>
                        <a:ext cx="1262056" cy="10106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Прямая со стрелкой 46"/>
          <p:cNvCxnSpPr/>
          <p:nvPr/>
        </p:nvCxnSpPr>
        <p:spPr>
          <a:xfrm rot="10800000">
            <a:off x="4211960" y="4869160"/>
            <a:ext cx="503864" cy="1588"/>
          </a:xfrm>
          <a:prstGeom prst="straightConnector1">
            <a:avLst/>
          </a:prstGeom>
          <a:ln w="19050">
            <a:solidFill>
              <a:srgbClr val="422100"/>
            </a:solidFill>
            <a:headEnd type="none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0800000">
            <a:off x="539552" y="5805264"/>
            <a:ext cx="4176464" cy="1588"/>
          </a:xfrm>
          <a:prstGeom prst="straightConnector1">
            <a:avLst/>
          </a:prstGeom>
          <a:ln w="19050">
            <a:solidFill>
              <a:srgbClr val="422100"/>
            </a:solidFill>
            <a:headEnd type="none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270570" y="4935043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ru-RU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 rot="5400000" flipH="1" flipV="1">
            <a:off x="21503" y="5156326"/>
            <a:ext cx="1296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0800000">
            <a:off x="529866" y="4509120"/>
            <a:ext cx="288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none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1043608" y="4854910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</a:t>
            </a:r>
            <a:r>
              <a:rPr lang="ru-RU" b="1" baseline="-25000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3419872" y="4857760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</a:t>
            </a:r>
            <a:r>
              <a:rPr lang="ru-RU" b="1" baseline="-25000" dirty="0">
                <a:solidFill>
                  <a:schemeClr val="bg1"/>
                </a:solidFill>
                <a:latin typeface="Verdana" pitchFamily="34" charset="0"/>
                <a:sym typeface="Symbol"/>
              </a:rPr>
              <a:t>2</a:t>
            </a:r>
            <a:endParaRPr lang="ru-RU" b="1" baseline="-250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788024" y="3789040"/>
            <a:ext cx="3816424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Разнородные жидкости 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63649" y="764704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88032" y="3789040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2.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004048" y="4509120"/>
            <a:ext cx="388843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 равновесии жидкостей</a:t>
            </a:r>
          </a:p>
        </p:txBody>
      </p:sp>
      <p:graphicFrame>
        <p:nvGraphicFramePr>
          <p:cNvPr id="221187" name="Object 3"/>
          <p:cNvGraphicFramePr>
            <a:graphicFrameLocks noChangeAspect="1"/>
          </p:cNvGraphicFramePr>
          <p:nvPr/>
        </p:nvGraphicFramePr>
        <p:xfrm>
          <a:off x="6732240" y="5013176"/>
          <a:ext cx="202406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7" name="Формула" r:id="rId5" imgW="876240" imgH="215640" progId="Equation.3">
                  <p:embed/>
                </p:oleObj>
              </mc:Choice>
              <mc:Fallback>
                <p:oleObj name="Формула" r:id="rId5" imgW="8762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5013176"/>
                        <a:ext cx="2024063" cy="5064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88" name="Object 4"/>
          <p:cNvGraphicFramePr>
            <a:graphicFrameLocks noChangeAspect="1"/>
          </p:cNvGraphicFramePr>
          <p:nvPr/>
        </p:nvGraphicFramePr>
        <p:xfrm>
          <a:off x="5076056" y="5013176"/>
          <a:ext cx="10271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8" name="Формула" r:id="rId7" imgW="444240" imgH="215640" progId="Equation.3">
                  <p:embed/>
                </p:oleObj>
              </mc:Choice>
              <mc:Fallback>
                <p:oleObj name="Формула" r:id="rId7" imgW="44424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5013176"/>
                        <a:ext cx="1027112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7" name="Прямая со стрелкой 66"/>
          <p:cNvCxnSpPr/>
          <p:nvPr/>
        </p:nvCxnSpPr>
        <p:spPr>
          <a:xfrm rot="5400000">
            <a:off x="7272300" y="5553236"/>
            <a:ext cx="504056" cy="28803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6156176" y="5301208"/>
            <a:ext cx="50405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395536" y="3715444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5004048" y="5733256"/>
            <a:ext cx="1584176" cy="8914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Водопровод</a:t>
            </a:r>
          </a:p>
          <a:p>
            <a:r>
              <a:rPr lang="ru-RU" sz="1600" b="1" dirty="0">
                <a:solidFill>
                  <a:srgbClr val="422100"/>
                </a:solidFill>
              </a:rPr>
              <a:t>Шлюзы</a:t>
            </a:r>
          </a:p>
          <a:p>
            <a:r>
              <a:rPr lang="ru-RU" sz="1600" b="1" dirty="0">
                <a:solidFill>
                  <a:srgbClr val="422100"/>
                </a:solidFill>
              </a:rPr>
              <a:t>Чайник, …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 rot="10800000" flipV="1">
            <a:off x="1285852" y="5429264"/>
            <a:ext cx="3857652" cy="2857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rot="10800000" flipV="1">
            <a:off x="3571868" y="5429264"/>
            <a:ext cx="2286016" cy="2857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899592" y="2132856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</a:t>
            </a:r>
            <a:r>
              <a:rPr lang="ru-RU" b="1" baseline="-25000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347864" y="2132856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</a:t>
            </a:r>
            <a:r>
              <a:rPr lang="ru-RU" b="1" baseline="-25000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22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5" grpId="0" animBg="1"/>
      <p:bldP spid="33" grpId="0"/>
      <p:bldP spid="39" grpId="0"/>
      <p:bldP spid="40" grpId="0"/>
      <p:bldP spid="41" grpId="0" animBg="1"/>
      <p:bldP spid="42" grpId="0" animBg="1"/>
      <p:bldP spid="43" grpId="0"/>
      <p:bldP spid="45" grpId="0" animBg="1"/>
      <p:bldP spid="53" grpId="0"/>
      <p:bldP spid="56" grpId="0"/>
      <p:bldP spid="57" grpId="0"/>
      <p:bldP spid="58" grpId="0"/>
      <p:bldP spid="60" grpId="0"/>
      <p:bldP spid="61" grpId="0"/>
      <p:bldP spid="74" grpId="0"/>
      <p:bldP spid="52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Закон Паскаля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64704"/>
            <a:ext cx="4819406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 внутри жидкостей (газов) подчиняется </a:t>
            </a:r>
            <a:r>
              <a:rPr lang="ru-RU" sz="2000" b="1" dirty="0">
                <a:solidFill>
                  <a:srgbClr val="422100"/>
                </a:solidFill>
                <a:latin typeface="Verdana" pitchFamily="34" charset="0"/>
              </a:rPr>
              <a:t>закону Паскаля: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3" cstate="print"/>
          <a:srcRect l="16283" r="18586" b="5325"/>
          <a:stretch>
            <a:fillRect/>
          </a:stretch>
        </p:blipFill>
        <p:spPr bwMode="auto">
          <a:xfrm>
            <a:off x="5184288" y="836712"/>
            <a:ext cx="1980000" cy="473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-36512" y="1340768"/>
            <a:ext cx="5616624" cy="23762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 в любом месте покоящейся жидкости (газа) одинаково по всем направлениям</a:t>
            </a:r>
          </a:p>
          <a:p>
            <a:pPr marL="342900" indent="-342900">
              <a:buFont typeface="+mj-lt"/>
              <a:buAutoNum type="arabicPeriod"/>
            </a:pP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давление, производимое внешними силами на покоящуюся жидкость (газ), передается жидкостью (газом) во все стороны одинаково</a:t>
            </a:r>
          </a:p>
        </p:txBody>
      </p:sp>
      <p:pic>
        <p:nvPicPr>
          <p:cNvPr id="2222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7032"/>
            <a:ext cx="3348481" cy="251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660130" y="5445225"/>
            <a:ext cx="1980000" cy="36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Шар Паскаля</a:t>
            </a:r>
          </a:p>
        </p:txBody>
      </p:sp>
      <p:pic>
        <p:nvPicPr>
          <p:cNvPr id="2222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000" y="3545632"/>
            <a:ext cx="2412000" cy="252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6732000" y="6066000"/>
            <a:ext cx="2412000" cy="792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Блез Паскаль</a:t>
            </a:r>
          </a:p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1623-1662, Франция</a:t>
            </a:r>
          </a:p>
        </p:txBody>
      </p:sp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6" cstate="print"/>
          <a:srcRect l="7524" t="16027" r="12221"/>
          <a:stretch>
            <a:fillRect/>
          </a:stretch>
        </p:blipFill>
        <p:spPr bwMode="auto">
          <a:xfrm>
            <a:off x="2771800" y="4177655"/>
            <a:ext cx="1728191" cy="254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980728"/>
            <a:ext cx="1522634" cy="220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авнобедренный треугольник 17"/>
          <p:cNvSpPr/>
          <p:nvPr/>
        </p:nvSpPr>
        <p:spPr>
          <a:xfrm rot="10800000">
            <a:off x="1679203" y="1556792"/>
            <a:ext cx="830754" cy="27360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Гидростатический парадокс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869208" y="980728"/>
            <a:ext cx="432000" cy="201622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1556792"/>
            <a:ext cx="432048" cy="14401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861095"/>
            <a:ext cx="720080" cy="6480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883544" y="3007618"/>
            <a:ext cx="432000" cy="165618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23528" y="3003302"/>
            <a:ext cx="345600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837109" y="1124744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35696" y="1124744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87241" y="1143794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С</a:t>
            </a:r>
          </a:p>
        </p:txBody>
      </p:sp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4471417" y="1772816"/>
          <a:ext cx="10541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8" name="Формула" r:id="rId3" imgW="583920" imgH="177480" progId="Equation.3">
                  <p:embed/>
                </p:oleObj>
              </mc:Choice>
              <mc:Fallback>
                <p:oleObj name="Формула" r:id="rId3" imgW="58392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1417" y="1772816"/>
                        <a:ext cx="1054100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9" name="Object 7"/>
          <p:cNvGraphicFramePr>
            <a:graphicFrameLocks noChangeAspect="1"/>
          </p:cNvGraphicFramePr>
          <p:nvPr/>
        </p:nvGraphicFramePr>
        <p:xfrm>
          <a:off x="4499992" y="2276872"/>
          <a:ext cx="9842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9" name="Формула" r:id="rId5" imgW="545760" imgH="203040" progId="Equation.3">
                  <p:embed/>
                </p:oleObj>
              </mc:Choice>
              <mc:Fallback>
                <p:oleObj name="Формула" r:id="rId5" imgW="54576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2276872"/>
                        <a:ext cx="984250" cy="373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Стрелка вправо 29"/>
          <p:cNvSpPr/>
          <p:nvPr/>
        </p:nvSpPr>
        <p:spPr>
          <a:xfrm>
            <a:off x="6372200" y="1566317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588271" y="164784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5400000" flipH="1" flipV="1">
            <a:off x="2844682" y="2268733"/>
            <a:ext cx="1440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 flipH="1" flipV="1">
            <a:off x="4680012" y="2024844"/>
            <a:ext cx="360040" cy="2880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3240" name="Object 8"/>
          <p:cNvGraphicFramePr>
            <a:graphicFrameLocks noChangeAspect="1"/>
          </p:cNvGraphicFramePr>
          <p:nvPr/>
        </p:nvGraphicFramePr>
        <p:xfrm>
          <a:off x="4427984" y="2780928"/>
          <a:ext cx="110013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0" name="Формула" r:id="rId7" imgW="609480" imgH="177480" progId="Equation.3">
                  <p:embed/>
                </p:oleObj>
              </mc:Choice>
              <mc:Fallback>
                <p:oleObj name="Формула" r:id="rId7" imgW="609480" imgH="177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2780928"/>
                        <a:ext cx="1100137" cy="3254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1" name="Object 9"/>
          <p:cNvGraphicFramePr>
            <a:graphicFrameLocks noChangeAspect="1"/>
          </p:cNvGraphicFramePr>
          <p:nvPr/>
        </p:nvGraphicFramePr>
        <p:xfrm>
          <a:off x="3995936" y="1196752"/>
          <a:ext cx="152241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1" name="Формула" r:id="rId9" imgW="825480" imgH="228600" progId="Equation.3">
                  <p:embed/>
                </p:oleObj>
              </mc:Choice>
              <mc:Fallback>
                <p:oleObj name="Формула" r:id="rId9" imgW="82548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196752"/>
                        <a:ext cx="1522412" cy="42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732334" y="2996952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b="1" baseline="-25000" dirty="0">
                <a:solidFill>
                  <a:srgbClr val="422100"/>
                </a:solidFill>
                <a:latin typeface="Verdana" pitchFamily="34" charset="0"/>
              </a:rPr>
              <a:t>A</a:t>
            </a:r>
            <a:endParaRPr lang="ru-RU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763688" y="3011810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b="1" baseline="-25000" dirty="0">
                <a:solidFill>
                  <a:srgbClr val="422100"/>
                </a:solidFill>
                <a:latin typeface="Verdana" pitchFamily="34" charset="0"/>
              </a:rPr>
              <a:t>B</a:t>
            </a:r>
            <a:endParaRPr lang="ru-RU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843808" y="2996952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b="1" baseline="-25000" dirty="0">
                <a:solidFill>
                  <a:srgbClr val="422100"/>
                </a:solidFill>
                <a:latin typeface="Verdana" pitchFamily="34" charset="0"/>
              </a:rPr>
              <a:t>C</a:t>
            </a:r>
            <a:endParaRPr lang="ru-RU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2000" y="3789040"/>
            <a:ext cx="3420000" cy="61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Во всех случаях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силы давления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дно сосудов одинаковы</a:t>
            </a:r>
          </a:p>
        </p:txBody>
      </p:sp>
      <p:graphicFrame>
        <p:nvGraphicFramePr>
          <p:cNvPr id="223237" name="Object 5"/>
          <p:cNvGraphicFramePr>
            <a:graphicFrameLocks noChangeAspect="1"/>
          </p:cNvGraphicFramePr>
          <p:nvPr/>
        </p:nvGraphicFramePr>
        <p:xfrm>
          <a:off x="3942978" y="3265934"/>
          <a:ext cx="15462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7" name="Формула" r:id="rId11" imgW="838080" imgH="228600" progId="Equation.3">
                  <p:embed/>
                </p:oleObj>
              </mc:Choice>
              <mc:Fallback>
                <p:oleObj name="Формула" r:id="rId11" imgW="8380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978" y="3265934"/>
                        <a:ext cx="1546225" cy="42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347911" y="764704"/>
            <a:ext cx="388843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C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илы давления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дно сосудов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139952" y="764704"/>
            <a:ext cx="43204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422100"/>
                </a:solidFill>
                <a:latin typeface="Verdana" pitchFamily="34" charset="0"/>
              </a:rPr>
              <a:t>?</a:t>
            </a:r>
            <a:endParaRPr lang="ru-RU" sz="28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rot="16200000" flipH="1">
            <a:off x="4319988" y="1664788"/>
            <a:ext cx="288000" cy="72008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 flipH="1" flipV="1">
            <a:off x="5184068" y="2706824"/>
            <a:ext cx="288032" cy="7200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rot="5400000">
            <a:off x="3239952" y="2453369"/>
            <a:ext cx="1800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1584048" y="4509120"/>
            <a:ext cx="3420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Давление, создаваемое в жидкости </a:t>
            </a:r>
            <a:r>
              <a:rPr lang="en-US" sz="1600" b="1" dirty="0">
                <a:solidFill>
                  <a:srgbClr val="422100"/>
                </a:solidFill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</a:rPr>
              <a:t>тяж</a:t>
            </a:r>
            <a:r>
              <a:rPr lang="ru-RU" sz="1600" b="1" dirty="0">
                <a:solidFill>
                  <a:srgbClr val="422100"/>
                </a:solidFill>
              </a:rPr>
              <a:t> передается одинаково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на дно и стенки сосуда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584048" y="5445224"/>
            <a:ext cx="3420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По </a:t>
            </a:r>
            <a:r>
              <a:rPr lang="en-US" sz="1600" b="1" dirty="0">
                <a:solidFill>
                  <a:srgbClr val="422100"/>
                </a:solidFill>
              </a:rPr>
              <a:t>III</a:t>
            </a:r>
            <a:r>
              <a:rPr lang="ru-RU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 err="1">
                <a:solidFill>
                  <a:srgbClr val="422100"/>
                </a:solidFill>
              </a:rPr>
              <a:t>з-ну</a:t>
            </a:r>
            <a:r>
              <a:rPr lang="ru-RU" sz="1600" b="1" dirty="0">
                <a:solidFill>
                  <a:srgbClr val="422100"/>
                </a:solidFill>
              </a:rPr>
              <a:t> Ньютона стенки производят давление на жидкость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6228184" y="836712"/>
            <a:ext cx="2160240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стенки вертикальные</a:t>
            </a:r>
          </a:p>
          <a:p>
            <a:r>
              <a:rPr lang="en-US" sz="1600" b="1" dirty="0">
                <a:solidFill>
                  <a:srgbClr val="422100"/>
                </a:solidFill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</a:rPr>
              <a:t>стенок</a:t>
            </a:r>
            <a:r>
              <a:rPr lang="ru-RU" sz="1600" b="1" dirty="0">
                <a:solidFill>
                  <a:srgbClr val="422100"/>
                </a:solidFill>
              </a:rPr>
              <a:t> горизонтальны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5796136" y="1024161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А</a:t>
            </a:r>
          </a:p>
        </p:txBody>
      </p:sp>
      <p:graphicFrame>
        <p:nvGraphicFramePr>
          <p:cNvPr id="223243" name="Object 11"/>
          <p:cNvGraphicFramePr>
            <a:graphicFrameLocks noChangeAspect="1"/>
          </p:cNvGraphicFramePr>
          <p:nvPr/>
        </p:nvGraphicFramePr>
        <p:xfrm>
          <a:off x="6876256" y="1556792"/>
          <a:ext cx="9366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3" name="Формула" r:id="rId13" imgW="507960" imgH="215640" progId="Equation.3">
                  <p:embed/>
                </p:oleObj>
              </mc:Choice>
              <mc:Fallback>
                <p:oleObj name="Формула" r:id="rId13" imgW="507960" imgH="215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1556792"/>
                        <a:ext cx="936625" cy="4048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Стрелка вправо 80"/>
          <p:cNvSpPr/>
          <p:nvPr/>
        </p:nvSpPr>
        <p:spPr>
          <a:xfrm>
            <a:off x="6372200" y="328498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6281142" y="2498229"/>
            <a:ext cx="2843808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</a:rPr>
              <a:t>давл</a:t>
            </a:r>
            <a:r>
              <a:rPr lang="ru-RU" sz="1600" b="1" dirty="0">
                <a:solidFill>
                  <a:srgbClr val="422100"/>
                </a:solidFill>
              </a:rPr>
              <a:t> имеет вертикальную составляющую (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вверх</a:t>
            </a:r>
            <a:r>
              <a:rPr lang="ru-RU" sz="1600" b="1" dirty="0">
                <a:solidFill>
                  <a:srgbClr val="422100"/>
                </a:solidFill>
              </a:rPr>
              <a:t>)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5868144" y="2608337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В</a:t>
            </a:r>
          </a:p>
        </p:txBody>
      </p:sp>
      <p:graphicFrame>
        <p:nvGraphicFramePr>
          <p:cNvPr id="84" name="Object 11"/>
          <p:cNvGraphicFramePr>
            <a:graphicFrameLocks noChangeAspect="1"/>
          </p:cNvGraphicFramePr>
          <p:nvPr/>
        </p:nvGraphicFramePr>
        <p:xfrm>
          <a:off x="6769100" y="3212207"/>
          <a:ext cx="19431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4" name="Формула" r:id="rId15" imgW="1054080" imgH="215640" progId="Equation.3">
                  <p:embed/>
                </p:oleObj>
              </mc:Choice>
              <mc:Fallback>
                <p:oleObj name="Формула" r:id="rId15" imgW="105408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100" y="3212207"/>
                        <a:ext cx="1943100" cy="404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Прямоугольник 84"/>
          <p:cNvSpPr/>
          <p:nvPr/>
        </p:nvSpPr>
        <p:spPr>
          <a:xfrm>
            <a:off x="1870621" y="1550442"/>
            <a:ext cx="432048" cy="1476000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6" name="Прямая со стрелкой 85"/>
          <p:cNvCxnSpPr/>
          <p:nvPr/>
        </p:nvCxnSpPr>
        <p:spPr>
          <a:xfrm flipV="1">
            <a:off x="831776" y="2996832"/>
            <a:ext cx="432000" cy="120"/>
          </a:xfrm>
          <a:prstGeom prst="straightConnector1">
            <a:avLst/>
          </a:prstGeom>
          <a:ln w="38100" cmpd="sng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flipV="1">
            <a:off x="1876351" y="2996952"/>
            <a:ext cx="432000" cy="120"/>
          </a:xfrm>
          <a:prstGeom prst="straightConnector1">
            <a:avLst/>
          </a:prstGeom>
          <a:ln w="38100" cmpd="sng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V="1">
            <a:off x="2868239" y="2996952"/>
            <a:ext cx="432000" cy="120"/>
          </a:xfrm>
          <a:prstGeom prst="straightConnector1">
            <a:avLst/>
          </a:prstGeom>
          <a:ln w="38100" cmpd="sng">
            <a:solidFill>
              <a:srgbClr val="4221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95536" y="1528217"/>
            <a:ext cx="345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2868191" y="1525042"/>
            <a:ext cx="432048" cy="1476000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732240" y="3789040"/>
            <a:ext cx="100811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давление на дно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740352" y="3789040"/>
            <a:ext cx="140364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сила давления стенок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991872" y="1484784"/>
            <a:ext cx="115212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вес столба жидкости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804248" y="1988840"/>
            <a:ext cx="115212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давление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4" name="Стрелка вправо 93"/>
          <p:cNvSpPr/>
          <p:nvPr/>
        </p:nvSpPr>
        <p:spPr>
          <a:xfrm>
            <a:off x="6391250" y="530120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00192" y="4581128"/>
            <a:ext cx="2843808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</a:rPr>
              <a:t>давл</a:t>
            </a:r>
            <a:r>
              <a:rPr lang="ru-RU" sz="1600" b="1" dirty="0">
                <a:solidFill>
                  <a:srgbClr val="422100"/>
                </a:solidFill>
              </a:rPr>
              <a:t> имеет вертикальную составляющую (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вниз</a:t>
            </a:r>
            <a:r>
              <a:rPr lang="ru-RU" sz="1600" b="1" dirty="0">
                <a:solidFill>
                  <a:srgbClr val="422100"/>
                </a:solidFill>
              </a:rPr>
              <a:t>)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5887194" y="4696569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С</a:t>
            </a:r>
          </a:p>
        </p:txBody>
      </p:sp>
      <p:graphicFrame>
        <p:nvGraphicFramePr>
          <p:cNvPr id="97" name="Object 11"/>
          <p:cNvGraphicFramePr>
            <a:graphicFrameLocks noChangeAspect="1"/>
          </p:cNvGraphicFramePr>
          <p:nvPr/>
        </p:nvGraphicFramePr>
        <p:xfrm>
          <a:off x="6777038" y="5289352"/>
          <a:ext cx="19653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5" name="Формула" r:id="rId17" imgW="1066680" imgH="228600" progId="Equation.3">
                  <p:embed/>
                </p:oleObj>
              </mc:Choice>
              <mc:Fallback>
                <p:oleObj name="Формула" r:id="rId17" imgW="106668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7038" y="5289352"/>
                        <a:ext cx="1965325" cy="42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0" name="Прямая соединительная линия 99"/>
          <p:cNvCxnSpPr/>
          <p:nvPr/>
        </p:nvCxnSpPr>
        <p:spPr>
          <a:xfrm>
            <a:off x="6012160" y="2420888"/>
            <a:ext cx="295476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6084168" y="4509120"/>
            <a:ext cx="295476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3" name="Стрелка вправо 102"/>
          <p:cNvSpPr/>
          <p:nvPr/>
        </p:nvSpPr>
        <p:spPr>
          <a:xfrm>
            <a:off x="2411760" y="630932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3203848" y="6129368"/>
            <a:ext cx="5832648" cy="61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 помощи небольшого количества жидкости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можно создавать большое давление на дно</a:t>
            </a:r>
          </a:p>
        </p:txBody>
      </p:sp>
      <p:cxnSp>
        <p:nvCxnSpPr>
          <p:cNvPr id="107" name="Прямая со стрелкой 106"/>
          <p:cNvCxnSpPr/>
          <p:nvPr/>
        </p:nvCxnSpPr>
        <p:spPr>
          <a:xfrm rot="5400000" flipH="1" flipV="1">
            <a:off x="6804248" y="3645024"/>
            <a:ext cx="2880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 rot="5400000" flipH="1" flipV="1">
            <a:off x="7904212" y="3649563"/>
            <a:ext cx="2880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 rot="5400000" flipH="1" flipV="1">
            <a:off x="6877050" y="1988046"/>
            <a:ext cx="2880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92" idx="1"/>
          </p:cNvCxnSpPr>
          <p:nvPr/>
        </p:nvCxnSpPr>
        <p:spPr>
          <a:xfrm rot="10800000">
            <a:off x="7740352" y="1700808"/>
            <a:ext cx="25152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45"/>
          <p:cNvCxnSpPr>
            <a:endCxn id="7" idx="0"/>
          </p:cNvCxnSpPr>
          <p:nvPr/>
        </p:nvCxnSpPr>
        <p:spPr>
          <a:xfrm rot="10800000" flipV="1">
            <a:off x="2862000" y="3501008"/>
            <a:ext cx="1061928" cy="288032"/>
          </a:xfrm>
          <a:prstGeom prst="bentConnector2">
            <a:avLst/>
          </a:prstGeom>
          <a:ln w="38100">
            <a:solidFill>
              <a:srgbClr val="4221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Стрелка вправо 120"/>
          <p:cNvSpPr/>
          <p:nvPr/>
        </p:nvSpPr>
        <p:spPr>
          <a:xfrm>
            <a:off x="1187624" y="472514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1043608" y="5445224"/>
            <a:ext cx="64807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НО:</a:t>
            </a:r>
          </a:p>
        </p:txBody>
      </p:sp>
      <p:pic>
        <p:nvPicPr>
          <p:cNvPr id="124" name="Picture 4" descr="Объяснение гидростатического парадокса"/>
          <p:cNvPicPr>
            <a:picLocks noChangeAspect="1" noChangeArrowheads="1"/>
          </p:cNvPicPr>
          <p:nvPr/>
        </p:nvPicPr>
        <p:blipFill>
          <a:blip r:embed="rId19" cstate="print"/>
          <a:srcRect l="6047" t="22678" r="5292" b="30237"/>
          <a:stretch>
            <a:fillRect/>
          </a:stretch>
        </p:blipFill>
        <p:spPr bwMode="auto">
          <a:xfrm>
            <a:off x="179512" y="1412776"/>
            <a:ext cx="3878827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3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70" grpId="0" animBg="1"/>
      <p:bldP spid="71" grpId="0" animBg="1"/>
      <p:bldP spid="72" grpId="0"/>
      <p:bldP spid="74" grpId="0"/>
      <p:bldP spid="81" grpId="0" animBg="1"/>
      <p:bldP spid="82" grpId="0"/>
      <p:bldP spid="83" grpId="0"/>
      <p:bldP spid="90" grpId="0"/>
      <p:bldP spid="91" grpId="0"/>
      <p:bldP spid="92" grpId="0"/>
      <p:bldP spid="93" grpId="0"/>
      <p:bldP spid="94" grpId="0" animBg="1"/>
      <p:bldP spid="95" grpId="0"/>
      <p:bldP spid="96" grpId="0"/>
      <p:bldP spid="103" grpId="0" animBg="1"/>
      <p:bldP spid="104" grpId="0" animBg="1"/>
      <p:bldP spid="121" grpId="0" animBg="1"/>
      <p:bldP spid="1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Гидростатический парадокс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7139" y="802804"/>
            <a:ext cx="3650811" cy="595241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08720"/>
            <a:ext cx="2016000" cy="4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4941168"/>
            <a:ext cx="2016224" cy="720080"/>
          </a:xfrm>
          <a:prstGeom prst="rect">
            <a:avLst/>
          </a:prstGeom>
          <a:solidFill>
            <a:schemeClr val="bg2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Схема опыта Паскаля,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1948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72830" y="908720"/>
            <a:ext cx="216000" cy="252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872383" y="3140968"/>
            <a:ext cx="1440160" cy="72008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1532401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2951190" y="2383926"/>
            <a:ext cx="2952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491880" y="908720"/>
            <a:ext cx="126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877716" y="3870573"/>
            <a:ext cx="1836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4258" name="Object 2"/>
          <p:cNvGraphicFramePr>
            <a:graphicFrameLocks noChangeAspect="1"/>
          </p:cNvGraphicFramePr>
          <p:nvPr/>
        </p:nvGraphicFramePr>
        <p:xfrm>
          <a:off x="3057149" y="4719786"/>
          <a:ext cx="1226819" cy="43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58" name="Формула" r:id="rId5" imgW="507960" imgH="177480" progId="Equation.3">
                  <p:embed/>
                </p:oleObj>
              </mc:Choice>
              <mc:Fallback>
                <p:oleObj name="Формула" r:id="rId5" imgW="50796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149" y="4719786"/>
                        <a:ext cx="1226819" cy="43740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59" name="Object 3"/>
          <p:cNvGraphicFramePr>
            <a:graphicFrameLocks noChangeAspect="1"/>
          </p:cNvGraphicFramePr>
          <p:nvPr/>
        </p:nvGraphicFramePr>
        <p:xfrm>
          <a:off x="3059832" y="4149080"/>
          <a:ext cx="12620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59" name="Формула" r:id="rId7" imgW="545760" imgH="203040" progId="Equation.3">
                  <p:embed/>
                </p:oleObj>
              </mc:Choice>
              <mc:Fallback>
                <p:oleObj name="Формула" r:id="rId7" imgW="5457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149080"/>
                        <a:ext cx="1262063" cy="476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Гидравлический пресс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19919" y="908720"/>
            <a:ext cx="1199753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Закон Паскаля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908720"/>
            <a:ext cx="5400600" cy="36004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принцип действия гидравлического пресса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1763688" y="836712"/>
            <a:ext cx="1584000" cy="50405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422100"/>
                </a:solidFill>
              </a:rPr>
              <a:t>объяснение</a:t>
            </a:r>
          </a:p>
        </p:txBody>
      </p:sp>
      <p:pic>
        <p:nvPicPr>
          <p:cNvPr id="225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778084"/>
            <a:ext cx="1403648" cy="207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412776"/>
            <a:ext cx="4104456" cy="3434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1700808"/>
            <a:ext cx="360040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Сила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создает давление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en-US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сечении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25284" name="Object 4"/>
          <p:cNvGraphicFramePr>
            <a:graphicFrameLocks noChangeAspect="1"/>
          </p:cNvGraphicFramePr>
          <p:nvPr/>
        </p:nvGraphicFramePr>
        <p:xfrm>
          <a:off x="6156176" y="1556792"/>
          <a:ext cx="1004887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4" name="Формула" r:id="rId5" imgW="545760" imgH="215640" progId="Equation.3">
                  <p:embed/>
                </p:oleObj>
              </mc:Choice>
              <mc:Fallback>
                <p:oleObj name="Формула" r:id="rId5" imgW="5457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556792"/>
                        <a:ext cx="1004887" cy="404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868144" y="3068960"/>
            <a:ext cx="576064" cy="47667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Verdana" pitchFamily="34" charset="0"/>
              </a:rPr>
              <a:t>Р</a:t>
            </a:r>
            <a:r>
              <a:rPr lang="ru-RU" sz="2400" b="1" baseline="-25000" dirty="0">
                <a:solidFill>
                  <a:schemeClr val="tx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88224" y="3068960"/>
            <a:ext cx="576064" cy="47667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Verdana" pitchFamily="34" charset="0"/>
              </a:rPr>
              <a:t>Р</a:t>
            </a:r>
            <a:r>
              <a:rPr lang="ru-RU" sz="2400" b="1" baseline="-25000" dirty="0">
                <a:solidFill>
                  <a:schemeClr val="tx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04048" y="2852936"/>
            <a:ext cx="504056" cy="40466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Verdana" pitchFamily="34" charset="0"/>
              </a:rPr>
              <a:t>S</a:t>
            </a:r>
            <a:r>
              <a:rPr lang="ru-RU" sz="1600" b="1" baseline="-25000" dirty="0">
                <a:solidFill>
                  <a:schemeClr val="tx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84368" y="2780928"/>
            <a:ext cx="504056" cy="40466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chemeClr val="tx1"/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chemeClr val="tx1"/>
              </a:solidFill>
              <a:latin typeface="Verdana" pitchFamily="34" charset="0"/>
            </a:endParaRPr>
          </a:p>
        </p:txBody>
      </p:sp>
      <p:graphicFrame>
        <p:nvGraphicFramePr>
          <p:cNvPr id="225285" name="Object 5"/>
          <p:cNvGraphicFramePr>
            <a:graphicFrameLocks noChangeAspect="1"/>
          </p:cNvGraphicFramePr>
          <p:nvPr/>
        </p:nvGraphicFramePr>
        <p:xfrm>
          <a:off x="2699793" y="2132856"/>
          <a:ext cx="986765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5" name="Формула" r:id="rId7" imgW="482400" imgH="431640" progId="Equation.3">
                  <p:embed/>
                </p:oleObj>
              </mc:Choice>
              <mc:Fallback>
                <p:oleObj name="Формула" r:id="rId7" imgW="48240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3" y="2132856"/>
                        <a:ext cx="986765" cy="90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860032" y="6021288"/>
            <a:ext cx="1512168" cy="4766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домкраты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4003" y="1725191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1.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1560" y="3068960"/>
            <a:ext cx="3600400" cy="9361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P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передается в широкое колено и создает силу давления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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  <a:sym typeface="Symbol"/>
              </a:rPr>
              <a:t>2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4003" y="3093343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2.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25286" name="Object 6"/>
          <p:cNvGraphicFramePr>
            <a:graphicFrameLocks noChangeAspect="1"/>
          </p:cNvGraphicFramePr>
          <p:nvPr/>
        </p:nvGraphicFramePr>
        <p:xfrm>
          <a:off x="971600" y="4005064"/>
          <a:ext cx="28082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6" name="Формула" r:id="rId9" imgW="1434960" imgH="431640" progId="Equation.3">
                  <p:embed/>
                </p:oleObj>
              </mc:Choice>
              <mc:Fallback>
                <p:oleObj name="Формула" r:id="rId9" imgW="143496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005064"/>
                        <a:ext cx="2808288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Овал 24"/>
          <p:cNvSpPr/>
          <p:nvPr/>
        </p:nvSpPr>
        <p:spPr>
          <a:xfrm>
            <a:off x="1547664" y="4221088"/>
            <a:ext cx="28803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068928" y="1549172"/>
            <a:ext cx="1224136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5085184"/>
            <a:ext cx="3456384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равновесии давление под поршнями одинаково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79912" y="5085184"/>
            <a:ext cx="504056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422100"/>
                </a:solidFill>
                <a:latin typeface="Verdana" pitchFamily="34" charset="0"/>
              </a:rPr>
              <a:t>!</a:t>
            </a:r>
            <a:endParaRPr lang="ru-RU" sz="4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25287" name="Object 7"/>
          <p:cNvGraphicFramePr>
            <a:graphicFrameLocks noChangeAspect="1"/>
          </p:cNvGraphicFramePr>
          <p:nvPr/>
        </p:nvGraphicFramePr>
        <p:xfrm>
          <a:off x="1488274" y="5956300"/>
          <a:ext cx="1150151" cy="569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7" name="Формула" r:id="rId11" imgW="444240" imgH="215640" progId="Equation.3">
                  <p:embed/>
                </p:oleObj>
              </mc:Choice>
              <mc:Fallback>
                <p:oleObj name="Формула" r:id="rId11" imgW="44424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8274" y="5956300"/>
                        <a:ext cx="1150151" cy="5690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4860032" y="6381328"/>
            <a:ext cx="1512168" cy="4766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…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860032" y="5661248"/>
            <a:ext cx="1512168" cy="4766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компрессоры</a:t>
            </a:r>
          </a:p>
        </p:txBody>
      </p:sp>
      <p:pic>
        <p:nvPicPr>
          <p:cNvPr id="225288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44208" y="4862659"/>
            <a:ext cx="1224136" cy="199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Прямая со стрелкой 29"/>
          <p:cNvCxnSpPr>
            <a:stCxn id="25" idx="5"/>
            <a:endCxn id="35" idx="2"/>
          </p:cNvCxnSpPr>
          <p:nvPr/>
        </p:nvCxnSpPr>
        <p:spPr>
          <a:xfrm rot="16200000" flipH="1">
            <a:off x="2120294" y="4263085"/>
            <a:ext cx="97747" cy="751304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 rot="19405766">
            <a:off x="2505497" y="4118963"/>
            <a:ext cx="399451" cy="89929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/>
      <p:bldP spid="21" grpId="0"/>
      <p:bldP spid="25" grpId="0" animBg="1"/>
      <p:bldP spid="26" grpId="0" animBg="1"/>
      <p:bldP spid="27" grpId="0"/>
      <p:bldP spid="28" grpId="0"/>
      <p:bldP spid="31" grpId="0"/>
      <p:bldP spid="32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Закон Архимеда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226306" name="Object 2"/>
          <p:cNvGraphicFramePr>
            <a:graphicFrameLocks noChangeAspect="1"/>
          </p:cNvGraphicFramePr>
          <p:nvPr/>
        </p:nvGraphicFramePr>
        <p:xfrm>
          <a:off x="3347864" y="980728"/>
          <a:ext cx="126206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6" name="Формула" r:id="rId3" imgW="545760" imgH="203040" progId="Equation.3">
                  <p:embed/>
                </p:oleObj>
              </mc:Choice>
              <mc:Fallback>
                <p:oleObj name="Формула" r:id="rId3" imgW="5457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980728"/>
                        <a:ext cx="1262062" cy="476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55576" y="908720"/>
            <a:ext cx="1584176" cy="20882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25724" y="1484784"/>
            <a:ext cx="68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03838" y="2166764"/>
            <a:ext cx="60654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mg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2268538" y="1195958"/>
            <a:ext cx="576064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>
            <a:off x="2843808" y="206084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47864" y="1988880"/>
            <a:ext cx="5616064" cy="108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тело, погруженное в жидкость (или газ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, со стороны жидкости (газа) действует выталкивающая сила, равная весу вытесненной жидкости (газа)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59832" y="4581128"/>
            <a:ext cx="5441258" cy="43204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состоянии невесомости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А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НЕ существует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80312" y="908720"/>
            <a:ext cx="1656184" cy="61198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давл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на верхние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</a:rPr>
              <a:t>слои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48264" y="836712"/>
            <a:ext cx="432048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422100"/>
                </a:solidFill>
                <a:latin typeface="Verdana" pitchFamily="34" charset="0"/>
              </a:rPr>
              <a:t>&gt;</a:t>
            </a:r>
            <a:endParaRPr lang="ru-RU" sz="24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4788024" y="98072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347800" y="1705000"/>
            <a:ext cx="5616688" cy="288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закон Архимеда 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26307" name="Object 3"/>
          <p:cNvGraphicFramePr>
            <a:graphicFrameLocks noChangeAspect="1"/>
          </p:cNvGraphicFramePr>
          <p:nvPr/>
        </p:nvGraphicFramePr>
        <p:xfrm>
          <a:off x="7323138" y="2852936"/>
          <a:ext cx="14970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7" name="Формула" r:id="rId5" imgW="647640" imgH="215640" progId="Equation.3">
                  <p:embed/>
                </p:oleObj>
              </mc:Choice>
              <mc:Fallback>
                <p:oleObj name="Формула" r:id="rId5" imgW="6476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852936"/>
                        <a:ext cx="1497012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2555776" y="980728"/>
            <a:ext cx="50405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en-US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endParaRPr lang="ru-RU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 flipH="1" flipV="1">
            <a:off x="354" y="1519926"/>
            <a:ext cx="1224000" cy="1588"/>
          </a:xfrm>
          <a:prstGeom prst="straightConnector1">
            <a:avLst/>
          </a:prstGeom>
          <a:ln w="19050">
            <a:solidFill>
              <a:srgbClr val="422100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31800" y="908720"/>
            <a:ext cx="234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331808" y="1484784"/>
            <a:ext cx="144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1210848" y="1411818"/>
            <a:ext cx="719752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119279" y="1077119"/>
            <a:ext cx="60654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C00000"/>
                </a:solidFill>
                <a:latin typeface="Verdana" pitchFamily="34" charset="0"/>
              </a:rPr>
              <a:t>F</a:t>
            </a:r>
            <a:r>
              <a:rPr lang="en-US" sz="1600" b="1" baseline="-25000" dirty="0">
                <a:solidFill>
                  <a:srgbClr val="C00000"/>
                </a:solidFill>
                <a:latin typeface="Verdana" pitchFamily="34" charset="0"/>
              </a:rPr>
              <a:t>A</a:t>
            </a:r>
            <a:endParaRPr lang="ru-RU" sz="1600" b="1" baseline="-25000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9512" y="1412776"/>
            <a:ext cx="50405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en-US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27435" y="2132856"/>
            <a:ext cx="144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 flipH="1" flipV="1">
            <a:off x="1208244" y="2141423"/>
            <a:ext cx="719752" cy="1588"/>
          </a:xfrm>
          <a:prstGeom prst="straightConnector1">
            <a:avLst/>
          </a:prstGeom>
          <a:ln w="38100">
            <a:solidFill>
              <a:srgbClr val="422100"/>
            </a:solidFill>
            <a:headEnd type="arrow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835696" y="2564904"/>
            <a:ext cx="57606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Verdana" pitchFamily="34" charset="0"/>
                <a:sym typeface="Symbol"/>
              </a:rPr>
              <a:t></a:t>
            </a:r>
            <a:endParaRPr lang="ru-RU" b="1" baseline="-25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557189" y="1805583"/>
            <a:ext cx="57606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Verdana" pitchFamily="34" charset="0"/>
                <a:sym typeface="Symbol"/>
              </a:rPr>
              <a:t>V</a:t>
            </a:r>
            <a:endParaRPr lang="ru-RU" b="1" baseline="-25000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226308" name="Object 4"/>
          <p:cNvGraphicFramePr>
            <a:graphicFrameLocks noChangeAspect="1"/>
          </p:cNvGraphicFramePr>
          <p:nvPr/>
        </p:nvGraphicFramePr>
        <p:xfrm>
          <a:off x="3059837" y="3429000"/>
          <a:ext cx="115473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8" name="Формула" r:id="rId7" imgW="583920" imgH="215640" progId="Equation.3">
                  <p:embed/>
                </p:oleObj>
              </mc:Choice>
              <mc:Fallback>
                <p:oleObj name="Формула" r:id="rId7" imgW="58392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7" y="3429000"/>
                        <a:ext cx="1154736" cy="43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"/>
          <p:cNvGraphicFramePr>
            <a:graphicFrameLocks noChangeAspect="1"/>
          </p:cNvGraphicFramePr>
          <p:nvPr/>
        </p:nvGraphicFramePr>
        <p:xfrm>
          <a:off x="3059832" y="4005064"/>
          <a:ext cx="122941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9" name="Формула" r:id="rId9" imgW="622080" imgH="215640" progId="Equation.3">
                  <p:embed/>
                </p:oleObj>
              </mc:Choice>
              <mc:Fallback>
                <p:oleObj name="Формула" r:id="rId9" imgW="62208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005064"/>
                        <a:ext cx="1229412" cy="43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0" name="Object 4"/>
          <p:cNvGraphicFramePr>
            <a:graphicFrameLocks noChangeAspect="1"/>
          </p:cNvGraphicFramePr>
          <p:nvPr/>
        </p:nvGraphicFramePr>
        <p:xfrm>
          <a:off x="5076061" y="3448298"/>
          <a:ext cx="2057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0" name="Формула" r:id="rId11" imgW="1041120" imgH="215640" progId="Equation.3">
                  <p:embed/>
                </p:oleObj>
              </mc:Choice>
              <mc:Fallback>
                <p:oleObj name="Формула" r:id="rId11" imgW="104112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61" y="3448298"/>
                        <a:ext cx="2057400" cy="43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Стрелка вправо 42"/>
          <p:cNvSpPr/>
          <p:nvPr/>
        </p:nvSpPr>
        <p:spPr>
          <a:xfrm>
            <a:off x="4572005" y="350100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5400000">
            <a:off x="3924727" y="3932262"/>
            <a:ext cx="1008112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6311" name="Object 7"/>
          <p:cNvGraphicFramePr>
            <a:graphicFrameLocks noChangeAspect="1"/>
          </p:cNvGraphicFramePr>
          <p:nvPr/>
        </p:nvGraphicFramePr>
        <p:xfrm>
          <a:off x="5076061" y="4077072"/>
          <a:ext cx="22161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1" name="Формула" r:id="rId13" imgW="1117440" imgH="203040" progId="Equation.3">
                  <p:embed/>
                </p:oleObj>
              </mc:Choice>
              <mc:Fallback>
                <p:oleObj name="Формула" r:id="rId13" imgW="111744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61" y="4077072"/>
                        <a:ext cx="2216150" cy="412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Овал 46"/>
          <p:cNvSpPr/>
          <p:nvPr/>
        </p:nvSpPr>
        <p:spPr>
          <a:xfrm>
            <a:off x="6122273" y="3448298"/>
            <a:ext cx="1044000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6156181" y="4077072"/>
            <a:ext cx="28803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6982177" y="4077072"/>
            <a:ext cx="288032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 стрелкой 50"/>
          <p:cNvCxnSpPr>
            <a:stCxn id="47" idx="5"/>
            <a:endCxn id="49" idx="0"/>
          </p:cNvCxnSpPr>
          <p:nvPr/>
        </p:nvCxnSpPr>
        <p:spPr>
          <a:xfrm rot="16200000" flipH="1">
            <a:off x="6939789" y="3890668"/>
            <a:ext cx="259998" cy="11281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48" idx="7"/>
            <a:endCxn id="49" idx="1"/>
          </p:cNvCxnSpPr>
          <p:nvPr/>
        </p:nvCxnSpPr>
        <p:spPr>
          <a:xfrm rot="5400000" flipH="1" flipV="1">
            <a:off x="6713195" y="3829181"/>
            <a:ext cx="1588" cy="62232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8782852" y="4365104"/>
            <a:ext cx="504056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422100"/>
                </a:solidFill>
                <a:latin typeface="Verdana" pitchFamily="34" charset="0"/>
              </a:rPr>
              <a:t>!</a:t>
            </a:r>
            <a:endParaRPr lang="ru-RU" sz="4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6" name="Прямая со стрелкой 45"/>
          <p:cNvCxnSpPr/>
          <p:nvPr/>
        </p:nvCxnSpPr>
        <p:spPr>
          <a:xfrm rot="5400000" flipH="1" flipV="1">
            <a:off x="7308304" y="3429000"/>
            <a:ext cx="864096" cy="864096"/>
          </a:xfrm>
          <a:prstGeom prst="bentConnector3">
            <a:avLst>
              <a:gd name="adj1" fmla="val -706"/>
            </a:avLst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28596" y="5083596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39552" y="5589240"/>
            <a:ext cx="2232248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тело плавает внутри жидкости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23528" y="5229200"/>
            <a:ext cx="432048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1.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3568" y="5229200"/>
            <a:ext cx="144016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тела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2699792" y="5229200"/>
            <a:ext cx="432048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.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131840" y="5229200"/>
            <a:ext cx="144016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тела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&gt;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А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5004048" y="5229200"/>
            <a:ext cx="432048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3.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508104" y="5229200"/>
            <a:ext cx="144016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тела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&lt;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А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059832" y="5589240"/>
            <a:ext cx="151216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тело тонет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508104" y="5589240"/>
            <a:ext cx="1512168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тело всплывает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004048" y="6309320"/>
            <a:ext cx="2448272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А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-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тела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подъемная 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7452320" y="5805264"/>
            <a:ext cx="1800200" cy="9361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плоты, суда, воздушные шары и др.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pic>
        <p:nvPicPr>
          <p:cNvPr id="226312" name="Picture 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520" y="3356992"/>
            <a:ext cx="267013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Прямоугольник 75"/>
          <p:cNvSpPr/>
          <p:nvPr/>
        </p:nvSpPr>
        <p:spPr>
          <a:xfrm>
            <a:off x="5364088" y="908720"/>
            <a:ext cx="1656184" cy="61198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давл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на нижние слои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 flipH="1" flipV="1">
            <a:off x="1368466" y="1520022"/>
            <a:ext cx="504000" cy="1588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headEnd type="none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1661200" y="1052736"/>
            <a:ext cx="60654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тр</a:t>
            </a:r>
            <a:endParaRPr lang="ru-RU" sz="1600" b="1" baseline="-25000" dirty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2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  <p:bldP spid="15" grpId="0" animBg="1"/>
      <p:bldP spid="16" grpId="0" animBg="1"/>
      <p:bldP spid="18" grpId="0" animBg="1"/>
      <p:bldP spid="19" grpId="0"/>
      <p:bldP spid="20" grpId="0" animBg="1"/>
      <p:bldP spid="21" grpId="0" animBg="1"/>
      <p:bldP spid="23" grpId="0"/>
      <p:bldP spid="33" grpId="0"/>
      <p:bldP spid="35" grpId="0"/>
      <p:bldP spid="38" grpId="0"/>
      <p:bldP spid="39" grpId="0"/>
      <p:bldP spid="43" grpId="0" animBg="1"/>
      <p:bldP spid="47" grpId="0" animBg="1"/>
      <p:bldP spid="48" grpId="0" animBg="1"/>
      <p:bldP spid="49" grpId="0" animBg="1"/>
      <p:bldP spid="55" grpId="0"/>
      <p:bldP spid="60" grpId="0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/>
      <p:bldP spid="70" grpId="0"/>
      <p:bldP spid="71" grpId="0"/>
      <p:bldP spid="76" grpId="0" animBg="1"/>
      <p:bldP spid="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Гидродинамика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36712"/>
            <a:ext cx="2304256" cy="576064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Гидродинамика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836712"/>
            <a:ext cx="6120680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раздел механики, изучающий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движение жидкостей и газов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 l="11751" t="27080" r="57402" b="14246"/>
          <a:stretch>
            <a:fillRect/>
          </a:stretch>
        </p:blipFill>
        <p:spPr bwMode="auto">
          <a:xfrm>
            <a:off x="6839744" y="3645024"/>
            <a:ext cx="2304256" cy="142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788024" y="1556792"/>
            <a:ext cx="4176464" cy="172819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Жидкость (газ) </a:t>
            </a:r>
            <a:r>
              <a:rPr lang="ru-RU" sz="1600" b="1" dirty="0">
                <a:solidFill>
                  <a:srgbClr val="422100"/>
                </a:solidFill>
              </a:rPr>
              <a:t>может быть приведена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движение различными силами: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тяж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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 P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 различных местах объема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вязк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(трение) между слоями,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движущимися с разными скоростями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0724" y="1643050"/>
            <a:ext cx="1296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Течение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8876" y="1643050"/>
            <a:ext cx="2808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движение жидкости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2157404"/>
            <a:ext cx="1296000" cy="1152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Поток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4041120"/>
            <a:ext cx="1296000" cy="108012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Линии тока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4041120"/>
            <a:ext cx="3744416" cy="108012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линии, касательные </a:t>
            </a:r>
            <a:r>
              <a:rPr lang="ru-RU" sz="1600" b="1" dirty="0">
                <a:solidFill>
                  <a:srgbClr val="422100"/>
                </a:solidFill>
              </a:rPr>
              <a:t>к которым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совпадают по направлению с векторами скоростей частиц жидкости</a:t>
            </a:r>
            <a:r>
              <a:rPr lang="ru-RU" sz="1600" b="1" dirty="0">
                <a:solidFill>
                  <a:srgbClr val="422100"/>
                </a:solidFill>
              </a:rPr>
              <a:t> в данных точках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5337264"/>
            <a:ext cx="1296000" cy="1116072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Трубка тока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5337264"/>
            <a:ext cx="3960440" cy="46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 линиям тока можно судить 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3212976"/>
            <a:ext cx="720080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Графическое представление движения жидкости (газа)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71904" y="5877272"/>
            <a:ext cx="1836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направлении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79129" y="6165264"/>
            <a:ext cx="1836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величине</a:t>
            </a:r>
            <a:endParaRPr lang="ru-RU" sz="1600" b="1" dirty="0">
              <a:solidFill>
                <a:srgbClr val="422100"/>
              </a:solidFill>
            </a:endParaRPr>
          </a:p>
        </p:txBody>
      </p:sp>
      <p:graphicFrame>
        <p:nvGraphicFramePr>
          <p:cNvPr id="227331" name="Object 3"/>
          <p:cNvGraphicFramePr>
            <a:graphicFrameLocks noChangeAspect="1"/>
          </p:cNvGraphicFramePr>
          <p:nvPr/>
        </p:nvGraphicFramePr>
        <p:xfrm>
          <a:off x="4067944" y="6021288"/>
          <a:ext cx="36260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1" name="Формула" r:id="rId4" imgW="139680" imgH="177480" progId="Equation.3">
                  <p:embed/>
                </p:oleObj>
              </mc:Choice>
              <mc:Fallback>
                <p:oleObj name="Формула" r:id="rId4" imgW="1396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6021288"/>
                        <a:ext cx="362609" cy="46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7333" name="Picture 5"/>
          <p:cNvPicPr>
            <a:picLocks noChangeAspect="1" noChangeArrowheads="1"/>
          </p:cNvPicPr>
          <p:nvPr/>
        </p:nvPicPr>
        <p:blipFill>
          <a:blip r:embed="rId6" cstate="print"/>
          <a:srcRect b="55232"/>
          <a:stretch>
            <a:fillRect/>
          </a:stretch>
        </p:blipFill>
        <p:spPr bwMode="auto">
          <a:xfrm>
            <a:off x="5814323" y="5085184"/>
            <a:ext cx="3329678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795443" y="2143116"/>
            <a:ext cx="2808000" cy="115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совокупность частиц движущейся жидкости (газа), проходящих через какую-либо площадку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/>
      <p:bldP spid="21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Виды течения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36712"/>
            <a:ext cx="1872000" cy="108012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Стационарное течение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836712"/>
            <a:ext cx="295232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форма линий тока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67544" y="2852936"/>
            <a:ext cx="3600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отдельные слои жидкости скользят друг относительно друга, не перемешиваясь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764704"/>
            <a:ext cx="2767443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339752" y="1196752"/>
            <a:ext cx="295232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расположение линий тока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39752" y="1556792"/>
            <a:ext cx="295232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     в каждой точке </a:t>
            </a:r>
          </a:p>
        </p:txBody>
      </p:sp>
      <p:graphicFrame>
        <p:nvGraphicFramePr>
          <p:cNvPr id="228354" name="Object 2"/>
          <p:cNvGraphicFramePr>
            <a:graphicFrameLocks noChangeAspect="1"/>
          </p:cNvGraphicFramePr>
          <p:nvPr/>
        </p:nvGraphicFramePr>
        <p:xfrm>
          <a:off x="2699792" y="1556792"/>
          <a:ext cx="2794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54" name="Формула" r:id="rId4" imgW="139680" imgH="177480" progId="Equation.3">
                  <p:embed/>
                </p:oleObj>
              </mc:Choice>
              <mc:Fallback>
                <p:oleObj name="Формула" r:id="rId4" imgW="1396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556792"/>
                        <a:ext cx="279400" cy="358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rot="5400000">
            <a:off x="4752874" y="1375918"/>
            <a:ext cx="1080000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311130" y="1052736"/>
            <a:ext cx="1080120" cy="620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const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2132896"/>
            <a:ext cx="3600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Ламинарное течение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58019" y="2492896"/>
            <a:ext cx="360040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слоистое</a:t>
            </a:r>
          </a:p>
        </p:txBody>
      </p:sp>
      <p:pic>
        <p:nvPicPr>
          <p:cNvPr id="228355" name="Picture 3"/>
          <p:cNvPicPr>
            <a:picLocks noChangeAspect="1" noChangeArrowheads="1"/>
          </p:cNvPicPr>
          <p:nvPr/>
        </p:nvPicPr>
        <p:blipFill>
          <a:blip r:embed="rId6" cstate="print"/>
          <a:srcRect l="12096" t="53696"/>
          <a:stretch>
            <a:fillRect/>
          </a:stretch>
        </p:blipFill>
        <p:spPr bwMode="auto">
          <a:xfrm>
            <a:off x="4644008" y="3645024"/>
            <a:ext cx="418643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/>
          <a:srcRect l="10584" b="53764"/>
          <a:stretch>
            <a:fillRect/>
          </a:stretch>
        </p:blipFill>
        <p:spPr bwMode="auto">
          <a:xfrm>
            <a:off x="251520" y="3646984"/>
            <a:ext cx="4258444" cy="133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932440" y="2852896"/>
            <a:ext cx="3600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вдоль потока происходит перемешивание слоев и образование завихрений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32440" y="2132856"/>
            <a:ext cx="3600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Турбулентное течение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22915" y="2492856"/>
            <a:ext cx="360040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вихревое</a:t>
            </a: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7" cstate="print"/>
          <a:srcRect t="42287"/>
          <a:stretch>
            <a:fillRect/>
          </a:stretch>
        </p:blipFill>
        <p:spPr bwMode="auto">
          <a:xfrm>
            <a:off x="7020272" y="5301208"/>
            <a:ext cx="2016224" cy="125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7" cstate="print"/>
          <a:srcRect b="58818"/>
          <a:stretch>
            <a:fillRect/>
          </a:stretch>
        </p:blipFill>
        <p:spPr bwMode="auto">
          <a:xfrm>
            <a:off x="107504" y="5445224"/>
            <a:ext cx="260168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35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688" y="4827984"/>
            <a:ext cx="58483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8359" name="Object 7"/>
          <p:cNvGraphicFramePr>
            <a:graphicFrameLocks noChangeAspect="1"/>
          </p:cNvGraphicFramePr>
          <p:nvPr/>
        </p:nvGraphicFramePr>
        <p:xfrm>
          <a:off x="3419872" y="4941168"/>
          <a:ext cx="103192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59" name="Формула" r:id="rId9" imgW="698400" imgH="241200" progId="Equation.3">
                  <p:embed/>
                </p:oleObj>
              </mc:Choice>
              <mc:Fallback>
                <p:oleObj name="Формула" r:id="rId9" imgW="69840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941168"/>
                        <a:ext cx="1031924" cy="36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60" name="Object 8"/>
          <p:cNvGraphicFramePr>
            <a:graphicFrameLocks noChangeAspect="1"/>
          </p:cNvGraphicFramePr>
          <p:nvPr/>
        </p:nvGraphicFramePr>
        <p:xfrm>
          <a:off x="6732240" y="4941168"/>
          <a:ext cx="12573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60" name="Формула" r:id="rId11" imgW="850680" imgH="241200" progId="Equation.3">
                  <p:embed/>
                </p:oleObj>
              </mc:Choice>
              <mc:Fallback>
                <p:oleObj name="Формула" r:id="rId11" imgW="85068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941168"/>
                        <a:ext cx="1257300" cy="36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18" grpId="0"/>
      <p:bldP spid="21" grpId="0" animBg="1"/>
      <p:bldP spid="22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Число </a:t>
            </a:r>
            <a:r>
              <a:rPr lang="ru-RU" dirty="0" err="1"/>
              <a:t>Рейнольдса</a:t>
            </a:r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640960" cy="54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843808" y="3150493"/>
            <a:ext cx="1277094" cy="45109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Re=10</a:t>
            </a:r>
            <a:r>
              <a:rPr lang="en-US" sz="1600" b="1" baseline="30000" dirty="0">
                <a:solidFill>
                  <a:srgbClr val="422100"/>
                </a:solidFill>
                <a:latin typeface="Verdana" pitchFamily="34" charset="0"/>
              </a:rPr>
              <a:t>-2</a:t>
            </a:r>
            <a:endParaRPr lang="ru-RU" sz="1600" b="1" baseline="30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32240" y="3212976"/>
            <a:ext cx="1277094" cy="45109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Re=20</a:t>
            </a:r>
            <a:endParaRPr lang="ru-RU" sz="1600" b="1" baseline="30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5877272"/>
            <a:ext cx="1277094" cy="45109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Re=1000</a:t>
            </a:r>
            <a:endParaRPr lang="ru-RU" sz="1600" b="1" baseline="30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6021288"/>
            <a:ext cx="1277094" cy="45109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Re=200</a:t>
            </a:r>
            <a:endParaRPr lang="ru-RU" sz="1600" b="1" baseline="30000" dirty="0">
              <a:solidFill>
                <a:srgbClr val="422100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Уравнение неразрывности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28861" y="764704"/>
            <a:ext cx="360040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Рассмотрим трубку тока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43600" y="764704"/>
            <a:ext cx="360040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Выберем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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скорости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43600" y="1340768"/>
            <a:ext cx="334888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через время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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t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через сечения пройдет объем жидкости</a:t>
            </a:r>
          </a:p>
        </p:txBody>
      </p:sp>
      <p:graphicFrame>
        <p:nvGraphicFramePr>
          <p:cNvPr id="229379" name="Object 3"/>
          <p:cNvGraphicFramePr>
            <a:graphicFrameLocks noChangeAspect="1"/>
          </p:cNvGraphicFramePr>
          <p:nvPr/>
        </p:nvGraphicFramePr>
        <p:xfrm>
          <a:off x="6228184" y="2204928"/>
          <a:ext cx="161195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79" name="Формула" r:id="rId3" imgW="698400" imgH="215640" progId="Equation.3">
                  <p:embed/>
                </p:oleObj>
              </mc:Choice>
              <mc:Fallback>
                <p:oleObj name="Формула" r:id="rId3" imgW="69840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2204928"/>
                        <a:ext cx="1611954" cy="50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6228184" y="2780992"/>
          <a:ext cx="17287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0" name="Формула" r:id="rId5" imgW="749160" imgH="215640" progId="Equation.3">
                  <p:embed/>
                </p:oleObj>
              </mc:Choice>
              <mc:Fallback>
                <p:oleObj name="Формула" r:id="rId5" imgW="7491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2780992"/>
                        <a:ext cx="1728787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652120" y="2276936"/>
            <a:ext cx="57606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: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2120" y="2829386"/>
            <a:ext cx="57606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: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24128" y="3429064"/>
            <a:ext cx="1368000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жидкость несжимаема</a:t>
            </a:r>
          </a:p>
        </p:txBody>
      </p:sp>
      <p:graphicFrame>
        <p:nvGraphicFramePr>
          <p:cNvPr id="229381" name="Object 5"/>
          <p:cNvGraphicFramePr>
            <a:graphicFrameLocks noChangeAspect="1"/>
          </p:cNvGraphicFramePr>
          <p:nvPr/>
        </p:nvGraphicFramePr>
        <p:xfrm>
          <a:off x="7442795" y="3429064"/>
          <a:ext cx="102711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1" name="Формула" r:id="rId7" imgW="444240" imgH="215640" progId="Equation.3">
                  <p:embed/>
                </p:oleObj>
              </mc:Choice>
              <mc:Fallback>
                <p:oleObj name="Формула" r:id="rId7" imgW="44424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795" y="3429064"/>
                        <a:ext cx="1027112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трелка вправо 17"/>
          <p:cNvSpPr/>
          <p:nvPr/>
        </p:nvSpPr>
        <p:spPr>
          <a:xfrm>
            <a:off x="8604448" y="285304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7615234" y="3122134"/>
            <a:ext cx="1836000" cy="1588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право 4"/>
          <p:cNvSpPr/>
          <p:nvPr/>
        </p:nvSpPr>
        <p:spPr>
          <a:xfrm>
            <a:off x="7020272" y="342906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9382" name="Object 6"/>
          <p:cNvGraphicFramePr>
            <a:graphicFrameLocks noChangeAspect="1"/>
          </p:cNvGraphicFramePr>
          <p:nvPr/>
        </p:nvGraphicFramePr>
        <p:xfrm>
          <a:off x="827584" y="5013176"/>
          <a:ext cx="4512668" cy="815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2" name="Формула" r:id="rId9" imgW="1206360" imgH="215640" progId="Equation.3">
                  <p:embed/>
                </p:oleObj>
              </mc:Choice>
              <mc:Fallback>
                <p:oleObj name="Формула" r:id="rId9" imgW="120636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013176"/>
                        <a:ext cx="4512668" cy="8155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5868144" y="5843364"/>
            <a:ext cx="1656184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для данной трубки тока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27584" y="4509120"/>
            <a:ext cx="4536504" cy="504056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Уравнение неразрывности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</a:rPr>
              <a:t>трубки тока (струи)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37109" y="5833839"/>
            <a:ext cx="4501008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Закон постоянства массы жидкости, </a:t>
            </a:r>
            <a:r>
              <a:rPr lang="ru-RU" sz="1600" b="1" dirty="0">
                <a:solidFill>
                  <a:srgbClr val="422100"/>
                </a:solidFill>
              </a:rPr>
              <a:t>протекающей через поперечное сечение</a:t>
            </a:r>
          </a:p>
        </p:txBody>
      </p:sp>
      <p:graphicFrame>
        <p:nvGraphicFramePr>
          <p:cNvPr id="229383" name="Object 7"/>
          <p:cNvGraphicFramePr>
            <a:graphicFrameLocks noChangeAspect="1"/>
          </p:cNvGraphicFramePr>
          <p:nvPr/>
        </p:nvGraphicFramePr>
        <p:xfrm>
          <a:off x="5846763" y="4338379"/>
          <a:ext cx="14668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3" name="Формула" r:id="rId11" imgW="634680" imgH="177480" progId="Equation.3">
                  <p:embed/>
                </p:oleObj>
              </mc:Choice>
              <mc:Fallback>
                <p:oleObj name="Формула" r:id="rId11" imgW="634680" imgH="177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6763" y="4338379"/>
                        <a:ext cx="1466850" cy="414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 стрелкой 27"/>
          <p:cNvCxnSpPr>
            <a:stCxn id="15" idx="2"/>
          </p:cNvCxnSpPr>
          <p:nvPr/>
        </p:nvCxnSpPr>
        <p:spPr>
          <a:xfrm rot="16200000" flipH="1">
            <a:off x="6217201" y="4196054"/>
            <a:ext cx="384051" cy="219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938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5536" y="1196752"/>
            <a:ext cx="513057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4" grpId="0"/>
      <p:bldP spid="15" grpId="0" animBg="1"/>
      <p:bldP spid="18" grpId="0" animBg="1"/>
      <p:bldP spid="5" grpId="0" animBg="1"/>
      <p:bldP spid="21" grpId="0" animBg="1"/>
      <p:bldP spid="22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Уравнение Бернулли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7544" y="836712"/>
            <a:ext cx="2088232" cy="72008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Идеальная жидкость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836712"/>
            <a:ext cx="1656184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физическая абстракция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836712"/>
            <a:ext cx="4176464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жидкость, в которой отсутствует сила внутреннего трения</a:t>
            </a:r>
          </a:p>
        </p:txBody>
      </p:sp>
      <p:graphicFrame>
        <p:nvGraphicFramePr>
          <p:cNvPr id="235522" name="Object 2"/>
          <p:cNvGraphicFramePr>
            <a:graphicFrameLocks noChangeAspect="1"/>
          </p:cNvGraphicFramePr>
          <p:nvPr/>
        </p:nvGraphicFramePr>
        <p:xfrm>
          <a:off x="7740352" y="1210841"/>
          <a:ext cx="11430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2" name="Формула" r:id="rId3" imgW="495000" imgH="241200" progId="Equation.3">
                  <p:embed/>
                </p:oleObj>
              </mc:Choice>
              <mc:Fallback>
                <p:oleObj name="Формула" r:id="rId3" imgW="4950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1210841"/>
                        <a:ext cx="1143000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228184" y="1700808"/>
            <a:ext cx="2915816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За время </a:t>
            </a:r>
            <a:r>
              <a:rPr lang="ru-RU" sz="1600" b="1" dirty="0">
                <a:solidFill>
                  <a:srgbClr val="422100"/>
                </a:solidFill>
                <a:sym typeface="Symbol"/>
              </a:rPr>
              <a:t></a:t>
            </a:r>
            <a:r>
              <a:rPr lang="en-US" sz="1600" b="1" dirty="0">
                <a:solidFill>
                  <a:srgbClr val="422100"/>
                </a:solidFill>
              </a:rPr>
              <a:t>t</a:t>
            </a:r>
            <a:r>
              <a:rPr lang="ru-RU" sz="1600" b="1" dirty="0">
                <a:solidFill>
                  <a:srgbClr val="422100"/>
                </a:solidFill>
              </a:rPr>
              <a:t> жидкость переместится</a:t>
            </a:r>
          </a:p>
        </p:txBody>
      </p:sp>
      <p:graphicFrame>
        <p:nvGraphicFramePr>
          <p:cNvPr id="235523" name="Object 3"/>
          <p:cNvGraphicFramePr>
            <a:graphicFrameLocks noChangeAspect="1"/>
          </p:cNvGraphicFramePr>
          <p:nvPr/>
        </p:nvGraphicFramePr>
        <p:xfrm>
          <a:off x="6303367" y="2348880"/>
          <a:ext cx="12033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3" name="Формула" r:id="rId5" imgW="520560" imgH="215640" progId="Equation.3">
                  <p:embed/>
                </p:oleObj>
              </mc:Choice>
              <mc:Fallback>
                <p:oleObj name="Формула" r:id="rId5" imgW="5205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367" y="2348880"/>
                        <a:ext cx="1203325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4" name="Object 4"/>
          <p:cNvGraphicFramePr>
            <a:graphicFrameLocks noChangeAspect="1"/>
          </p:cNvGraphicFramePr>
          <p:nvPr/>
        </p:nvGraphicFramePr>
        <p:xfrm>
          <a:off x="7668344" y="2348880"/>
          <a:ext cx="12620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4" name="Формула" r:id="rId7" imgW="545760" imgH="215640" progId="Equation.3">
                  <p:embed/>
                </p:oleObj>
              </mc:Choice>
              <mc:Fallback>
                <p:oleObj name="Формула" r:id="rId7" imgW="5457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2348880"/>
                        <a:ext cx="1262062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5" name="Object 5"/>
          <p:cNvGraphicFramePr>
            <a:graphicFrameLocks noChangeAspect="1"/>
          </p:cNvGraphicFramePr>
          <p:nvPr/>
        </p:nvGraphicFramePr>
        <p:xfrm>
          <a:off x="6300192" y="2996952"/>
          <a:ext cx="14668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5" name="Формула" r:id="rId9" imgW="634680" imgH="177480" progId="Equation.3">
                  <p:embed/>
                </p:oleObj>
              </mc:Choice>
              <mc:Fallback>
                <p:oleObj name="Формула" r:id="rId9" imgW="63468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2996952"/>
                        <a:ext cx="1466850" cy="414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7956376" y="299695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4437112"/>
            <a:ext cx="482453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По закону сохранения механической энергии</a:t>
            </a:r>
          </a:p>
        </p:txBody>
      </p:sp>
      <p:graphicFrame>
        <p:nvGraphicFramePr>
          <p:cNvPr id="235526" name="Object 6"/>
          <p:cNvGraphicFramePr>
            <a:graphicFrameLocks noChangeAspect="1"/>
          </p:cNvGraphicFramePr>
          <p:nvPr/>
        </p:nvGraphicFramePr>
        <p:xfrm>
          <a:off x="7477935" y="3501008"/>
          <a:ext cx="16129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6" name="Формула" r:id="rId11" imgW="698400" imgH="215640" progId="Equation.3">
                  <p:embed/>
                </p:oleObj>
              </mc:Choice>
              <mc:Fallback>
                <p:oleObj name="Формула" r:id="rId11" imgW="69840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935" y="3501008"/>
                        <a:ext cx="1612900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7" name="Object 7"/>
          <p:cNvGraphicFramePr>
            <a:graphicFrameLocks noChangeAspect="1"/>
          </p:cNvGraphicFramePr>
          <p:nvPr/>
        </p:nvGraphicFramePr>
        <p:xfrm>
          <a:off x="6300192" y="4149082"/>
          <a:ext cx="2808000" cy="439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7" name="Формула" r:id="rId13" imgW="1307880" imgH="203040" progId="Equation.3">
                  <p:embed/>
                </p:oleObj>
              </mc:Choice>
              <mc:Fallback>
                <p:oleObj name="Формула" r:id="rId13" imgW="13078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4149082"/>
                        <a:ext cx="2808000" cy="43972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8" name="Object 8"/>
          <p:cNvGraphicFramePr>
            <a:graphicFrameLocks noChangeAspect="1"/>
          </p:cNvGraphicFramePr>
          <p:nvPr/>
        </p:nvGraphicFramePr>
        <p:xfrm>
          <a:off x="6319035" y="3501008"/>
          <a:ext cx="10271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8" name="Формула" r:id="rId15" imgW="444240" imgH="215640" progId="Equation.3">
                  <p:embed/>
                </p:oleObj>
              </mc:Choice>
              <mc:Fallback>
                <p:oleObj name="Формула" r:id="rId15" imgW="44424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9035" y="3501008"/>
                        <a:ext cx="1027113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467544" y="4797152"/>
            <a:ext cx="2376264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Изменение полной энергии идеальной несжимаемой жидкости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4797152"/>
            <a:ext cx="2016224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Работа внешних сил по перемещению массы жидкости </a:t>
            </a:r>
            <a:r>
              <a:rPr lang="en-US" sz="1600" b="1" i="1" dirty="0">
                <a:solidFill>
                  <a:srgbClr val="422100"/>
                </a:solidFill>
              </a:rPr>
              <a:t>m</a:t>
            </a:r>
            <a:endParaRPr lang="ru-RU" sz="1600" b="1" i="1" dirty="0">
              <a:solidFill>
                <a:srgbClr val="4221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4725144"/>
            <a:ext cx="432048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35533" name="Object 13"/>
          <p:cNvGraphicFramePr>
            <a:graphicFrameLocks noChangeAspect="1"/>
          </p:cNvGraphicFramePr>
          <p:nvPr/>
        </p:nvGraphicFramePr>
        <p:xfrm>
          <a:off x="5220073" y="4869160"/>
          <a:ext cx="1224136" cy="368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3" name="Формула" r:id="rId17" imgW="723600" imgH="215640" progId="Equation.3">
                  <p:embed/>
                </p:oleObj>
              </mc:Choice>
              <mc:Fallback>
                <p:oleObj name="Формула" r:id="rId17" imgW="723600" imgH="215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3" y="4869160"/>
                        <a:ext cx="1224136" cy="36851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4" name="Object 14"/>
          <p:cNvGraphicFramePr>
            <a:graphicFrameLocks noChangeAspect="1"/>
          </p:cNvGraphicFramePr>
          <p:nvPr/>
        </p:nvGraphicFramePr>
        <p:xfrm>
          <a:off x="467544" y="5761087"/>
          <a:ext cx="3240360" cy="83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4" name="Формула" r:id="rId19" imgW="1638000" imgH="419040" progId="Equation.3">
                  <p:embed/>
                </p:oleObj>
              </mc:Choice>
              <mc:Fallback>
                <p:oleObj name="Формула" r:id="rId19" imgW="1638000" imgH="4190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761087"/>
                        <a:ext cx="3240360" cy="8362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5" name="Object 15"/>
          <p:cNvGraphicFramePr>
            <a:graphicFrameLocks noChangeAspect="1"/>
          </p:cNvGraphicFramePr>
          <p:nvPr/>
        </p:nvGraphicFramePr>
        <p:xfrm>
          <a:off x="4751388" y="5876925"/>
          <a:ext cx="2887662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5" name="Формула" r:id="rId21" imgW="1460160" imgH="419040" progId="Equation.3">
                  <p:embed/>
                </p:oleObj>
              </mc:Choice>
              <mc:Fallback>
                <p:oleObj name="Формула" r:id="rId21" imgW="146016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5876925"/>
                        <a:ext cx="2887662" cy="836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6" name="Object 16"/>
          <p:cNvGraphicFramePr>
            <a:graphicFrameLocks noChangeAspect="1"/>
          </p:cNvGraphicFramePr>
          <p:nvPr/>
        </p:nvGraphicFramePr>
        <p:xfrm>
          <a:off x="6516216" y="4868863"/>
          <a:ext cx="25114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6" name="Формула" r:id="rId23" imgW="1269720" imgH="215640" progId="Equation.3">
                  <p:embed/>
                </p:oleObj>
              </mc:Choice>
              <mc:Fallback>
                <p:oleObj name="Формула" r:id="rId23" imgW="1269720" imgH="2156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4868863"/>
                        <a:ext cx="2511425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Овал 32"/>
          <p:cNvSpPr/>
          <p:nvPr/>
        </p:nvSpPr>
        <p:spPr>
          <a:xfrm>
            <a:off x="7380312" y="4725144"/>
            <a:ext cx="504056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8521807" y="4733354"/>
            <a:ext cx="504056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380312" y="5445224"/>
            <a:ext cx="50405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sym typeface="Symbol"/>
              </a:rPr>
              <a:t></a:t>
            </a:r>
            <a:r>
              <a:rPr lang="en-US" sz="1600" b="1" dirty="0">
                <a:solidFill>
                  <a:srgbClr val="422100"/>
                </a:solidFill>
                <a:sym typeface="Symbol"/>
              </a:rPr>
              <a:t>V</a:t>
            </a:r>
            <a:r>
              <a:rPr lang="en-US" sz="1600" b="1" baseline="-25000" dirty="0">
                <a:solidFill>
                  <a:srgbClr val="422100"/>
                </a:solidFill>
                <a:sym typeface="Symbol"/>
              </a:rPr>
              <a:t>1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532440" y="5445224"/>
            <a:ext cx="50405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sym typeface="Symbol"/>
              </a:rPr>
              <a:t></a:t>
            </a:r>
            <a:r>
              <a:rPr lang="en-US" sz="1600" b="1" dirty="0">
                <a:solidFill>
                  <a:srgbClr val="422100"/>
                </a:solidFill>
                <a:sym typeface="Symbol"/>
              </a:rPr>
              <a:t>V</a:t>
            </a:r>
            <a:r>
              <a:rPr lang="en-US" sz="1600" b="1" baseline="-25000" dirty="0">
                <a:solidFill>
                  <a:srgbClr val="422100"/>
                </a:solidFill>
                <a:sym typeface="Symbol"/>
              </a:rPr>
              <a:t>2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pic>
        <p:nvPicPr>
          <p:cNvPr id="235537" name="Picture 17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96069" y="1628800"/>
            <a:ext cx="5372075" cy="286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35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35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35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4" grpId="0" animBg="1"/>
      <p:bldP spid="15" grpId="0"/>
      <p:bldP spid="25" grpId="0" animBg="1"/>
      <p:bldP spid="26" grpId="0" animBg="1"/>
      <p:bldP spid="27" grpId="0"/>
      <p:bldP spid="33" grpId="0" animBg="1"/>
      <p:bldP spid="34" grpId="0" animBg="1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sz="4000" dirty="0"/>
              <a:t>Уравнение Бернулли</a:t>
            </a:r>
          </a:p>
        </p:txBody>
      </p:sp>
      <p:graphicFrame>
        <p:nvGraphicFramePr>
          <p:cNvPr id="236546" name="Object 2"/>
          <p:cNvGraphicFramePr>
            <a:graphicFrameLocks noChangeAspect="1"/>
          </p:cNvGraphicFramePr>
          <p:nvPr/>
        </p:nvGraphicFramePr>
        <p:xfrm>
          <a:off x="2433638" y="1125538"/>
          <a:ext cx="3976687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46" name="Формула" r:id="rId3" imgW="1460160" imgH="419040" progId="Equation.3">
                  <p:embed/>
                </p:oleObj>
              </mc:Choice>
              <mc:Fallback>
                <p:oleObj name="Формула" r:id="rId3" imgW="14601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3638" y="1125538"/>
                        <a:ext cx="3976687" cy="1150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Овал 4"/>
          <p:cNvSpPr/>
          <p:nvPr/>
        </p:nvSpPr>
        <p:spPr>
          <a:xfrm>
            <a:off x="2411760" y="1340768"/>
            <a:ext cx="504056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564904"/>
            <a:ext cx="1728192" cy="504056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статическое давление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005064"/>
            <a:ext cx="2448272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определяется действием внешних сил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140968"/>
            <a:ext cx="216024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поверхность жидкости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43808" y="2564904"/>
            <a:ext cx="2088232" cy="504056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динамическое давление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2564904"/>
            <a:ext cx="2808312" cy="504056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гидростатическое давление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3140968"/>
            <a:ext cx="158417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напор</a:t>
            </a:r>
          </a:p>
        </p:txBody>
      </p:sp>
      <p:cxnSp>
        <p:nvCxnSpPr>
          <p:cNvPr id="13" name="Прямая со стрелкой 12"/>
          <p:cNvCxnSpPr>
            <a:stCxn id="5" idx="3"/>
            <a:endCxn id="7" idx="0"/>
          </p:cNvCxnSpPr>
          <p:nvPr/>
        </p:nvCxnSpPr>
        <p:spPr>
          <a:xfrm rot="5400000">
            <a:off x="1603855" y="1683181"/>
            <a:ext cx="609509" cy="115393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3203848" y="1124744"/>
            <a:ext cx="864096" cy="11521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>
            <a:stCxn id="16" idx="4"/>
            <a:endCxn id="10" idx="0"/>
          </p:cNvCxnSpPr>
          <p:nvPr/>
        </p:nvCxnSpPr>
        <p:spPr>
          <a:xfrm rot="16200000" flipH="1">
            <a:off x="3617894" y="2294874"/>
            <a:ext cx="288032" cy="25202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4243859" y="1383300"/>
            <a:ext cx="864096" cy="7920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>
            <a:stCxn id="21" idx="5"/>
            <a:endCxn id="11" idx="0"/>
          </p:cNvCxnSpPr>
          <p:nvPr/>
        </p:nvCxnSpPr>
        <p:spPr>
          <a:xfrm rot="16200000" flipH="1">
            <a:off x="5622070" y="1418729"/>
            <a:ext cx="505515" cy="178683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23528" y="4941763"/>
            <a:ext cx="4608512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Для горизонтальной трубы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51520" y="692696"/>
            <a:ext cx="4608512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Общий случай</a:t>
            </a:r>
          </a:p>
        </p:txBody>
      </p:sp>
      <p:graphicFrame>
        <p:nvGraphicFramePr>
          <p:cNvPr id="236547" name="Object 3"/>
          <p:cNvGraphicFramePr>
            <a:graphicFrameLocks noChangeAspect="1"/>
          </p:cNvGraphicFramePr>
          <p:nvPr/>
        </p:nvGraphicFramePr>
        <p:xfrm>
          <a:off x="3003550" y="5590431"/>
          <a:ext cx="283527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47" name="Формула" r:id="rId5" imgW="1041120" imgH="419040" progId="Equation.3">
                  <p:embed/>
                </p:oleObj>
              </mc:Choice>
              <mc:Fallback>
                <p:oleObj name="Формула" r:id="rId5" imgW="104112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5590431"/>
                        <a:ext cx="2835275" cy="1150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467544" y="5661843"/>
            <a:ext cx="1152128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= h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28596" y="5013771"/>
            <a:ext cx="871540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940152" y="3212976"/>
            <a:ext cx="2160240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давление столба жидкости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6" grpId="0" animBg="1"/>
      <p:bldP spid="21" grpId="0" animBg="1"/>
      <p:bldP spid="28" grpId="0"/>
      <p:bldP spid="31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rmAutofit/>
          </a:bodyPr>
          <a:lstStyle/>
          <a:p>
            <a:r>
              <a:rPr lang="ru-RU" sz="3400" dirty="0"/>
              <a:t>Следствия из уравнения Бернулли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63649" y="83671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764704"/>
            <a:ext cx="741682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Расчет давления в узком сечении потока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5949280"/>
            <a:ext cx="3782335" cy="36004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Трубка 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Вентури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2496" y="4005063"/>
            <a:ext cx="3734607" cy="193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7571" name="Object 3"/>
          <p:cNvGraphicFramePr>
            <a:graphicFrameLocks noChangeAspect="1"/>
          </p:cNvGraphicFramePr>
          <p:nvPr/>
        </p:nvGraphicFramePr>
        <p:xfrm>
          <a:off x="827584" y="1988840"/>
          <a:ext cx="26876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1" name="Формула" r:id="rId4" imgW="1358640" imgH="431640" progId="Equation.3">
                  <p:embed/>
                </p:oleObj>
              </mc:Choice>
              <mc:Fallback>
                <p:oleObj name="Формула" r:id="rId4" imgW="13586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988840"/>
                        <a:ext cx="2687637" cy="8620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2" name="Object 4"/>
          <p:cNvGraphicFramePr>
            <a:graphicFrameLocks noChangeAspect="1"/>
          </p:cNvGraphicFramePr>
          <p:nvPr/>
        </p:nvGraphicFramePr>
        <p:xfrm>
          <a:off x="827584" y="1268760"/>
          <a:ext cx="16446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2" name="Формула" r:id="rId6" imgW="711000" imgH="215640" progId="Equation.3">
                  <p:embed/>
                </p:oleObj>
              </mc:Choice>
              <mc:Fallback>
                <p:oleObj name="Формула" r:id="rId6" imgW="71100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268760"/>
                        <a:ext cx="1644650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3" name="Object 5"/>
          <p:cNvGraphicFramePr>
            <a:graphicFrameLocks noChangeAspect="1"/>
          </p:cNvGraphicFramePr>
          <p:nvPr/>
        </p:nvGraphicFramePr>
        <p:xfrm>
          <a:off x="3923928" y="2132856"/>
          <a:ext cx="10287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3" name="Формула" r:id="rId8" imgW="444240" imgH="215640" progId="Equation.3">
                  <p:embed/>
                </p:oleObj>
              </mc:Choice>
              <mc:Fallback>
                <p:oleObj name="Формула" r:id="rId8" imgW="44424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2132856"/>
                        <a:ext cx="1028700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4" name="Object 6"/>
          <p:cNvGraphicFramePr>
            <a:graphicFrameLocks noChangeAspect="1"/>
          </p:cNvGraphicFramePr>
          <p:nvPr/>
        </p:nvGraphicFramePr>
        <p:xfrm>
          <a:off x="3481247" y="1268760"/>
          <a:ext cx="102711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4" name="Формула" r:id="rId10" imgW="444240" imgH="215640" progId="Equation.3">
                  <p:embed/>
                </p:oleObj>
              </mc:Choice>
              <mc:Fallback>
                <p:oleObj name="Формула" r:id="rId10" imgW="4442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1247" y="1268760"/>
                        <a:ext cx="1027112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Прямая со стрелкой 17"/>
          <p:cNvCxnSpPr/>
          <p:nvPr/>
        </p:nvCxnSpPr>
        <p:spPr>
          <a:xfrm>
            <a:off x="2483616" y="1627212"/>
            <a:ext cx="93625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483768" y="1231208"/>
            <a:ext cx="936104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&gt;S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10800000" flipV="1">
            <a:off x="2339752" y="1700808"/>
            <a:ext cx="1297954" cy="43204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563888" y="2420888"/>
            <a:ext cx="360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7576" name="Object 8"/>
          <p:cNvGraphicFramePr>
            <a:graphicFrameLocks noChangeAspect="1"/>
          </p:cNvGraphicFramePr>
          <p:nvPr/>
        </p:nvGraphicFramePr>
        <p:xfrm>
          <a:off x="899592" y="4653136"/>
          <a:ext cx="4049907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6" name="Формула" r:id="rId12" imgW="1396800" imgH="393480" progId="Equation.3">
                  <p:embed/>
                </p:oleObj>
              </mc:Choice>
              <mc:Fallback>
                <p:oleObj name="Формула" r:id="rId12" imgW="139680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653136"/>
                        <a:ext cx="4049907" cy="115212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331640" y="3356992"/>
            <a:ext cx="3744416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Способ измерения скорости жидкости внутри трубы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899592" y="342900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31640" y="6093296"/>
            <a:ext cx="3744416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манометры</a:t>
            </a:r>
          </a:p>
        </p:txBody>
      </p:sp>
      <p:pic>
        <p:nvPicPr>
          <p:cNvPr id="237580" name="Picture 12"/>
          <p:cNvPicPr>
            <a:picLocks noChangeAspect="1" noChangeArrowheads="1"/>
          </p:cNvPicPr>
          <p:nvPr/>
        </p:nvPicPr>
        <p:blipFill>
          <a:blip r:embed="rId14" cstate="print"/>
          <a:srcRect l="15251" t="3571" r="18082" b="14286"/>
          <a:stretch>
            <a:fillRect/>
          </a:stretch>
        </p:blipFill>
        <p:spPr bwMode="auto">
          <a:xfrm>
            <a:off x="5141804" y="1268760"/>
            <a:ext cx="38352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 animBg="1"/>
      <p:bldP spid="36" grpId="0" animBg="1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rmAutofit/>
          </a:bodyPr>
          <a:lstStyle/>
          <a:p>
            <a:r>
              <a:rPr lang="ru-RU" sz="3400" dirty="0"/>
              <a:t>Следствия из уравнения Бернулли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1562" y="1711523"/>
            <a:ext cx="5774934" cy="334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3649" y="83671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764704"/>
            <a:ext cx="741682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Измерение статического и динамического давлений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61562" y="1340768"/>
            <a:ext cx="5760640" cy="36004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Трубки Пито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5063918"/>
            <a:ext cx="2808312" cy="28800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для течений жидкостей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5445224"/>
            <a:ext cx="5760640" cy="11521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А — манометр статического давления;</a:t>
            </a:r>
          </a:p>
          <a:p>
            <a:r>
              <a:rPr lang="ru-RU" sz="1600" b="1" dirty="0">
                <a:solidFill>
                  <a:srgbClr val="422100"/>
                </a:solidFill>
              </a:rPr>
              <a:t>В — манометр полного давления;</a:t>
            </a:r>
          </a:p>
          <a:p>
            <a:r>
              <a:rPr lang="ru-RU" sz="1600" b="1" dirty="0">
                <a:solidFill>
                  <a:srgbClr val="422100"/>
                </a:solidFill>
              </a:rPr>
              <a:t>С — дифференциальный манометр, измеряющий скоростной напор в миллиметрах ртутного (водяного) столба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6176" y="5063918"/>
            <a:ext cx="2880320" cy="28800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для течений жидкостей</a:t>
            </a:r>
          </a:p>
        </p:txBody>
      </p:sp>
      <p:graphicFrame>
        <p:nvGraphicFramePr>
          <p:cNvPr id="238594" name="Object 2"/>
          <p:cNvGraphicFramePr>
            <a:graphicFrameLocks noChangeAspect="1"/>
          </p:cNvGraphicFramePr>
          <p:nvPr/>
        </p:nvGraphicFramePr>
        <p:xfrm>
          <a:off x="323528" y="1196752"/>
          <a:ext cx="268763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94" name="Формула" r:id="rId4" imgW="1358640" imgH="431640" progId="Equation.3">
                  <p:embed/>
                </p:oleObj>
              </mc:Choice>
              <mc:Fallback>
                <p:oleObj name="Формула" r:id="rId4" imgW="13586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196752"/>
                        <a:ext cx="2687637" cy="8620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5" name="Object 3"/>
          <p:cNvGraphicFramePr>
            <a:graphicFrameLocks noChangeAspect="1"/>
          </p:cNvGraphicFramePr>
          <p:nvPr/>
        </p:nvGraphicFramePr>
        <p:xfrm>
          <a:off x="755576" y="2564904"/>
          <a:ext cx="18081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95" name="Формула" r:id="rId6" imgW="914400" imgH="228600" progId="Equation.3">
                  <p:embed/>
                </p:oleObj>
              </mc:Choice>
              <mc:Fallback>
                <p:oleObj name="Формула" r:id="rId6" imgW="9144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564904"/>
                        <a:ext cx="1808162" cy="4572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трелка вправо 13"/>
          <p:cNvSpPr/>
          <p:nvPr/>
        </p:nvSpPr>
        <p:spPr>
          <a:xfrm rot="5400000">
            <a:off x="1403628" y="1988860"/>
            <a:ext cx="504056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212976"/>
            <a:ext cx="2808312" cy="11521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статическое давление уравновешивается Р</a:t>
            </a:r>
            <a:r>
              <a:rPr lang="ru-RU" sz="1600" b="1" baseline="-25000" dirty="0">
                <a:solidFill>
                  <a:srgbClr val="422100"/>
                </a:solidFill>
              </a:rPr>
              <a:t>0</a:t>
            </a:r>
            <a:r>
              <a:rPr lang="ru-RU" sz="1600" b="1" dirty="0">
                <a:solidFill>
                  <a:srgbClr val="422100"/>
                </a:solidFill>
              </a:rPr>
              <a:t> и давлением столба жидкости в трубе манометра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2483768" y="3140968"/>
            <a:ext cx="1368152" cy="36004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51520" y="4365104"/>
            <a:ext cx="2808312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динамическое давление: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кин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 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пот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sym typeface="Symbol"/>
              </a:rPr>
              <a:t>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5229200"/>
            <a:ext cx="2196752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высота подъема – мера энергии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 flipH="1" flipV="1">
            <a:off x="2051720" y="2708920"/>
            <a:ext cx="2520280" cy="223224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8596" name="Object 4"/>
          <p:cNvGraphicFramePr>
            <a:graphicFrameLocks noChangeAspect="1"/>
          </p:cNvGraphicFramePr>
          <p:nvPr/>
        </p:nvGraphicFramePr>
        <p:xfrm>
          <a:off x="1907704" y="5157192"/>
          <a:ext cx="1296144" cy="634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96" name="Формула" r:id="rId8" imgW="863280" imgH="419040" progId="Equation.3">
                  <p:embed/>
                </p:oleObj>
              </mc:Choice>
              <mc:Fallback>
                <p:oleObj name="Формула" r:id="rId8" imgW="8632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157192"/>
                        <a:ext cx="1296144" cy="63482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8" name="Object 6"/>
          <p:cNvGraphicFramePr>
            <a:graphicFrameLocks noChangeAspect="1"/>
          </p:cNvGraphicFramePr>
          <p:nvPr/>
        </p:nvGraphicFramePr>
        <p:xfrm>
          <a:off x="373063" y="5805264"/>
          <a:ext cx="1991630" cy="851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98" name="Формула" r:id="rId10" imgW="990360" imgH="419040" progId="Equation.3">
                  <p:embed/>
                </p:oleObj>
              </mc:Choice>
              <mc:Fallback>
                <p:oleObj name="Формула" r:id="rId10" imgW="99036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5805264"/>
                        <a:ext cx="1991630" cy="85112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Следствия из уравнения Бернулли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2696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63649" y="836712"/>
            <a:ext cx="43204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422100"/>
                </a:solidFill>
                <a:latin typeface="Verdana" pitchFamily="34" charset="0"/>
              </a:rPr>
              <a:t>3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764704"/>
            <a:ext cx="741682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Истечение жидкости из сосуда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 cstate="print"/>
          <a:srcRect l="19767" t="10687" r="9207" b="12862"/>
          <a:stretch>
            <a:fillRect/>
          </a:stretch>
        </p:blipFill>
        <p:spPr bwMode="auto">
          <a:xfrm>
            <a:off x="5000597" y="1000108"/>
            <a:ext cx="4143403" cy="237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88066" y="1214422"/>
            <a:ext cx="4284000" cy="150019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Способ измерения скорости истечения жидкости из отверстия, расположенного в сосуде </a:t>
            </a:r>
            <a:br>
              <a:rPr lang="ru-RU" sz="1600" b="1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на глубине 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 относительно поверхности жидкости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293890" name="Object 2"/>
          <p:cNvGraphicFramePr>
            <a:graphicFrameLocks noChangeAspect="1"/>
          </p:cNvGraphicFramePr>
          <p:nvPr/>
        </p:nvGraphicFramePr>
        <p:xfrm>
          <a:off x="583167" y="4722864"/>
          <a:ext cx="4346023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890" name="Формула" r:id="rId4" imgW="1752480" imgH="431640" progId="Equation.3">
                  <p:embed/>
                </p:oleObj>
              </mc:Choice>
              <mc:Fallback>
                <p:oleObj name="Формула" r:id="rId4" imgW="17524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167" y="4722864"/>
                        <a:ext cx="4346023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571472" y="5937310"/>
            <a:ext cx="2520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71472" y="6080186"/>
            <a:ext cx="2556000" cy="661182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для жидкости в сечении 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en-US" sz="1600" b="1" baseline="-25000">
                <a:solidFill>
                  <a:srgbClr val="422100"/>
                </a:solidFill>
                <a:latin typeface="Verdana" pitchFamily="34" charset="0"/>
              </a:rPr>
              <a:t>1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301884" y="5937310"/>
            <a:ext cx="1620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301884" y="6080186"/>
            <a:ext cx="1620000" cy="661182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в сечении 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ru-RU" sz="1600" b="1" baseline="-2500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357952" y="4864946"/>
            <a:ext cx="927106" cy="785818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3072596" y="4937972"/>
            <a:ext cx="927106" cy="785818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3891" name="Object 3"/>
          <p:cNvGraphicFramePr>
            <a:graphicFrameLocks noChangeAspect="1"/>
          </p:cNvGraphicFramePr>
          <p:nvPr/>
        </p:nvGraphicFramePr>
        <p:xfrm>
          <a:off x="6156176" y="4437112"/>
          <a:ext cx="18891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891" name="Формула" r:id="rId6" imgW="761760" imgH="431640" progId="Equation.3">
                  <p:embed/>
                </p:oleObj>
              </mc:Choice>
              <mc:Fallback>
                <p:oleObj name="Формула" r:id="rId6" imgW="7617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4437112"/>
                        <a:ext cx="1889125" cy="1079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892" name="Object 4"/>
          <p:cNvGraphicFramePr>
            <a:graphicFrameLocks noChangeAspect="1"/>
          </p:cNvGraphicFramePr>
          <p:nvPr/>
        </p:nvGraphicFramePr>
        <p:xfrm>
          <a:off x="642910" y="2857496"/>
          <a:ext cx="12620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892" name="Формула" r:id="rId8" imgW="545760" imgH="215640" progId="Equation.3">
                  <p:embed/>
                </p:oleObj>
              </mc:Choice>
              <mc:Fallback>
                <p:oleObj name="Формула" r:id="rId8" imgW="5457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857496"/>
                        <a:ext cx="1262063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893" name="Object 5"/>
          <p:cNvGraphicFramePr>
            <a:graphicFrameLocks noChangeAspect="1"/>
          </p:cNvGraphicFramePr>
          <p:nvPr/>
        </p:nvGraphicFramePr>
        <p:xfrm>
          <a:off x="2428860" y="2857496"/>
          <a:ext cx="12319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893" name="Формула" r:id="rId10" imgW="533160" imgH="215640" progId="Equation.3">
                  <p:embed/>
                </p:oleObj>
              </mc:Choice>
              <mc:Fallback>
                <p:oleObj name="Формула" r:id="rId10" imgW="5331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2857496"/>
                        <a:ext cx="1231900" cy="503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 стрелкой 24"/>
          <p:cNvCxnSpPr/>
          <p:nvPr/>
        </p:nvCxnSpPr>
        <p:spPr>
          <a:xfrm>
            <a:off x="1972936" y="3112754"/>
            <a:ext cx="432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884734" y="3789040"/>
            <a:ext cx="1714512" cy="4286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пренебрегаем</a:t>
            </a:r>
            <a:endParaRPr lang="ru-RU" sz="1600" b="1" baseline="-25000" dirty="0">
              <a:solidFill>
                <a:srgbClr val="422100"/>
              </a:solidFill>
            </a:endParaRPr>
          </a:p>
        </p:txBody>
      </p:sp>
      <p:cxnSp>
        <p:nvCxnSpPr>
          <p:cNvPr id="22" name="Прямая со стрелкой 21"/>
          <p:cNvCxnSpPr>
            <a:stCxn id="23" idx="0"/>
            <a:endCxn id="20" idx="2"/>
          </p:cNvCxnSpPr>
          <p:nvPr/>
        </p:nvCxnSpPr>
        <p:spPr>
          <a:xfrm rot="5400000" flipH="1" flipV="1">
            <a:off x="1481099" y="4464253"/>
            <a:ext cx="507476" cy="14306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331640" y="4725144"/>
            <a:ext cx="792088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 animBg="1"/>
      <p:bldP spid="17" grpId="0" animBg="1"/>
      <p:bldP spid="20" grpId="0"/>
      <p:bldP spid="2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13410</TotalTime>
  <Words>1468</Words>
  <Application>Microsoft Office PowerPoint</Application>
  <PresentationFormat>Экран (4:3)</PresentationFormat>
  <Paragraphs>321</Paragraphs>
  <Slides>21</Slides>
  <Notes>21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Verdana</vt:lpstr>
      <vt:lpstr>Тема Office</vt:lpstr>
      <vt:lpstr>Формула</vt:lpstr>
      <vt:lpstr>Элементы механики жидкостей и газов</vt:lpstr>
      <vt:lpstr>Механика жидкостей и газов</vt:lpstr>
      <vt:lpstr>Механика жидкостей и газов</vt:lpstr>
      <vt:lpstr>Свойства жидкостей и газов</vt:lpstr>
      <vt:lpstr>Давление жидкости</vt:lpstr>
      <vt:lpstr>Гидростатическое давление</vt:lpstr>
      <vt:lpstr>Сообщающиеся сосуды</vt:lpstr>
      <vt:lpstr>Закон Паскаля</vt:lpstr>
      <vt:lpstr>Гидростатический парадокс</vt:lpstr>
      <vt:lpstr>Гидростатический парадокс</vt:lpstr>
      <vt:lpstr>Гидравлический пресс</vt:lpstr>
      <vt:lpstr>Закон Архимеда</vt:lpstr>
      <vt:lpstr>Гидродинамика</vt:lpstr>
      <vt:lpstr>Виды течения</vt:lpstr>
      <vt:lpstr>Число Рейнольдса</vt:lpstr>
      <vt:lpstr>Уравнение неразрывности</vt:lpstr>
      <vt:lpstr>Уравнение Бернулли</vt:lpstr>
      <vt:lpstr>Уравнение Бернулли</vt:lpstr>
      <vt:lpstr>Следствия из уравнения Бернулли</vt:lpstr>
      <vt:lpstr>Следствия из уравнения Бернулли</vt:lpstr>
      <vt:lpstr>Следствия из уравнения Бернулли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bakh</dc:creator>
  <cp:lastModifiedBy>Admin</cp:lastModifiedBy>
  <cp:revision>751</cp:revision>
  <dcterms:created xsi:type="dcterms:W3CDTF">2010-05-04T13:24:54Z</dcterms:created>
  <dcterms:modified xsi:type="dcterms:W3CDTF">2023-10-12T11:11:25Z</dcterms:modified>
</cp:coreProperties>
</file>