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1" r:id="rId3"/>
    <p:sldId id="340" r:id="rId4"/>
    <p:sldId id="338" r:id="rId5"/>
    <p:sldId id="339" r:id="rId6"/>
    <p:sldId id="341" r:id="rId7"/>
    <p:sldId id="342" r:id="rId8"/>
    <p:sldId id="343" r:id="rId9"/>
    <p:sldId id="344" r:id="rId10"/>
    <p:sldId id="291" r:id="rId11"/>
    <p:sldId id="345" r:id="rId12"/>
    <p:sldId id="346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80DE0-36E4-4242-B8B1-CDCF0DE4331A}" type="datetimeFigureOut">
              <a:rPr lang="ru-RU" smtClean="0"/>
              <a:pPr/>
              <a:t>02.02.2026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7407E-9692-4130-97A8-BD3143C38E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63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380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194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31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47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610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744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050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CE79-5AAE-4F4E-940B-985709EC18D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520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56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</a:p>
          <a:p>
            <a:pPr marL="0" indent="0">
              <a:buNone/>
            </a:pPr>
            <a:r>
              <a:rPr lang="ru-RU" baseline="0" dirty="0"/>
              <a:t>Основной просьбой со стороны подразделений было увеличить пространство презентации. Нам тоже показалось логичным и правильным, за счет уменьшения ширины корешка увеличить пространство для контента.</a:t>
            </a:r>
          </a:p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86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E4C47-9BED-4949-9D13-6F093DE64716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EF238-3DA0-422A-AD7A-2D0DD6E53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D21B2-11E4-4516-87BC-63227136F27A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3BF8-49CC-4EAC-AFBC-F7E758C4C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EB047-3413-4B9C-A953-A4945A50E975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BD8D-43B3-4772-AF63-A00193B1D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7D21F-3C7A-494A-857C-938812861D90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65E1C-29DF-4591-94A1-B37A62046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6AF0B-C812-445F-A702-9B87C92B21B1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298D-2E94-462F-8C87-7D7E279E0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5624-B6B4-4D25-B37F-7136267B97AB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9C29E-353C-4C96-9478-FFDDAC0D8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29E73-099D-4FF7-95F1-8AB03185DBF1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FBCD5-1944-4569-932E-FEA17757C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6E0F-C55A-410C-AD10-FC9DEC321AD5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D4EBA-21C1-4BAE-BB00-389791EA3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0B9E3-1C80-4D5D-AC03-D311F17558E7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4699-D84E-42FA-B2E6-4C0AECCE2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5D1A9-7C8B-4BBA-B353-BBEA29FE319E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CE5BC-C9A7-437F-A33A-DB99EBD32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B9440-B8E2-4217-AA55-CE742068857B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6800-D73F-4AE4-A6D3-F0CB3D7FD8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AD91BA-0A65-4CB7-AB0C-2CEC1986D916}" type="datetimeFigureOut">
              <a:rPr lang="ru-RU"/>
              <a:pPr>
                <a:defRPr/>
              </a:pPr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657A86-FB4B-47D5-926D-2CBD39EA0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09732FE-DEE9-D328-81B8-A59F2E95793F}"/>
              </a:ext>
            </a:extLst>
          </p:cNvPr>
          <p:cNvSpPr/>
          <p:nvPr/>
        </p:nvSpPr>
        <p:spPr>
          <a:xfrm>
            <a:off x="-6057" y="92294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9703" y="2986858"/>
            <a:ext cx="8892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кафедры стоматологии постдипломного образования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Института фундаментальной медицины и биологии КФУ до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2030 г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905" y="484754"/>
            <a:ext cx="1043052" cy="186259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16A433D4-CC8B-426F-905D-DC4977CC8C0A}"/>
              </a:ext>
            </a:extLst>
          </p:cNvPr>
          <p:cNvSpPr txBox="1"/>
          <p:nvPr/>
        </p:nvSpPr>
        <p:spPr>
          <a:xfrm>
            <a:off x="4965556" y="4863717"/>
            <a:ext cx="4046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Романов Максим Михайлович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и.о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заведующего кафедрой,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 медицинских наук, доцент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1AFD7322-6BBA-44D9-839B-F98ADE48328E}"/>
              </a:ext>
            </a:extLst>
          </p:cNvPr>
          <p:cNvSpPr txBox="1"/>
          <p:nvPr/>
        </p:nvSpPr>
        <p:spPr>
          <a:xfrm>
            <a:off x="2411859" y="6341759"/>
            <a:ext cx="4032250" cy="3794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0840" y="1100137"/>
            <a:ext cx="4464050" cy="102552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/>
          </a:p>
        </p:txBody>
      </p:sp>
      <p:pic>
        <p:nvPicPr>
          <p:cNvPr id="12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02" y="1420859"/>
            <a:ext cx="29305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E95ABBF-9521-49CE-B8DA-741CA0C9D69E}"/>
              </a:ext>
            </a:extLst>
          </p:cNvPr>
          <p:cNvSpPr txBox="1"/>
          <p:nvPr/>
        </p:nvSpPr>
        <p:spPr>
          <a:xfrm>
            <a:off x="1684535" y="168820"/>
            <a:ext cx="70456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Миссия кафедры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xmlns="" id="{347A0E0C-2B64-4266-BC8B-518DB5ADD1E7}"/>
              </a:ext>
            </a:extLst>
          </p:cNvPr>
          <p:cNvSpPr/>
          <p:nvPr/>
        </p:nvSpPr>
        <p:spPr>
          <a:xfrm>
            <a:off x="1369103" y="886465"/>
            <a:ext cx="73611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Подготовка высококвалифицированных кадров для стоматологии с компетенциями в области современных методов диагностики и лечения заболеваний челюстно-лицевой области.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9840FBD4-4925-4AFF-B660-CF3A8A9B1146}"/>
              </a:ext>
            </a:extLst>
          </p:cNvPr>
          <p:cNvSpPr/>
          <p:nvPr/>
        </p:nvSpPr>
        <p:spPr>
          <a:xfrm>
            <a:off x="5049655" y="2295271"/>
            <a:ext cx="2152779" cy="20386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652319B-1E34-4A6C-BE92-2E56E527A31A}"/>
              </a:ext>
            </a:extLst>
          </p:cNvPr>
          <p:cNvSpPr/>
          <p:nvPr/>
        </p:nvSpPr>
        <p:spPr>
          <a:xfrm>
            <a:off x="5519665" y="3088991"/>
            <a:ext cx="1332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Научная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A533B11B-D578-41DD-8E9B-97DDA4791B66}"/>
              </a:ext>
            </a:extLst>
          </p:cNvPr>
          <p:cNvSpPr/>
          <p:nvPr/>
        </p:nvSpPr>
        <p:spPr>
          <a:xfrm>
            <a:off x="3016326" y="2312815"/>
            <a:ext cx="2112566" cy="20386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D1C05120-B901-4A98-9DCE-3446752C0F9A}"/>
              </a:ext>
            </a:extLst>
          </p:cNvPr>
          <p:cNvSpPr/>
          <p:nvPr/>
        </p:nvSpPr>
        <p:spPr>
          <a:xfrm>
            <a:off x="2952830" y="3129915"/>
            <a:ext cx="2239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Образовательная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B86D3BEE-FC0C-45B0-B7BD-D632E5B366DF}"/>
              </a:ext>
            </a:extLst>
          </p:cNvPr>
          <p:cNvSpPr/>
          <p:nvPr/>
        </p:nvSpPr>
        <p:spPr>
          <a:xfrm>
            <a:off x="4047316" y="4118559"/>
            <a:ext cx="2130605" cy="203862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7DE6AD8A-B5A6-482A-890F-78C7194528FE}"/>
              </a:ext>
            </a:extLst>
          </p:cNvPr>
          <p:cNvSpPr/>
          <p:nvPr/>
        </p:nvSpPr>
        <p:spPr>
          <a:xfrm>
            <a:off x="4250543" y="4875866"/>
            <a:ext cx="1724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Клиническая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24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E95ABBF-9521-49CE-B8DA-741CA0C9D69E}"/>
              </a:ext>
            </a:extLst>
          </p:cNvPr>
          <p:cNvSpPr txBox="1"/>
          <p:nvPr/>
        </p:nvSpPr>
        <p:spPr>
          <a:xfrm>
            <a:off x="1542509" y="220223"/>
            <a:ext cx="70456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Миссия кафедры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xmlns="" id="{347A0E0C-2B64-4266-BC8B-518DB5ADD1E7}"/>
              </a:ext>
            </a:extLst>
          </p:cNvPr>
          <p:cNvSpPr/>
          <p:nvPr/>
        </p:nvSpPr>
        <p:spPr>
          <a:xfrm>
            <a:off x="1356916" y="882351"/>
            <a:ext cx="73611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Подготовка высококвалифицированных кадров для стоматологии с компетенциями в области современных методов диагностики и лечения заболеваний челюстно-лицевой области.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9840FBD4-4925-4AFF-B660-CF3A8A9B1146}"/>
              </a:ext>
            </a:extLst>
          </p:cNvPr>
          <p:cNvSpPr/>
          <p:nvPr/>
        </p:nvSpPr>
        <p:spPr>
          <a:xfrm>
            <a:off x="4759164" y="2483787"/>
            <a:ext cx="2152779" cy="20386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652319B-1E34-4A6C-BE92-2E56E527A31A}"/>
              </a:ext>
            </a:extLst>
          </p:cNvPr>
          <p:cNvSpPr/>
          <p:nvPr/>
        </p:nvSpPr>
        <p:spPr>
          <a:xfrm>
            <a:off x="5222454" y="3362250"/>
            <a:ext cx="1332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Научная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A533B11B-D578-41DD-8E9B-97DDA4791B66}"/>
              </a:ext>
            </a:extLst>
          </p:cNvPr>
          <p:cNvSpPr/>
          <p:nvPr/>
        </p:nvSpPr>
        <p:spPr>
          <a:xfrm>
            <a:off x="2765398" y="2558872"/>
            <a:ext cx="2112566" cy="20386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D1C05120-B901-4A98-9DCE-3446752C0F9A}"/>
              </a:ext>
            </a:extLst>
          </p:cNvPr>
          <p:cNvSpPr/>
          <p:nvPr/>
        </p:nvSpPr>
        <p:spPr>
          <a:xfrm>
            <a:off x="2701902" y="3395529"/>
            <a:ext cx="2239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Образовательная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B86D3BEE-FC0C-45B0-B7BD-D632E5B366DF}"/>
              </a:ext>
            </a:extLst>
          </p:cNvPr>
          <p:cNvSpPr/>
          <p:nvPr/>
        </p:nvSpPr>
        <p:spPr>
          <a:xfrm>
            <a:off x="3844409" y="4042858"/>
            <a:ext cx="2130605" cy="203862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7DE6AD8A-B5A6-482A-890F-78C7194528FE}"/>
              </a:ext>
            </a:extLst>
          </p:cNvPr>
          <p:cNvSpPr/>
          <p:nvPr/>
        </p:nvSpPr>
        <p:spPr>
          <a:xfrm>
            <a:off x="4079384" y="4908769"/>
            <a:ext cx="1724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Клиническая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4845818-CF4B-49A3-9578-1D0A26C255E9}"/>
              </a:ext>
            </a:extLst>
          </p:cNvPr>
          <p:cNvSpPr/>
          <p:nvPr/>
        </p:nvSpPr>
        <p:spPr>
          <a:xfrm>
            <a:off x="1209064" y="2167665"/>
            <a:ext cx="2230548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Повышение профессионального уровня ППС/</a:t>
            </a:r>
          </a:p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привлечение молодых кадров</a:t>
            </a:r>
            <a:endParaRPr lang="ru-RU" sz="14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97FD2C0F-E5CD-45E6-95FF-08C478376180}"/>
              </a:ext>
            </a:extLst>
          </p:cNvPr>
          <p:cNvSpPr/>
          <p:nvPr/>
        </p:nvSpPr>
        <p:spPr>
          <a:xfrm>
            <a:off x="6730187" y="2196202"/>
            <a:ext cx="2268829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Совместные научные проекты с кафедрами                   </a:t>
            </a:r>
            <a:r>
              <a:rPr lang="ru-RU" sz="1400" dirty="0" err="1">
                <a:solidFill>
                  <a:schemeClr val="accent5">
                    <a:lumMod val="75000"/>
                  </a:schemeClr>
                </a:solidFill>
              </a:rPr>
              <a:t>ИФМиБ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, НИЛ, структурными подразделениями КФУ</a:t>
            </a:r>
            <a:endParaRPr lang="ru-RU" sz="1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97B2C15-0CA9-4AB8-AB77-2EF50A648447}"/>
              </a:ext>
            </a:extLst>
          </p:cNvPr>
          <p:cNvSpPr/>
          <p:nvPr/>
        </p:nvSpPr>
        <p:spPr>
          <a:xfrm>
            <a:off x="3439612" y="5894801"/>
            <a:ext cx="316489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Внедрение в клиническую практику МСЧ КФУ научно-обоснованных методов диагностики и лечения</a:t>
            </a:r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27" name="Рисунок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388280" y="5765741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1303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C986FF0-673C-4D55-9C13-6389E36E84E2}"/>
              </a:ext>
            </a:extLst>
          </p:cNvPr>
          <p:cNvSpPr txBox="1"/>
          <p:nvPr/>
        </p:nvSpPr>
        <p:spPr>
          <a:xfrm>
            <a:off x="971600" y="267540"/>
            <a:ext cx="66028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Общие сведения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xmlns="" id="{00C7498C-9D13-4AA0-84A1-DA9DA0391268}"/>
              </a:ext>
            </a:extLst>
          </p:cNvPr>
          <p:cNvSpPr/>
          <p:nvPr/>
        </p:nvSpPr>
        <p:spPr>
          <a:xfrm>
            <a:off x="1327214" y="867571"/>
            <a:ext cx="72745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Территориальное расположение:</a:t>
            </a:r>
          </a:p>
          <a:p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Многофункциональная стоматологическая поликлиника КФУ) (Копылова, 4а)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Клинические базы кафедры:</a:t>
            </a:r>
          </a:p>
          <a:p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038DECD-A568-4A0F-9AC0-16AF7886ABFD}"/>
              </a:ext>
            </a:extLst>
          </p:cNvPr>
          <p:cNvSpPr/>
          <p:nvPr/>
        </p:nvSpPr>
        <p:spPr>
          <a:xfrm>
            <a:off x="1304148" y="2610683"/>
            <a:ext cx="67952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Многофункциональная стоматологическая поликлиника КФУ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Стоматологический центр «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Имплантстом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поликлиника № 9 «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Азино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поликлиника № 9 «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Дербышки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стоматологическая поликлиника № 9 на Сабане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стоматологическая поликлиника № 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Республиканская стоматологическая поликлиника МЗ РТ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поликлиника Горки-2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«Дантист-К»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Таланид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«Спектр»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Алгадент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Альфарстом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Tx/>
              <a:buChar char="•"/>
              <a:defRPr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23066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7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84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FEA781A-4352-41FF-AF76-410D690CBF9C}"/>
              </a:ext>
            </a:extLst>
          </p:cNvPr>
          <p:cNvSpPr txBox="1"/>
          <p:nvPr/>
        </p:nvSpPr>
        <p:spPr>
          <a:xfrm>
            <a:off x="1874838" y="81724"/>
            <a:ext cx="660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Образовательная политика кафедры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xmlns="" id="{10FBA0C5-2EAC-4022-9744-08699945FF76}"/>
              </a:ext>
            </a:extLst>
          </p:cNvPr>
          <p:cNvSpPr/>
          <p:nvPr/>
        </p:nvSpPr>
        <p:spPr>
          <a:xfrm>
            <a:off x="1450049" y="592445"/>
            <a:ext cx="7274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Кафедра участвует в обучении по программам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ординатуры 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(6 программ):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31.08.72 Стоматология общей практики, 31.08.73 Стоматология терапевтическая, 31.08.74 Стоматология ортопедическая, 31.08.75 Стоматология хирургическая, 31.08.76 Стоматология детская, 31.08.77 Ортодонтия.</a:t>
            </a:r>
            <a:endParaRPr lang="ru-RU" sz="1600" dirty="0"/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xmlns="" id="{7FC9AB68-57D5-4B3F-9201-556D7ECF3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049" y="1871664"/>
            <a:ext cx="65264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Количество ординаторов по направлениям 2025/26.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xmlns="" id="{61A3DE07-845E-4968-9FDE-91D8A0762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347764"/>
              </p:ext>
            </p:extLst>
          </p:nvPr>
        </p:nvGraphicFramePr>
        <p:xfrm>
          <a:off x="2514746" y="2214847"/>
          <a:ext cx="5323013" cy="4643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6525">
                  <a:extLst>
                    <a:ext uri="{9D8B030D-6E8A-4147-A177-3AD203B41FA5}">
                      <a16:colId xmlns:a16="http://schemas.microsoft.com/office/drawing/2014/main" xmlns="" val="3877019196"/>
                    </a:ext>
                  </a:extLst>
                </a:gridCol>
                <a:gridCol w="1916525">
                  <a:extLst>
                    <a:ext uri="{9D8B030D-6E8A-4147-A177-3AD203B41FA5}">
                      <a16:colId xmlns:a16="http://schemas.microsoft.com/office/drawing/2014/main" xmlns="" val="2923516719"/>
                    </a:ext>
                  </a:extLst>
                </a:gridCol>
                <a:gridCol w="1489963">
                  <a:extLst>
                    <a:ext uri="{9D8B030D-6E8A-4147-A177-3AD203B41FA5}">
                      <a16:colId xmlns:a16="http://schemas.microsoft.com/office/drawing/2014/main" xmlns="" val="1213721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обучения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Направление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ординаторов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765172198"/>
                  </a:ext>
                </a:extLst>
              </a:tr>
              <a:tr h="251322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 обучения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общей практики</a:t>
                      </a: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139509297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терапевтическая</a:t>
                      </a: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086467713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хирургическая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1324765508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ортопедическая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229547576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детская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111651845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Ортодонтия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705143843"/>
                  </a:ext>
                </a:extLst>
              </a:tr>
              <a:tr h="5754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2940594062"/>
                  </a:ext>
                </a:extLst>
              </a:tr>
              <a:tr h="282873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год обучения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общей практики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4287378439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терапевтическая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52729491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хирургическая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295830387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ортопедическая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2549053619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Стоматология детская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2894799110"/>
                  </a:ext>
                </a:extLst>
              </a:tr>
              <a:tr h="282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Ортодонтия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157214760"/>
                  </a:ext>
                </a:extLst>
              </a:tr>
              <a:tr h="28287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501042084"/>
                  </a:ext>
                </a:extLst>
              </a:tr>
              <a:tr h="28287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КОЛИЧЕСТВО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109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071" marR="54071" marT="0" marB="0"/>
                </a:tc>
                <a:extLst>
                  <a:ext uri="{0D108BD9-81ED-4DB2-BD59-A6C34878D82A}">
                    <a16:rowId xmlns:a16="http://schemas.microsoft.com/office/drawing/2014/main" xmlns="" val="3494917308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9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15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1487C4D-5DA2-4547-952E-4860517D6F37}"/>
              </a:ext>
            </a:extLst>
          </p:cNvPr>
          <p:cNvSpPr txBox="1"/>
          <p:nvPr/>
        </p:nvSpPr>
        <p:spPr>
          <a:xfrm>
            <a:off x="1874838" y="365412"/>
            <a:ext cx="660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Образовательная политика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2945662-8FE0-437D-82D4-460BD60349F0}"/>
              </a:ext>
            </a:extLst>
          </p:cNvPr>
          <p:cNvSpPr/>
          <p:nvPr/>
        </p:nvSpPr>
        <p:spPr>
          <a:xfrm>
            <a:off x="3491880" y="991966"/>
            <a:ext cx="3734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Преподаваемые дисциплины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FD5BD9F-E424-4281-AC0D-45367C22D7A7}"/>
              </a:ext>
            </a:extLst>
          </p:cNvPr>
          <p:cNvSpPr/>
          <p:nvPr/>
        </p:nvSpPr>
        <p:spPr>
          <a:xfrm>
            <a:off x="1847334" y="1886770"/>
            <a:ext cx="6597503" cy="4140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общей практики- 31.08.72.  и ДПО: циклы ПП, СЦ, ТУ.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терапевтической- 31.08.73 и ДПО: циклы ПП, СЦ, ТУ.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хирургической-31.08.74 и ДПО: циклы ПП, СЦ, ТУ.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ортопедической-31.08.75 и ДПО: циклы ПП, СЦ, ТУ.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стоматологии детской -31.08.76 и ДПО: циклы ПП, СЦ, ТУ.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Ординатура: по Ортодонтии-31.08.77 и ДПО: циклы ПП, СЦ, ТУ.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7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62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25ACCB-9304-4BD8-8330-01823C413628}"/>
              </a:ext>
            </a:extLst>
          </p:cNvPr>
          <p:cNvSpPr txBox="1"/>
          <p:nvPr/>
        </p:nvSpPr>
        <p:spPr>
          <a:xfrm>
            <a:off x="2107379" y="-25758"/>
            <a:ext cx="660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Образовательная политика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E74AE5B-EA2D-4F39-A0BF-F7B3EE2094B9}"/>
              </a:ext>
            </a:extLst>
          </p:cNvPr>
          <p:cNvSpPr/>
          <p:nvPr/>
        </p:nvSpPr>
        <p:spPr>
          <a:xfrm>
            <a:off x="1213254" y="435907"/>
            <a:ext cx="766838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аспектам диагностики и лечения осложненного кариеса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интра-ор.камера,микроскоп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лазер,инструменты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боры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клинической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эндодонтии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интраор.камера,микроскоп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лазер,инструменты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боры ,файлы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аспектам физиотерапевтического лечения в стоматологии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камера,физитерапевтич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оборудование,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заболеваниям слизистой оболочки полости рта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камера,микроскоп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лазер,инструменты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CAM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технологии в ортопедической стоматологии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интраор.сканер,сканер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зуботехнический, фрезер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зуботезнический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зубовречебный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принтер, инструменты, боры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прецизионному ортопедическому лечению в стоматологии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интраор.камера,микроскоп,инструменты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функциональной диагностике в  стоматологии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камера,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аксиограф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гнатометр,электромиограф,инструменты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технологиям в ортодонтии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камера,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CAM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оборудование инструменты,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дентальной  имплантологии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стомат.установка,физидиспенсер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современным технологиям изготовления зубных протезов на имплантатах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стомат.установка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интраор.сканер,сканер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зуботехнический, фрезер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зуботезнический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зубовречебный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принтер, инструменты, боры и .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520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C66260E-5803-47C0-AB87-CF45D0063331}"/>
              </a:ext>
            </a:extLst>
          </p:cNvPr>
          <p:cNvSpPr txBox="1"/>
          <p:nvPr/>
        </p:nvSpPr>
        <p:spPr>
          <a:xfrm>
            <a:off x="2300294" y="989339"/>
            <a:ext cx="622982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Кадровая и молодежная политика</a:t>
            </a:r>
          </a:p>
        </p:txBody>
      </p:sp>
      <p:graphicFrame>
        <p:nvGraphicFramePr>
          <p:cNvPr id="14" name="Таблица 9">
            <a:extLst>
              <a:ext uri="{FF2B5EF4-FFF2-40B4-BE49-F238E27FC236}">
                <a16:creationId xmlns:a16="http://schemas.microsoft.com/office/drawing/2014/main" xmlns="" id="{DBB2CE48-18E2-4BF4-99CE-C91BFEF82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813209"/>
              </p:ext>
            </p:extLst>
          </p:nvPr>
        </p:nvGraphicFramePr>
        <p:xfrm>
          <a:off x="2429951" y="2492896"/>
          <a:ext cx="5970516" cy="2579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xmlns="" val="1872599692"/>
                    </a:ext>
                  </a:extLst>
                </a:gridCol>
                <a:gridCol w="7704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63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7790">
                  <a:extLst>
                    <a:ext uri="{9D8B030D-6E8A-4147-A177-3AD203B41FA5}">
                      <a16:colId xmlns:a16="http://schemas.microsoft.com/office/drawing/2014/main" xmlns="" val="3804961830"/>
                    </a:ext>
                  </a:extLst>
                </a:gridCol>
                <a:gridCol w="754980">
                  <a:extLst>
                    <a:ext uri="{9D8B030D-6E8A-4147-A177-3AD203B41FA5}">
                      <a16:colId xmlns:a16="http://schemas.microsoft.com/office/drawing/2014/main" xmlns="" val="4086514695"/>
                    </a:ext>
                  </a:extLst>
                </a:gridCol>
                <a:gridCol w="758700">
                  <a:extLst>
                    <a:ext uri="{9D8B030D-6E8A-4147-A177-3AD203B41FA5}">
                      <a16:colId xmlns:a16="http://schemas.microsoft.com/office/drawing/2014/main" xmlns="" val="551243428"/>
                    </a:ext>
                  </a:extLst>
                </a:gridCol>
              </a:tblGrid>
              <a:tr h="53691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0200573"/>
                  </a:ext>
                </a:extLst>
              </a:tr>
              <a:tr h="28322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ставок ППС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192475101"/>
                  </a:ext>
                </a:extLst>
              </a:tr>
              <a:tr h="26217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ППС (всего)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867662378"/>
                  </a:ext>
                </a:extLst>
              </a:tr>
              <a:tr h="26217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ППС (основные сотрудники)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217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ППС (совместители)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3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возраст ППС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491434028"/>
                  </a:ext>
                </a:extLst>
              </a:tr>
              <a:tr h="679655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Остепененность</a:t>
                      </a: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ППС, %</a:t>
                      </a:r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том  числе докторов наук/кандидатов наук, </a:t>
                      </a:r>
                      <a:r>
                        <a:rPr lang="ru-RU" sz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абс</a:t>
                      </a:r>
                      <a:r>
                        <a:rPr lang="ru-RU" sz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endParaRPr lang="en-US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86%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86% </a:t>
                      </a:r>
                      <a:endParaRPr lang="en-US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2664733380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392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C5EE67D-F082-40E5-94B2-FB3D052B8652}"/>
              </a:ext>
            </a:extLst>
          </p:cNvPr>
          <p:cNvSpPr txBox="1"/>
          <p:nvPr/>
        </p:nvSpPr>
        <p:spPr>
          <a:xfrm>
            <a:off x="1524710" y="815571"/>
            <a:ext cx="75106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Научно-исследовательская политика</a:t>
            </a:r>
          </a:p>
        </p:txBody>
      </p:sp>
      <p:graphicFrame>
        <p:nvGraphicFramePr>
          <p:cNvPr id="14" name="Объект 3">
            <a:extLst>
              <a:ext uri="{FF2B5EF4-FFF2-40B4-BE49-F238E27FC236}">
                <a16:creationId xmlns:a16="http://schemas.microsoft.com/office/drawing/2014/main" xmlns="" id="{00EDE82B-2ACA-4AE8-BFB0-7FA61E1AAD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337306"/>
              </p:ext>
            </p:extLst>
          </p:nvPr>
        </p:nvGraphicFramePr>
        <p:xfrm>
          <a:off x="1821525" y="2295563"/>
          <a:ext cx="6656143" cy="3237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3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2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860825768"/>
                    </a:ext>
                  </a:extLst>
                </a:gridCol>
              </a:tblGrid>
              <a:tr h="283064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2025/26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2026/27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2027/28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2028/29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2029/30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публикаций</a:t>
                      </a:r>
                    </a:p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Scopus, </a:t>
                      </a:r>
                      <a:r>
                        <a:rPr lang="en-US" sz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r>
                        <a:rPr lang="en-US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публикаций (РИНЦ/ВАК)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04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патентов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320019610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 учебно-методических пособий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сотрудников в конференциях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4267083634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615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7A148A2-A4D5-4105-9A8B-CE5ACED64C11}"/>
              </a:ext>
            </a:extLst>
          </p:cNvPr>
          <p:cNvSpPr txBox="1"/>
          <p:nvPr/>
        </p:nvSpPr>
        <p:spPr>
          <a:xfrm>
            <a:off x="1689369" y="890922"/>
            <a:ext cx="75106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Научно-исследовательская политика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E90180-28EC-6DFC-5CA3-4607B82ED918}"/>
              </a:ext>
            </a:extLst>
          </p:cNvPr>
          <p:cNvSpPr txBox="1"/>
          <p:nvPr/>
        </p:nvSpPr>
        <p:spPr>
          <a:xfrm>
            <a:off x="1746749" y="5099328"/>
            <a:ext cx="21418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accent5">
                    <a:lumMod val="75000"/>
                  </a:schemeClr>
                </a:solidFill>
              </a:rPr>
              <a:t>Количество публикаций на 1 ППС в год (</a:t>
            </a:r>
            <a:r>
              <a:rPr lang="ru-RU" sz="1500" i="1" dirty="0">
                <a:solidFill>
                  <a:schemeClr val="accent5">
                    <a:lumMod val="75000"/>
                  </a:schemeClr>
                </a:solidFill>
              </a:rPr>
              <a:t>РИНЦ, </a:t>
            </a:r>
            <a:r>
              <a:rPr lang="en-US" sz="1500" i="1" dirty="0">
                <a:solidFill>
                  <a:schemeClr val="accent5">
                    <a:lumMod val="75000"/>
                  </a:schemeClr>
                </a:solidFill>
              </a:rPr>
              <a:t>RSCI, Scopus</a:t>
            </a:r>
            <a:r>
              <a:rPr lang="ru-RU" sz="1500" i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1500" i="1" dirty="0" err="1">
                <a:solidFill>
                  <a:schemeClr val="accent5">
                    <a:lumMod val="75000"/>
                  </a:schemeClr>
                </a:solidFill>
              </a:rPr>
              <a:t>WoS</a:t>
            </a:r>
            <a:r>
              <a:rPr lang="en-US" sz="1500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sz="15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B533D35-BF4A-2141-62E4-436F3DF80D0C}"/>
              </a:ext>
            </a:extLst>
          </p:cNvPr>
          <p:cNvSpPr txBox="1"/>
          <p:nvPr/>
        </p:nvSpPr>
        <p:spPr>
          <a:xfrm>
            <a:off x="5527121" y="5063036"/>
            <a:ext cx="697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t-RU" b="1" dirty="0">
                <a:solidFill>
                  <a:srgbClr val="FF0000"/>
                </a:solidFill>
              </a:rPr>
              <a:t>2027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9E9E979-A9B4-D85F-BBA3-083D1F25BD90}"/>
              </a:ext>
            </a:extLst>
          </p:cNvPr>
          <p:cNvSpPr txBox="1"/>
          <p:nvPr/>
        </p:nvSpPr>
        <p:spPr>
          <a:xfrm>
            <a:off x="5228116" y="5825937"/>
            <a:ext cx="3452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     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tt-RU" b="1" dirty="0">
                <a:solidFill>
                  <a:schemeClr val="accent5">
                    <a:lumMod val="75000"/>
                  </a:schemeClr>
                </a:solidFill>
              </a:rPr>
              <a:t>1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	           	          </a:t>
            </a:r>
            <a:r>
              <a:rPr lang="tt-RU" b="1" dirty="0">
                <a:solidFill>
                  <a:schemeClr val="accent5">
                    <a:lumMod val="75000"/>
                  </a:schemeClr>
                </a:solidFill>
              </a:rPr>
              <a:t>1.5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xmlns="" id="{9E6D96BD-B8C8-742D-BAC9-50DC7C6126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33777" y="328214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21186" y="5045258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2025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64561" y="585102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0.</a:t>
            </a:r>
            <a:r>
              <a:rPr lang="tt-RU" b="1" dirty="0">
                <a:solidFill>
                  <a:schemeClr val="accent5">
                    <a:lumMod val="75000"/>
                  </a:schemeClr>
                </a:solidFill>
              </a:rPr>
              <a:t>6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8AFA763-2CD8-3039-1F7C-2F0080513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610" y="5229924"/>
            <a:ext cx="256055" cy="9327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DE4C7B-26CA-273B-FA0E-BF644382CB5E}"/>
              </a:ext>
            </a:extLst>
          </p:cNvPr>
          <p:cNvSpPr txBox="1"/>
          <p:nvPr/>
        </p:nvSpPr>
        <p:spPr>
          <a:xfrm>
            <a:off x="7601484" y="5066266"/>
            <a:ext cx="697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t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2030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C6314751-130C-4CAB-8925-1EE0BEE96436}"/>
              </a:ext>
            </a:extLst>
          </p:cNvPr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26" name="Рисунок 38">
            <a:extLst>
              <a:ext uri="{FF2B5EF4-FFF2-40B4-BE49-F238E27FC236}">
                <a16:creationId xmlns:a16="http://schemas.microsoft.com/office/drawing/2014/main" xmlns="" id="{62790854-A170-494D-998D-059DA2491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" name="Объект 3">
            <a:extLst>
              <a:ext uri="{FF2B5EF4-FFF2-40B4-BE49-F238E27FC236}">
                <a16:creationId xmlns:a16="http://schemas.microsoft.com/office/drawing/2014/main" xmlns="" id="{8A83068D-BF18-4CE1-AB4E-92FAF75E0C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843392"/>
              </p:ext>
            </p:extLst>
          </p:nvPr>
        </p:nvGraphicFramePr>
        <p:xfrm>
          <a:off x="1746749" y="1371035"/>
          <a:ext cx="6656143" cy="3237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3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2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860825768"/>
                    </a:ext>
                  </a:extLst>
                </a:gridCol>
              </a:tblGrid>
              <a:tr h="283064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2025/26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2026/27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2027/28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2028/29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2029/30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публикаций</a:t>
                      </a:r>
                    </a:p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Scopus, </a:t>
                      </a:r>
                      <a:r>
                        <a:rPr lang="en-US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публикаций (РИНЦ/ВАК)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04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патентов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320019610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 учебно-методических пособий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816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 сотрудников в конференциях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4267083634"/>
                  </a:ext>
                </a:extLst>
              </a:tr>
            </a:tbl>
          </a:graphicData>
        </a:graphic>
      </p:graphicFrame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294CC8EB-B14F-42B6-823C-6DD97F86F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260" y="5182222"/>
            <a:ext cx="256055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68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29" y="56883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4139AA-6EC5-44D0-BF8F-ACCE45AB1C70}"/>
              </a:ext>
            </a:extLst>
          </p:cNvPr>
          <p:cNvSpPr txBox="1"/>
          <p:nvPr/>
        </p:nvSpPr>
        <p:spPr>
          <a:xfrm>
            <a:off x="1645049" y="746684"/>
            <a:ext cx="75106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Научно-исследовательская политика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xmlns="" id="{CE31387A-F9A5-4E3E-BEE2-E27CC324FCC9}"/>
              </a:ext>
            </a:extLst>
          </p:cNvPr>
          <p:cNvSpPr/>
          <p:nvPr/>
        </p:nvSpPr>
        <p:spPr>
          <a:xfrm>
            <a:off x="1390091" y="1702233"/>
            <a:ext cx="7576588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Научные контакты: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Центральный научно-исследовательский институт стоматологии и челюстно-лицевой хирургии МЗ РФ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-Институт повышения квалификации врачей федерального медико-биологического агентства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-НИИ медицинских материалов и имплантатов с памятью формы Сибирского физико-технического института при Томском государственном университете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-НИИ эпидемиологии и микробиологии им.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Н.Гамалеи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-Казанская  академия ветеринарной медицины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им.Баумана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-Башкирский государственный медицинский университет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-Казанский государственный медицинский университет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-Первый медицинский университет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им.Сеченова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-Московский медико-стоматологический университет и др.</a:t>
            </a:r>
          </a:p>
          <a:p>
            <a:pPr algn="just"/>
            <a:endParaRPr lang="ru-RU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Международное сотрудничество и контакты с зарубежными специалистами:</a:t>
            </a:r>
          </a:p>
          <a:p>
            <a:pPr algn="just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Тюбингенский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университет , Университетская клиника (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проф.Хайнер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Вебер), Германия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центр прецизионного зубного протезирования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SAE-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искровая эрозия,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CAD-CAM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проф.Гюнтер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Рюбелинг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Бремерхафен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Берлин, Германия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Иерусалимский университет, (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проф.Савранский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Ф.З.), Израиль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последипломного образования в сфере здравоохранения Республики Таджикистан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НАО «Казахский национальный медицинский университет имени С.Д.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Асфендиярова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Казахстан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Киргизско-российский славянский университет имени Б. Ельцина, Киргизия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1103313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969963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094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00467" y="646418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20223"/>
            <a:ext cx="524805" cy="114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68" y="2366838"/>
            <a:ext cx="493908" cy="102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638B04F-451C-4BA6-83AD-5DDBA429A79D}"/>
              </a:ext>
            </a:extLst>
          </p:cNvPr>
          <p:cNvSpPr txBox="1"/>
          <p:nvPr/>
        </p:nvSpPr>
        <p:spPr>
          <a:xfrm>
            <a:off x="1403648" y="421936"/>
            <a:ext cx="830643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002060"/>
                </a:solidFill>
                <a:cs typeface="+mn-cs"/>
              </a:rPr>
              <a:t>Финансовая политика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44F98AA5-BC97-4B0A-8CDD-39CD5F452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12050"/>
              </p:ext>
            </p:extLst>
          </p:nvPr>
        </p:nvGraphicFramePr>
        <p:xfrm>
          <a:off x="837562" y="1392116"/>
          <a:ext cx="8306438" cy="5344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6419">
                  <a:extLst>
                    <a:ext uri="{9D8B030D-6E8A-4147-A177-3AD203B41FA5}">
                      <a16:colId xmlns:a16="http://schemas.microsoft.com/office/drawing/2014/main" xmlns="" val="372943035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56710874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33048654"/>
                    </a:ext>
                  </a:extLst>
                </a:gridCol>
                <a:gridCol w="1127481">
                  <a:extLst>
                    <a:ext uri="{9D8B030D-6E8A-4147-A177-3AD203B41FA5}">
                      <a16:colId xmlns:a16="http://schemas.microsoft.com/office/drawing/2014/main" xmlns="" val="3704121627"/>
                    </a:ext>
                  </a:extLst>
                </a:gridCol>
                <a:gridCol w="1159504">
                  <a:extLst>
                    <a:ext uri="{9D8B030D-6E8A-4147-A177-3AD203B41FA5}">
                      <a16:colId xmlns:a16="http://schemas.microsoft.com/office/drawing/2014/main" xmlns="" val="870261943"/>
                    </a:ext>
                  </a:extLst>
                </a:gridCol>
                <a:gridCol w="1144762">
                  <a:extLst>
                    <a:ext uri="{9D8B030D-6E8A-4147-A177-3AD203B41FA5}">
                      <a16:colId xmlns:a16="http://schemas.microsoft.com/office/drawing/2014/main" xmlns="" val="3601645734"/>
                    </a:ext>
                  </a:extLst>
                </a:gridCol>
              </a:tblGrid>
              <a:tr h="4006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Учебный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2025/26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2026/27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2027/28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2028/29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2029/30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1198079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Ординатура(1 год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обучения)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обучающийся-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274 200,00 руб.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74290972"/>
                  </a:ext>
                </a:extLst>
              </a:tr>
              <a:tr h="5558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Ординатура( 2 год обучения):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обучающийся-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260 508,00 руб.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97890232"/>
                  </a:ext>
                </a:extLst>
              </a:tr>
              <a:tr h="521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Всего ординаторов 1 и2 года обучения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62359836"/>
                  </a:ext>
                </a:extLst>
              </a:tr>
              <a:tr h="5558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переподготовка (576ч):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обучающийся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80 000,00 руб.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25132112"/>
                  </a:ext>
                </a:extLst>
              </a:tr>
              <a:tr h="78838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Сертификационные циклы (144ч):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обучающийся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40 000,00 руб.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556074"/>
                  </a:ext>
                </a:extLst>
              </a:tr>
              <a:tr h="8400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Курсы тематических усовершенствований(36ч):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обучающийся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20 000,00 руб.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1436281"/>
                  </a:ext>
                </a:extLst>
              </a:tr>
              <a:tr h="5216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Итого по кафедре,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29 968 432,00  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31 391 540,00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921 464</a:t>
                      </a: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210 880</a:t>
                      </a: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694 496</a:t>
                      </a: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99140969"/>
                  </a:ext>
                </a:extLst>
              </a:tr>
              <a:tr h="46958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Итого за 5 лет, руб.</a:t>
                      </a: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164 186 812,00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4386598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" y="0"/>
            <a:ext cx="837562" cy="6737002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prstClr val="white"/>
              </a:solidFill>
            </a:endParaRPr>
          </a:p>
        </p:txBody>
      </p:sp>
      <p:pic>
        <p:nvPicPr>
          <p:cNvPr id="16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51"/>
          <a:stretch>
            <a:fillRect/>
          </a:stretch>
        </p:blipFill>
        <p:spPr bwMode="auto">
          <a:xfrm>
            <a:off x="133350" y="188639"/>
            <a:ext cx="790951" cy="64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768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2" y="1513269"/>
            <a:ext cx="1554123" cy="6359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1196753"/>
            <a:ext cx="432928" cy="900819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691680" y="4098628"/>
            <a:ext cx="7182984" cy="86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2" tIns="60936" rIns="121872" bIns="60936">
            <a:spAutoFit/>
          </a:bodyPr>
          <a:lstStyle>
            <a:lvl1pPr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800" b="1" dirty="0">
                <a:solidFill>
                  <a:srgbClr val="FFFFFF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2_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9806</TotalTime>
  <Words>1597</Words>
  <Application>Microsoft Office PowerPoint</Application>
  <PresentationFormat>Экран (4:3)</PresentationFormat>
  <Paragraphs>410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2_Презентация1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Тамара</dc:creator>
  <cp:lastModifiedBy>Хаерова Юлия Геннадьевна</cp:lastModifiedBy>
  <cp:revision>180</cp:revision>
  <dcterms:created xsi:type="dcterms:W3CDTF">2012-02-24T04:41:03Z</dcterms:created>
  <dcterms:modified xsi:type="dcterms:W3CDTF">2026-02-02T09:05:42Z</dcterms:modified>
</cp:coreProperties>
</file>