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256" r:id="rId5"/>
    <p:sldId id="301" r:id="rId6"/>
    <p:sldId id="289" r:id="rId7"/>
    <p:sldId id="290" r:id="rId8"/>
    <p:sldId id="291" r:id="rId9"/>
    <p:sldId id="292" r:id="rId10"/>
    <p:sldId id="295" r:id="rId11"/>
    <p:sldId id="293" r:id="rId12"/>
    <p:sldId id="296" r:id="rId13"/>
    <p:sldId id="260" r:id="rId14"/>
    <p:sldId id="299" r:id="rId15"/>
    <p:sldId id="298" r:id="rId16"/>
    <p:sldId id="300" r:id="rId17"/>
    <p:sldId id="297" r:id="rId18"/>
    <p:sldId id="284" r:id="rId19"/>
  </p:sldIdLst>
  <p:sldSz cx="12192000" cy="6858000"/>
  <p:notesSz cx="6797675" cy="9926638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pos="4128" userDrawn="1">
          <p15:clr>
            <a:srgbClr val="A4A3A4"/>
          </p15:clr>
        </p15:guide>
        <p15:guide id="2" orient="horz" pos="96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A5A5"/>
    <a:srgbClr val="C0C9C2"/>
    <a:srgbClr val="BEB9AA"/>
    <a:srgbClr val="AA9D92"/>
    <a:srgbClr val="F2F1EE"/>
    <a:srgbClr val="D8D2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1" autoAdjust="0"/>
    <p:restoredTop sz="93544" autoAdjust="0"/>
  </p:normalViewPr>
  <p:slideViewPr>
    <p:cSldViewPr snapToGrid="0">
      <p:cViewPr>
        <p:scale>
          <a:sx n="89" d="100"/>
          <a:sy n="89" d="100"/>
        </p:scale>
        <p:origin x="-418" y="-58"/>
      </p:cViewPr>
      <p:guideLst>
        <p:guide orient="horz" pos="960"/>
        <p:guide pos="4128"/>
      </p:guideLst>
    </p:cSldViewPr>
  </p:slideViewPr>
  <p:outlineViewPr>
    <p:cViewPr>
      <p:scale>
        <a:sx n="33" d="100"/>
        <a:sy n="33" d="100"/>
      </p:scale>
      <p:origin x="0" y="-4027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3918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100"/>
            </a:pPr>
            <a:r>
              <a:rPr lang="ru-RU" sz="2200" b="0" dirty="0">
                <a:solidFill>
                  <a:schemeClr val="accent2">
                    <a:lumMod val="50000"/>
                  </a:schemeClr>
                </a:solidFill>
              </a:rPr>
              <a:t>Численность ППС кафедры в 2024 г</a:t>
            </a:r>
            <a:r>
              <a:rPr lang="ru-RU" sz="2200" b="0" dirty="0" smtClean="0">
                <a:solidFill>
                  <a:schemeClr val="accent2">
                    <a:lumMod val="50000"/>
                  </a:schemeClr>
                </a:solidFill>
              </a:rPr>
              <a:t>. 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Лист1!$C$1</c:f>
              <c:strCache>
                <c:ptCount val="1"/>
                <c:pt idx="0">
                  <c:v>д.н., проф.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Лист1!$B$2</c:f>
              <c:numCache>
                <c:formatCode>General</c:formatCode>
                <c:ptCount val="1"/>
                <c:pt idx="0">
                  <c:v>2024</c:v>
                </c:pt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AFB-4E40-A95D-D3D8C378818E}"/>
            </c:ext>
          </c:extLst>
        </c:ser>
        <c:ser>
          <c:idx val="1"/>
          <c:order val="1"/>
          <c:tx>
            <c:strRef>
              <c:f>Лист1!$D$1</c:f>
              <c:strCache>
                <c:ptCount val="1"/>
                <c:pt idx="0">
                  <c:v>к.н., доц.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Лист1!$B$2</c:f>
              <c:numCache>
                <c:formatCode>General</c:formatCode>
                <c:ptCount val="1"/>
                <c:pt idx="0">
                  <c:v>2024</c:v>
                </c:pt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AFB-4E40-A95D-D3D8C378818E}"/>
            </c:ext>
          </c:extLst>
        </c:ser>
        <c:ser>
          <c:idx val="2"/>
          <c:order val="2"/>
          <c:tx>
            <c:strRef>
              <c:f>Лист1!$E$1</c:f>
              <c:strCache>
                <c:ptCount val="1"/>
                <c:pt idx="0">
                  <c:v>к.н., ст. преп., асс.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Лист1!$B$2</c:f>
              <c:numCache>
                <c:formatCode>General</c:formatCode>
                <c:ptCount val="1"/>
                <c:pt idx="0">
                  <c:v>2024</c:v>
                </c:pt>
              </c:numCache>
            </c:numRef>
          </c:cat>
          <c:val>
            <c:numRef>
              <c:f>Лист1!$E$2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AFB-4E40-A95D-D3D8C37881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7238400"/>
        <c:axId val="97240192"/>
      </c:barChart>
      <c:catAx>
        <c:axId val="97238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97240192"/>
        <c:crosses val="autoZero"/>
        <c:auto val="1"/>
        <c:lblAlgn val="ctr"/>
        <c:lblOffset val="100"/>
        <c:noMultiLvlLbl val="0"/>
      </c:catAx>
      <c:valAx>
        <c:axId val="97240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effectLst/>
        </c:spPr>
        <c:txPr>
          <a:bodyPr rot="-60000000" vert="horz"/>
          <a:lstStyle/>
          <a:p>
            <a:pPr>
              <a:defRPr>
                <a:solidFill>
                  <a:schemeClr val="accent2">
                    <a:lumMod val="50000"/>
                  </a:schemeClr>
                </a:solidFill>
              </a:defRPr>
            </a:pPr>
            <a:endParaRPr lang="ru-RU"/>
          </a:p>
        </c:txPr>
        <c:crossAx val="97238400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>
                <a:solidFill>
                  <a:schemeClr val="accent2">
                    <a:lumMod val="50000"/>
                  </a:schemeClr>
                </a:solidFill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356E6020-4209-49A3-9DC4-18264096E79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E7797462-F1DD-4E64-BC14-F17A0F34B5A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73AFD89-2FB2-4AD6-BE5B-8BA0B611A84E}" type="datetime1">
              <a:rPr lang="ru-RU" smtClean="0"/>
              <a:t>24.09.2024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8075F0E3-AC70-4B5A-BCEB-9E3C021C86A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748F68B5-925F-4468-95B3-EA77C29C342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8A06BE-7519-4B21-9E1D-AE6D6E69C3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73830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2935F0F-680A-477E-89A7-E55DB4F994FC}" type="datetime1">
              <a:rPr lang="ru-RU" noProof="0" smtClean="0"/>
              <a:t>24.09.2024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A9B2C62-FE30-453D-946B-754E9E42C84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92232635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-RU"/>
              <a:t>Междустрочный интервал + номера страниц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A9B2C62-FE30-453D-946B-754E9E42C84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3754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A9B2C62-FE30-453D-946B-754E9E42C84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99104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A9B2C62-FE30-453D-946B-754E9E42C84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89653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A9B2C62-FE30-453D-946B-754E9E42C84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33885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A9B2C62-FE30-453D-946B-754E9E42C84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55374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A9B2C62-FE30-453D-946B-754E9E42C84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79430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A9B2C62-FE30-453D-946B-754E9E42C84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18600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A9B2C62-FE30-453D-946B-754E9E42C84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08568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A9B2C62-FE30-453D-946B-754E9E42C84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53416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A9B2C62-FE30-453D-946B-754E9E42C84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5854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A9B2C62-FE30-453D-946B-754E9E42C845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4367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A9B2C62-FE30-453D-946B-754E9E42C845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75400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A9B2C62-FE30-453D-946B-754E9E42C845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8336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A9B2C62-FE30-453D-946B-754E9E42C845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7464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звание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21">
            <a:extLst>
              <a:ext uri="{FF2B5EF4-FFF2-40B4-BE49-F238E27FC236}">
                <a16:creationId xmlns="" xmlns:a16="http://schemas.microsoft.com/office/drawing/2014/main" id="{F2964EA8-200F-47C5-90C2-1DBA3D6D7CD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8700" y="5078187"/>
            <a:ext cx="3222058" cy="964620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3" name="Рисунок 19">
            <a:extLst>
              <a:ext uri="{FF2B5EF4-FFF2-40B4-BE49-F238E27FC236}">
                <a16:creationId xmlns="" xmlns:a16="http://schemas.microsoft.com/office/drawing/2014/main" id="{7878E298-5074-4E51-993E-34931A897F1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21413" y="0"/>
            <a:ext cx="4941887" cy="5726113"/>
          </a:xfrm>
        </p:spPr>
        <p:txBody>
          <a:bodyPr rtlCol="0"/>
          <a:lstStyle/>
          <a:p>
            <a:pPr rtl="0"/>
            <a:endParaRPr lang="ru-RU" noProof="0"/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="" xmlns:a16="http://schemas.microsoft.com/office/drawing/2014/main" id="{42D26D0E-18C6-4DB1-B3A5-75E29BD65B17}"/>
              </a:ext>
            </a:extLst>
          </p:cNvPr>
          <p:cNvCxnSpPr>
            <a:cxnSpLocks/>
          </p:cNvCxnSpPr>
          <p:nvPr userDrawn="1"/>
        </p:nvCxnSpPr>
        <p:spPr>
          <a:xfrm>
            <a:off x="1028700" y="457211"/>
            <a:ext cx="1142999" cy="0"/>
          </a:xfrm>
          <a:prstGeom prst="line">
            <a:avLst/>
          </a:prstGeom>
          <a:noFill/>
          <a:ln w="15875" cap="flat" cmpd="sng" algn="ctr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/>
        </p:spPr>
      </p:cxn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989B90B-5C3C-4760-9360-5AE10BF87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513" y="876299"/>
            <a:ext cx="5181486" cy="224244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90000"/>
              </a:lnSpc>
              <a:defRPr lang="en-US" sz="7200">
                <a:solidFill>
                  <a:schemeClr val="accent2">
                    <a:lumMod val="50000"/>
                  </a:schemeClr>
                </a:solidFill>
                <a:ea typeface="+mn-ea"/>
                <a:cs typeface="+mn-cs"/>
              </a:defRPr>
            </a:lvl1pPr>
          </a:lstStyle>
          <a:p>
            <a:pPr marL="0" lvl="0" indent="0" rtl="0">
              <a:lnSpc>
                <a:spcPts val="6500"/>
              </a:lnSpc>
              <a:spcBef>
                <a:spcPts val="1000"/>
              </a:spcBef>
              <a:buFont typeface="Arial" panose="020B0604020202020204" pitchFamily="34" charset="0"/>
            </a:pPr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вестка дня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Текст 27">
            <a:extLst>
              <a:ext uri="{FF2B5EF4-FFF2-40B4-BE49-F238E27FC236}">
                <a16:creationId xmlns="" xmlns:a16="http://schemas.microsoft.com/office/drawing/2014/main" id="{661D25CF-5413-4949-A54A-8716608406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58050" y="2000250"/>
            <a:ext cx="4667250" cy="3398837"/>
          </a:xfrm>
        </p:spPr>
        <p:txBody>
          <a:bodyPr rtlCol="0">
            <a:normAutofit/>
          </a:bodyPr>
          <a:lstStyle>
            <a:lvl1pPr marL="0" indent="0">
              <a:lnSpc>
                <a:spcPct val="150000"/>
              </a:lnSpc>
              <a:buNone/>
              <a:defRPr sz="20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5" name="Дата 3">
            <a:extLst>
              <a:ext uri="{FF2B5EF4-FFF2-40B4-BE49-F238E27FC236}">
                <a16:creationId xmlns="" xmlns:a16="http://schemas.microsoft.com/office/drawing/2014/main" id="{224E3A4F-8479-4D38-A6D4-85F0883F37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503901B0-087A-4299-B2C8-2034E02C9E85}" type="datetime1">
              <a:rPr lang="ru-RU" noProof="0" smtClean="0"/>
              <a:t>24.09.2024</a:t>
            </a:fld>
            <a:endParaRPr lang="ru-RU" noProof="0"/>
          </a:p>
        </p:txBody>
      </p:sp>
      <p:sp>
        <p:nvSpPr>
          <p:cNvPr id="36" name="Номер слайда 5">
            <a:extLst>
              <a:ext uri="{FF2B5EF4-FFF2-40B4-BE49-F238E27FC236}">
                <a16:creationId xmlns="" xmlns:a16="http://schemas.microsoft.com/office/drawing/2014/main" id="{D5A5341A-4863-40E8-8B9A-FB4E71925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rtl="0"/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AD2FED0-CD95-48B0-B54A-1F64F952C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513" y="876299"/>
            <a:ext cx="5181486" cy="224244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7200">
                <a:solidFill>
                  <a:schemeClr val="accent2">
                    <a:lumMod val="50000"/>
                  </a:schemeClr>
                </a:solidFill>
                <a:ea typeface="+mn-ea"/>
                <a:cs typeface="+mn-cs"/>
              </a:defRPr>
            </a:lvl1pPr>
          </a:lstStyle>
          <a:p>
            <a:pPr marL="0" lvl="0" indent="0" rtl="0">
              <a:lnSpc>
                <a:spcPts val="6500"/>
              </a:lnSpc>
              <a:spcBef>
                <a:spcPts val="1000"/>
              </a:spcBef>
              <a:buFont typeface="Arial" panose="020B0604020202020204" pitchFamily="34" charset="0"/>
            </a:pPr>
            <a:r>
              <a:rPr lang="ru-RU" noProof="0"/>
              <a:t>Образец заголовка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="" xmlns:a16="http://schemas.microsoft.com/office/drawing/2014/main" id="{68EF5E91-A275-4181-9C62-BC0773AD0512}"/>
              </a:ext>
            </a:extLst>
          </p:cNvPr>
          <p:cNvCxnSpPr>
            <a:cxnSpLocks/>
          </p:cNvCxnSpPr>
          <p:nvPr userDrawn="1"/>
        </p:nvCxnSpPr>
        <p:spPr>
          <a:xfrm>
            <a:off x="1028700" y="457211"/>
            <a:ext cx="1142999" cy="0"/>
          </a:xfrm>
          <a:prstGeom prst="line">
            <a:avLst/>
          </a:prstGeom>
          <a:ln w="158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22712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ведени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Рисунок 15">
            <a:extLst>
              <a:ext uri="{FF2B5EF4-FFF2-40B4-BE49-F238E27FC236}">
                <a16:creationId xmlns="" xmlns:a16="http://schemas.microsoft.com/office/drawing/2014/main" id="{423630CA-0A51-4B04-A57B-9E412A8FCD1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847137" y="3862387"/>
            <a:ext cx="2316163" cy="2538413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16" name="Рисунок 15">
            <a:extLst>
              <a:ext uri="{FF2B5EF4-FFF2-40B4-BE49-F238E27FC236}">
                <a16:creationId xmlns="" xmlns:a16="http://schemas.microsoft.com/office/drawing/2014/main" id="{3C994AE8-9E30-418E-8361-5D851AFA42C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10300" y="3854450"/>
            <a:ext cx="2316163" cy="2538413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14" name="Рисунок 13">
            <a:extLst>
              <a:ext uri="{FF2B5EF4-FFF2-40B4-BE49-F238E27FC236}">
                <a16:creationId xmlns="" xmlns:a16="http://schemas.microsoft.com/office/drawing/2014/main" id="{3D4E5783-2917-458E-BE61-F3D5AAA8F97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10300" y="465138"/>
            <a:ext cx="4953000" cy="3090862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23" name="Текст 22">
            <a:extLst>
              <a:ext uri="{FF2B5EF4-FFF2-40B4-BE49-F238E27FC236}">
                <a16:creationId xmlns="" xmlns:a16="http://schemas.microsoft.com/office/drawing/2014/main" id="{B1D734B5-5F1C-4E34-81FF-AD75105E83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1917" y="517972"/>
            <a:ext cx="2956560" cy="1333500"/>
          </a:xfrm>
        </p:spPr>
        <p:txBody>
          <a:bodyPr rtlCol="0">
            <a:noAutofit/>
          </a:bodyPr>
          <a:lstStyle>
            <a:lvl1pPr marL="0" indent="0">
              <a:lnSpc>
                <a:spcPct val="90000"/>
              </a:lnSpc>
              <a:buNone/>
              <a:defRPr sz="88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01</a:t>
            </a:r>
          </a:p>
        </p:txBody>
      </p:sp>
      <p:sp>
        <p:nvSpPr>
          <p:cNvPr id="19" name="Текст 18">
            <a:extLst>
              <a:ext uri="{FF2B5EF4-FFF2-40B4-BE49-F238E27FC236}">
                <a16:creationId xmlns="" xmlns:a16="http://schemas.microsoft.com/office/drawing/2014/main" id="{65757DE8-43D6-4A47-ABC9-B39EC8016C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40130" y="2009775"/>
            <a:ext cx="3924300" cy="4391025"/>
          </a:xfrm>
        </p:spPr>
        <p:txBody>
          <a:bodyPr rtlCol="0">
            <a:normAutofit/>
          </a:bodyPr>
          <a:lstStyle>
            <a:lvl1pPr marL="0" indent="0">
              <a:lnSpc>
                <a:spcPct val="150000"/>
              </a:lnSpc>
              <a:buNone/>
              <a:defRPr sz="16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0" name="Дата 3">
            <a:extLst>
              <a:ext uri="{FF2B5EF4-FFF2-40B4-BE49-F238E27FC236}">
                <a16:creationId xmlns="" xmlns:a16="http://schemas.microsoft.com/office/drawing/2014/main" id="{984C97B0-0D42-4831-9ABD-390370C0F0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E2C01A0D-FF72-4447-88D0-8914B6D3AF39}" type="datetime1">
              <a:rPr lang="ru-RU" noProof="0" smtClean="0"/>
              <a:t>24.09.2024</a:t>
            </a:fld>
            <a:endParaRPr lang="ru-RU" noProof="0"/>
          </a:p>
        </p:txBody>
      </p:sp>
      <p:sp>
        <p:nvSpPr>
          <p:cNvPr id="31" name="Номер слайда 5">
            <a:extLst>
              <a:ext uri="{FF2B5EF4-FFF2-40B4-BE49-F238E27FC236}">
                <a16:creationId xmlns="" xmlns:a16="http://schemas.microsoft.com/office/drawing/2014/main" id="{CE8438DF-723C-49AB-AD18-1C40F107F5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rtl="0"/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032FDE8-62A6-4290-88E6-2795313DE2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8700" y="465137"/>
            <a:ext cx="3935647" cy="1340615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rtl="0">
              <a:spcBef>
                <a:spcPts val="1000"/>
              </a:spcBef>
              <a:buFont typeface="Arial" panose="020B0604020202020204" pitchFamily="34" charset="0"/>
            </a:pPr>
            <a:r>
              <a:rPr lang="ru-RU" noProof="0"/>
              <a:t>Название</a:t>
            </a:r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рыв раздела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Текст 21">
            <a:extLst>
              <a:ext uri="{FF2B5EF4-FFF2-40B4-BE49-F238E27FC236}">
                <a16:creationId xmlns="" xmlns:a16="http://schemas.microsoft.com/office/drawing/2014/main" id="{BC85317C-3A2D-483F-B913-714129E195A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73045" y="2426610"/>
            <a:ext cx="2378075" cy="1111250"/>
          </a:xfrm>
        </p:spPr>
        <p:txBody>
          <a:bodyPr rtlCol="0">
            <a:noAutofit/>
          </a:bodyPr>
          <a:lstStyle>
            <a:lvl1pPr marL="0" indent="0">
              <a:lnSpc>
                <a:spcPct val="90000"/>
              </a:lnSpc>
              <a:buNone/>
              <a:defRPr sz="88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02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45DFEC7-1EEC-4FF2-868A-9799EA69FE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37155" y="2714986"/>
            <a:ext cx="6674802" cy="65532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>
                <a:solidFill>
                  <a:schemeClr val="accent2">
                    <a:lumMod val="50000"/>
                  </a:schemeClr>
                </a:solidFill>
                <a:ea typeface="+mn-ea"/>
                <a:cs typeface="+mn-cs"/>
              </a:defRPr>
            </a:lvl1pPr>
          </a:lstStyle>
          <a:p>
            <a:pPr marL="0" lvl="0" indent="0" rtl="0">
              <a:spcBef>
                <a:spcPts val="1000"/>
              </a:spcBef>
              <a:buFont typeface="Arial" panose="020B0604020202020204" pitchFamily="34" charset="0"/>
            </a:pPr>
            <a:r>
              <a:rPr lang="ru-RU" noProof="0"/>
              <a:t>Щелкните, чтобы изменить образец</a:t>
            </a:r>
          </a:p>
        </p:txBody>
      </p:sp>
    </p:spTree>
    <p:extLst>
      <p:ext uri="{BB962C8B-B14F-4D97-AF65-F5344CB8AC3E}">
        <p14:creationId xmlns:p14="http://schemas.microsoft.com/office/powerpoint/2010/main" val="3010694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 и график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Дата 3">
            <a:extLst>
              <a:ext uri="{FF2B5EF4-FFF2-40B4-BE49-F238E27FC236}">
                <a16:creationId xmlns="" xmlns:a16="http://schemas.microsoft.com/office/drawing/2014/main" id="{6E394D08-059F-42CF-AB8C-ED21F3BFB1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5D78771C-2EFA-449B-9B8D-71A361448AA1}" type="datetime1">
              <a:rPr lang="ru-RU" noProof="0" smtClean="0"/>
              <a:t>24.09.2024</a:t>
            </a:fld>
            <a:endParaRPr lang="ru-RU" noProof="0"/>
          </a:p>
        </p:txBody>
      </p:sp>
      <p:sp>
        <p:nvSpPr>
          <p:cNvPr id="15" name="Номер слайда 5">
            <a:extLst>
              <a:ext uri="{FF2B5EF4-FFF2-40B4-BE49-F238E27FC236}">
                <a16:creationId xmlns="" xmlns:a16="http://schemas.microsoft.com/office/drawing/2014/main" id="{BDF7B388-741A-4181-9A9E-D8FA8EC49D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rtl="0"/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062460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Дата 3">
            <a:extLst>
              <a:ext uri="{FF2B5EF4-FFF2-40B4-BE49-F238E27FC236}">
                <a16:creationId xmlns="" xmlns:a16="http://schemas.microsoft.com/office/drawing/2014/main" id="{6E394D08-059F-42CF-AB8C-ED21F3BFB1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D4FAF3B9-7219-4B33-BDD7-3AC14FB6AFD7}" type="datetime1">
              <a:rPr lang="ru-RU" noProof="0" smtClean="0"/>
              <a:t>24.09.2024</a:t>
            </a:fld>
            <a:endParaRPr lang="ru-RU" noProof="0"/>
          </a:p>
        </p:txBody>
      </p:sp>
      <p:sp>
        <p:nvSpPr>
          <p:cNvPr id="15" name="Номер слайда 5">
            <a:extLst>
              <a:ext uri="{FF2B5EF4-FFF2-40B4-BE49-F238E27FC236}">
                <a16:creationId xmlns="" xmlns:a16="http://schemas.microsoft.com/office/drawing/2014/main" id="{BDF7B388-741A-4181-9A9E-D8FA8EC49D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rtl="0"/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Рисунок 6">
            <a:extLst>
              <a:ext uri="{FF2B5EF4-FFF2-40B4-BE49-F238E27FC236}">
                <a16:creationId xmlns="" xmlns:a16="http://schemas.microsoft.com/office/drawing/2014/main" id="{2364FFEF-B933-46C6-A918-A80C987DB70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22147" y="0"/>
            <a:ext cx="3938588" cy="6400800"/>
          </a:xfrm>
        </p:spPr>
        <p:txBody>
          <a:bodyPr rtlCol="0"/>
          <a:lstStyle/>
          <a:p>
            <a:pPr rtl="0"/>
            <a:endParaRPr lang="ru-RU" noProof="0"/>
          </a:p>
        </p:txBody>
      </p:sp>
      <p:pic>
        <p:nvPicPr>
          <p:cNvPr id="4" name="Рисунок 3" hidden="1">
            <a:extLst>
              <a:ext uri="{FF2B5EF4-FFF2-40B4-BE49-F238E27FC236}">
                <a16:creationId xmlns="" xmlns:a16="http://schemas.microsoft.com/office/drawing/2014/main" id="{59E5EAF8-68C2-4910-8F66-D9320B9574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47967" y="2105933"/>
            <a:ext cx="5297883" cy="1024217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="" xmlns:a16="http://schemas.microsoft.com/office/drawing/2014/main" id="{E3BE48E1-D3BE-4B52-B2EC-13A514CB0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7966" y="2105933"/>
            <a:ext cx="5297883" cy="2237467"/>
          </a:xfrm>
        </p:spPr>
        <p:txBody>
          <a:bodyPr rtlCol="0" anchor="t">
            <a:normAutofit/>
          </a:bodyPr>
          <a:lstStyle>
            <a:lvl1pPr>
              <a:lnSpc>
                <a:spcPct val="150000"/>
              </a:lnSpc>
              <a:spcBef>
                <a:spcPts val="1000"/>
              </a:spcBef>
              <a:defRPr sz="20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516745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Дата 3">
            <a:extLst>
              <a:ext uri="{FF2B5EF4-FFF2-40B4-BE49-F238E27FC236}">
                <a16:creationId xmlns="" xmlns:a16="http://schemas.microsoft.com/office/drawing/2014/main" id="{50815B22-13FE-47CD-9F79-73704A278B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89EEB08-2B8A-46FE-80D6-9FBE1CD53BFE}" type="datetime1">
              <a:rPr lang="ru-RU" noProof="0" smtClean="0"/>
              <a:t>24.09.2024</a:t>
            </a:fld>
            <a:endParaRPr lang="ru-RU" noProof="0"/>
          </a:p>
        </p:txBody>
      </p:sp>
      <p:sp>
        <p:nvSpPr>
          <p:cNvPr id="16" name="Номер слайда 5">
            <a:extLst>
              <a:ext uri="{FF2B5EF4-FFF2-40B4-BE49-F238E27FC236}">
                <a16:creationId xmlns="" xmlns:a16="http://schemas.microsoft.com/office/drawing/2014/main" id="{D7669539-CB64-44F5-999D-7B9E61F8AF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rtl="0"/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22BA076-F3B9-47CB-80C2-BE29F157D04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4075" y="1625600"/>
            <a:ext cx="10499725" cy="4860925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E909627E-FE70-43A1-B0CB-4D4F6C32C2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4074" y="122239"/>
            <a:ext cx="10499725" cy="1355724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en-US">
                <a:solidFill>
                  <a:schemeClr val="accent2">
                    <a:lumMod val="50000"/>
                  </a:schemeClr>
                </a:solidFill>
                <a:ea typeface="+mn-ea"/>
                <a:cs typeface="+mn-cs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Текст 22">
            <a:extLst>
              <a:ext uri="{FF2B5EF4-FFF2-40B4-BE49-F238E27FC236}">
                <a16:creationId xmlns="" xmlns:a16="http://schemas.microsoft.com/office/drawing/2014/main" id="{41BF345D-81AF-4851-83A1-62339848905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1917" y="517972"/>
            <a:ext cx="3108960" cy="1333500"/>
          </a:xfrm>
        </p:spPr>
        <p:txBody>
          <a:bodyPr rtlCol="0">
            <a:noAutofit/>
          </a:bodyPr>
          <a:lstStyle>
            <a:lvl1pPr marL="0" indent="0">
              <a:lnSpc>
                <a:spcPct val="90000"/>
              </a:lnSpc>
              <a:buNone/>
              <a:defRPr sz="8800" b="1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01</a:t>
            </a:r>
          </a:p>
        </p:txBody>
      </p:sp>
      <p:sp>
        <p:nvSpPr>
          <p:cNvPr id="21" name="Рисунок 20">
            <a:extLst>
              <a:ext uri="{FF2B5EF4-FFF2-40B4-BE49-F238E27FC236}">
                <a16:creationId xmlns="" xmlns:a16="http://schemas.microsoft.com/office/drawing/2014/main" id="{EC4F3A57-45ED-498D-858C-3EE63DF129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36601" y="3552677"/>
            <a:ext cx="1874874" cy="2848123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22" name="Рисунок 20">
            <a:extLst>
              <a:ext uri="{FF2B5EF4-FFF2-40B4-BE49-F238E27FC236}">
                <a16:creationId xmlns="" xmlns:a16="http://schemas.microsoft.com/office/drawing/2014/main" id="{1AC5BB09-E3BA-4948-93B3-EDCAAB80311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101197" y="3552677"/>
            <a:ext cx="1874874" cy="2848123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23" name="Рисунок 20">
            <a:extLst>
              <a:ext uri="{FF2B5EF4-FFF2-40B4-BE49-F238E27FC236}">
                <a16:creationId xmlns="" xmlns:a16="http://schemas.microsoft.com/office/drawing/2014/main" id="{BF83C6B7-5484-4586-8830-098BDCD9C98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66324" y="3552677"/>
            <a:ext cx="1874874" cy="2848123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24" name="Рисунок 20">
            <a:extLst>
              <a:ext uri="{FF2B5EF4-FFF2-40B4-BE49-F238E27FC236}">
                <a16:creationId xmlns="" xmlns:a16="http://schemas.microsoft.com/office/drawing/2014/main" id="{0C5663B1-EED6-4D80-A7C2-19E1366387A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239069" y="3552677"/>
            <a:ext cx="1874874" cy="2848123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25" name="Рисунок 20">
            <a:extLst>
              <a:ext uri="{FF2B5EF4-FFF2-40B4-BE49-F238E27FC236}">
                <a16:creationId xmlns="" xmlns:a16="http://schemas.microsoft.com/office/drawing/2014/main" id="{D21E7B61-407B-40A7-9AF6-0D7E7106BCF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96046" y="3552677"/>
            <a:ext cx="1874874" cy="2848123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30" name="Дата 3">
            <a:extLst>
              <a:ext uri="{FF2B5EF4-FFF2-40B4-BE49-F238E27FC236}">
                <a16:creationId xmlns="" xmlns:a16="http://schemas.microsoft.com/office/drawing/2014/main" id="{415C3ACC-5A8A-46E6-BA0D-90ADD27E2F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549FEB12-820A-4445-8413-A43585783410}" type="datetime1">
              <a:rPr lang="ru-RU" noProof="0" smtClean="0"/>
              <a:t>24.09.2024</a:t>
            </a:fld>
            <a:endParaRPr lang="ru-RU" noProof="0"/>
          </a:p>
        </p:txBody>
      </p:sp>
      <p:sp>
        <p:nvSpPr>
          <p:cNvPr id="31" name="Номер слайда 5">
            <a:extLst>
              <a:ext uri="{FF2B5EF4-FFF2-40B4-BE49-F238E27FC236}">
                <a16:creationId xmlns="" xmlns:a16="http://schemas.microsoft.com/office/drawing/2014/main" id="{0D00A5C2-DCEE-4CB3-9307-61EB88B1D5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rtl="0"/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3E8CB70-B054-4294-AD29-EE7A75C72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651507"/>
            <a:ext cx="8991563" cy="1005839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defRPr lang="en-US">
                <a:solidFill>
                  <a:schemeClr val="accent2">
                    <a:lumMod val="50000"/>
                  </a:schemeClr>
                </a:solidFill>
                <a:ea typeface="+mn-ea"/>
                <a:cs typeface="+mn-cs"/>
              </a:defRPr>
            </a:lvl1pPr>
          </a:lstStyle>
          <a:p>
            <a:pPr marL="0" lvl="0" indent="0" rtl="0">
              <a:spcBef>
                <a:spcPts val="1000"/>
              </a:spcBef>
              <a:buFont typeface="Arial" panose="020B0604020202020204" pitchFamily="34" charset="0"/>
            </a:pPr>
            <a:r>
              <a:rPr lang="ru-RU" noProof="0"/>
              <a:t>Образец заголовка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28E0D608-4E7A-4014-9F62-CB43A0C839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36638" y="2717800"/>
            <a:ext cx="1866900" cy="711200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/>
              <a:t>Имя</a:t>
            </a:r>
          </a:p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26" name="Текст 3">
            <a:extLst>
              <a:ext uri="{FF2B5EF4-FFF2-40B4-BE49-F238E27FC236}">
                <a16:creationId xmlns="" xmlns:a16="http://schemas.microsoft.com/office/drawing/2014/main" id="{9C3A63B0-4EEA-45BC-A016-5FDA0969EA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086100" y="2718405"/>
            <a:ext cx="1866900" cy="711200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/>
              <a:t>Имя</a:t>
            </a:r>
          </a:p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27" name="Текст 3">
            <a:extLst>
              <a:ext uri="{FF2B5EF4-FFF2-40B4-BE49-F238E27FC236}">
                <a16:creationId xmlns="" xmlns:a16="http://schemas.microsoft.com/office/drawing/2014/main" id="{7080679B-5220-4478-B631-7112F870B7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43500" y="2718405"/>
            <a:ext cx="1866900" cy="711200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/>
              <a:t>Имя</a:t>
            </a:r>
          </a:p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28" name="Текст 3">
            <a:extLst>
              <a:ext uri="{FF2B5EF4-FFF2-40B4-BE49-F238E27FC236}">
                <a16:creationId xmlns="" xmlns:a16="http://schemas.microsoft.com/office/drawing/2014/main" id="{9E4F61A3-2797-46FB-ACA7-0443E3BBDD2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39070" y="2718405"/>
            <a:ext cx="1866900" cy="711200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/>
              <a:t>Имя</a:t>
            </a:r>
          </a:p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29" name="Текст 3">
            <a:extLst>
              <a:ext uri="{FF2B5EF4-FFF2-40B4-BE49-F238E27FC236}">
                <a16:creationId xmlns="" xmlns:a16="http://schemas.microsoft.com/office/drawing/2014/main" id="{14ED733B-1DE9-4FDC-BD5F-2BE3BB07C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304020" y="2718405"/>
            <a:ext cx="1866900" cy="711200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/>
              <a:t>Имя</a:t>
            </a:r>
          </a:p>
          <a:p>
            <a:pPr lvl="0" rtl="0"/>
            <a:r>
              <a:rPr lang="ru-RU" noProof="0"/>
              <a:t>Название</a:t>
            </a:r>
          </a:p>
        </p:txBody>
      </p:sp>
    </p:spTree>
    <p:extLst>
      <p:ext uri="{BB962C8B-B14F-4D97-AF65-F5344CB8AC3E}">
        <p14:creationId xmlns:p14="http://schemas.microsoft.com/office/powerpoint/2010/main" val="24058580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с 1 столбцом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="" xmlns:a16="http://schemas.microsoft.com/office/drawing/2014/main" id="{B275B11D-8F3F-472B-BBCC-A4F7415AC0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28700" y="3543300"/>
            <a:ext cx="3924300" cy="3314700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Объект 2">
            <a:extLst>
              <a:ext uri="{FF2B5EF4-FFF2-40B4-BE49-F238E27FC236}">
                <a16:creationId xmlns="" xmlns:a16="http://schemas.microsoft.com/office/drawing/2014/main" id="{99F0629D-1A5F-4F4F-90D6-430379624EF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191250" y="1981200"/>
            <a:ext cx="4972050" cy="4473575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rtl="0"/>
            <a:endParaRPr lang="ru-RU" sz="1600" noProof="0">
              <a:solidFill>
                <a:schemeClr val="tx2">
                  <a:lumMod val="50000"/>
                </a:schemeClr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</p:txBody>
      </p:sp>
      <p:sp>
        <p:nvSpPr>
          <p:cNvPr id="17" name="Дата 3">
            <a:extLst>
              <a:ext uri="{FF2B5EF4-FFF2-40B4-BE49-F238E27FC236}">
                <a16:creationId xmlns="" xmlns:a16="http://schemas.microsoft.com/office/drawing/2014/main" id="{218C063B-0EE9-4FD5-A116-241C245452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B987EFF5-A4FB-4777-9762-D1AD95B38CA7}" type="datetime1">
              <a:rPr lang="ru-RU" noProof="0" smtClean="0"/>
              <a:t>24.09.2024</a:t>
            </a:fld>
            <a:endParaRPr lang="ru-RU" noProof="0"/>
          </a:p>
        </p:txBody>
      </p:sp>
      <p:sp>
        <p:nvSpPr>
          <p:cNvPr id="18" name="Номер слайда 5">
            <a:extLst>
              <a:ext uri="{FF2B5EF4-FFF2-40B4-BE49-F238E27FC236}">
                <a16:creationId xmlns="" xmlns:a16="http://schemas.microsoft.com/office/drawing/2014/main" id="{D417B369-6569-4DCC-B684-BE1A7C5D0B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rtl="0"/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AEEC1A7-43C3-481E-95D0-5616242E1A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5534" y="539225"/>
            <a:ext cx="3924300" cy="2434386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7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="" xmlns:a16="http://schemas.microsoft.com/office/drawing/2014/main" id="{DC6CF0E0-8FF2-4FE7-AC69-85BEFA656508}"/>
              </a:ext>
            </a:extLst>
          </p:cNvPr>
          <p:cNvCxnSpPr>
            <a:cxnSpLocks/>
          </p:cNvCxnSpPr>
          <p:nvPr userDrawn="1"/>
        </p:nvCxnSpPr>
        <p:spPr>
          <a:xfrm>
            <a:off x="1028700" y="457211"/>
            <a:ext cx="1142999" cy="0"/>
          </a:xfrm>
          <a:prstGeom prst="line">
            <a:avLst/>
          </a:prstGeom>
          <a:ln w="158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5107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с 3 столбцами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Рисунок 16">
            <a:extLst>
              <a:ext uri="{FF2B5EF4-FFF2-40B4-BE49-F238E27FC236}">
                <a16:creationId xmlns="" xmlns:a16="http://schemas.microsoft.com/office/drawing/2014/main" id="{0337C3D7-7DDB-42A8-901A-EC153DD274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10300" y="0"/>
            <a:ext cx="4953000" cy="3302000"/>
          </a:xfrm>
        </p:spPr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10" name="Объект 2">
            <a:extLst>
              <a:ext uri="{FF2B5EF4-FFF2-40B4-BE49-F238E27FC236}">
                <a16:creationId xmlns="" xmlns:a16="http://schemas.microsoft.com/office/drawing/2014/main" id="{27B95226-A076-4D55-B408-1389A2F8C7A0}"/>
              </a:ext>
            </a:extLst>
          </p:cNvPr>
          <p:cNvSpPr>
            <a:spLocks noGrp="1"/>
          </p:cNvSpPr>
          <p:nvPr>
            <p:ph idx="4294967295" hasCustomPrompt="1"/>
          </p:nvPr>
        </p:nvSpPr>
        <p:spPr>
          <a:xfrm>
            <a:off x="1028700" y="3556002"/>
            <a:ext cx="3108960" cy="228600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0" i="0" u="none" strike="noStrike" kern="1200" cap="none" spc="0" normalizeH="0" noProof="0">
                <a:ln>
                  <a:noFill/>
                </a:ln>
                <a:solidFill>
                  <a:srgbClr val="C0C9C2">
                    <a:lumMod val="50000"/>
                  </a:srgbClr>
                </a:solidFill>
                <a:effectLst/>
                <a:uLnTx/>
                <a:uFillTx/>
                <a:latin typeface="Biome Light" panose="020B0303030204020804" pitchFamily="34" charset="0"/>
                <a:ea typeface="+mn-ea"/>
                <a:cs typeface="Biome Light" panose="020B0303030204020804" pitchFamily="34" charset="0"/>
              </a:rPr>
              <a:t>Вставьте текст</a:t>
            </a:r>
            <a:endParaRPr lang="ru-RU" sz="1400">
              <a:solidFill>
                <a:srgbClr val="C0C9C2">
                  <a:lumMod val="50000"/>
                </a:srgbClr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latin typeface="Biome Light" panose="020B0303030204020804" pitchFamily="34" charset="0"/>
              <a:ea typeface="+mn-ea"/>
              <a:cs typeface="Biome Light" panose="020B03030302040208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latin typeface="Biome Light" panose="020B0303030204020804" pitchFamily="34" charset="0"/>
              <a:ea typeface="+mn-ea"/>
              <a:cs typeface="Biome Light" panose="020B0303030204020804" pitchFamily="34" charset="0"/>
            </a:endParaRPr>
          </a:p>
          <a:p>
            <a:pPr rtl="0"/>
            <a:endParaRPr lang="ru-RU" sz="1600" dirty="0">
              <a:solidFill>
                <a:schemeClr val="tx2">
                  <a:lumMod val="50000"/>
                </a:schemeClr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</p:txBody>
      </p:sp>
      <p:sp>
        <p:nvSpPr>
          <p:cNvPr id="14" name="Объект 2">
            <a:extLst>
              <a:ext uri="{FF2B5EF4-FFF2-40B4-BE49-F238E27FC236}">
                <a16:creationId xmlns="" xmlns:a16="http://schemas.microsoft.com/office/drawing/2014/main" id="{86673F10-179D-4539-AA33-AE34EC0457EF}"/>
              </a:ext>
            </a:extLst>
          </p:cNvPr>
          <p:cNvSpPr>
            <a:spLocks noGrp="1"/>
          </p:cNvSpPr>
          <p:nvPr>
            <p:ph idx="4294967295" hasCustomPrompt="1"/>
          </p:nvPr>
        </p:nvSpPr>
        <p:spPr>
          <a:xfrm>
            <a:off x="4541520" y="3556001"/>
            <a:ext cx="3108960" cy="2285999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0" i="0" u="none" strike="noStrike" kern="1200" cap="none" spc="0" normalizeH="0" noProof="0">
                <a:ln>
                  <a:noFill/>
                </a:ln>
                <a:solidFill>
                  <a:srgbClr val="C0C9C2">
                    <a:lumMod val="50000"/>
                  </a:srgbClr>
                </a:solidFill>
                <a:effectLst/>
                <a:uLnTx/>
                <a:uFillTx/>
                <a:latin typeface="Biome Light" panose="020B0303030204020804" pitchFamily="34" charset="0"/>
                <a:ea typeface="+mn-ea"/>
                <a:cs typeface="Biome Light" panose="020B0303030204020804" pitchFamily="34" charset="0"/>
              </a:rPr>
              <a:t>Вставьте текст</a:t>
            </a:r>
            <a:endParaRPr lang="ru-RU" sz="1400">
              <a:solidFill>
                <a:srgbClr val="C0C9C2">
                  <a:lumMod val="50000"/>
                </a:srgbClr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latin typeface="Biome Light" panose="020B0303030204020804" pitchFamily="34" charset="0"/>
              <a:ea typeface="+mn-ea"/>
              <a:cs typeface="Biome Light" panose="020B03030302040208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latin typeface="Biome Light" panose="020B0303030204020804" pitchFamily="34" charset="0"/>
              <a:ea typeface="+mn-ea"/>
              <a:cs typeface="Biome Light" panose="020B0303030204020804" pitchFamily="34" charset="0"/>
            </a:endParaRPr>
          </a:p>
          <a:p>
            <a:pPr rtl="0"/>
            <a:endParaRPr lang="ru-RU" sz="1600" dirty="0">
              <a:solidFill>
                <a:schemeClr val="tx2">
                  <a:lumMod val="50000"/>
                </a:schemeClr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</p:txBody>
      </p:sp>
      <p:sp>
        <p:nvSpPr>
          <p:cNvPr id="19" name="Объект 2">
            <a:extLst>
              <a:ext uri="{FF2B5EF4-FFF2-40B4-BE49-F238E27FC236}">
                <a16:creationId xmlns="" xmlns:a16="http://schemas.microsoft.com/office/drawing/2014/main" id="{EB6CFC30-1A59-4D28-9E30-0FF7D632C6A2}"/>
              </a:ext>
            </a:extLst>
          </p:cNvPr>
          <p:cNvSpPr>
            <a:spLocks noGrp="1"/>
          </p:cNvSpPr>
          <p:nvPr>
            <p:ph idx="4294967295" hasCustomPrompt="1"/>
          </p:nvPr>
        </p:nvSpPr>
        <p:spPr>
          <a:xfrm>
            <a:off x="8054340" y="3556001"/>
            <a:ext cx="3108960" cy="2285999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0" i="0" u="none" strike="noStrike" kern="1200" cap="none" spc="0" normalizeH="0" noProof="0">
                <a:ln>
                  <a:noFill/>
                </a:ln>
                <a:solidFill>
                  <a:srgbClr val="C0C9C2">
                    <a:lumMod val="50000"/>
                  </a:srgbClr>
                </a:solidFill>
                <a:effectLst/>
                <a:uLnTx/>
                <a:uFillTx/>
                <a:latin typeface="Biome Light" panose="020B0303030204020804" pitchFamily="34" charset="0"/>
                <a:ea typeface="+mn-ea"/>
                <a:cs typeface="Biome Light" panose="020B0303030204020804" pitchFamily="34" charset="0"/>
              </a:rPr>
              <a:t>Вставьте текст</a:t>
            </a:r>
            <a:endParaRPr lang="ru-RU" sz="1400">
              <a:solidFill>
                <a:srgbClr val="C0C9C2">
                  <a:lumMod val="50000"/>
                </a:srgbClr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latin typeface="Biome Light" panose="020B0303030204020804" pitchFamily="34" charset="0"/>
              <a:ea typeface="+mn-ea"/>
              <a:cs typeface="Biome Light" panose="020B03030302040208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latin typeface="Biome Light" panose="020B0303030204020804" pitchFamily="34" charset="0"/>
              <a:ea typeface="+mn-ea"/>
              <a:cs typeface="Biome Light" panose="020B0303030204020804" pitchFamily="34" charset="0"/>
            </a:endParaRPr>
          </a:p>
          <a:p>
            <a:pPr rtl="0"/>
            <a:endParaRPr lang="ru-RU" sz="1600" dirty="0">
              <a:solidFill>
                <a:schemeClr val="tx2">
                  <a:lumMod val="50000"/>
                </a:schemeClr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</p:txBody>
      </p:sp>
      <p:sp>
        <p:nvSpPr>
          <p:cNvPr id="24" name="Дата 3">
            <a:extLst>
              <a:ext uri="{FF2B5EF4-FFF2-40B4-BE49-F238E27FC236}">
                <a16:creationId xmlns="" xmlns:a16="http://schemas.microsoft.com/office/drawing/2014/main" id="{C4F3CC75-F9FA-4F77-9DD5-7E6C0F5C98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7D2634C-4A07-472A-8645-44DC8099FC9C}" type="datetime1">
              <a:rPr lang="ru-RU" smtClean="0"/>
              <a:t>24.09.2024</a:t>
            </a:fld>
            <a:endParaRPr lang="ru-RU" dirty="0"/>
          </a:p>
        </p:txBody>
      </p:sp>
      <p:sp>
        <p:nvSpPr>
          <p:cNvPr id="25" name="Номер слайда 5">
            <a:extLst>
              <a:ext uri="{FF2B5EF4-FFF2-40B4-BE49-F238E27FC236}">
                <a16:creationId xmlns="" xmlns:a16="http://schemas.microsoft.com/office/drawing/2014/main" id="{93B5B65C-5DE0-4F81-8115-758CDB591F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EF4A2ACE-2D85-4F78-818F-BBA6F6F0CC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5530" y="539225"/>
            <a:ext cx="3924300" cy="2434386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7200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rtl="0">
              <a:spcBef>
                <a:spcPts val="1000"/>
              </a:spcBef>
              <a:buFont typeface="Arial" panose="020B0604020202020204" pitchFamily="34" charset="0"/>
            </a:pPr>
            <a:r>
              <a:rPr lang="ru-RU"/>
              <a:t>Заголовок слайда</a:t>
            </a:r>
            <a:endParaRPr lang="ru-RU" dirty="0"/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="" xmlns:a16="http://schemas.microsoft.com/office/drawing/2014/main" id="{E4DCD8D3-DF79-446E-9961-5797EE888B4C}"/>
              </a:ext>
            </a:extLst>
          </p:cNvPr>
          <p:cNvCxnSpPr>
            <a:cxnSpLocks/>
          </p:cNvCxnSpPr>
          <p:nvPr userDrawn="1"/>
        </p:nvCxnSpPr>
        <p:spPr>
          <a:xfrm>
            <a:off x="1028700" y="457211"/>
            <a:ext cx="1142999" cy="0"/>
          </a:xfrm>
          <a:prstGeom prst="line">
            <a:avLst/>
          </a:prstGeom>
          <a:ln w="158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9200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дка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Дата 3">
            <a:extLst>
              <a:ext uri="{FF2B5EF4-FFF2-40B4-BE49-F238E27FC236}">
                <a16:creationId xmlns="" xmlns:a16="http://schemas.microsoft.com/office/drawing/2014/main" id="{FCB4EDDC-C544-421C-905C-A4D40D98A5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0756AC48-54A4-47B7-99A2-CDF9B3E1881B}" type="datetime1">
              <a:rPr lang="ru-RU" noProof="0" smtClean="0"/>
              <a:t>24.09.2024</a:t>
            </a:fld>
            <a:endParaRPr lang="ru-RU" noProof="0"/>
          </a:p>
        </p:txBody>
      </p:sp>
      <p:sp>
        <p:nvSpPr>
          <p:cNvPr id="16" name="Номер слайда 5">
            <a:extLst>
              <a:ext uri="{FF2B5EF4-FFF2-40B4-BE49-F238E27FC236}">
                <a16:creationId xmlns="" xmlns:a16="http://schemas.microsoft.com/office/drawing/2014/main" id="{D9CBFDBF-2D2B-469A-9B2F-72F90474FB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rtl="0"/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1BA55D6-2810-4163-9D43-FEDA674E2D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6829" y="573503"/>
            <a:ext cx="10156826" cy="1369591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7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="" xmlns:a16="http://schemas.microsoft.com/office/drawing/2014/main" id="{C9E87E0B-D644-4037-B322-715C648BAD3B}"/>
              </a:ext>
            </a:extLst>
          </p:cNvPr>
          <p:cNvCxnSpPr>
            <a:cxnSpLocks/>
          </p:cNvCxnSpPr>
          <p:nvPr userDrawn="1"/>
        </p:nvCxnSpPr>
        <p:spPr>
          <a:xfrm>
            <a:off x="1028700" y="457211"/>
            <a:ext cx="1142999" cy="0"/>
          </a:xfrm>
          <a:prstGeom prst="line">
            <a:avLst/>
          </a:prstGeom>
          <a:ln w="158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64195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15">
            <a:extLst>
              <a:ext uri="{FF2B5EF4-FFF2-40B4-BE49-F238E27FC236}">
                <a16:creationId xmlns="" xmlns:a16="http://schemas.microsoft.com/office/drawing/2014/main" id="{940246AD-CE4F-4FD8-BCF6-5BA9ED62ACD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10300" y="3543302"/>
            <a:ext cx="4953000" cy="2849562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10" name="Рисунок 13">
            <a:extLst>
              <a:ext uri="{FF2B5EF4-FFF2-40B4-BE49-F238E27FC236}">
                <a16:creationId xmlns="" xmlns:a16="http://schemas.microsoft.com/office/drawing/2014/main" id="{F8ECBB79-D5D3-4ECE-99F9-1B6834629E4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10300" y="465138"/>
            <a:ext cx="4953000" cy="2849562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11" name="Текст 22">
            <a:extLst>
              <a:ext uri="{FF2B5EF4-FFF2-40B4-BE49-F238E27FC236}">
                <a16:creationId xmlns="" xmlns:a16="http://schemas.microsoft.com/office/drawing/2014/main" id="{C667C6DE-A3D4-4738-B7FC-43FB39FD7A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1917" y="517972"/>
            <a:ext cx="2956560" cy="1333500"/>
          </a:xfrm>
        </p:spPr>
        <p:txBody>
          <a:bodyPr rtlCol="0">
            <a:noAutofit/>
          </a:bodyPr>
          <a:lstStyle>
            <a:lvl1pPr marL="0" indent="0">
              <a:lnSpc>
                <a:spcPct val="90000"/>
              </a:lnSpc>
              <a:buNone/>
              <a:defRPr sz="8800"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01</a:t>
            </a:r>
          </a:p>
        </p:txBody>
      </p:sp>
      <p:sp>
        <p:nvSpPr>
          <p:cNvPr id="12" name="Текст 18">
            <a:extLst>
              <a:ext uri="{FF2B5EF4-FFF2-40B4-BE49-F238E27FC236}">
                <a16:creationId xmlns="" xmlns:a16="http://schemas.microsoft.com/office/drawing/2014/main" id="{12C18C04-19C8-4ECC-83E8-6E65128CEF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40130" y="2009776"/>
            <a:ext cx="3924300" cy="2849562"/>
          </a:xfrm>
        </p:spPr>
        <p:txBody>
          <a:bodyPr rtlCol="0">
            <a:normAutofit/>
          </a:bodyPr>
          <a:lstStyle>
            <a:lvl1pPr marL="0" indent="0">
              <a:buNone/>
              <a:defRPr sz="160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="" xmlns:a16="http://schemas.microsoft.com/office/drawing/2014/main" id="{4D14E5D8-EB42-4C87-B4AE-4746909A2D3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39813" y="5067300"/>
            <a:ext cx="3913187" cy="1319213"/>
          </a:xfrm>
        </p:spPr>
        <p:txBody>
          <a:bodyPr rtlCol="0">
            <a:normAutofit/>
          </a:bodyPr>
          <a:lstStyle>
            <a:lvl1pPr>
              <a:defRPr lang="en-US" sz="1600" kern="1200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0" name="Дата 3">
            <a:extLst>
              <a:ext uri="{FF2B5EF4-FFF2-40B4-BE49-F238E27FC236}">
                <a16:creationId xmlns="" xmlns:a16="http://schemas.microsoft.com/office/drawing/2014/main" id="{0649945F-7BBD-4042-AA34-709CE3402E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D85F37ED-AA74-4321-B3A3-6D9B968160CD}" type="datetime1">
              <a:rPr lang="ru-RU" noProof="0" smtClean="0"/>
              <a:t>24.09.2024</a:t>
            </a:fld>
            <a:endParaRPr lang="ru-RU" noProof="0"/>
          </a:p>
        </p:txBody>
      </p:sp>
      <p:sp>
        <p:nvSpPr>
          <p:cNvPr id="21" name="Номер слайда 5">
            <a:extLst>
              <a:ext uri="{FF2B5EF4-FFF2-40B4-BE49-F238E27FC236}">
                <a16:creationId xmlns="" xmlns:a16="http://schemas.microsoft.com/office/drawing/2014/main" id="{51936C4A-DE5F-4BFE-AED0-47E48CD460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rtl="0"/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F981B703-4F1F-41A6-AD71-3FFB2820FF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40130" y="465136"/>
            <a:ext cx="3935647" cy="1340615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dirty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rtl="0">
              <a:spcBef>
                <a:spcPts val="1000"/>
              </a:spcBef>
              <a:buFont typeface="Arial" panose="020B0604020202020204" pitchFamily="34" charset="0"/>
            </a:pPr>
            <a:r>
              <a:rPr lang="ru-RU" noProof="0"/>
              <a:t>Название</a:t>
            </a:r>
          </a:p>
        </p:txBody>
      </p:sp>
    </p:spTree>
    <p:extLst>
      <p:ext uri="{BB962C8B-B14F-4D97-AF65-F5344CB8AC3E}">
        <p14:creationId xmlns:p14="http://schemas.microsoft.com/office/powerpoint/2010/main" val="435165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CB89C23-E61D-4A9D-8DF6-C712F9E1696D}" type="datetime1">
              <a:rPr lang="ru-RU" noProof="0" smtClean="0"/>
              <a:t>24.09.2024</a:t>
            </a:fld>
            <a:endParaRPr lang="ru-RU" noProof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rtl="0"/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60" r:id="rId6"/>
    <p:sldLayoutId id="2147483654" r:id="rId7"/>
    <p:sldLayoutId id="2147483659" r:id="rId8"/>
    <p:sldLayoutId id="2147483655" r:id="rId9"/>
    <p:sldLayoutId id="2147483656" r:id="rId10"/>
    <p:sldLayoutId id="2147483658" r:id="rId11"/>
    <p:sldLayoutId id="2147483657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pos="648" userDrawn="1">
          <p15:clr>
            <a:srgbClr val="F26B43"/>
          </p15:clr>
        </p15:guide>
        <p15:guide id="2" pos="1176" userDrawn="1">
          <p15:clr>
            <a:srgbClr val="F26B43"/>
          </p15:clr>
        </p15:guide>
        <p15:guide id="3" pos="1296" userDrawn="1">
          <p15:clr>
            <a:srgbClr val="F26B43"/>
          </p15:clr>
        </p15:guide>
        <p15:guide id="4" pos="1824" userDrawn="1">
          <p15:clr>
            <a:srgbClr val="F26B43"/>
          </p15:clr>
        </p15:guide>
        <p15:guide id="5" pos="1944" userDrawn="1">
          <p15:clr>
            <a:srgbClr val="F26B43"/>
          </p15:clr>
        </p15:guide>
        <p15:guide id="6" pos="2472" userDrawn="1">
          <p15:clr>
            <a:srgbClr val="F26B43"/>
          </p15:clr>
        </p15:guide>
        <p15:guide id="7" pos="2592" userDrawn="1">
          <p15:clr>
            <a:srgbClr val="F26B43"/>
          </p15:clr>
        </p15:guide>
        <p15:guide id="8" pos="3120" userDrawn="1">
          <p15:clr>
            <a:srgbClr val="F26B43"/>
          </p15:clr>
        </p15:guide>
        <p15:guide id="9" pos="3240" userDrawn="1">
          <p15:clr>
            <a:srgbClr val="F26B43"/>
          </p15:clr>
        </p15:guide>
        <p15:guide id="10" pos="3792" userDrawn="1">
          <p15:clr>
            <a:srgbClr val="F26B43"/>
          </p15:clr>
        </p15:guide>
        <p15:guide id="11" pos="3912" userDrawn="1">
          <p15:clr>
            <a:srgbClr val="F26B43"/>
          </p15:clr>
        </p15:guide>
        <p15:guide id="12" pos="4416" userDrawn="1">
          <p15:clr>
            <a:srgbClr val="F26B43"/>
          </p15:clr>
        </p15:guide>
        <p15:guide id="13" pos="4560" userDrawn="1">
          <p15:clr>
            <a:srgbClr val="F26B43"/>
          </p15:clr>
        </p15:guide>
        <p15:guide id="14" pos="5088" userDrawn="1">
          <p15:clr>
            <a:srgbClr val="F26B43"/>
          </p15:clr>
        </p15:guide>
        <p15:guide id="15" pos="5208" userDrawn="1">
          <p15:clr>
            <a:srgbClr val="F26B43"/>
          </p15:clr>
        </p15:guide>
        <p15:guide id="16" pos="5736" userDrawn="1">
          <p15:clr>
            <a:srgbClr val="F26B43"/>
          </p15:clr>
        </p15:guide>
        <p15:guide id="17" pos="5856" userDrawn="1">
          <p15:clr>
            <a:srgbClr val="F26B43"/>
          </p15:clr>
        </p15:guide>
        <p15:guide id="18" pos="6384" userDrawn="1">
          <p15:clr>
            <a:srgbClr val="F26B43"/>
          </p15:clr>
        </p15:guide>
        <p15:guide id="19" pos="6504" userDrawn="1">
          <p15:clr>
            <a:srgbClr val="F26B43"/>
          </p15:clr>
        </p15:guide>
        <p15:guide id="20" pos="7032" userDrawn="1">
          <p15:clr>
            <a:srgbClr val="F26B43"/>
          </p15:clr>
        </p15:guide>
        <p15:guide id="21" orient="horz" pos="288" userDrawn="1">
          <p15:clr>
            <a:srgbClr val="F26B43"/>
          </p15:clr>
        </p15:guide>
        <p15:guide id="22" orient="horz" pos="1128" userDrawn="1">
          <p15:clr>
            <a:srgbClr val="F26B43"/>
          </p15:clr>
        </p15:guide>
        <p15:guide id="23" orient="horz" pos="1248" userDrawn="1">
          <p15:clr>
            <a:srgbClr val="F26B43"/>
          </p15:clr>
        </p15:guide>
        <p15:guide id="24" orient="horz" pos="2088" userDrawn="1">
          <p15:clr>
            <a:srgbClr val="F26B43"/>
          </p15:clr>
        </p15:guide>
        <p15:guide id="25" orient="horz" pos="2232" userDrawn="1">
          <p15:clr>
            <a:srgbClr val="F26B43"/>
          </p15:clr>
        </p15:guide>
        <p15:guide id="26" orient="horz" pos="3048" userDrawn="1">
          <p15:clr>
            <a:srgbClr val="F26B43"/>
          </p15:clr>
        </p15:guide>
        <p15:guide id="27" orient="horz" pos="3192" userDrawn="1">
          <p15:clr>
            <a:srgbClr val="F26B43"/>
          </p15:clr>
        </p15:guide>
        <p15:guide id="28" orient="horz" pos="40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pn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../media/image13.gif"/><Relationship Id="rId5" Type="http://schemas.openxmlformats.org/officeDocument/2006/relationships/image" Target="../media/image7.jpeg"/><Relationship Id="rId10" Type="http://schemas.openxmlformats.org/officeDocument/2006/relationships/image" Target="../media/image12.gif"/><Relationship Id="rId4" Type="http://schemas.openxmlformats.org/officeDocument/2006/relationships/image" Target="../media/image6.jpeg"/><Relationship Id="rId9" Type="http://schemas.openxmlformats.org/officeDocument/2006/relationships/image" Target="../media/image11.jpeg"/><Relationship Id="rId1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C9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88467C95-DF23-40B9-B265-2E6F3DE29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421" y="2197372"/>
            <a:ext cx="5181486" cy="2242441"/>
          </a:xfrm>
        </p:spPr>
        <p:txBody>
          <a:bodyPr rtlCol="0">
            <a:normAutofit/>
          </a:bodyPr>
          <a:lstStyle/>
          <a:p>
            <a:pPr rtl="0">
              <a:lnSpc>
                <a:spcPct val="100000"/>
              </a:lnSpc>
            </a:pPr>
            <a:r>
              <a:rPr lang="ru-RU" sz="3200" dirty="0"/>
              <a:t>Дорожная карта</a:t>
            </a:r>
            <a:br>
              <a:rPr lang="ru-RU" sz="3200" dirty="0"/>
            </a:br>
            <a:r>
              <a:rPr lang="ru-RU" sz="3200" dirty="0"/>
              <a:t>кафедры всеобщей и публичной </a:t>
            </a:r>
            <a:r>
              <a:rPr lang="ru-RU" sz="3200" dirty="0" smtClean="0"/>
              <a:t>истории</a:t>
            </a:r>
            <a:br>
              <a:rPr lang="ru-RU" sz="3200" dirty="0" smtClean="0"/>
            </a:br>
            <a:r>
              <a:rPr lang="ru-RU" sz="3200" dirty="0" smtClean="0"/>
              <a:t>на </a:t>
            </a:r>
            <a:r>
              <a:rPr lang="ru-RU" sz="3200" dirty="0"/>
              <a:t>2024 – 2029 гг.</a:t>
            </a:r>
          </a:p>
        </p:txBody>
      </p:sp>
      <p:sp>
        <p:nvSpPr>
          <p:cNvPr id="18" name="Текст 17">
            <a:extLst>
              <a:ext uri="{FF2B5EF4-FFF2-40B4-BE49-F238E27FC236}">
                <a16:creationId xmlns="" xmlns:a16="http://schemas.microsoft.com/office/drawing/2014/main" id="{27A48A35-E5E4-4A5F-9F91-BAEA4F5DF21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3124" y="4475777"/>
            <a:ext cx="5281301" cy="1147356"/>
          </a:xfrm>
        </p:spPr>
        <p:txBody>
          <a:bodyPr rtlCol="0"/>
          <a:lstStyle/>
          <a:p>
            <a:pPr rtl="0"/>
            <a:r>
              <a:rPr lang="ru-RU" sz="2200" dirty="0"/>
              <a:t>Кандидат исторических наук, доцент </a:t>
            </a:r>
            <a:r>
              <a:rPr lang="ru-RU" sz="2200" dirty="0" err="1"/>
              <a:t>Бикеева</a:t>
            </a:r>
            <a:r>
              <a:rPr lang="ru-RU" sz="2200" dirty="0"/>
              <a:t> Наталья Юрьевна</a:t>
            </a:r>
          </a:p>
          <a:p>
            <a:pPr rtl="0"/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D7D2DA35-BDC9-A540-AC6F-8611A2DAAE8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21232" r="21232"/>
          <a:stretch>
            <a:fillRect/>
          </a:stretch>
        </p:blipFill>
        <p:spPr>
          <a:xfrm>
            <a:off x="6549670" y="0"/>
            <a:ext cx="4776000" cy="553390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038280" y="728440"/>
            <a:ext cx="4463820" cy="1025667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400"/>
          </a:p>
        </p:txBody>
      </p:sp>
      <p:pic>
        <p:nvPicPr>
          <p:cNvPr id="7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826" y="1044029"/>
            <a:ext cx="2931743" cy="394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D9BD0148-F487-4277-9ECE-A006F318FF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noProof="0" smtClean="0"/>
              <a:pPr rtl="0"/>
              <a:t>2</a:t>
            </a:fld>
            <a:endParaRPr lang="ru-RU" noProof="0"/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D64CF166-F1B8-4697-92ED-0CAF865B1DA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54075" y="1907612"/>
            <a:ext cx="10499725" cy="354460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воспроизводство и генерирование исторических, социально-гуманитарных знаний и их трансляция в студенческую среду, научное сообщество и социум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в целях усиления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сплоченности российского общества,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поддержания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гражданского мира и согласия на основе объективного осмысления исторического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прошлого.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="" xmlns:a16="http://schemas.microsoft.com/office/drawing/2014/main" id="{CC40B6AB-EFCB-4C4A-8ACB-489BFC5A1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528" y="162370"/>
            <a:ext cx="10499725" cy="1606150"/>
          </a:xfrm>
        </p:spPr>
        <p:txBody>
          <a:bodyPr>
            <a:normAutofit/>
          </a:bodyPr>
          <a:lstStyle/>
          <a:p>
            <a:pPr algn="l"/>
            <a:r>
              <a:rPr lang="ru-RU" sz="1800" b="1" dirty="0" smtClean="0">
                <a:latin typeface="Biome Light" panose="020B0303030204020804" pitchFamily="34" charset="0"/>
                <a:ea typeface="Times New Roman" panose="02020603050405020304" pitchFamily="18" charset="0"/>
                <a:cs typeface="Biome Light" panose="020B0303030204020804" pitchFamily="34" charset="0"/>
              </a:rPr>
              <a:t> </a:t>
            </a:r>
            <a:r>
              <a:rPr lang="ru-RU" sz="1800" dirty="0" smtClean="0">
                <a:latin typeface="Biome Light" panose="020B0303030204020804" pitchFamily="34" charset="0"/>
                <a:ea typeface="Times New Roman" panose="02020603050405020304" pitchFamily="18" charset="0"/>
                <a:cs typeface="Biome Light" panose="020B0303030204020804" pitchFamily="34" charset="0"/>
              </a:rPr>
              <a:t>_________</a:t>
            </a:r>
            <a:r>
              <a:rPr lang="ru-RU" sz="2000" b="1" dirty="0" smtClean="0">
                <a:latin typeface="Biome Light" panose="020B0303030204020804" pitchFamily="34" charset="0"/>
                <a:ea typeface="Times New Roman" panose="02020603050405020304" pitchFamily="18" charset="0"/>
                <a:cs typeface="Biome Light" panose="020B0303030204020804" pitchFamily="34" charset="0"/>
              </a:rPr>
              <a:t/>
            </a:r>
            <a:br>
              <a:rPr lang="ru-RU" sz="2000" b="1" dirty="0" smtClean="0">
                <a:latin typeface="Biome Light" panose="020B0303030204020804" pitchFamily="34" charset="0"/>
                <a:ea typeface="Times New Roman" panose="02020603050405020304" pitchFamily="18" charset="0"/>
                <a:cs typeface="Biome Light" panose="020B0303030204020804" pitchFamily="34" charset="0"/>
              </a:rPr>
            </a:br>
            <a:r>
              <a:rPr lang="ru-RU" sz="3600" b="1" dirty="0" smtClean="0">
                <a:latin typeface="Biome Light" panose="020B0303030204020804" pitchFamily="34" charset="0"/>
                <a:ea typeface="Times New Roman" panose="02020603050405020304" pitchFamily="18" charset="0"/>
                <a:cs typeface="Biome Light" panose="020B0303030204020804" pitchFamily="34" charset="0"/>
              </a:rPr>
              <a:t/>
            </a:r>
            <a:br>
              <a:rPr lang="ru-RU" sz="3600" b="1" dirty="0" smtClean="0">
                <a:latin typeface="Biome Light" panose="020B0303030204020804" pitchFamily="34" charset="0"/>
                <a:ea typeface="Times New Roman" panose="02020603050405020304" pitchFamily="18" charset="0"/>
                <a:cs typeface="Biome Light" panose="020B0303030204020804" pitchFamily="34" charset="0"/>
              </a:rPr>
            </a:br>
            <a:r>
              <a:rPr lang="ru-RU" sz="3200" dirty="0" smtClean="0">
                <a:latin typeface="Biome Light" panose="020B0303030204020804" pitchFamily="34" charset="0"/>
                <a:ea typeface="Times New Roman" panose="02020603050405020304" pitchFamily="18" charset="0"/>
                <a:cs typeface="Biome Light" panose="020B0303030204020804" pitchFamily="34" charset="0"/>
              </a:rPr>
              <a:t>Миссия </a:t>
            </a:r>
            <a:r>
              <a:rPr lang="ru-RU" sz="3200" dirty="0">
                <a:latin typeface="Biome Light" panose="020B0303030204020804" pitchFamily="34" charset="0"/>
                <a:ea typeface="Times New Roman" panose="02020603050405020304" pitchFamily="18" charset="0"/>
                <a:cs typeface="Biome Light" panose="020B0303030204020804" pitchFamily="34" charset="0"/>
              </a:rPr>
              <a:t>кафедры -</a:t>
            </a:r>
            <a:endParaRPr lang="ru-RU" sz="3200" dirty="0">
              <a:latin typeface="Biome Light" panose="020B0303030204020804" pitchFamily="34" charset="0"/>
              <a:cs typeface="Biome Light" panose="020B03030302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528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530A931-F348-4A41-A5F4-69657F3CA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482" y="872511"/>
            <a:ext cx="5047013" cy="1871466"/>
          </a:xfrm>
        </p:spPr>
        <p:txBody>
          <a:bodyPr rtlCol="0">
            <a:noAutofit/>
          </a:bodyPr>
          <a:lstStyle/>
          <a:p>
            <a:pPr rtl="0"/>
            <a:r>
              <a:rPr lang="ru-RU" sz="3200" dirty="0"/>
              <a:t>Основные направления научной деятельности кафедры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34BD264-B274-4D4C-8E2B-C6F7606B254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01757" y="3588473"/>
            <a:ext cx="3108960" cy="2291034"/>
          </a:xfrm>
        </p:spPr>
        <p:txBody>
          <a:bodyPr rtlCol="0">
            <a:normAutofit/>
          </a:bodyPr>
          <a:lstStyle/>
          <a:p>
            <a:pPr lvl="0">
              <a:lnSpc>
                <a:spcPct val="90000"/>
              </a:lnSpc>
              <a:defRPr/>
            </a:pPr>
            <a:r>
              <a:rPr lang="ru-RU" sz="2200" dirty="0">
                <a:solidFill>
                  <a:srgbClr val="C0C9C2">
                    <a:lumMod val="50000"/>
                  </a:srgbClr>
                </a:solidFill>
                <a:cs typeface="Biome Light" panose="020B0303030204020804" pitchFamily="34" charset="0"/>
              </a:rPr>
              <a:t>Всемирная история</a:t>
            </a:r>
          </a:p>
          <a:p>
            <a:pPr lvl="0">
              <a:lnSpc>
                <a:spcPct val="90000"/>
              </a:lnSpc>
              <a:defRPr/>
            </a:pPr>
            <a:r>
              <a:rPr lang="ru-RU" sz="2200" dirty="0">
                <a:solidFill>
                  <a:srgbClr val="C0C9C2">
                    <a:lumMod val="50000"/>
                  </a:srgbClr>
                </a:solidFill>
                <a:cs typeface="Biome Light" panose="020B0303030204020804" pitchFamily="34" charset="0"/>
              </a:rPr>
              <a:t>История международных отношений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ea typeface="+mn-ea"/>
              <a:cs typeface="Biome Light" panose="020B03030302040208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ea typeface="+mn-ea"/>
              <a:cs typeface="Biome Light" panose="020B0303030204020804" pitchFamily="34" charset="0"/>
            </a:endParaRPr>
          </a:p>
          <a:p>
            <a:pPr rtl="0"/>
            <a:endParaRPr lang="ru-RU" sz="1600" dirty="0">
              <a:solidFill>
                <a:schemeClr val="tx2">
                  <a:lumMod val="50000"/>
                </a:schemeClr>
              </a:solidFill>
              <a:cs typeface="Biome Light" panose="020B0303030204020804" pitchFamily="34" charset="0"/>
            </a:endParaRPr>
          </a:p>
        </p:txBody>
      </p:sp>
      <p:sp>
        <p:nvSpPr>
          <p:cNvPr id="25" name="Объект 24">
            <a:extLst>
              <a:ext uri="{FF2B5EF4-FFF2-40B4-BE49-F238E27FC236}">
                <a16:creationId xmlns="" xmlns:a16="http://schemas.microsoft.com/office/drawing/2014/main" id="{EEC41F11-47BD-44B1-BF22-D3C7965626E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567157" y="3545743"/>
            <a:ext cx="3108960" cy="2333763"/>
          </a:xfrm>
        </p:spPr>
        <p:txBody>
          <a:bodyPr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200" b="0" i="0" u="none" strike="noStrike" kern="1200" cap="none" spc="0" normalizeH="0" noProof="0" dirty="0">
                <a:ln>
                  <a:noFill/>
                </a:ln>
                <a:solidFill>
                  <a:srgbClr val="C0C9C2">
                    <a:lumMod val="50000"/>
                  </a:srgbClr>
                </a:solidFill>
                <a:effectLst/>
                <a:uLnTx/>
                <a:uFillTx/>
                <a:ea typeface="+mn-ea"/>
                <a:cs typeface="Biome Light" panose="020B0303030204020804" pitchFamily="34" charset="0"/>
              </a:rPr>
              <a:t>Интеллектуальная история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200" b="0" i="0" u="none" strike="noStrike" kern="1200" cap="none" spc="0" normalizeH="0" noProof="0" dirty="0">
                <a:ln>
                  <a:noFill/>
                </a:ln>
                <a:solidFill>
                  <a:srgbClr val="C0C9C2">
                    <a:lumMod val="50000"/>
                  </a:srgbClr>
                </a:solidFill>
                <a:effectLst/>
                <a:uLnTx/>
                <a:uFillTx/>
                <a:ea typeface="+mn-ea"/>
                <a:cs typeface="Biome Light" panose="020B0303030204020804" pitchFamily="34" charset="0"/>
              </a:rPr>
              <a:t>История и теория культуры</a:t>
            </a:r>
          </a:p>
          <a:p>
            <a:pPr rtl="0"/>
            <a:endParaRPr lang="ru-RU" dirty="0"/>
          </a:p>
        </p:txBody>
      </p:sp>
      <p:sp>
        <p:nvSpPr>
          <p:cNvPr id="26" name="Объект 25">
            <a:extLst>
              <a:ext uri="{FF2B5EF4-FFF2-40B4-BE49-F238E27FC236}">
                <a16:creationId xmlns="" xmlns:a16="http://schemas.microsoft.com/office/drawing/2014/main" id="{34CC2084-FCB9-4F4B-8B47-44B2A81D523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131846" y="3562834"/>
            <a:ext cx="3108960" cy="1641555"/>
          </a:xfrm>
        </p:spPr>
        <p:txBody>
          <a:bodyPr rtlCol="0">
            <a:normAutofit/>
          </a:bodyPr>
          <a:lstStyle/>
          <a:p>
            <a:pPr marL="228600" indent="-228600" rtl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ru-RU" sz="2200" dirty="0">
                <a:solidFill>
                  <a:srgbClr val="C0C9C2">
                    <a:lumMod val="50000"/>
                  </a:srgbClr>
                </a:solidFill>
                <a:cs typeface="Biome Light" panose="020B0303030204020804" pitchFamily="34" charset="0"/>
              </a:rPr>
              <a:t>Публичная история</a:t>
            </a:r>
          </a:p>
          <a:p>
            <a:pPr marL="228600" indent="-228600" rtl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ru-RU" sz="2200" dirty="0" err="1">
                <a:solidFill>
                  <a:srgbClr val="C0C9C2">
                    <a:lumMod val="50000"/>
                  </a:srgbClr>
                </a:solidFill>
                <a:cs typeface="Biome Light" panose="020B0303030204020804" pitchFamily="34" charset="0"/>
              </a:rPr>
              <a:t>Империология</a:t>
            </a:r>
            <a:endParaRPr lang="ru-RU" sz="2200" dirty="0">
              <a:solidFill>
                <a:srgbClr val="C0C9C2">
                  <a:lumMod val="50000"/>
                </a:srgbClr>
              </a:solidFill>
              <a:cs typeface="Biome Light" panose="020B0303030204020804" pitchFamily="34" charset="0"/>
            </a:endParaRPr>
          </a:p>
        </p:txBody>
      </p:sp>
      <p:sp>
        <p:nvSpPr>
          <p:cNvPr id="39" name="Номер слайда 38">
            <a:extLst>
              <a:ext uri="{FF2B5EF4-FFF2-40B4-BE49-F238E27FC236}">
                <a16:creationId xmlns="" xmlns:a16="http://schemas.microsoft.com/office/drawing/2014/main" id="{25AC8E0E-F9A1-4D3C-8AB5-4C215FD5C6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ru-RU" smtClean="0"/>
              <a:pPr rtl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8351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BB3A48F-6C9B-4B6F-9063-4E2B2F6CF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z="3200" dirty="0"/>
              <a:t>Ключевые преимущества кафедры</a:t>
            </a:r>
          </a:p>
        </p:txBody>
      </p:sp>
      <p:sp>
        <p:nvSpPr>
          <p:cNvPr id="37" name="Номер слайда 36">
            <a:extLst>
              <a:ext uri="{FF2B5EF4-FFF2-40B4-BE49-F238E27FC236}">
                <a16:creationId xmlns="" xmlns:a16="http://schemas.microsoft.com/office/drawing/2014/main" id="{2448455D-834D-4F56-90F8-4F239B5CA7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ru-RU" smtClean="0"/>
              <a:pPr rtl="0"/>
              <a:t>4</a:t>
            </a:fld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4D02380E-DDFE-C64B-BC67-47AA61EDF4DC}"/>
              </a:ext>
            </a:extLst>
          </p:cNvPr>
          <p:cNvSpPr txBox="1">
            <a:spLocks/>
          </p:cNvSpPr>
          <p:nvPr/>
        </p:nvSpPr>
        <p:spPr>
          <a:xfrm>
            <a:off x="1910875" y="1983734"/>
            <a:ext cx="8761268" cy="42803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72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>
              <a:buFontTx/>
              <a:buChar char="-"/>
            </a:pPr>
            <a:r>
              <a:rPr lang="ru-RU" sz="2200" dirty="0"/>
              <a:t>Восьмидесятилетний опыт изучения античной истории</a:t>
            </a:r>
          </a:p>
          <a:p>
            <a:pPr marL="342900" indent="-342900">
              <a:buFontTx/>
              <a:buChar char="-"/>
            </a:pPr>
            <a:endParaRPr lang="ru-RU" sz="2200" dirty="0"/>
          </a:p>
          <a:p>
            <a:pPr marL="342900" indent="-342900">
              <a:buFontTx/>
              <a:buChar char="-"/>
            </a:pPr>
            <a:r>
              <a:rPr lang="ru-RU" sz="2200" dirty="0"/>
              <a:t>Обширные связи с университетами и научными центрами России (МГУ, ИВИ РАН, СПбГУ, </a:t>
            </a:r>
            <a:r>
              <a:rPr lang="ru-RU" sz="2200" dirty="0" err="1"/>
              <a:t>РАНХиГС</a:t>
            </a:r>
            <a:r>
              <a:rPr lang="ru-RU" sz="2200" dirty="0"/>
              <a:t>, НИУ ВШЭ и др.)</a:t>
            </a:r>
          </a:p>
          <a:p>
            <a:pPr marL="342900" indent="-342900">
              <a:buFontTx/>
              <a:buChar char="-"/>
            </a:pPr>
            <a:endParaRPr lang="ru-RU" sz="2200" dirty="0"/>
          </a:p>
          <a:p>
            <a:pPr marL="342900" indent="-342900">
              <a:buFontTx/>
              <a:buChar char="-"/>
            </a:pPr>
            <a:r>
              <a:rPr lang="ru-RU" sz="2200" dirty="0"/>
              <a:t>Ресурсный центр по изучению и преподаванию всемирной истории в Поволжье (Чебоксары, Самара, Уфа и ряд других городов)</a:t>
            </a:r>
          </a:p>
          <a:p>
            <a:pPr marL="342900" indent="-342900">
              <a:buFontTx/>
              <a:buChar char="-"/>
            </a:pPr>
            <a:endParaRPr lang="ru-RU" sz="2200" dirty="0"/>
          </a:p>
          <a:p>
            <a:pPr marL="342900" indent="-342900">
              <a:buFontTx/>
              <a:buChar char="-"/>
            </a:pPr>
            <a:r>
              <a:rPr lang="ru-RU" sz="2200" dirty="0"/>
              <a:t>Международные связи с научными центрами Германии, Франции, Ирана и др.</a:t>
            </a:r>
          </a:p>
          <a:p>
            <a:pPr marL="342900" indent="-342900">
              <a:buFontTx/>
              <a:buChar char="-"/>
            </a:pPr>
            <a:endParaRPr lang="ru-RU" sz="2200" dirty="0"/>
          </a:p>
          <a:p>
            <a:pPr marL="342900" indent="-342900">
              <a:buFontTx/>
              <a:buChar char="-"/>
            </a:pPr>
            <a:r>
              <a:rPr lang="ru-RU" sz="2200" dirty="0"/>
              <a:t>Уникальный опыт преподавания древних языков</a:t>
            </a:r>
          </a:p>
          <a:p>
            <a:pPr marL="342900" indent="-342900">
              <a:buFontTx/>
              <a:buChar char="-"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17840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530A931-F348-4A41-A5F4-69657F3CA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166" y="768528"/>
            <a:ext cx="5285249" cy="1538838"/>
          </a:xfrm>
        </p:spPr>
        <p:txBody>
          <a:bodyPr rtlCol="0">
            <a:noAutofit/>
          </a:bodyPr>
          <a:lstStyle/>
          <a:p>
            <a:pPr rtl="0"/>
            <a:r>
              <a:rPr lang="ru-RU" sz="3200" dirty="0"/>
              <a:t>Научные кружки кафедры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34BD264-B274-4D4C-8E2B-C6F7606B254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52426" y="3845498"/>
            <a:ext cx="2655842" cy="2285999"/>
          </a:xfrm>
        </p:spPr>
        <p:txBody>
          <a:bodyPr rtlCol="0">
            <a:normAutofit/>
          </a:bodyPr>
          <a:lstStyle/>
          <a:p>
            <a:pPr lvl="0">
              <a:lnSpc>
                <a:spcPct val="90000"/>
              </a:lnSpc>
              <a:defRPr/>
            </a:pPr>
            <a:r>
              <a:rPr lang="ru-RU" sz="2200" b="1" dirty="0">
                <a:solidFill>
                  <a:srgbClr val="C0C9C2">
                    <a:lumMod val="50000"/>
                  </a:srgbClr>
                </a:solidFill>
                <a:cs typeface="Biome Light" panose="020B0303030204020804" pitchFamily="34" charset="0"/>
              </a:rPr>
              <a:t>Античный понедельник </a:t>
            </a:r>
            <a:r>
              <a:rPr lang="ru-RU" sz="2200" dirty="0">
                <a:solidFill>
                  <a:srgbClr val="C0C9C2">
                    <a:lumMod val="50000"/>
                  </a:srgbClr>
                </a:solidFill>
                <a:cs typeface="Biome Light" panose="020B0303030204020804" pitchFamily="34" charset="0"/>
              </a:rPr>
              <a:t>– </a:t>
            </a:r>
            <a:r>
              <a:rPr lang="ru-RU" sz="2000" dirty="0">
                <a:solidFill>
                  <a:srgbClr val="C0C9C2">
                    <a:lumMod val="50000"/>
                  </a:srgbClr>
                </a:solidFill>
                <a:cs typeface="Biome Light" panose="020B0303030204020804" pitchFamily="34" charset="0"/>
              </a:rPr>
              <a:t>древняя история (основан в 1966 году)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ea typeface="+mn-ea"/>
              <a:cs typeface="Biome Light" panose="020B03030302040208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ea typeface="+mn-ea"/>
              <a:cs typeface="Biome Light" panose="020B0303030204020804" pitchFamily="34" charset="0"/>
            </a:endParaRPr>
          </a:p>
          <a:p>
            <a:pPr rtl="0"/>
            <a:endParaRPr lang="ru-RU" sz="1600" dirty="0">
              <a:solidFill>
                <a:schemeClr val="tx2">
                  <a:lumMod val="50000"/>
                </a:schemeClr>
              </a:solidFill>
              <a:cs typeface="Biome Light" panose="020B0303030204020804" pitchFamily="34" charset="0"/>
            </a:endParaRPr>
          </a:p>
        </p:txBody>
      </p:sp>
      <p:sp>
        <p:nvSpPr>
          <p:cNvPr id="25" name="Объект 24">
            <a:extLst>
              <a:ext uri="{FF2B5EF4-FFF2-40B4-BE49-F238E27FC236}">
                <a16:creationId xmlns="" xmlns:a16="http://schemas.microsoft.com/office/drawing/2014/main" id="{EEC41F11-47BD-44B1-BF22-D3C7965626E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947323" y="3846203"/>
            <a:ext cx="2655842" cy="2285999"/>
          </a:xfrm>
        </p:spPr>
        <p:txBody>
          <a:bodyPr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200" b="1" dirty="0">
                <a:solidFill>
                  <a:srgbClr val="C0C9C2">
                    <a:lumMod val="50000"/>
                  </a:srgbClr>
                </a:solidFill>
                <a:cs typeface="Biome Light" panose="020B0303030204020804" pitchFamily="34" charset="0"/>
              </a:rPr>
              <a:t>Аграф</a:t>
            </a:r>
            <a:r>
              <a:rPr lang="ru-RU" sz="2200" dirty="0">
                <a:solidFill>
                  <a:srgbClr val="C0C9C2">
                    <a:lumMod val="50000"/>
                  </a:srgbClr>
                </a:solidFill>
                <a:cs typeface="Biome Light" panose="020B0303030204020804" pitchFamily="34" charset="0"/>
              </a:rPr>
              <a:t> – история средних веков и история культуры</a:t>
            </a:r>
            <a:endParaRPr lang="ru-RU" sz="2200" b="0" i="0" u="none" strike="noStrike" kern="1200" cap="none" spc="0" normalizeH="0" noProof="0" dirty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cs typeface="Biome Light" panose="020B0303030204020804" pitchFamily="34" charset="0"/>
            </a:endParaRPr>
          </a:p>
          <a:p>
            <a:pPr rtl="0"/>
            <a:endParaRPr lang="ru-RU" dirty="0"/>
          </a:p>
        </p:txBody>
      </p:sp>
      <p:sp>
        <p:nvSpPr>
          <p:cNvPr id="26" name="Объект 25">
            <a:extLst>
              <a:ext uri="{FF2B5EF4-FFF2-40B4-BE49-F238E27FC236}">
                <a16:creationId xmlns="" xmlns:a16="http://schemas.microsoft.com/office/drawing/2014/main" id="{34CC2084-FCB9-4F4B-8B47-44B2A81D523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000183" y="3836953"/>
            <a:ext cx="2655842" cy="2285999"/>
          </a:xfrm>
        </p:spPr>
        <p:txBody>
          <a:bodyPr rtlCol="0">
            <a:normAutofit/>
          </a:bodyPr>
          <a:lstStyle/>
          <a:p>
            <a:pPr marL="228600" indent="-228600" rtl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ru-RU" sz="2200" b="1" dirty="0" smtClean="0">
                <a:solidFill>
                  <a:srgbClr val="C0C9C2">
                    <a:lumMod val="50000"/>
                  </a:srgbClr>
                </a:solidFill>
                <a:cs typeface="Biome Light" panose="020B0303030204020804" pitchFamily="34" charset="0"/>
              </a:rPr>
              <a:t>Окно в Восток </a:t>
            </a:r>
            <a:r>
              <a:rPr lang="ru-RU" sz="2200" dirty="0" smtClean="0">
                <a:solidFill>
                  <a:srgbClr val="C0C9C2">
                    <a:lumMod val="50000"/>
                  </a:srgbClr>
                </a:solidFill>
                <a:cs typeface="Biome Light" panose="020B0303030204020804" pitchFamily="34" charset="0"/>
              </a:rPr>
              <a:t>– история стран Востока</a:t>
            </a:r>
            <a:endParaRPr lang="ru-RU" sz="2200" dirty="0">
              <a:solidFill>
                <a:srgbClr val="C0C9C2">
                  <a:lumMod val="50000"/>
                </a:srgbClr>
              </a:solidFill>
              <a:cs typeface="Biome Light" panose="020B0303030204020804" pitchFamily="34" charset="0"/>
            </a:endParaRPr>
          </a:p>
        </p:txBody>
      </p:sp>
      <p:sp>
        <p:nvSpPr>
          <p:cNvPr id="39" name="Номер слайда 38">
            <a:extLst>
              <a:ext uri="{FF2B5EF4-FFF2-40B4-BE49-F238E27FC236}">
                <a16:creationId xmlns="" xmlns:a16="http://schemas.microsoft.com/office/drawing/2014/main" id="{25AC8E0E-F9A1-4D3C-8AB5-4C215FD5C6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ru-RU" smtClean="0"/>
              <a:pPr rtl="0"/>
              <a:t>5</a:t>
            </a:fld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4B6742FC-A308-3343-AF0D-10C55ED97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5183" y="150251"/>
            <a:ext cx="4180609" cy="3135457"/>
          </a:xfrm>
          <a:prstGeom prst="rect">
            <a:avLst/>
          </a:prstGeom>
        </p:spPr>
      </p:pic>
      <p:sp>
        <p:nvSpPr>
          <p:cNvPr id="11" name="Объект 25">
            <a:extLst>
              <a:ext uri="{FF2B5EF4-FFF2-40B4-BE49-F238E27FC236}">
                <a16:creationId xmlns="" xmlns:a16="http://schemas.microsoft.com/office/drawing/2014/main" id="{3B7560C8-1548-B148-B596-054DBCD8F68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835487" y="3845498"/>
            <a:ext cx="2481942" cy="2143002"/>
          </a:xfrm>
        </p:spPr>
        <p:txBody>
          <a:bodyPr rtlCol="0">
            <a:normAutofit/>
          </a:bodyPr>
          <a:lstStyle/>
          <a:p>
            <a:pPr marL="228600" indent="-228600" rtl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sz="2200" b="1" dirty="0">
                <a:solidFill>
                  <a:srgbClr val="C0C9C2">
                    <a:lumMod val="50000"/>
                  </a:srgbClr>
                </a:solidFill>
                <a:cs typeface="Biome Light" panose="020B0303030204020804" pitchFamily="34" charset="0"/>
              </a:rPr>
              <a:t>Pax Europe </a:t>
            </a:r>
            <a:r>
              <a:rPr lang="ru-RU" sz="2200" dirty="0">
                <a:solidFill>
                  <a:srgbClr val="C0C9C2">
                    <a:lumMod val="50000"/>
                  </a:srgbClr>
                </a:solidFill>
                <a:cs typeface="Biome Light" panose="020B0303030204020804" pitchFamily="34" charset="0"/>
              </a:rPr>
              <a:t>– новая история стран Европы и Америки</a:t>
            </a:r>
          </a:p>
        </p:txBody>
      </p:sp>
    </p:spTree>
    <p:extLst>
      <p:ext uri="{BB962C8B-B14F-4D97-AF65-F5344CB8AC3E}">
        <p14:creationId xmlns:p14="http://schemas.microsoft.com/office/powerpoint/2010/main" val="256473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>
            <a:extLst>
              <a:ext uri="{FF2B5EF4-FFF2-40B4-BE49-F238E27FC236}">
                <a16:creationId xmlns="" xmlns:a16="http://schemas.microsoft.com/office/drawing/2014/main" id="{BEC46ADB-55E5-43DA-8E91-C49412A33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759" y="760515"/>
            <a:ext cx="10332420" cy="948644"/>
          </a:xfrm>
        </p:spPr>
        <p:txBody>
          <a:bodyPr rtlCol="0">
            <a:noAutofit/>
          </a:bodyPr>
          <a:lstStyle/>
          <a:p>
            <a:pPr rtl="0"/>
            <a:r>
              <a:rPr lang="ru-RU" sz="3200" dirty="0"/>
              <a:t>Публикации в ведущих отечественных </a:t>
            </a:r>
            <a:r>
              <a:rPr lang="ru-RU" sz="3200" dirty="0" smtClean="0"/>
              <a:t>и </a:t>
            </a:r>
            <a:r>
              <a:rPr lang="ru-RU" sz="3200" dirty="0"/>
              <a:t>зарубежных журналах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AA7B234E-FE17-4087-92FD-3802CA26E9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ru-RU" smtClean="0"/>
              <a:pPr rtl="0"/>
              <a:t>6</a:t>
            </a:fld>
            <a:endParaRPr lang="ru-RU"/>
          </a:p>
        </p:txBody>
      </p:sp>
      <p:pic>
        <p:nvPicPr>
          <p:cNvPr id="10" name="Picture 6" descr="https://www.uni-erfurt.de/fileadmin/public-docs/Historia/historia.jpg">
            <a:extLst>
              <a:ext uri="{FF2B5EF4-FFF2-40B4-BE49-F238E27FC236}">
                <a16:creationId xmlns="" xmlns:a16="http://schemas.microsoft.com/office/drawing/2014/main" id="{500FAEC4-0B2A-2B4C-A36A-2A5373CED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314" y="2073150"/>
            <a:ext cx="1428750" cy="202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2" descr="http://poj.peeters-leuven.be/journal_images/IA.jpg">
            <a:extLst>
              <a:ext uri="{FF2B5EF4-FFF2-40B4-BE49-F238E27FC236}">
                <a16:creationId xmlns="" xmlns:a16="http://schemas.microsoft.com/office/drawing/2014/main" id="{F5A0F12D-736A-A74B-82EE-D77D468295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3633" y="2073150"/>
            <a:ext cx="1379602" cy="202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8" descr="ÐÐ°ÑÑÐ¸Ð½ÐºÐ¸ Ð¿Ð¾ Ð·Ð°Ð¿ÑÐ¾ÑÑ greek, roman and byzantine studies">
            <a:extLst>
              <a:ext uri="{FF2B5EF4-FFF2-40B4-BE49-F238E27FC236}">
                <a16:creationId xmlns="" xmlns:a16="http://schemas.microsoft.com/office/drawing/2014/main" id="{57890017-9750-CE4A-BA32-2CB3601190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7042" y="2106814"/>
            <a:ext cx="1216098" cy="1995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0" descr="https://www.degruyter.com/doc/cover/s21927669.jpg">
            <a:extLst>
              <a:ext uri="{FF2B5EF4-FFF2-40B4-BE49-F238E27FC236}">
                <a16:creationId xmlns="" xmlns:a16="http://schemas.microsoft.com/office/drawing/2014/main" id="{B1B8B436-0F96-9843-9272-A98AA08BF4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067" y="4435803"/>
            <a:ext cx="1447781" cy="2104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4" descr="http://vestnik.spbu.ru/images/s02_cover.jpg">
            <a:extLst>
              <a:ext uri="{FF2B5EF4-FFF2-40B4-BE49-F238E27FC236}">
                <a16:creationId xmlns="" xmlns:a16="http://schemas.microsoft.com/office/drawing/2014/main" id="{8C53613F-D77E-7D49-BACC-170345F6F3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1718" y="2009366"/>
            <a:ext cx="1510131" cy="2156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0" descr="Default issue cover">
            <a:extLst>
              <a:ext uri="{FF2B5EF4-FFF2-40B4-BE49-F238E27FC236}">
                <a16:creationId xmlns="" xmlns:a16="http://schemas.microsoft.com/office/drawing/2014/main" id="{D4E9EF34-1117-C847-B312-DC8CA60F3D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3842" y="1976770"/>
            <a:ext cx="1503226" cy="2168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8" descr="http://www.sov-europe.ru/2018/2018-zh4.jpg">
            <a:extLst>
              <a:ext uri="{FF2B5EF4-FFF2-40B4-BE49-F238E27FC236}">
                <a16:creationId xmlns="" xmlns:a16="http://schemas.microsoft.com/office/drawing/2014/main" id="{81D430D5-DA00-C747-B931-4657005D68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936" y="1976770"/>
            <a:ext cx="1599386" cy="2159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6" descr="Cover image">
            <a:extLst>
              <a:ext uri="{FF2B5EF4-FFF2-40B4-BE49-F238E27FC236}">
                <a16:creationId xmlns="" xmlns:a16="http://schemas.microsoft.com/office/drawing/2014/main" id="{B8D19B25-36BD-6C4C-B89B-0A9DC050A1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62" y="4397808"/>
            <a:ext cx="142875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69017C41-9F20-8642-B9AB-EE289DAA0E4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194" y="4435803"/>
            <a:ext cx="1477182" cy="214312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8093BE25-405C-1D47-B862-76996D9C2C1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987" y="4416294"/>
            <a:ext cx="1650207" cy="214312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26DCA5E6-51B3-A04E-B29A-9D252A0EF15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08318" y="4339888"/>
            <a:ext cx="1428750" cy="214709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070F8859-E7A6-B540-ACF1-8B0675EC928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293538" y="4339888"/>
            <a:ext cx="1428750" cy="2166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172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530A931-F348-4A41-A5F4-69657F3CA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387" y="817148"/>
            <a:ext cx="5047013" cy="1648498"/>
          </a:xfrm>
        </p:spPr>
        <p:txBody>
          <a:bodyPr rtlCol="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3200" dirty="0"/>
              <a:t>Образовательные программы кафедры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34BD264-B274-4D4C-8E2B-C6F7606B254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88112" y="3512321"/>
            <a:ext cx="3108960" cy="1891177"/>
          </a:xfrm>
        </p:spPr>
        <p:txBody>
          <a:bodyPr rtlCol="0">
            <a:normAutofit/>
          </a:bodyPr>
          <a:lstStyle/>
          <a:p>
            <a:pPr lvl="0">
              <a:lnSpc>
                <a:spcPct val="100000"/>
              </a:lnSpc>
              <a:defRPr/>
            </a:pPr>
            <a:r>
              <a:rPr lang="ru-RU" sz="2200" b="1" dirty="0" err="1">
                <a:solidFill>
                  <a:srgbClr val="C0C9C2">
                    <a:lumMod val="50000"/>
                  </a:srgbClr>
                </a:solidFill>
                <a:cs typeface="Biome Light" panose="020B0303030204020804" pitchFamily="34" charset="0"/>
              </a:rPr>
              <a:t>Бакалавриат</a:t>
            </a:r>
            <a:endParaRPr lang="ru-RU" sz="2200" b="1" dirty="0">
              <a:solidFill>
                <a:srgbClr val="C0C9C2">
                  <a:lumMod val="50000"/>
                </a:srgbClr>
              </a:solidFill>
              <a:cs typeface="Biome Light" panose="020B0303030204020804" pitchFamily="34" charset="0"/>
            </a:endParaRPr>
          </a:p>
          <a:p>
            <a:pPr marL="0" lvl="0" indent="0">
              <a:lnSpc>
                <a:spcPct val="100000"/>
              </a:lnSpc>
              <a:buNone/>
              <a:defRPr/>
            </a:pPr>
            <a:r>
              <a:rPr lang="ru-RU" sz="2200" dirty="0">
                <a:solidFill>
                  <a:srgbClr val="C0C9C2">
                    <a:lumMod val="50000"/>
                  </a:srgbClr>
                </a:solidFill>
                <a:cs typeface="Biome Light" panose="020B0303030204020804" pitchFamily="34" charset="0"/>
              </a:rPr>
              <a:t>46.03.01 - история</a:t>
            </a:r>
          </a:p>
          <a:p>
            <a:pPr marL="0" lvl="0" indent="0">
              <a:lnSpc>
                <a:spcPct val="100000"/>
              </a:lnSpc>
              <a:buNone/>
              <a:defRPr/>
            </a:pPr>
            <a:r>
              <a:rPr lang="ru-RU" sz="2200" dirty="0">
                <a:solidFill>
                  <a:srgbClr val="C0C9C2">
                    <a:lumMod val="50000"/>
                  </a:srgbClr>
                </a:solidFill>
                <a:cs typeface="Biome Light" panose="020B0303030204020804" pitchFamily="34" charset="0"/>
              </a:rPr>
              <a:t>Всеобщая </a:t>
            </a:r>
            <a:r>
              <a:rPr lang="ru-RU" sz="2200" dirty="0" smtClean="0">
                <a:solidFill>
                  <a:srgbClr val="C0C9C2">
                    <a:lumMod val="50000"/>
                  </a:srgbClr>
                </a:solidFill>
                <a:cs typeface="Biome Light" panose="020B0303030204020804" pitchFamily="34" charset="0"/>
              </a:rPr>
              <a:t>история</a:t>
            </a: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cs typeface="Biome Light" panose="020B03030302040208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ea typeface="+mn-ea"/>
              <a:cs typeface="Biome Light" panose="020B0303030204020804" pitchFamily="34" charset="0"/>
            </a:endParaRPr>
          </a:p>
          <a:p>
            <a:pPr rtl="0"/>
            <a:endParaRPr lang="ru-RU" sz="1600" dirty="0">
              <a:solidFill>
                <a:schemeClr val="tx2">
                  <a:lumMod val="50000"/>
                </a:schemeClr>
              </a:solidFill>
              <a:cs typeface="Biome Light" panose="020B0303030204020804" pitchFamily="34" charset="0"/>
            </a:endParaRPr>
          </a:p>
        </p:txBody>
      </p:sp>
      <p:sp>
        <p:nvSpPr>
          <p:cNvPr id="25" name="Объект 24">
            <a:extLst>
              <a:ext uri="{FF2B5EF4-FFF2-40B4-BE49-F238E27FC236}">
                <a16:creationId xmlns="" xmlns:a16="http://schemas.microsoft.com/office/drawing/2014/main" id="{EEC41F11-47BD-44B1-BF22-D3C7965626E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112746" y="3516892"/>
            <a:ext cx="4185220" cy="2976373"/>
          </a:xfrm>
        </p:spPr>
        <p:txBody>
          <a:bodyPr rtlCol="0">
            <a:normAutofit/>
          </a:bodyPr>
          <a:lstStyle/>
          <a:p>
            <a:pPr lvl="0">
              <a:lnSpc>
                <a:spcPct val="100000"/>
              </a:lnSpc>
              <a:defRPr/>
            </a:pPr>
            <a:r>
              <a:rPr lang="ru-RU" sz="2200" b="1" dirty="0">
                <a:solidFill>
                  <a:srgbClr val="C0C9C2">
                    <a:lumMod val="50000"/>
                  </a:srgbClr>
                </a:solidFill>
                <a:cs typeface="Biome Light" panose="020B0303030204020804" pitchFamily="34" charset="0"/>
              </a:rPr>
              <a:t>Магистратура</a:t>
            </a:r>
          </a:p>
          <a:p>
            <a:pPr marL="0" lvl="0" indent="0">
              <a:lnSpc>
                <a:spcPct val="100000"/>
              </a:lnSpc>
              <a:buNone/>
              <a:defRPr/>
            </a:pPr>
            <a:r>
              <a:rPr lang="ru-RU" sz="2200" dirty="0">
                <a:solidFill>
                  <a:srgbClr val="C0C9C2">
                    <a:lumMod val="50000"/>
                  </a:srgbClr>
                </a:solidFill>
                <a:cs typeface="Biome Light" panose="020B0303030204020804" pitchFamily="34" charset="0"/>
              </a:rPr>
              <a:t>46.03.01 - история</a:t>
            </a:r>
          </a:p>
          <a:p>
            <a:pPr marL="0" lvl="0" indent="0">
              <a:lnSpc>
                <a:spcPct val="100000"/>
              </a:lnSpc>
              <a:buNone/>
              <a:defRPr/>
            </a:pPr>
            <a:r>
              <a:rPr lang="ru-RU" sz="2200" dirty="0">
                <a:solidFill>
                  <a:srgbClr val="C0C9C2">
                    <a:lumMod val="50000"/>
                  </a:srgbClr>
                </a:solidFill>
                <a:cs typeface="Biome Light" panose="020B0303030204020804" pitchFamily="34" charset="0"/>
              </a:rPr>
              <a:t>Публичная история (очная)</a:t>
            </a:r>
          </a:p>
          <a:p>
            <a:pPr marL="0" lvl="0" indent="0">
              <a:lnSpc>
                <a:spcPct val="100000"/>
              </a:lnSpc>
              <a:buNone/>
              <a:defRPr/>
            </a:pPr>
            <a:r>
              <a:rPr lang="ru-RU" sz="2200" dirty="0">
                <a:solidFill>
                  <a:srgbClr val="C0C9C2">
                    <a:lumMod val="50000"/>
                  </a:srgbClr>
                </a:solidFill>
                <a:cs typeface="Biome Light" panose="020B0303030204020804" pitchFamily="34" charset="0"/>
              </a:rPr>
              <a:t>Историческая империология (очная)</a:t>
            </a:r>
          </a:p>
          <a:p>
            <a:pPr marL="0" lvl="0" indent="0">
              <a:lnSpc>
                <a:spcPct val="100000"/>
              </a:lnSpc>
              <a:buNone/>
              <a:defRPr/>
            </a:pPr>
            <a:r>
              <a:rPr lang="ru-RU" sz="2200" dirty="0">
                <a:solidFill>
                  <a:srgbClr val="C0C9C2">
                    <a:lumMod val="50000"/>
                  </a:srgbClr>
                </a:solidFill>
                <a:cs typeface="Biome Light" panose="020B0303030204020804" pitchFamily="34" charset="0"/>
              </a:rPr>
              <a:t>Историческая политология (заочная)</a:t>
            </a:r>
          </a:p>
          <a:p>
            <a:pPr rtl="0"/>
            <a:endParaRPr lang="ru-RU" dirty="0"/>
          </a:p>
        </p:txBody>
      </p:sp>
      <p:sp>
        <p:nvSpPr>
          <p:cNvPr id="26" name="Объект 25">
            <a:extLst>
              <a:ext uri="{FF2B5EF4-FFF2-40B4-BE49-F238E27FC236}">
                <a16:creationId xmlns="" xmlns:a16="http://schemas.microsoft.com/office/drawing/2014/main" id="{34CC2084-FCB9-4F4B-8B47-44B2A81D523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591964" y="3522896"/>
            <a:ext cx="3108960" cy="2285999"/>
          </a:xfrm>
        </p:spPr>
        <p:txBody>
          <a:bodyPr rtlCol="0">
            <a:normAutofit/>
          </a:bodyPr>
          <a:lstStyle/>
          <a:p>
            <a:pPr marL="228600" indent="-228600" rtl="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ru-RU" sz="2200" b="1" dirty="0">
                <a:solidFill>
                  <a:srgbClr val="C0C9C2">
                    <a:lumMod val="50000"/>
                  </a:srgbClr>
                </a:solidFill>
                <a:cs typeface="Biome Light" panose="020B0303030204020804" pitchFamily="34" charset="0"/>
              </a:rPr>
              <a:t>Аспирантура</a:t>
            </a:r>
          </a:p>
          <a:p>
            <a:pPr marL="0" indent="0" rtl="0">
              <a:lnSpc>
                <a:spcPct val="100000"/>
              </a:lnSpc>
              <a:spcBef>
                <a:spcPts val="1000"/>
              </a:spcBef>
              <a:buNone/>
              <a:defRPr/>
            </a:pPr>
            <a:r>
              <a:rPr lang="ru-RU" sz="2200" dirty="0">
                <a:solidFill>
                  <a:srgbClr val="C0C9C2">
                    <a:lumMod val="50000"/>
                  </a:srgbClr>
                </a:solidFill>
                <a:cs typeface="Biome Light" panose="020B0303030204020804" pitchFamily="34" charset="0"/>
              </a:rPr>
              <a:t>Специальность 5.6.2 – </a:t>
            </a:r>
            <a:r>
              <a:rPr lang="ru-RU" sz="2200" dirty="0" smtClean="0">
                <a:solidFill>
                  <a:srgbClr val="C0C9C2">
                    <a:lumMod val="50000"/>
                  </a:srgbClr>
                </a:solidFill>
                <a:cs typeface="Biome Light" panose="020B0303030204020804" pitchFamily="34" charset="0"/>
              </a:rPr>
              <a:t>Всеобщая </a:t>
            </a:r>
            <a:r>
              <a:rPr lang="ru-RU" sz="2200" dirty="0">
                <a:solidFill>
                  <a:srgbClr val="C0C9C2">
                    <a:lumMod val="50000"/>
                  </a:srgbClr>
                </a:solidFill>
                <a:cs typeface="Biome Light" panose="020B0303030204020804" pitchFamily="34" charset="0"/>
              </a:rPr>
              <a:t>история</a:t>
            </a:r>
          </a:p>
        </p:txBody>
      </p:sp>
      <p:sp>
        <p:nvSpPr>
          <p:cNvPr id="39" name="Номер слайда 38">
            <a:extLst>
              <a:ext uri="{FF2B5EF4-FFF2-40B4-BE49-F238E27FC236}">
                <a16:creationId xmlns="" xmlns:a16="http://schemas.microsoft.com/office/drawing/2014/main" id="{25AC8E0E-F9A1-4D3C-8AB5-4C215FD5C6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ru-RU" smtClean="0"/>
              <a:pPr rtl="0"/>
              <a:t>7</a:t>
            </a:fld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CE45D4A6-6CD7-5C49-8852-3820638207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0184" y="270292"/>
            <a:ext cx="4953670" cy="274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6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BB3A48F-6C9B-4B6F-9063-4E2B2F6CF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829" y="726394"/>
            <a:ext cx="10156826" cy="880216"/>
          </a:xfrm>
        </p:spPr>
        <p:txBody>
          <a:bodyPr rtlCol="0"/>
          <a:lstStyle/>
          <a:p>
            <a:pPr rtl="0"/>
            <a:r>
              <a:rPr lang="ru-RU" sz="3200" dirty="0"/>
              <a:t>Стратегические направления развития кафедры</a:t>
            </a:r>
          </a:p>
        </p:txBody>
      </p:sp>
      <p:sp>
        <p:nvSpPr>
          <p:cNvPr id="37" name="Номер слайда 36">
            <a:extLst>
              <a:ext uri="{FF2B5EF4-FFF2-40B4-BE49-F238E27FC236}">
                <a16:creationId xmlns="" xmlns:a16="http://schemas.microsoft.com/office/drawing/2014/main" id="{2448455D-834D-4F56-90F8-4F239B5CA7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ru-RU" smtClean="0"/>
              <a:pPr rtl="0"/>
              <a:t>8</a:t>
            </a:fld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4D02380E-DDFE-C64B-BC67-47AA61EDF4DC}"/>
              </a:ext>
            </a:extLst>
          </p:cNvPr>
          <p:cNvSpPr txBox="1">
            <a:spLocks/>
          </p:cNvSpPr>
          <p:nvPr/>
        </p:nvSpPr>
        <p:spPr>
          <a:xfrm>
            <a:off x="1230593" y="1683522"/>
            <a:ext cx="10759157" cy="49785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72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>
              <a:buFontTx/>
              <a:buChar char="-"/>
            </a:pPr>
            <a:r>
              <a:rPr lang="ru-RU" sz="2200" dirty="0"/>
              <a:t>Расширение внутрироссийского и международного сотрудничества (конференции, исследовательские проекты)</a:t>
            </a:r>
          </a:p>
          <a:p>
            <a:pPr marL="342900" indent="-342900">
              <a:buFontTx/>
              <a:buChar char="-"/>
            </a:pPr>
            <a:endParaRPr lang="ru-RU" sz="2200" dirty="0"/>
          </a:p>
          <a:p>
            <a:pPr marL="342900" indent="-342900">
              <a:buFontTx/>
              <a:buChar char="-"/>
            </a:pPr>
            <a:r>
              <a:rPr lang="ru-RU" sz="2200" dirty="0"/>
              <a:t>Увеличение публикационной активности</a:t>
            </a:r>
          </a:p>
          <a:p>
            <a:pPr marL="342900" indent="-342900">
              <a:buFontTx/>
              <a:buChar char="-"/>
            </a:pPr>
            <a:endParaRPr lang="ru-RU" sz="2200" dirty="0"/>
          </a:p>
          <a:p>
            <a:pPr marL="342900" lvl="0" indent="-342900">
              <a:buFontTx/>
              <a:buChar char="-"/>
            </a:pPr>
            <a:r>
              <a:rPr lang="ru-RU" sz="2200" dirty="0"/>
              <a:t>Разработка и внедрение новых направлений подготовки - программа </a:t>
            </a:r>
            <a:r>
              <a:rPr lang="ru-RU" sz="2200" dirty="0" err="1"/>
              <a:t>бакалавриата</a:t>
            </a:r>
            <a:r>
              <a:rPr lang="ru-RU" sz="2200" dirty="0"/>
              <a:t> «</a:t>
            </a:r>
            <a:r>
              <a:rPr lang="ru-RU" sz="2200" dirty="0">
                <a:solidFill>
                  <a:srgbClr val="C0C9C2">
                    <a:lumMod val="50000"/>
                  </a:srgbClr>
                </a:solidFill>
                <a:cs typeface="Biome Light" panose="020B0303030204020804" pitchFamily="34" charset="0"/>
              </a:rPr>
              <a:t>Историческое знание в медиа-пространстве» (к 2026 году)</a:t>
            </a:r>
          </a:p>
          <a:p>
            <a:pPr marL="342900" indent="-342900">
              <a:buFontTx/>
              <a:buChar char="-"/>
            </a:pPr>
            <a:endParaRPr lang="ru-RU" sz="2200" dirty="0"/>
          </a:p>
          <a:p>
            <a:pPr marL="342900" indent="-342900">
              <a:buFontTx/>
              <a:buChar char="-"/>
            </a:pPr>
            <a:r>
              <a:rPr lang="ru-RU" sz="2200" dirty="0"/>
              <a:t>Разработка программ дополнительного образования, в том числе дистанционного</a:t>
            </a:r>
          </a:p>
          <a:p>
            <a:pPr marL="342900" indent="-342900">
              <a:buFontTx/>
              <a:buChar char="-"/>
            </a:pPr>
            <a:endParaRPr lang="ru-RU" sz="2200" dirty="0"/>
          </a:p>
          <a:p>
            <a:pPr marL="342900" indent="-342900">
              <a:buFontTx/>
              <a:buChar char="-"/>
            </a:pPr>
            <a:r>
              <a:rPr lang="ru-RU" sz="2200" dirty="0" smtClean="0"/>
              <a:t>Сотрудничество </a:t>
            </a:r>
            <a:r>
              <a:rPr lang="ru-RU" sz="2200" dirty="0"/>
              <a:t>с социальными и культурными институциями с целью популяризации исторического знания</a:t>
            </a:r>
          </a:p>
          <a:p>
            <a:pPr marL="342900" indent="-342900">
              <a:buFontTx/>
              <a:buChar char="-"/>
            </a:pPr>
            <a:endParaRPr lang="ru-RU" sz="2200" dirty="0"/>
          </a:p>
          <a:p>
            <a:pPr marL="342900" indent="-342900">
              <a:buFontTx/>
              <a:buChar char="-"/>
            </a:pPr>
            <a:r>
              <a:rPr lang="ru-RU" sz="2200" dirty="0"/>
              <a:t>Интенсификация деятельности по привлечению исследовательских грантов</a:t>
            </a:r>
          </a:p>
          <a:p>
            <a:pPr marL="342900" indent="-342900">
              <a:buFontTx/>
              <a:buChar char="-"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95338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>
            <a:extLst>
              <a:ext uri="{FF2B5EF4-FFF2-40B4-BE49-F238E27FC236}">
                <a16:creationId xmlns="" xmlns:a16="http://schemas.microsoft.com/office/drawing/2014/main" id="{BEC46ADB-55E5-43DA-8E91-C49412A33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146" y="781946"/>
            <a:ext cx="9001384" cy="636697"/>
          </a:xfrm>
        </p:spPr>
        <p:txBody>
          <a:bodyPr rtlCol="0">
            <a:normAutofit fontScale="90000"/>
          </a:bodyPr>
          <a:lstStyle/>
          <a:p>
            <a:pPr rtl="0"/>
            <a:r>
              <a:rPr lang="ru-RU" sz="3600" dirty="0"/>
              <a:t>Кадровый потенциал </a:t>
            </a:r>
            <a:r>
              <a:rPr lang="ru-RU" sz="3600" dirty="0" smtClean="0"/>
              <a:t>кафедры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AA7B234E-FE17-4087-92FD-3802CA26E9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ru-RU" smtClean="0"/>
              <a:pPr rtl="0"/>
              <a:t>9</a:t>
            </a:fld>
            <a:endParaRPr lang="ru-RU" dirty="0"/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="" xmlns:a16="http://schemas.microsoft.com/office/drawing/2014/main" id="{60BF8281-FFBC-7647-AE3A-EBDB1E41E7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46055249"/>
              </p:ext>
            </p:extLst>
          </p:nvPr>
        </p:nvGraphicFramePr>
        <p:xfrm>
          <a:off x="869894" y="1555724"/>
          <a:ext cx="7030193" cy="43233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Заголовок 13">
            <a:extLst>
              <a:ext uri="{FF2B5EF4-FFF2-40B4-BE49-F238E27FC236}">
                <a16:creationId xmlns="" xmlns:a16="http://schemas.microsoft.com/office/drawing/2014/main" id="{6124AA53-4307-E34C-9BF7-482528F469D6}"/>
              </a:ext>
            </a:extLst>
          </p:cNvPr>
          <p:cNvSpPr txBox="1">
            <a:spLocks/>
          </p:cNvSpPr>
          <p:nvPr/>
        </p:nvSpPr>
        <p:spPr>
          <a:xfrm>
            <a:off x="726394" y="6103078"/>
            <a:ext cx="10742062" cy="3651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7200" kern="1200">
                <a:solidFill>
                  <a:schemeClr val="accent2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ru-RU" sz="2200" dirty="0"/>
              <a:t>К 2029 году планируется защита 5 кандидатских и 2 докторских диссертаций</a:t>
            </a:r>
          </a:p>
        </p:txBody>
      </p:sp>
      <p:sp>
        <p:nvSpPr>
          <p:cNvPr id="7" name="Заголовок 13">
            <a:extLst>
              <a:ext uri="{FF2B5EF4-FFF2-40B4-BE49-F238E27FC236}">
                <a16:creationId xmlns="" xmlns:a16="http://schemas.microsoft.com/office/drawing/2014/main" id="{6124AA53-4307-E34C-9BF7-482528F469D6}"/>
              </a:ext>
            </a:extLst>
          </p:cNvPr>
          <p:cNvSpPr txBox="1">
            <a:spLocks/>
          </p:cNvSpPr>
          <p:nvPr/>
        </p:nvSpPr>
        <p:spPr>
          <a:xfrm>
            <a:off x="9084180" y="3469592"/>
            <a:ext cx="2264636" cy="9998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7200" kern="1200">
                <a:solidFill>
                  <a:schemeClr val="accent2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ru-RU" sz="2000" dirty="0" smtClean="0"/>
              <a:t>Средний </a:t>
            </a:r>
            <a:r>
              <a:rPr lang="ru-RU" sz="2000" dirty="0"/>
              <a:t>возраст ППС кафедры – 45 лет</a:t>
            </a:r>
          </a:p>
        </p:txBody>
      </p:sp>
    </p:spTree>
    <p:extLst>
      <p:ext uri="{BB962C8B-B14F-4D97-AF65-F5344CB8AC3E}">
        <p14:creationId xmlns:p14="http://schemas.microsoft.com/office/powerpoint/2010/main" val="336515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96F75DE-8A44-4EC5-83C6-95BDDF10D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660" y="122239"/>
            <a:ext cx="10764139" cy="1501462"/>
          </a:xfrm>
        </p:spPr>
        <p:txBody>
          <a:bodyPr rtlCol="0">
            <a:normAutofit fontScale="90000"/>
          </a:bodyPr>
          <a:lstStyle/>
          <a:p>
            <a:pPr algn="l" rtl="0"/>
            <a:r>
              <a:rPr lang="ru-RU" sz="1600" dirty="0" smtClean="0"/>
              <a:t>  ___________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3000" dirty="0" smtClean="0"/>
              <a:t/>
            </a:r>
            <a:br>
              <a:rPr lang="ru-RU" sz="3000" dirty="0" smtClean="0"/>
            </a:br>
            <a:r>
              <a:rPr lang="ru-RU" sz="3600" dirty="0" smtClean="0"/>
              <a:t>Основные </a:t>
            </a:r>
            <a:r>
              <a:rPr lang="ru-RU" sz="3600" dirty="0"/>
              <a:t>показатели образовательной деятельности кафедры: перспективный план</a:t>
            </a:r>
          </a:p>
        </p:txBody>
      </p:sp>
      <p:graphicFrame>
        <p:nvGraphicFramePr>
          <p:cNvPr id="4" name="Таблица 4">
            <a:extLst>
              <a:ext uri="{FF2B5EF4-FFF2-40B4-BE49-F238E27FC236}">
                <a16:creationId xmlns="" xmlns:a16="http://schemas.microsoft.com/office/drawing/2014/main" id="{403CD5FD-27C3-4342-BE41-F411CB8D6931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501601586"/>
              </p:ext>
            </p:extLst>
          </p:nvPr>
        </p:nvGraphicFramePr>
        <p:xfrm>
          <a:off x="819890" y="1802703"/>
          <a:ext cx="10736242" cy="4720952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376676">
                  <a:extLst>
                    <a:ext uri="{9D8B030D-6E8A-4147-A177-3AD203B41FA5}">
                      <a16:colId xmlns="" xmlns:a16="http://schemas.microsoft.com/office/drawing/2014/main" val="1689330750"/>
                    </a:ext>
                  </a:extLst>
                </a:gridCol>
                <a:gridCol w="1268508">
                  <a:extLst>
                    <a:ext uri="{9D8B030D-6E8A-4147-A177-3AD203B41FA5}">
                      <a16:colId xmlns="" xmlns:a16="http://schemas.microsoft.com/office/drawing/2014/main" val="2660631934"/>
                    </a:ext>
                  </a:extLst>
                </a:gridCol>
                <a:gridCol w="1474532">
                  <a:extLst>
                    <a:ext uri="{9D8B030D-6E8A-4147-A177-3AD203B41FA5}">
                      <a16:colId xmlns="" xmlns:a16="http://schemas.microsoft.com/office/drawing/2014/main" val="3909717689"/>
                    </a:ext>
                  </a:extLst>
                </a:gridCol>
                <a:gridCol w="1185136">
                  <a:extLst>
                    <a:ext uri="{9D8B030D-6E8A-4147-A177-3AD203B41FA5}">
                      <a16:colId xmlns="" xmlns:a16="http://schemas.microsoft.com/office/drawing/2014/main" val="1603189107"/>
                    </a:ext>
                  </a:extLst>
                </a:gridCol>
                <a:gridCol w="1074893">
                  <a:extLst>
                    <a:ext uri="{9D8B030D-6E8A-4147-A177-3AD203B41FA5}">
                      <a16:colId xmlns="" xmlns:a16="http://schemas.microsoft.com/office/drawing/2014/main" val="1182644668"/>
                    </a:ext>
                  </a:extLst>
                </a:gridCol>
                <a:gridCol w="1282872">
                  <a:extLst>
                    <a:ext uri="{9D8B030D-6E8A-4147-A177-3AD203B41FA5}">
                      <a16:colId xmlns="" xmlns:a16="http://schemas.microsoft.com/office/drawing/2014/main" val="1897606603"/>
                    </a:ext>
                  </a:extLst>
                </a:gridCol>
                <a:gridCol w="1073625">
                  <a:extLst>
                    <a:ext uri="{9D8B030D-6E8A-4147-A177-3AD203B41FA5}">
                      <a16:colId xmlns="" xmlns:a16="http://schemas.microsoft.com/office/drawing/2014/main" val="357885446"/>
                    </a:ext>
                  </a:extLst>
                </a:gridCol>
              </a:tblGrid>
              <a:tr h="863967">
                <a:tc>
                  <a:txBody>
                    <a:bodyPr/>
                    <a:lstStyle/>
                    <a:p>
                      <a:pPr rtl="0"/>
                      <a:r>
                        <a:rPr lang="ru-RU" sz="2000" noProof="0" dirty="0">
                          <a:latin typeface="+mn-lt"/>
                          <a:cs typeface="Biome Light" panose="020B0303030204020804" pitchFamily="34" charset="0"/>
                        </a:rPr>
                        <a:t>Уровни образования / Годы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000" noProof="0" dirty="0">
                          <a:latin typeface="+mn-lt"/>
                          <a:cs typeface="Biome Light" panose="020B0303030204020804" pitchFamily="34" charset="0"/>
                        </a:rPr>
                        <a:t>2024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000" noProof="0" dirty="0">
                          <a:latin typeface="+mn-lt"/>
                          <a:cs typeface="Biome Light" panose="020B0303030204020804" pitchFamily="34" charset="0"/>
                        </a:rPr>
                        <a:t>2025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000" noProof="0" dirty="0">
                          <a:latin typeface="+mn-lt"/>
                          <a:cs typeface="Biome Light" panose="020B0303030204020804" pitchFamily="34" charset="0"/>
                        </a:rPr>
                        <a:t>2026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000" noProof="0" dirty="0">
                          <a:latin typeface="+mn-lt"/>
                          <a:cs typeface="Biome Light" panose="020B0303030204020804" pitchFamily="34" charset="0"/>
                        </a:rPr>
                        <a:t>2027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000" noProof="0" dirty="0">
                          <a:latin typeface="+mn-lt"/>
                          <a:cs typeface="Biome Light" panose="020B0303030204020804" pitchFamily="34" charset="0"/>
                        </a:rPr>
                        <a:t>2028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000" noProof="0" dirty="0">
                          <a:latin typeface="+mn-lt"/>
                          <a:cs typeface="Biome Light" panose="020B0303030204020804" pitchFamily="34" charset="0"/>
                        </a:rPr>
                        <a:t>2029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79928716"/>
                  </a:ext>
                </a:extLst>
              </a:tr>
              <a:tr h="771397">
                <a:tc>
                  <a:txBody>
                    <a:bodyPr/>
                    <a:lstStyle/>
                    <a:p>
                      <a:pPr rtl="0"/>
                      <a:r>
                        <a:rPr lang="ru-RU" sz="20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Бакалавры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0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102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0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98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0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98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0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101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0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98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0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760208656"/>
                  </a:ext>
                </a:extLst>
              </a:tr>
              <a:tr h="771397">
                <a:tc>
                  <a:txBody>
                    <a:bodyPr/>
                    <a:lstStyle/>
                    <a:p>
                      <a:pPr rtl="0"/>
                      <a:r>
                        <a:rPr lang="ru-RU" sz="20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Магистры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0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0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79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0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75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0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75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0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75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0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75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634243071"/>
                  </a:ext>
                </a:extLst>
              </a:tr>
              <a:tr h="771397">
                <a:tc>
                  <a:txBody>
                    <a:bodyPr/>
                    <a:lstStyle/>
                    <a:p>
                      <a:pPr rtl="0"/>
                      <a:r>
                        <a:rPr lang="ru-RU" sz="20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Аспиранты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0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0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0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0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0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0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15808797"/>
                  </a:ext>
                </a:extLst>
              </a:tr>
              <a:tr h="771397">
                <a:tc>
                  <a:txBody>
                    <a:bodyPr/>
                    <a:lstStyle/>
                    <a:p>
                      <a:pPr rtl="0"/>
                      <a:r>
                        <a:rPr lang="ru-RU" sz="20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Общее количество выпускников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0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49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0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0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55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0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55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0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55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0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60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734965852"/>
                  </a:ext>
                </a:extLst>
              </a:tr>
              <a:tr h="771397">
                <a:tc>
                  <a:txBody>
                    <a:bodyPr/>
                    <a:lstStyle/>
                    <a:p>
                      <a:pPr rtl="0"/>
                      <a:r>
                        <a:rPr lang="ru-RU" sz="20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Иностранные студенты    и аспиранты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0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0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0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0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0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0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74888395"/>
                  </a:ext>
                </a:extLst>
              </a:tr>
            </a:tbl>
          </a:graphicData>
        </a:graphic>
      </p:graphicFrame>
      <p:sp>
        <p:nvSpPr>
          <p:cNvPr id="15" name="Номер слайда 14">
            <a:extLst>
              <a:ext uri="{FF2B5EF4-FFF2-40B4-BE49-F238E27FC236}">
                <a16:creationId xmlns="" xmlns:a16="http://schemas.microsoft.com/office/drawing/2014/main" id="{5515DA6F-E486-4C5A-B98C-B1ACDA64D4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ru-RU" smtClean="0"/>
              <a:pPr rtl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91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96F75DE-8A44-4EC5-83C6-95BDDF10D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118" y="122238"/>
            <a:ext cx="10915198" cy="1698016"/>
          </a:xfrm>
        </p:spPr>
        <p:txBody>
          <a:bodyPr rtlCol="0">
            <a:normAutofit fontScale="90000"/>
          </a:bodyPr>
          <a:lstStyle/>
          <a:p>
            <a:pPr algn="l" rtl="0"/>
            <a:r>
              <a:rPr lang="ru-RU" sz="1600" dirty="0" smtClean="0"/>
              <a:t>___________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600" dirty="0" smtClean="0"/>
              <a:t>Основные </a:t>
            </a:r>
            <a:r>
              <a:rPr lang="ru-RU" sz="3600" dirty="0"/>
              <a:t>показатели научной деятельности кафедры:</a:t>
            </a:r>
            <a:br>
              <a:rPr lang="ru-RU" sz="3600" dirty="0"/>
            </a:br>
            <a:r>
              <a:rPr lang="ru-RU" sz="3600" dirty="0"/>
              <a:t>перспективный план</a:t>
            </a:r>
          </a:p>
        </p:txBody>
      </p:sp>
      <p:graphicFrame>
        <p:nvGraphicFramePr>
          <p:cNvPr id="4" name="Таблица 4">
            <a:extLst>
              <a:ext uri="{FF2B5EF4-FFF2-40B4-BE49-F238E27FC236}">
                <a16:creationId xmlns="" xmlns:a16="http://schemas.microsoft.com/office/drawing/2014/main" id="{403CD5FD-27C3-4342-BE41-F411CB8D6931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842792524"/>
              </p:ext>
            </p:extLst>
          </p:nvPr>
        </p:nvGraphicFramePr>
        <p:xfrm>
          <a:off x="760070" y="2077278"/>
          <a:ext cx="10736242" cy="41652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376676">
                  <a:extLst>
                    <a:ext uri="{9D8B030D-6E8A-4147-A177-3AD203B41FA5}">
                      <a16:colId xmlns="" xmlns:a16="http://schemas.microsoft.com/office/drawing/2014/main" val="1689330750"/>
                    </a:ext>
                  </a:extLst>
                </a:gridCol>
                <a:gridCol w="1268508">
                  <a:extLst>
                    <a:ext uri="{9D8B030D-6E8A-4147-A177-3AD203B41FA5}">
                      <a16:colId xmlns="" xmlns:a16="http://schemas.microsoft.com/office/drawing/2014/main" val="2660631934"/>
                    </a:ext>
                  </a:extLst>
                </a:gridCol>
                <a:gridCol w="1474532">
                  <a:extLst>
                    <a:ext uri="{9D8B030D-6E8A-4147-A177-3AD203B41FA5}">
                      <a16:colId xmlns="" xmlns:a16="http://schemas.microsoft.com/office/drawing/2014/main" val="3909717689"/>
                    </a:ext>
                  </a:extLst>
                </a:gridCol>
                <a:gridCol w="1185136">
                  <a:extLst>
                    <a:ext uri="{9D8B030D-6E8A-4147-A177-3AD203B41FA5}">
                      <a16:colId xmlns="" xmlns:a16="http://schemas.microsoft.com/office/drawing/2014/main" val="1603189107"/>
                    </a:ext>
                  </a:extLst>
                </a:gridCol>
                <a:gridCol w="1074893">
                  <a:extLst>
                    <a:ext uri="{9D8B030D-6E8A-4147-A177-3AD203B41FA5}">
                      <a16:colId xmlns="" xmlns:a16="http://schemas.microsoft.com/office/drawing/2014/main" val="1182644668"/>
                    </a:ext>
                  </a:extLst>
                </a:gridCol>
                <a:gridCol w="1282872">
                  <a:extLst>
                    <a:ext uri="{9D8B030D-6E8A-4147-A177-3AD203B41FA5}">
                      <a16:colId xmlns="" xmlns:a16="http://schemas.microsoft.com/office/drawing/2014/main" val="1897606603"/>
                    </a:ext>
                  </a:extLst>
                </a:gridCol>
                <a:gridCol w="1073625">
                  <a:extLst>
                    <a:ext uri="{9D8B030D-6E8A-4147-A177-3AD203B41FA5}">
                      <a16:colId xmlns="" xmlns:a16="http://schemas.microsoft.com/office/drawing/2014/main" val="357885446"/>
                    </a:ext>
                  </a:extLst>
                </a:gridCol>
              </a:tblGrid>
              <a:tr h="863967">
                <a:tc>
                  <a:txBody>
                    <a:bodyPr/>
                    <a:lstStyle/>
                    <a:p>
                      <a:pPr rtl="0"/>
                      <a:r>
                        <a:rPr lang="ru-RU" sz="2200" noProof="0" dirty="0">
                          <a:latin typeface="+mn-lt"/>
                          <a:cs typeface="Biome Light" panose="020B0303030204020804" pitchFamily="34" charset="0"/>
                        </a:rPr>
                        <a:t>Наименование показателя / Годы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200" noProof="0" dirty="0">
                          <a:latin typeface="+mn-lt"/>
                          <a:cs typeface="Biome Light" panose="020B0303030204020804" pitchFamily="34" charset="0"/>
                        </a:rPr>
                        <a:t>2024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200" noProof="0" dirty="0">
                          <a:latin typeface="+mn-lt"/>
                          <a:cs typeface="Biome Light" panose="020B0303030204020804" pitchFamily="34" charset="0"/>
                        </a:rPr>
                        <a:t>2025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200" noProof="0" dirty="0">
                          <a:latin typeface="+mn-lt"/>
                          <a:cs typeface="Biome Light" panose="020B0303030204020804" pitchFamily="34" charset="0"/>
                        </a:rPr>
                        <a:t>2026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200" noProof="0" dirty="0">
                          <a:latin typeface="+mn-lt"/>
                          <a:cs typeface="Biome Light" panose="020B0303030204020804" pitchFamily="34" charset="0"/>
                        </a:rPr>
                        <a:t>2027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200" noProof="0" dirty="0">
                          <a:latin typeface="+mn-lt"/>
                          <a:cs typeface="Biome Light" panose="020B0303030204020804" pitchFamily="34" charset="0"/>
                        </a:rPr>
                        <a:t>2028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200" noProof="0" dirty="0">
                          <a:latin typeface="+mn-lt"/>
                          <a:cs typeface="Biome Light" panose="020B0303030204020804" pitchFamily="34" charset="0"/>
                        </a:rPr>
                        <a:t>2029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79928716"/>
                  </a:ext>
                </a:extLst>
              </a:tr>
              <a:tr h="771397">
                <a:tc>
                  <a:txBody>
                    <a:bodyPr/>
                    <a:lstStyle/>
                    <a:p>
                      <a:pPr rtl="0"/>
                      <a:r>
                        <a:rPr lang="ru-RU" sz="22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Публикаций в журналах, входящих</a:t>
                      </a:r>
                      <a:r>
                        <a:rPr lang="ru-RU" sz="2200" baseline="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 в ядро РИНЦ</a:t>
                      </a:r>
                      <a:r>
                        <a:rPr lang="en-US" sz="22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 </a:t>
                      </a:r>
                      <a:endParaRPr lang="ru-RU" sz="2200" noProof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cs typeface="Biome Light" panose="020B03030302040208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200" noProof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4</a:t>
                      </a:r>
                      <a:endParaRPr lang="ru-RU" sz="2200" noProof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cs typeface="Biome Light" panose="020B03030302040208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200" noProof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10</a:t>
                      </a:r>
                      <a:endParaRPr lang="ru-RU" sz="2200" noProof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cs typeface="Biome Light" panose="020B03030302040208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2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12</a:t>
                      </a:r>
                      <a:endParaRPr lang="ru-RU" sz="2200" noProof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cs typeface="Biome Light" panose="020B03030302040208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2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14</a:t>
                      </a:r>
                      <a:endParaRPr lang="ru-RU" sz="2200" noProof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cs typeface="Biome Light" panose="020B03030302040208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2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14</a:t>
                      </a:r>
                      <a:endParaRPr lang="ru-RU" sz="2200" noProof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cs typeface="Biome Light" panose="020B03030302040208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2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14</a:t>
                      </a:r>
                      <a:endParaRPr lang="ru-RU" sz="2200" noProof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cs typeface="Biome Light" panose="020B03030302040208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760208656"/>
                  </a:ext>
                </a:extLst>
              </a:tr>
              <a:tr h="771397">
                <a:tc>
                  <a:txBody>
                    <a:bodyPr/>
                    <a:lstStyle/>
                    <a:p>
                      <a:pPr rtl="0"/>
                      <a:r>
                        <a:rPr lang="ru-RU" sz="22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Количество защищенных диссертаций по кафедре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2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2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2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2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2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2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15808797"/>
                  </a:ext>
                </a:extLst>
              </a:tr>
              <a:tr h="771397">
                <a:tc>
                  <a:txBody>
                    <a:bodyPr/>
                    <a:lstStyle/>
                    <a:p>
                      <a:pPr rtl="0"/>
                      <a:r>
                        <a:rPr lang="ru-RU" sz="22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Количество реализуемых грантов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2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2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2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2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2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2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734965852"/>
                  </a:ext>
                </a:extLst>
              </a:tr>
            </a:tbl>
          </a:graphicData>
        </a:graphic>
      </p:graphicFrame>
      <p:sp>
        <p:nvSpPr>
          <p:cNvPr id="15" name="Номер слайда 14">
            <a:extLst>
              <a:ext uri="{FF2B5EF4-FFF2-40B4-BE49-F238E27FC236}">
                <a16:creationId xmlns="" xmlns:a16="http://schemas.microsoft.com/office/drawing/2014/main" id="{5515DA6F-E486-4C5A-B98C-B1ACDA64D4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ru-RU" smtClean="0"/>
              <a:pPr rtl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998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96F75DE-8A44-4EC5-83C6-95BDDF10D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477" y="193491"/>
            <a:ext cx="10939837" cy="917462"/>
          </a:xfrm>
        </p:spPr>
        <p:txBody>
          <a:bodyPr rtlCol="0">
            <a:normAutofit fontScale="90000"/>
          </a:bodyPr>
          <a:lstStyle/>
          <a:p>
            <a:pPr algn="l" rtl="0"/>
            <a:r>
              <a:rPr lang="ru-RU" sz="1600" dirty="0" smtClean="0"/>
              <a:t>   ____________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3600" dirty="0" smtClean="0"/>
              <a:t>Планируемые научные мероприятия кафедры</a:t>
            </a:r>
            <a:endParaRPr lang="ru-RU" sz="3600" dirty="0"/>
          </a:p>
        </p:txBody>
      </p:sp>
      <p:graphicFrame>
        <p:nvGraphicFramePr>
          <p:cNvPr id="4" name="Таблица 4">
            <a:extLst>
              <a:ext uri="{FF2B5EF4-FFF2-40B4-BE49-F238E27FC236}">
                <a16:creationId xmlns="" xmlns:a16="http://schemas.microsoft.com/office/drawing/2014/main" id="{403CD5FD-27C3-4342-BE41-F411CB8D6931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274323777"/>
              </p:ext>
            </p:extLst>
          </p:nvPr>
        </p:nvGraphicFramePr>
        <p:xfrm>
          <a:off x="452927" y="1274050"/>
          <a:ext cx="11375674" cy="541107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8255237">
                  <a:extLst>
                    <a:ext uri="{9D8B030D-6E8A-4147-A177-3AD203B41FA5}">
                      <a16:colId xmlns="" xmlns:a16="http://schemas.microsoft.com/office/drawing/2014/main" val="1689330750"/>
                    </a:ext>
                  </a:extLst>
                </a:gridCol>
                <a:gridCol w="3120437">
                  <a:extLst>
                    <a:ext uri="{9D8B030D-6E8A-4147-A177-3AD203B41FA5}">
                      <a16:colId xmlns="" xmlns:a16="http://schemas.microsoft.com/office/drawing/2014/main" val="2660631934"/>
                    </a:ext>
                  </a:extLst>
                </a:gridCol>
              </a:tblGrid>
              <a:tr h="682937">
                <a:tc>
                  <a:txBody>
                    <a:bodyPr/>
                    <a:lstStyle/>
                    <a:p>
                      <a:pPr rtl="0"/>
                      <a:r>
                        <a:rPr lang="ru-RU" sz="2200" noProof="0" dirty="0">
                          <a:latin typeface="+mn-lt"/>
                          <a:cs typeface="Biome Light" panose="020B0303030204020804" pitchFamily="34" charset="0"/>
                        </a:rPr>
                        <a:t>Название мероприятия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200" noProof="0" dirty="0">
                          <a:latin typeface="+mn-lt"/>
                          <a:cs typeface="Biome Light" panose="020B0303030204020804" pitchFamily="34" charset="0"/>
                        </a:rPr>
                        <a:t>Сроки проведения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79928716"/>
                  </a:ext>
                </a:extLst>
              </a:tr>
              <a:tr h="7768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noProof="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Мультиформатное</a:t>
                      </a:r>
                      <a:r>
                        <a:rPr lang="ru-RU" sz="2200" noProof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 мероприятие «День публичной истории»</a:t>
                      </a:r>
                      <a:endParaRPr lang="ru-RU" sz="2200" noProof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cs typeface="Biome Light" panose="020B03030302040208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100" noProof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Май </a:t>
                      </a:r>
                      <a:r>
                        <a:rPr lang="ru-RU" sz="21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2025 года</a:t>
                      </a:r>
                    </a:p>
                    <a:p>
                      <a:pPr algn="ctr" rtl="0"/>
                      <a:r>
                        <a:rPr lang="ru-RU" sz="21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ИМО КФУ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760208656"/>
                  </a:ext>
                </a:extLst>
              </a:tr>
              <a:tr h="87167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noProof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Конференция по всеобщей истории «Власть и общество в мировой истории»</a:t>
                      </a:r>
                      <a:endParaRPr lang="ru-RU" sz="2200" noProof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cs typeface="Biome Light" panose="020B03030302040208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100" noProof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Ноябрь </a:t>
                      </a:r>
                      <a:r>
                        <a:rPr lang="ru-RU" sz="21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2025 года</a:t>
                      </a:r>
                    </a:p>
                    <a:p>
                      <a:pPr algn="ctr" rtl="0"/>
                      <a:r>
                        <a:rPr lang="ru-RU" sz="21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ИМО КФУ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634243071"/>
                  </a:ext>
                </a:extLst>
              </a:tr>
              <a:tr h="663456">
                <a:tc>
                  <a:txBody>
                    <a:bodyPr/>
                    <a:lstStyle/>
                    <a:p>
                      <a:pPr rtl="0"/>
                      <a:r>
                        <a:rPr lang="ru-RU" sz="22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Круглый стол «Рецепция античной культуры»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(памяти проф. Е.А. </a:t>
                      </a:r>
                      <a:r>
                        <a:rPr lang="ru-RU" sz="2200" noProof="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Чиглинцева</a:t>
                      </a:r>
                      <a:r>
                        <a:rPr lang="ru-RU" sz="22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)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1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Декабрь 2025 года</a:t>
                      </a:r>
                    </a:p>
                    <a:p>
                      <a:pPr algn="ctr" rtl="0"/>
                      <a:r>
                        <a:rPr lang="ru-RU" sz="21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ИМО КФУ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15808797"/>
                  </a:ext>
                </a:extLst>
              </a:tr>
              <a:tr h="392394">
                <a:tc>
                  <a:txBody>
                    <a:bodyPr/>
                    <a:lstStyle/>
                    <a:p>
                      <a:pPr rtl="0"/>
                      <a:r>
                        <a:rPr lang="ru-RU" sz="2200" noProof="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Мультиформатное</a:t>
                      </a:r>
                      <a:r>
                        <a:rPr lang="ru-RU" sz="2200" noProof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 мероприятие «Средневековье </a:t>
                      </a:r>
                      <a:r>
                        <a:rPr lang="ru-RU" sz="22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в современных социокультурных практиках</a:t>
                      </a:r>
                      <a:r>
                        <a:rPr lang="ru-RU" sz="2200" noProof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»</a:t>
                      </a:r>
                      <a:endParaRPr lang="ru-RU" sz="2200" noProof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cs typeface="Biome Light" panose="020B03030302040208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1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2026 год</a:t>
                      </a:r>
                    </a:p>
                    <a:p>
                      <a:pPr algn="ctr" rtl="0"/>
                      <a:r>
                        <a:rPr lang="ru-RU" sz="21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ИМО </a:t>
                      </a:r>
                      <a:r>
                        <a:rPr lang="ru-RU" sz="2100" noProof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КФУ</a:t>
                      </a:r>
                      <a:endParaRPr lang="ru-RU" sz="2100" noProof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cs typeface="Biome Light" panose="020B03030302040208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734965852"/>
                  </a:ext>
                </a:extLst>
              </a:tr>
              <a:tr h="392394">
                <a:tc>
                  <a:txBody>
                    <a:bodyPr/>
                    <a:lstStyle/>
                    <a:p>
                      <a:pPr rtl="0"/>
                      <a:r>
                        <a:rPr lang="ru-RU" sz="22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Подготовка коллективной монографии «Историческая империология: подходы к изучению и преподаванию»</a:t>
                      </a:r>
                      <a:endParaRPr lang="ru-RU" sz="2200" noProof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cs typeface="Biome Light" panose="020B03030302040208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100" noProof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2026 год</a:t>
                      </a:r>
                    </a:p>
                    <a:p>
                      <a:pPr algn="ctr" rtl="0"/>
                      <a:r>
                        <a:rPr lang="ru-RU" sz="2100" noProof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ИМО КФУ</a:t>
                      </a:r>
                      <a:endParaRPr lang="ru-RU" sz="2100" noProof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cs typeface="Biome Light" panose="020B03030302040208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93628">
                <a:tc>
                  <a:txBody>
                    <a:bodyPr/>
                    <a:lstStyle/>
                    <a:p>
                      <a:pPr rtl="0"/>
                      <a:r>
                        <a:rPr lang="ru-RU" sz="22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Конференция «Запад и Восток в мировой истории и культуре»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1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Март 2027 года</a:t>
                      </a:r>
                    </a:p>
                    <a:p>
                      <a:pPr algn="ctr" rtl="0"/>
                      <a:r>
                        <a:rPr lang="ru-RU" sz="21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ИМО КФУ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74888395"/>
                  </a:ext>
                </a:extLst>
              </a:tr>
            </a:tbl>
          </a:graphicData>
        </a:graphic>
      </p:graphicFrame>
      <p:sp>
        <p:nvSpPr>
          <p:cNvPr id="15" name="Номер слайда 14">
            <a:extLst>
              <a:ext uri="{FF2B5EF4-FFF2-40B4-BE49-F238E27FC236}">
                <a16:creationId xmlns="" xmlns:a16="http://schemas.microsoft.com/office/drawing/2014/main" id="{5515DA6F-E486-4C5A-B98C-B1ACDA64D4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ru-RU" smtClean="0"/>
              <a:pPr rtl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829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96F75DE-8A44-4EC5-83C6-95BDDF10D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94" y="79509"/>
            <a:ext cx="11410854" cy="1385927"/>
          </a:xfrm>
        </p:spPr>
        <p:txBody>
          <a:bodyPr rtlCol="0">
            <a:normAutofit/>
          </a:bodyPr>
          <a:lstStyle/>
          <a:p>
            <a:pPr algn="l"/>
            <a:r>
              <a:rPr lang="ru-RU" sz="1800" dirty="0" smtClean="0"/>
              <a:t>  _________</a:t>
            </a:r>
            <a:br>
              <a:rPr lang="ru-RU" sz="18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err="1" smtClean="0"/>
              <a:t>Грантовая</a:t>
            </a:r>
            <a:r>
              <a:rPr lang="ru-RU" sz="3200" dirty="0" smtClean="0"/>
              <a:t> </a:t>
            </a:r>
            <a:r>
              <a:rPr lang="ru-RU" sz="3200" dirty="0"/>
              <a:t>деятельность </a:t>
            </a:r>
            <a:r>
              <a:rPr lang="ru-RU" sz="3200" dirty="0"/>
              <a:t>кафедры: перспективный план</a:t>
            </a:r>
            <a:endParaRPr lang="ru-RU" sz="3200" dirty="0"/>
          </a:p>
        </p:txBody>
      </p:sp>
      <p:graphicFrame>
        <p:nvGraphicFramePr>
          <p:cNvPr id="4" name="Таблица 4">
            <a:extLst>
              <a:ext uri="{FF2B5EF4-FFF2-40B4-BE49-F238E27FC236}">
                <a16:creationId xmlns="" xmlns:a16="http://schemas.microsoft.com/office/drawing/2014/main" id="{403CD5FD-27C3-4342-BE41-F411CB8D6931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4017979571"/>
              </p:ext>
            </p:extLst>
          </p:nvPr>
        </p:nvGraphicFramePr>
        <p:xfrm>
          <a:off x="1106875" y="1681243"/>
          <a:ext cx="10029523" cy="4548842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011914">
                  <a:extLst>
                    <a:ext uri="{9D8B030D-6E8A-4147-A177-3AD203B41FA5}">
                      <a16:colId xmlns="" xmlns:a16="http://schemas.microsoft.com/office/drawing/2014/main" val="1689330750"/>
                    </a:ext>
                  </a:extLst>
                </a:gridCol>
                <a:gridCol w="1110953">
                  <a:extLst>
                    <a:ext uri="{9D8B030D-6E8A-4147-A177-3AD203B41FA5}">
                      <a16:colId xmlns="" xmlns:a16="http://schemas.microsoft.com/office/drawing/2014/main" val="2660631934"/>
                    </a:ext>
                  </a:extLst>
                </a:gridCol>
                <a:gridCol w="2992257">
                  <a:extLst>
                    <a:ext uri="{9D8B030D-6E8A-4147-A177-3AD203B41FA5}">
                      <a16:colId xmlns="" xmlns:a16="http://schemas.microsoft.com/office/drawing/2014/main" val="3909717689"/>
                    </a:ext>
                  </a:extLst>
                </a:gridCol>
                <a:gridCol w="914399">
                  <a:extLst>
                    <a:ext uri="{9D8B030D-6E8A-4147-A177-3AD203B41FA5}">
                      <a16:colId xmlns="" xmlns:a16="http://schemas.microsoft.com/office/drawing/2014/main" val="1603189107"/>
                    </a:ext>
                  </a:extLst>
                </a:gridCol>
              </a:tblGrid>
              <a:tr h="1013162">
                <a:tc>
                  <a:txBody>
                    <a:bodyPr/>
                    <a:lstStyle/>
                    <a:p>
                      <a:pPr rtl="0"/>
                      <a:r>
                        <a:rPr lang="ru-RU" sz="2200" noProof="0" dirty="0">
                          <a:latin typeface="+mn-lt"/>
                          <a:cs typeface="Biome Light" panose="020B0303030204020804" pitchFamily="34" charset="0"/>
                        </a:rPr>
                        <a:t>Название научного проекта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200" noProof="0" dirty="0">
                          <a:latin typeface="+mn-lt"/>
                          <a:cs typeface="Biome Light" panose="020B0303030204020804" pitchFamily="34" charset="0"/>
                        </a:rPr>
                        <a:t>Фонд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200" noProof="0" dirty="0">
                          <a:latin typeface="+mn-lt"/>
                          <a:cs typeface="Biome Light" panose="020B0303030204020804" pitchFamily="34" charset="0"/>
                        </a:rPr>
                        <a:t>Руководитель / Исполнители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200" noProof="0" dirty="0">
                          <a:latin typeface="+mn-lt"/>
                          <a:cs typeface="Biome Light" panose="020B0303030204020804" pitchFamily="34" charset="0"/>
                        </a:rPr>
                        <a:t>Годы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79928716"/>
                  </a:ext>
                </a:extLst>
              </a:tr>
              <a:tr h="1542125">
                <a:tc>
                  <a:txBody>
                    <a:bodyPr/>
                    <a:lstStyle/>
                    <a:p>
                      <a:r>
                        <a:rPr lang="ru-RU" sz="22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Грант на проведение исследования по теме: </a:t>
                      </a:r>
                      <a:r>
                        <a:rPr lang="ru-RU" sz="2200" b="0" i="0" kern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Границы и пограничье в </a:t>
                      </a:r>
                      <a:r>
                        <a:rPr lang="ru-RU" sz="2200" b="0" i="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историческом прошлом</a:t>
                      </a:r>
                      <a:r>
                        <a:rPr lang="ru-RU" sz="2200" b="0" i="0" kern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терминологический</a:t>
                      </a:r>
                      <a:r>
                        <a:rPr lang="ru-RU" sz="2200" b="0" i="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идеологический </a:t>
                      </a:r>
                      <a:r>
                        <a:rPr lang="ru-RU" sz="2200" b="0" i="0" kern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 </a:t>
                      </a:r>
                      <a:r>
                        <a:rPr lang="ru-RU" sz="2200" b="0" i="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социокультурный аспекты исследования</a:t>
                      </a:r>
                      <a:endParaRPr lang="ru-RU" sz="2200" noProof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cs typeface="Biome Light" panose="020B03030302040208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2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РНФ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2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доц. Н.Ю. </a:t>
                      </a:r>
                      <a:r>
                        <a:rPr lang="ru-RU" sz="2200" noProof="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Бикеева</a:t>
                      </a:r>
                      <a:endParaRPr lang="ru-RU" sz="2200" noProof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cs typeface="Biome Light" panose="020B0303030204020804" pitchFamily="34" charset="0"/>
                      </a:endParaRPr>
                    </a:p>
                    <a:p>
                      <a:pPr algn="ctr" rtl="0"/>
                      <a:r>
                        <a:rPr lang="ru-RU" sz="2200" noProof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доц. Л.М. </a:t>
                      </a:r>
                      <a:r>
                        <a:rPr lang="ru-RU" sz="2200" noProof="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Шмелёва</a:t>
                      </a:r>
                      <a:endParaRPr lang="ru-RU" sz="2200" noProof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cs typeface="Biome Light" panose="020B0303030204020804" pitchFamily="34" charset="0"/>
                      </a:endParaRPr>
                    </a:p>
                    <a:p>
                      <a:pPr algn="ctr" rtl="0"/>
                      <a:r>
                        <a:rPr lang="ru-RU" sz="22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доц. И.В. Востриков</a:t>
                      </a:r>
                    </a:p>
                    <a:p>
                      <a:pPr algn="ctr" rtl="0"/>
                      <a:r>
                        <a:rPr lang="ru-RU" sz="22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доц. Н.А. Шадрина</a:t>
                      </a:r>
                    </a:p>
                    <a:p>
                      <a:pPr algn="ctr" rtl="0"/>
                      <a:r>
                        <a:rPr lang="ru-RU" sz="2200" noProof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ст</a:t>
                      </a:r>
                      <a:r>
                        <a:rPr lang="ru-RU" sz="22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. преп. В.П. Орлов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2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2025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760208656"/>
                  </a:ext>
                </a:extLst>
              </a:tr>
              <a:tr h="1423529">
                <a:tc>
                  <a:txBody>
                    <a:bodyPr/>
                    <a:lstStyle/>
                    <a:p>
                      <a:pPr rtl="0"/>
                      <a:r>
                        <a:rPr lang="ru-RU" sz="22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Грант на проведение исследования по теме: Крайне правые в Европе 1920-х - 1930-х гг.: проблемы изучения и осмысления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2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РНФ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2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проф. Д.В. Шмелев</a:t>
                      </a:r>
                    </a:p>
                    <a:p>
                      <a:pPr algn="ctr" rtl="0"/>
                      <a:r>
                        <a:rPr lang="ru-RU" sz="22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доц. М.В. </a:t>
                      </a:r>
                      <a:r>
                        <a:rPr lang="ru-RU" sz="2200" noProof="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Григер</a:t>
                      </a:r>
                      <a:endParaRPr lang="ru-RU" sz="2200" noProof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cs typeface="Biome Light" panose="020B03030302040208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noProof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ст. преп. А.А. Зайцев</a:t>
                      </a:r>
                    </a:p>
                    <a:p>
                      <a:pPr algn="ctr" rtl="0"/>
                      <a:endParaRPr lang="ru-RU" sz="2200" noProof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cs typeface="Biome Light" panose="020B03030302040208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0000"/>
                        </a:lnSpc>
                      </a:pPr>
                      <a:r>
                        <a:rPr lang="ru-RU" sz="22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Biome Light" panose="020B0303030204020804" pitchFamily="34" charset="0"/>
                        </a:rPr>
                        <a:t>2026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634243071"/>
                  </a:ext>
                </a:extLst>
              </a:tr>
            </a:tbl>
          </a:graphicData>
        </a:graphic>
      </p:graphicFrame>
      <p:sp>
        <p:nvSpPr>
          <p:cNvPr id="15" name="Номер слайда 14">
            <a:extLst>
              <a:ext uri="{FF2B5EF4-FFF2-40B4-BE49-F238E27FC236}">
                <a16:creationId xmlns="" xmlns:a16="http://schemas.microsoft.com/office/drawing/2014/main" id="{5515DA6F-E486-4C5A-B98C-B1ACDA64D4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ru-RU" smtClean="0"/>
              <a:pPr rtl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949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BB3A48F-6C9B-4B6F-9063-4E2B2F6CF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570" y="595012"/>
            <a:ext cx="11832453" cy="1925997"/>
          </a:xfrm>
        </p:spPr>
        <p:txBody>
          <a:bodyPr rtlCol="0"/>
          <a:lstStyle/>
          <a:p>
            <a:pPr>
              <a:lnSpc>
                <a:spcPct val="100000"/>
              </a:lnSpc>
            </a:pPr>
            <a:r>
              <a:rPr lang="ru-RU" sz="2600" dirty="0"/>
              <a:t>Популяризация исторического знания в рамках деятельности кафедры: направления развития в соответствии с Указом Президента России </a:t>
            </a:r>
            <a:r>
              <a:rPr lang="ru-RU" sz="2600" dirty="0" smtClean="0"/>
              <a:t>от </a:t>
            </a:r>
            <a:br>
              <a:rPr lang="ru-RU" sz="2600" dirty="0" smtClean="0"/>
            </a:br>
            <a:r>
              <a:rPr lang="ru-RU" sz="2600" dirty="0" smtClean="0"/>
              <a:t>08 </a:t>
            </a:r>
            <a:r>
              <a:rPr lang="ru-RU" sz="2600" dirty="0"/>
              <a:t>мая 2024 г. №314 «Об утверждении Основ государственной политики Российской Федерации в области исторического просвещения»</a:t>
            </a:r>
          </a:p>
        </p:txBody>
      </p:sp>
      <p:sp>
        <p:nvSpPr>
          <p:cNvPr id="37" name="Номер слайда 36">
            <a:extLst>
              <a:ext uri="{FF2B5EF4-FFF2-40B4-BE49-F238E27FC236}">
                <a16:creationId xmlns="" xmlns:a16="http://schemas.microsoft.com/office/drawing/2014/main" id="{2448455D-834D-4F56-90F8-4F239B5CA7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ru-RU" smtClean="0"/>
              <a:pPr rtl="0"/>
              <a:t>14</a:t>
            </a:fld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4D02380E-DDFE-C64B-BC67-47AA61EDF4DC}"/>
              </a:ext>
            </a:extLst>
          </p:cNvPr>
          <p:cNvSpPr txBox="1">
            <a:spLocks/>
          </p:cNvSpPr>
          <p:nvPr/>
        </p:nvSpPr>
        <p:spPr>
          <a:xfrm>
            <a:off x="1" y="2615013"/>
            <a:ext cx="12192000" cy="18670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72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>
              <a:lnSpc>
                <a:spcPct val="130000"/>
              </a:lnSpc>
              <a:buFontTx/>
              <a:buChar char="-"/>
            </a:pPr>
            <a:r>
              <a:rPr lang="ru-RU" sz="2200" dirty="0"/>
              <a:t>Проведение публичных лекций в рамках университетских и общегородских мероприятий</a:t>
            </a:r>
          </a:p>
          <a:p>
            <a:pPr marL="342900" indent="-342900">
              <a:lnSpc>
                <a:spcPct val="130000"/>
              </a:lnSpc>
              <a:buFontTx/>
              <a:buChar char="-"/>
            </a:pPr>
            <a:r>
              <a:rPr lang="ru-RU" sz="2200" dirty="0"/>
              <a:t>Участие в интернет-проектах нацеленных на популяризацию науки</a:t>
            </a:r>
          </a:p>
          <a:p>
            <a:pPr marL="342900" indent="-342900">
              <a:lnSpc>
                <a:spcPct val="130000"/>
              </a:lnSpc>
              <a:buFontTx/>
              <a:buChar char="-"/>
            </a:pPr>
            <a:r>
              <a:rPr lang="ru-RU" sz="2200" dirty="0"/>
              <a:t>Привлечение школьников к участию в работе научных кружков кафедры</a:t>
            </a:r>
          </a:p>
          <a:p>
            <a:pPr marL="342900" indent="-342900">
              <a:lnSpc>
                <a:spcPct val="130000"/>
              </a:lnSpc>
              <a:buFontTx/>
              <a:buChar char="-"/>
            </a:pPr>
            <a:r>
              <a:rPr lang="ru-RU" sz="2200" dirty="0"/>
              <a:t>Развитие социальных сетей кафедры</a:t>
            </a:r>
          </a:p>
          <a:p>
            <a:pPr marL="342900" indent="-342900">
              <a:buFontTx/>
              <a:buChar char="-"/>
            </a:pPr>
            <a:endParaRPr lang="ru-RU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1467" y="4482044"/>
            <a:ext cx="4147251" cy="23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https://avatars.mds.yandex.net/i?id=8b1421dbf492809b63b5dc201e533df09c79f259-3829399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537" y="4482044"/>
            <a:ext cx="4159998" cy="23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74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Заголовок 27">
            <a:extLst>
              <a:ext uri="{FF2B5EF4-FFF2-40B4-BE49-F238E27FC236}">
                <a16:creationId xmlns="" xmlns:a16="http://schemas.microsoft.com/office/drawing/2014/main" id="{BF59AC89-2307-4F1C-962F-D954A6C80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1970" y="2696214"/>
            <a:ext cx="5297883" cy="946025"/>
          </a:xfrm>
        </p:spPr>
        <p:txBody>
          <a:bodyPr rtlCol="0">
            <a:normAutofit/>
          </a:bodyPr>
          <a:lstStyle/>
          <a:p>
            <a:pPr algn="ctr" rtl="0"/>
            <a:r>
              <a:rPr lang="ru-RU" sz="3200" dirty="0">
                <a:solidFill>
                  <a:schemeClr val="accent2">
                    <a:lumMod val="50000"/>
                  </a:schemeClr>
                </a:solidFill>
              </a:rPr>
              <a:t>Спасибо за внимание!</a:t>
            </a:r>
          </a:p>
        </p:txBody>
      </p:sp>
      <p:sp>
        <p:nvSpPr>
          <p:cNvPr id="16" name="Номер слайда 15">
            <a:extLst>
              <a:ext uri="{FF2B5EF4-FFF2-40B4-BE49-F238E27FC236}">
                <a16:creationId xmlns="" xmlns:a16="http://schemas.microsoft.com/office/drawing/2014/main" id="{ED61D9CF-8ACA-4237-8E03-D79B6B89F0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ru-RU" smtClean="0"/>
              <a:pPr rtl="0"/>
              <a:t>15</a:t>
            </a:fld>
            <a:endParaRPr lang="ru-RU"/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BD88B6D3-BD87-4D46-A176-F290E658D0B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5382A865-42FC-F24A-90B2-D2732D91C9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101" t="-323" r="24836" b="-1346"/>
          <a:stretch/>
        </p:blipFill>
        <p:spPr>
          <a:xfrm>
            <a:off x="1022147" y="-20696"/>
            <a:ext cx="3938588" cy="6507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99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Minimalist Presentation">
      <a:dk1>
        <a:sysClr val="windowText" lastClr="000000"/>
      </a:dk1>
      <a:lt1>
        <a:sysClr val="window" lastClr="FFFFFF"/>
      </a:lt1>
      <a:dk2>
        <a:srgbClr val="ABABAB"/>
      </a:dk2>
      <a:lt2>
        <a:srgbClr val="F2F1EE"/>
      </a:lt2>
      <a:accent1>
        <a:srgbClr val="D8D2CD"/>
      </a:accent1>
      <a:accent2>
        <a:srgbClr val="C0C9C2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Biome Light"/>
        <a:ea typeface=""/>
        <a:cs typeface=""/>
      </a:majorFont>
      <a:minorFont>
        <a:latin typeface="Biome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111DCE3-EF7E-4B20-B9AA-EDAF93AA3451}">
  <ds:schemaRefs>
    <ds:schemaRef ds:uri="http://www.w3.org/XML/1998/namespace"/>
    <ds:schemaRef ds:uri="http://schemas.openxmlformats.org/package/2006/metadata/core-properties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71af3243-3dd4-4a8d-8c0d-dd76da1f02a5"/>
    <ds:schemaRef ds:uri="http://schemas.microsoft.com/office/2006/metadata/properties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11CD1994-5BE9-4A2F-A57E-C48F09B48EE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6E0787D-DFB9-41E3-A9F2-635EF6994E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TM16411245</Template>
  <TotalTime>0</TotalTime>
  <Words>689</Words>
  <Application>Microsoft Office PowerPoint</Application>
  <PresentationFormat>Произвольный</PresentationFormat>
  <Paragraphs>204</Paragraphs>
  <Slides>15</Slides>
  <Notes>14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Дорожная карта кафедры всеобщей и публичной истории на 2024 – 2029 гг.</vt:lpstr>
      <vt:lpstr> _________  Миссия кафедры -</vt:lpstr>
      <vt:lpstr>Основные направления научной деятельности кафедры</vt:lpstr>
      <vt:lpstr>Ключевые преимущества кафедры</vt:lpstr>
      <vt:lpstr>Научные кружки кафедры</vt:lpstr>
      <vt:lpstr>Публикации в ведущих отечественных и зарубежных журналах</vt:lpstr>
      <vt:lpstr>Образовательные программы кафедры</vt:lpstr>
      <vt:lpstr>Стратегические направления развития кафедры</vt:lpstr>
      <vt:lpstr>Кадровый потенциал кафедры </vt:lpstr>
      <vt:lpstr>  ___________  Основные показатели образовательной деятельности кафедры: перспективный план</vt:lpstr>
      <vt:lpstr>___________  Основные показатели научной деятельности кафедры: перспективный план</vt:lpstr>
      <vt:lpstr>   ____________  Планируемые научные мероприятия кафедры</vt:lpstr>
      <vt:lpstr>  _________  Грантовая деятельность кафедры: перспективный план</vt:lpstr>
      <vt:lpstr>Популяризация исторического знания в рамках деятельности кафедры: направления развития в соответствии с Указом Президента России от  08 мая 2024 г. №314 «Об утверждении Основ государственной политики Российской Федерации в области исторического просвещения»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2020-08-18T05:56:51Z</dcterms:created>
  <dcterms:modified xsi:type="dcterms:W3CDTF">2024-09-24T09:06:49Z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