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1" r:id="rId3"/>
    <p:sldId id="271" r:id="rId4"/>
    <p:sldId id="272" r:id="rId5"/>
    <p:sldId id="268" r:id="rId6"/>
    <p:sldId id="270" r:id="rId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29" autoAdjust="0"/>
  </p:normalViewPr>
  <p:slideViewPr>
    <p:cSldViewPr>
      <p:cViewPr>
        <p:scale>
          <a:sx n="101" d="100"/>
          <a:sy n="101" d="100"/>
        </p:scale>
        <p:origin x="-922" y="-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</c:v>
                </c:pt>
                <c:pt idx="1">
                  <c:v>9</c:v>
                </c:pt>
                <c:pt idx="2">
                  <c:v>10</c:v>
                </c:pt>
                <c:pt idx="3">
                  <c:v>10</c:v>
                </c:pt>
                <c:pt idx="4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28-42B3-A1FE-1941DB77672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Внеплановые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6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228-42B3-A1FE-1941DB776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25664"/>
        <c:axId val="33439744"/>
      </c:barChart>
      <c:catAx>
        <c:axId val="3342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439744"/>
        <c:crosses val="autoZero"/>
        <c:auto val="1"/>
        <c:lblAlgn val="ctr"/>
        <c:lblOffset val="100"/>
        <c:noMultiLvlLbl val="0"/>
      </c:catAx>
      <c:valAx>
        <c:axId val="3343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42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18876858267506141"/>
          <c:y val="0"/>
          <c:w val="0.59450057588537986"/>
          <c:h val="0.13916149185607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Рассмотренные вопросы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6D-4DD0-8A0B-8A56A82B79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6D-4DD0-8A0B-8A56A82B79A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06D-4DD0-8A0B-8A56A82B79A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06D-4DD0-8A0B-8A56A82B79A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06D-4DD0-8A0B-8A56A82B79A9}"/>
              </c:ext>
            </c:extLst>
          </c:dPt>
          <c:cat>
            <c:strRef>
              <c:f>Лист1!$A$2:$A$5</c:f>
              <c:strCache>
                <c:ptCount val="4"/>
                <c:pt idx="1">
                  <c:v>Разное</c:v>
                </c:pt>
                <c:pt idx="2">
                  <c:v>Плановые вопросы</c:v>
                </c:pt>
                <c:pt idx="3">
                  <c:v>Введённые в основные вопросы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65</c:v>
                </c:pt>
                <c:pt idx="2">
                  <c:v>26</c:v>
                </c:pt>
                <c:pt idx="3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06D-4DD0-8A0B-8A56A82B7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4.9999964391420897E-2"/>
          <c:y val="0.67588389606364307"/>
          <c:w val="0.89999989317426266"/>
          <c:h val="0.289837430467037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921486171503495E-2"/>
          <c:y val="3.2117204758740754E-2"/>
          <c:w val="0.9288699770432548"/>
          <c:h val="0.696325801147245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 сведению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Лист1!$A$8:$A$12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Лист1!$B$8:$B$12</c:f>
              <c:numCache>
                <c:formatCode>General</c:formatCode>
                <c:ptCount val="5"/>
                <c:pt idx="0">
                  <c:v>13</c:v>
                </c:pt>
                <c:pt idx="1">
                  <c:v>13</c:v>
                </c:pt>
                <c:pt idx="2">
                  <c:v>7</c:v>
                </c:pt>
                <c:pt idx="3">
                  <c:v>9</c:v>
                </c:pt>
                <c:pt idx="4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2E-4530-83D8-6325876C5E1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Утверждено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Лист1!$A$8:$A$12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Лист1!$C$8:$C$12</c:f>
              <c:numCache>
                <c:formatCode>General</c:formatCode>
                <c:ptCount val="5"/>
                <c:pt idx="0">
                  <c:v>39</c:v>
                </c:pt>
                <c:pt idx="1">
                  <c:v>94</c:v>
                </c:pt>
                <c:pt idx="2">
                  <c:v>124</c:v>
                </c:pt>
                <c:pt idx="3">
                  <c:v>135</c:v>
                </c:pt>
                <c:pt idx="4">
                  <c:v>112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82E-4530-83D8-6325876C5E1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 рассмотрение УС КФУ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Лист1!$A$8:$A$12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Лист1!$D$8:$D$12</c:f>
              <c:numCache>
                <c:formatCode>General</c:formatCode>
                <c:ptCount val="5"/>
                <c:pt idx="0">
                  <c:v>25</c:v>
                </c:pt>
                <c:pt idx="1">
                  <c:v>13</c:v>
                </c:pt>
                <c:pt idx="2">
                  <c:v>9</c:v>
                </c:pt>
                <c:pt idx="3">
                  <c:v>19</c:v>
                </c:pt>
                <c:pt idx="4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82E-4530-83D8-6325876C5E1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8216448"/>
        <c:axId val="38217984"/>
      </c:barChart>
      <c:catAx>
        <c:axId val="3821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217984"/>
        <c:crosses val="autoZero"/>
        <c:auto val="1"/>
        <c:lblAlgn val="ctr"/>
        <c:lblOffset val="100"/>
        <c:noMultiLvlLbl val="0"/>
      </c:catAx>
      <c:valAx>
        <c:axId val="3821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21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79537798638770107"/>
          <c:w val="1"/>
          <c:h val="7.2884332620762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0.47342</cdr:x>
      <cdr:y>0.27435</cdr:y>
    </cdr:from>
    <cdr:to>
      <cdr:x>0.57605</cdr:x>
      <cdr:y>0.35737</cdr:y>
    </cdr:to>
    <cdr:sp macro="" textlink="">
      <cdr:nvSpPr>
        <cdr:cNvPr id="2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3D943CB4-FDD9-4D17-9C22-797E758D2E5C}"/>
            </a:ext>
          </a:extLst>
        </cdr:cNvPr>
        <cdr:cNvSpPr txBox="1"/>
      </cdr:nvSpPr>
      <cdr:spPr>
        <a:xfrm xmlns:a="http://schemas.openxmlformats.org/drawingml/2006/main">
          <a:off x="2693138" y="1220460"/>
          <a:ext cx="583824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23%</a:t>
          </a:r>
        </a:p>
      </cdr:txBody>
    </cdr:sp>
  </cdr:relSizeAnchor>
  <cdr:relSizeAnchor xmlns:cdr="http://schemas.openxmlformats.org/drawingml/2006/chartDrawing">
    <cdr:from>
      <cdr:x>0.46673</cdr:x>
      <cdr:y>0.5</cdr:y>
    </cdr:from>
    <cdr:to>
      <cdr:x>0.56936</cdr:x>
      <cdr:y>0.58303</cdr:y>
    </cdr:to>
    <cdr:sp macro="" textlink="">
      <cdr:nvSpPr>
        <cdr:cNvPr id="3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3D943CB4-FDD9-4D17-9C22-797E758D2E5C}"/>
            </a:ext>
          </a:extLst>
        </cdr:cNvPr>
        <cdr:cNvSpPr txBox="1"/>
      </cdr:nvSpPr>
      <cdr:spPr>
        <a:xfrm xmlns:a="http://schemas.openxmlformats.org/drawingml/2006/main">
          <a:off x="2655030" y="2224236"/>
          <a:ext cx="583824" cy="36935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77%</a:t>
          </a:r>
        </a:p>
      </cdr:txBody>
    </cdr:sp>
  </cdr:relSizeAnchor>
  <cdr:relSizeAnchor xmlns:cdr="http://schemas.openxmlformats.org/drawingml/2006/chartDrawing">
    <cdr:from>
      <cdr:x>0.65823</cdr:x>
      <cdr:y>0.5</cdr:y>
    </cdr:from>
    <cdr:to>
      <cdr:x>0.76086</cdr:x>
      <cdr:y>0.58302</cdr:y>
    </cdr:to>
    <cdr:sp macro="" textlink="">
      <cdr:nvSpPr>
        <cdr:cNvPr id="4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0A61B9B7-36A5-4614-8346-B0455102BCED}"/>
            </a:ext>
          </a:extLst>
        </cdr:cNvPr>
        <cdr:cNvSpPr txBox="1"/>
      </cdr:nvSpPr>
      <cdr:spPr>
        <a:xfrm xmlns:a="http://schemas.openxmlformats.org/drawingml/2006/main">
          <a:off x="3744416" y="2224256"/>
          <a:ext cx="583824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63%</a:t>
          </a:r>
        </a:p>
      </cdr:txBody>
    </cdr:sp>
  </cdr:relSizeAnchor>
  <cdr:relSizeAnchor xmlns:cdr="http://schemas.openxmlformats.org/drawingml/2006/chartDrawing">
    <cdr:from>
      <cdr:x>0.65823</cdr:x>
      <cdr:y>0.21281</cdr:y>
    </cdr:from>
    <cdr:to>
      <cdr:x>0.76086</cdr:x>
      <cdr:y>0.29584</cdr:y>
    </cdr:to>
    <cdr:sp macro="" textlink="">
      <cdr:nvSpPr>
        <cdr:cNvPr id="5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09CDC647-B0EF-40E5-9386-FE4CE10DE59E}"/>
            </a:ext>
          </a:extLst>
        </cdr:cNvPr>
        <cdr:cNvSpPr txBox="1"/>
      </cdr:nvSpPr>
      <cdr:spPr>
        <a:xfrm xmlns:a="http://schemas.openxmlformats.org/drawingml/2006/main">
          <a:off x="3744416" y="946701"/>
          <a:ext cx="583824" cy="36935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37%</a:t>
          </a:r>
        </a:p>
      </cdr:txBody>
    </cdr:sp>
  </cdr:relSizeAnchor>
  <cdr:relSizeAnchor xmlns:cdr="http://schemas.openxmlformats.org/drawingml/2006/chartDrawing">
    <cdr:from>
      <cdr:x>0.83544</cdr:x>
      <cdr:y>0.49965</cdr:y>
    </cdr:from>
    <cdr:to>
      <cdr:x>0.93807</cdr:x>
      <cdr:y>0.58267</cdr:y>
    </cdr:to>
    <cdr:sp macro="" textlink="">
      <cdr:nvSpPr>
        <cdr:cNvPr id="6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48E16C8A-B2CD-B153-10BB-099814D5E655}"/>
            </a:ext>
          </a:extLst>
        </cdr:cNvPr>
        <cdr:cNvSpPr txBox="1"/>
      </cdr:nvSpPr>
      <cdr:spPr>
        <a:xfrm xmlns:a="http://schemas.openxmlformats.org/drawingml/2006/main">
          <a:off x="4752511" y="2222679"/>
          <a:ext cx="58381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92%</a:t>
          </a:r>
        </a:p>
      </cdr:txBody>
    </cdr:sp>
  </cdr:relSizeAnchor>
  <cdr:relSizeAnchor xmlns:cdr="http://schemas.openxmlformats.org/drawingml/2006/chartDrawing">
    <cdr:from>
      <cdr:x>0.84386</cdr:x>
      <cdr:y>0.27435</cdr:y>
    </cdr:from>
    <cdr:to>
      <cdr:x>0.92592</cdr:x>
      <cdr:y>0.35737</cdr:y>
    </cdr:to>
    <cdr:sp macro="" textlink="">
      <cdr:nvSpPr>
        <cdr:cNvPr id="7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48E16C8A-B2CD-B153-10BB-099814D5E655}"/>
            </a:ext>
          </a:extLst>
        </cdr:cNvPr>
        <cdr:cNvSpPr txBox="1"/>
      </cdr:nvSpPr>
      <cdr:spPr>
        <a:xfrm xmlns:a="http://schemas.openxmlformats.org/drawingml/2006/main">
          <a:off x="4800414" y="1220440"/>
          <a:ext cx="46679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8%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Дмитри</a:t>
            </a:r>
            <a:r>
              <a:rPr lang="ru-RU" baseline="0" dirty="0"/>
              <a:t>й Альбертович</a:t>
            </a:r>
            <a:r>
              <a:rPr lang="ru-RU" dirty="0"/>
              <a:t>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41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385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 такие пиктограммы</a:t>
            </a:r>
            <a:r>
              <a:rPr lang="ru-RU" baseline="0" dirty="0"/>
              <a:t> могут быть использованы, как тематический паттерн, при создании текстового слайда. </a:t>
            </a:r>
            <a:r>
              <a:rPr lang="ru-RU" i="1" baseline="0" dirty="0"/>
              <a:t>(</a:t>
            </a:r>
            <a:r>
              <a:rPr lang="ru-RU" b="1" i="1" baseline="0" dirty="0"/>
              <a:t>пока не уверен нужен ли этот слайд</a:t>
            </a:r>
            <a:r>
              <a:rPr lang="ru-RU" i="1" baseline="0" dirty="0"/>
              <a:t>)</a:t>
            </a:r>
          </a:p>
          <a:p>
            <a:endParaRPr lang="ru-RU" i="1" baseline="0" dirty="0"/>
          </a:p>
          <a:p>
            <a:r>
              <a:rPr lang="ru-RU" i="0" baseline="0" dirty="0"/>
              <a:t>След слайд</a:t>
            </a:r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096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007" y="732498"/>
            <a:ext cx="519045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АНАЛИЗ РАБОТЫ УЧЁНОГО СОВЕТА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НАБЕРЕЖНОЧЕЛНИНСКОГО ИНСТИТУТА (ФИЛИАЛА) КФУ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 2022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86008" y="3212852"/>
            <a:ext cx="5334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549F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Председатель временной комиссии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549F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По анализу решений УС НЧИ КФУ за 2022 год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Маврин Геннадий Витальевич</a:t>
            </a: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Директор инжинирингового центра</a:t>
            </a: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2ACA0BD-1148-ABB6-9750-C2475140024A}"/>
              </a:ext>
            </a:extLst>
          </p:cNvPr>
          <p:cNvSpPr txBox="1"/>
          <p:nvPr/>
        </p:nvSpPr>
        <p:spPr>
          <a:xfrm>
            <a:off x="964851" y="8107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Количество проведённых заседаний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9F56C91-9FF7-30DE-2BA5-2419AD0D8630}"/>
              </a:ext>
            </a:extLst>
          </p:cNvPr>
          <p:cNvSpPr/>
          <p:nvPr/>
        </p:nvSpPr>
        <p:spPr>
          <a:xfrm>
            <a:off x="899592" y="1140589"/>
            <a:ext cx="23762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количество:</a:t>
            </a:r>
          </a:p>
          <a:p>
            <a:r>
              <a:rPr lang="ru-RU" dirty="0"/>
              <a:t>-    Заседаний 12;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Рассмотренных вопросов </a:t>
            </a:r>
          </a:p>
          <a:p>
            <a:r>
              <a:rPr lang="ru-RU" dirty="0"/>
              <a:t>2018 - 65; 2019 – 100;</a:t>
            </a:r>
          </a:p>
          <a:p>
            <a:r>
              <a:rPr lang="ru-RU" dirty="0"/>
              <a:t>2020 – 107, 2021 – 108; 2022 – 109.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 рассмотренных вопросов</a:t>
            </a:r>
          </a:p>
          <a:p>
            <a:r>
              <a:rPr lang="ru-RU" dirty="0"/>
              <a:t>2018 - 3; 2019 – 0, 2020 – 0, 2021 – 0,</a:t>
            </a:r>
          </a:p>
          <a:p>
            <a:r>
              <a:rPr lang="ru-RU" dirty="0"/>
              <a:t>2022 – 0.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087C4648-5B70-A2F7-10D5-8DF093612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3365759"/>
              </p:ext>
            </p:extLst>
          </p:nvPr>
        </p:nvGraphicFramePr>
        <p:xfrm>
          <a:off x="3275856" y="580621"/>
          <a:ext cx="5688632" cy="44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99F36B5-65D5-5D85-746D-9F4D753A1E12}"/>
              </a:ext>
            </a:extLst>
          </p:cNvPr>
          <p:cNvSpPr txBox="1"/>
          <p:nvPr/>
        </p:nvSpPr>
        <p:spPr>
          <a:xfrm>
            <a:off x="3883582" y="180106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30%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596AEC9-11A1-DCE3-CE7D-14B574F98472}"/>
              </a:ext>
            </a:extLst>
          </p:cNvPr>
          <p:cNvSpPr/>
          <p:nvPr/>
        </p:nvSpPr>
        <p:spPr>
          <a:xfrm>
            <a:off x="3883582" y="2804857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FFC8ECB-906A-F830-0721-A5609329A8EF}"/>
              </a:ext>
            </a:extLst>
          </p:cNvPr>
          <p:cNvSpPr txBox="1"/>
          <p:nvPr/>
        </p:nvSpPr>
        <p:spPr>
          <a:xfrm>
            <a:off x="4940588" y="180627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30%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910F10AA-55E4-DEA8-2E6D-43D770BFD5D3}"/>
              </a:ext>
            </a:extLst>
          </p:cNvPr>
          <p:cNvSpPr/>
          <p:nvPr/>
        </p:nvSpPr>
        <p:spPr>
          <a:xfrm>
            <a:off x="4917130" y="2804857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70%</a:t>
            </a:r>
          </a:p>
        </p:txBody>
      </p: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FACB79-5660-E909-7C0E-D61FDBD1E9BD}"/>
              </a:ext>
            </a:extLst>
          </p:cNvPr>
          <p:cNvSpPr txBox="1"/>
          <p:nvPr/>
        </p:nvSpPr>
        <p:spPr>
          <a:xfrm>
            <a:off x="1043608" y="8753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Объём рассмотренных вопросов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F84C811-53E8-2769-4346-585B09149B53}"/>
              </a:ext>
            </a:extLst>
          </p:cNvPr>
          <p:cNvSpPr/>
          <p:nvPr/>
        </p:nvSpPr>
        <p:spPr>
          <a:xfrm>
            <a:off x="860280" y="503654"/>
            <a:ext cx="25090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 рассмотренных вопросов 109.</a:t>
            </a:r>
          </a:p>
          <a:p>
            <a:pPr marL="285750" indent="-285750">
              <a:buFontTx/>
              <a:buChar char="-"/>
            </a:pPr>
            <a:r>
              <a:rPr lang="ru-RU" dirty="0"/>
              <a:t>Запланированных вопросов: 26;</a:t>
            </a:r>
          </a:p>
          <a:p>
            <a:pPr marL="285750" indent="-285750">
              <a:buFontTx/>
              <a:buChar char="-"/>
            </a:pPr>
            <a:r>
              <a:rPr lang="ru-RU" dirty="0"/>
              <a:t>Дополнительно введённых в основную часть вопросов: 18;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Рассмотренные в разном вопросы: 65.</a:t>
            </a:r>
          </a:p>
          <a:p>
            <a:r>
              <a:rPr lang="ru-RU" dirty="0"/>
              <a:t>Вопросы связанные с образовательной деятельностью:</a:t>
            </a:r>
          </a:p>
          <a:p>
            <a:r>
              <a:rPr lang="ru-RU" dirty="0"/>
              <a:t>47 – 43% от общего количества.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CAF42FDA-130F-1461-C1A7-DF33187F32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0076228"/>
              </p:ext>
            </p:extLst>
          </p:nvPr>
        </p:nvGraphicFramePr>
        <p:xfrm>
          <a:off x="3269332" y="680457"/>
          <a:ext cx="5616624" cy="4445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3F06DB0-2EA2-8660-3D08-09BC44A930F0}"/>
              </a:ext>
            </a:extLst>
          </p:cNvPr>
          <p:cNvSpPr txBox="1"/>
          <p:nvPr/>
        </p:nvSpPr>
        <p:spPr>
          <a:xfrm>
            <a:off x="3770831" y="21959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60%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7FA63E04-5A26-042F-8F2A-B7BD4F5701B4}"/>
              </a:ext>
            </a:extLst>
          </p:cNvPr>
          <p:cNvSpPr/>
          <p:nvPr/>
        </p:nvSpPr>
        <p:spPr>
          <a:xfrm>
            <a:off x="4856144" y="2194638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40%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8869D8E2-0996-05CF-E2C2-D86DCA74B9B0}"/>
              </a:ext>
            </a:extLst>
          </p:cNvPr>
          <p:cNvSpPr/>
          <p:nvPr/>
        </p:nvSpPr>
        <p:spPr>
          <a:xfrm>
            <a:off x="7164288" y="2176687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24%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0F6824ED-C77B-17DC-75A8-5C91030A3F83}"/>
              </a:ext>
            </a:extLst>
          </p:cNvPr>
          <p:cNvSpPr/>
          <p:nvPr/>
        </p:nvSpPr>
        <p:spPr>
          <a:xfrm>
            <a:off x="8083019" y="2146289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16%</a:t>
            </a:r>
          </a:p>
        </p:txBody>
      </p:sp>
    </p:spTree>
    <p:extLst>
      <p:ext uri="{BB962C8B-B14F-4D97-AF65-F5344CB8AC3E}">
        <p14:creationId xmlns:p14="http://schemas.microsoft.com/office/powerpoint/2010/main" val="155818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DB70197-A00C-DBDA-BB54-61D73C7CDD0A}"/>
              </a:ext>
            </a:extLst>
          </p:cNvPr>
          <p:cNvSpPr txBox="1"/>
          <p:nvPr/>
        </p:nvSpPr>
        <p:spPr>
          <a:xfrm>
            <a:off x="1043608" y="8753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Структура принятых решений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4C9EB13-B669-21D3-BB5C-8FE1DBEB76C4}"/>
              </a:ext>
            </a:extLst>
          </p:cNvPr>
          <p:cNvSpPr/>
          <p:nvPr/>
        </p:nvSpPr>
        <p:spPr>
          <a:xfrm>
            <a:off x="899592" y="1113874"/>
            <a:ext cx="216131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 принятых решений 132.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Принятых к сведению 7;</a:t>
            </a:r>
          </a:p>
          <a:p>
            <a:pPr marL="285750" indent="-285750">
              <a:buFontTx/>
              <a:buChar char="-"/>
            </a:pPr>
            <a:r>
              <a:rPr lang="ru-RU" dirty="0"/>
              <a:t>Утверждённых 112;</a:t>
            </a:r>
          </a:p>
          <a:p>
            <a:pPr marL="285750" indent="-285750">
              <a:buFontTx/>
              <a:buChar char="-"/>
            </a:pPr>
            <a:r>
              <a:rPr lang="ru-RU" dirty="0"/>
              <a:t>Вынесенных на рассмотрение Ученого совета КФУ 17.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0C03F9A9-4D90-0D87-BB8B-41D967477A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469861"/>
              </p:ext>
            </p:extLst>
          </p:nvPr>
        </p:nvGraphicFramePr>
        <p:xfrm>
          <a:off x="3284121" y="357534"/>
          <a:ext cx="5891192" cy="4785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023721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076" name="Picture 4" descr="C:\Users\MSShafigullin\Desktop\2020\Презентация КФУ\Пиктограммы и иконки\1772916-school-and-education\1772916-school-and-education\png\036-astronomy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705600" y="133350"/>
            <a:ext cx="2438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A16ECDD-AF50-94EF-BE65-ABE082040156}"/>
              </a:ext>
            </a:extLst>
          </p:cNvPr>
          <p:cNvSpPr txBox="1"/>
          <p:nvPr/>
        </p:nvSpPr>
        <p:spPr>
          <a:xfrm>
            <a:off x="1043608" y="9592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Проект решения комиссии по анализу работу Учёного совета НЧИ КФУ за 2022 г.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548C53F-C8D3-B9CF-E3E9-78C748B5ADD2}"/>
              </a:ext>
            </a:extLst>
          </p:cNvPr>
          <p:cNvSpPr/>
          <p:nvPr/>
        </p:nvSpPr>
        <p:spPr>
          <a:xfrm>
            <a:off x="997330" y="897598"/>
            <a:ext cx="5590894" cy="2056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Признать работу УС НЧИ КФУ за 2022 год удовлетворительной.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решения УС НЧИ КФУ исполнены.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Усилить контроль постоянной комиссии по культурно-воспитательной деятельности, социальной и молодёжной политике за организацией и проведением воспитательной и культурно-массовой работы в институте.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207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67744" y="373815"/>
            <a:ext cx="5256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PT Sans" panose="020B0503020203020204" pitchFamily="34" charset="-52"/>
              </a:rPr>
              <a:t>АНАЛИЗ РАБОТЫ УЧЁНОГО СОВЕТА </a:t>
            </a:r>
          </a:p>
          <a:p>
            <a:r>
              <a:rPr lang="ru-RU" b="1" dirty="0">
                <a:solidFill>
                  <a:schemeClr val="bg1"/>
                </a:solidFill>
                <a:latin typeface="PT Sans" panose="020B0503020203020204" pitchFamily="34" charset="-52"/>
              </a:rPr>
              <a:t>НАБЕРЕЖНОЧЕЛНИНСКОГО ИНСТИТУТА (ФИЛИАЛА) </a:t>
            </a:r>
            <a:r>
              <a:rPr lang="ru-RU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КФУ ЗА </a:t>
            </a:r>
            <a:r>
              <a:rPr lang="ru-RU" b="1" dirty="0">
                <a:solidFill>
                  <a:schemeClr val="bg1"/>
                </a:solidFill>
                <a:latin typeface="PT Sans" panose="020B0503020203020204" pitchFamily="34" charset="-52"/>
              </a:rPr>
              <a:t>2022 ГОД</a:t>
            </a:r>
            <a:endParaRPr lang="ru-RU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5736" y="3291830"/>
            <a:ext cx="655272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Председатель временной комиссии</a:t>
            </a:r>
          </a:p>
          <a:p>
            <a:pPr lvl="0" algn="r">
              <a:defRPr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По анализу решений УС НЧИ КФУ за 2022 год </a:t>
            </a:r>
          </a:p>
          <a:p>
            <a:pPr lvl="0" algn="r">
              <a:defRPr/>
            </a:pP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Маврин Геннадий Витальевич</a:t>
            </a:r>
          </a:p>
          <a:p>
            <a:pPr algn="r"/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Директор инжинирингового центра</a:t>
            </a:r>
            <a:endParaRPr lang="ru-RU" sz="14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</TotalTime>
  <Words>535</Words>
  <Application>Microsoft Office PowerPoint</Application>
  <PresentationFormat>Экран (16:9)</PresentationFormat>
  <Paragraphs>98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NCH-01-335-02</cp:lastModifiedBy>
  <cp:revision>67</cp:revision>
  <dcterms:created xsi:type="dcterms:W3CDTF">2020-07-15T10:53:07Z</dcterms:created>
  <dcterms:modified xsi:type="dcterms:W3CDTF">2022-12-23T07:00:01Z</dcterms:modified>
</cp:coreProperties>
</file>