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</p:sldMasterIdLst>
  <p:notesMasterIdLst>
    <p:notesMasterId r:id="rId25"/>
  </p:notesMasterIdLst>
  <p:sldIdLst>
    <p:sldId id="318" r:id="rId2"/>
    <p:sldId id="256" r:id="rId3"/>
    <p:sldId id="257" r:id="rId4"/>
    <p:sldId id="336" r:id="rId5"/>
    <p:sldId id="339" r:id="rId6"/>
    <p:sldId id="338" r:id="rId7"/>
    <p:sldId id="340" r:id="rId8"/>
    <p:sldId id="290" r:id="rId9"/>
    <p:sldId id="287" r:id="rId10"/>
    <p:sldId id="288" r:id="rId11"/>
    <p:sldId id="303" r:id="rId12"/>
    <p:sldId id="304" r:id="rId13"/>
    <p:sldId id="305" r:id="rId14"/>
    <p:sldId id="309" r:id="rId15"/>
    <p:sldId id="343" r:id="rId16"/>
    <p:sldId id="344" r:id="rId17"/>
    <p:sldId id="345" r:id="rId18"/>
    <p:sldId id="342" r:id="rId19"/>
    <p:sldId id="348" r:id="rId20"/>
    <p:sldId id="347" r:id="rId21"/>
    <p:sldId id="349" r:id="rId22"/>
    <p:sldId id="351" r:id="rId23"/>
    <p:sldId id="353" r:id="rId2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557" autoAdjust="0"/>
    <p:restoredTop sz="93740" autoAdjust="0"/>
  </p:normalViewPr>
  <p:slideViewPr>
    <p:cSldViewPr>
      <p:cViewPr>
        <p:scale>
          <a:sx n="75" d="100"/>
          <a:sy n="75" d="100"/>
        </p:scale>
        <p:origin x="-660" y="-1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37892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78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78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378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1AB7FD9D-23C7-47E2-BB86-79BD08DB4AEB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6" name="Group 2"/>
          <p:cNvGrpSpPr>
            <a:grpSpLocks/>
          </p:cNvGrpSpPr>
          <p:nvPr/>
        </p:nvGrpSpPr>
        <p:grpSpPr bwMode="auto">
          <a:xfrm>
            <a:off x="0" y="0"/>
            <a:ext cx="8458200" cy="5943600"/>
            <a:chOff x="0" y="0"/>
            <a:chExt cx="5328" cy="3744"/>
          </a:xfrm>
        </p:grpSpPr>
        <p:sp>
          <p:nvSpPr>
            <p:cNvPr id="31747" name="Freeform 3"/>
            <p:cNvSpPr>
              <a:spLocks/>
            </p:cNvSpPr>
            <p:nvPr/>
          </p:nvSpPr>
          <p:spPr bwMode="hidden">
            <a:xfrm>
              <a:off x="0" y="1440"/>
              <a:ext cx="5155" cy="2304"/>
            </a:xfrm>
            <a:custGeom>
              <a:avLst/>
              <a:gdLst/>
              <a:ahLst/>
              <a:cxnLst>
                <a:cxn ang="0">
                  <a:pos x="5154" y="1769"/>
                </a:cxn>
                <a:cxn ang="0">
                  <a:pos x="0" y="2304"/>
                </a:cxn>
                <a:cxn ang="0">
                  <a:pos x="0" y="1252"/>
                </a:cxn>
                <a:cxn ang="0">
                  <a:pos x="5155" y="0"/>
                </a:cxn>
                <a:cxn ang="0">
                  <a:pos x="5155" y="1416"/>
                </a:cxn>
                <a:cxn ang="0">
                  <a:pos x="5154" y="1769"/>
                </a:cxn>
              </a:cxnLst>
              <a:rect l="0" t="0" r="r" b="b"/>
              <a:pathLst>
                <a:path w="5155" h="2304">
                  <a:moveTo>
                    <a:pt x="5154" y="1769"/>
                  </a:moveTo>
                  <a:lnTo>
                    <a:pt x="0" y="2304"/>
                  </a:lnTo>
                  <a:lnTo>
                    <a:pt x="0" y="1252"/>
                  </a:lnTo>
                  <a:lnTo>
                    <a:pt x="5155" y="0"/>
                  </a:lnTo>
                  <a:lnTo>
                    <a:pt x="5155" y="1416"/>
                  </a:lnTo>
                  <a:lnTo>
                    <a:pt x="5154" y="176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748" name="Freeform 4"/>
            <p:cNvSpPr>
              <a:spLocks/>
            </p:cNvSpPr>
            <p:nvPr/>
          </p:nvSpPr>
          <p:spPr bwMode="hidden">
            <a:xfrm>
              <a:off x="0" y="0"/>
              <a:ext cx="5328" cy="3689"/>
            </a:xfrm>
            <a:custGeom>
              <a:avLst/>
              <a:gdLst/>
              <a:ahLst/>
              <a:cxnLst>
                <a:cxn ang="0">
                  <a:pos x="5311" y="3209"/>
                </a:cxn>
                <a:cxn ang="0">
                  <a:pos x="0" y="3689"/>
                </a:cxn>
                <a:cxn ang="0">
                  <a:pos x="0" y="9"/>
                </a:cxn>
                <a:cxn ang="0">
                  <a:pos x="5328" y="0"/>
                </a:cxn>
                <a:cxn ang="0">
                  <a:pos x="5311" y="3209"/>
                </a:cxn>
              </a:cxnLst>
              <a:rect l="0" t="0" r="r" b="b"/>
              <a:pathLst>
                <a:path w="5328" h="3689">
                  <a:moveTo>
                    <a:pt x="5311" y="3209"/>
                  </a:moveTo>
                  <a:lnTo>
                    <a:pt x="0" y="3689"/>
                  </a:lnTo>
                  <a:lnTo>
                    <a:pt x="0" y="9"/>
                  </a:lnTo>
                  <a:lnTo>
                    <a:pt x="5328" y="0"/>
                  </a:lnTo>
                  <a:lnTo>
                    <a:pt x="5311" y="3209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1749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31750" name="Rectangle 6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1751" name="Rectangle 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1752" name="Rectangle 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FC104884-59CB-42C1-A96F-EAF7B07DA967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31753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47DFFD-3E72-4293-AB10-17353EA36E2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31AD94-F90B-4C6C-BAD4-EC57E12E3FD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3BFCE7-4024-404C-B8CD-E1F304C711E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EFD6AF-77C0-475D-8945-F98B0895B4E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2E92D3-409B-4520-BDE5-F04F3A28918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079A67-09FE-4B34-816F-A500C046170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B987F0-4BDA-4B06-93EA-024F58A9D8D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458C07-D3D9-416B-9C39-BDE6507B896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36D7A1-28C2-40D7-90C7-112B1DD8F7B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21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21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F70B66-2D38-45C1-A9A8-7823F1BE8F4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2" name="Group 2"/>
          <p:cNvGrpSpPr>
            <a:grpSpLocks/>
          </p:cNvGrpSpPr>
          <p:nvPr/>
        </p:nvGrpSpPr>
        <p:grpSpPr bwMode="auto">
          <a:xfrm>
            <a:off x="0" y="0"/>
            <a:ext cx="7242175" cy="1981200"/>
            <a:chOff x="0" y="0"/>
            <a:chExt cx="4562" cy="1248"/>
          </a:xfrm>
        </p:grpSpPr>
        <p:sp>
          <p:nvSpPr>
            <p:cNvPr id="30723" name="Freeform 3"/>
            <p:cNvSpPr>
              <a:spLocks/>
            </p:cNvSpPr>
            <p:nvPr/>
          </p:nvSpPr>
          <p:spPr bwMode="hidden">
            <a:xfrm>
              <a:off x="0" y="583"/>
              <a:ext cx="4487" cy="665"/>
            </a:xfrm>
            <a:custGeom>
              <a:avLst/>
              <a:gdLst/>
              <a:ahLst/>
              <a:cxnLst>
                <a:cxn ang="0">
                  <a:pos x="4800" y="299"/>
                </a:cxn>
                <a:cxn ang="0">
                  <a:pos x="0" y="665"/>
                </a:cxn>
                <a:cxn ang="0">
                  <a:pos x="0" y="0"/>
                </a:cxn>
                <a:cxn ang="0">
                  <a:pos x="4806" y="1"/>
                </a:cxn>
                <a:cxn ang="0">
                  <a:pos x="4800" y="153"/>
                </a:cxn>
                <a:cxn ang="0">
                  <a:pos x="4800" y="299"/>
                </a:cxn>
              </a:cxnLst>
              <a:rect l="0" t="0" r="r" b="b"/>
              <a:pathLst>
                <a:path w="4806" h="665">
                  <a:moveTo>
                    <a:pt x="4800" y="299"/>
                  </a:moveTo>
                  <a:lnTo>
                    <a:pt x="0" y="665"/>
                  </a:lnTo>
                  <a:lnTo>
                    <a:pt x="0" y="0"/>
                  </a:lnTo>
                  <a:lnTo>
                    <a:pt x="4806" y="1"/>
                  </a:lnTo>
                  <a:lnTo>
                    <a:pt x="4800" y="153"/>
                  </a:lnTo>
                  <a:lnTo>
                    <a:pt x="4800" y="29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724" name="Freeform 4"/>
            <p:cNvSpPr>
              <a:spLocks/>
            </p:cNvSpPr>
            <p:nvPr/>
          </p:nvSpPr>
          <p:spPr bwMode="hidden">
            <a:xfrm>
              <a:off x="0" y="0"/>
              <a:ext cx="4562" cy="1199"/>
            </a:xfrm>
            <a:custGeom>
              <a:avLst/>
              <a:gdLst/>
              <a:ahLst/>
              <a:cxnLst>
                <a:cxn ang="0">
                  <a:pos x="4560" y="932"/>
                </a:cxn>
                <a:cxn ang="0">
                  <a:pos x="0" y="1199"/>
                </a:cxn>
                <a:cxn ang="0">
                  <a:pos x="0" y="0"/>
                </a:cxn>
                <a:cxn ang="0">
                  <a:pos x="4562" y="0"/>
                </a:cxn>
                <a:cxn ang="0">
                  <a:pos x="4560" y="932"/>
                </a:cxn>
                <a:cxn ang="0">
                  <a:pos x="4560" y="932"/>
                </a:cxn>
              </a:cxnLst>
              <a:rect l="0" t="0" r="r" b="b"/>
              <a:pathLst>
                <a:path w="4562" h="1199">
                  <a:moveTo>
                    <a:pt x="4560" y="932"/>
                  </a:moveTo>
                  <a:lnTo>
                    <a:pt x="0" y="1199"/>
                  </a:lnTo>
                  <a:lnTo>
                    <a:pt x="0" y="0"/>
                  </a:lnTo>
                  <a:lnTo>
                    <a:pt x="4562" y="0"/>
                  </a:lnTo>
                  <a:lnTo>
                    <a:pt x="4560" y="932"/>
                  </a:lnTo>
                  <a:lnTo>
                    <a:pt x="4560" y="93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0725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0727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30728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30729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fld id="{2ECD0C10-7D50-44D8-864C-366C46689B10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381000"/>
            <a:ext cx="8001000" cy="685800"/>
          </a:xfrm>
        </p:spPr>
        <p:txBody>
          <a:bodyPr/>
          <a:lstStyle/>
          <a:p>
            <a:r>
              <a:rPr lang="ru-RU" sz="3600"/>
              <a:t>Романова Ольга Николаевна</a:t>
            </a:r>
          </a:p>
        </p:txBody>
      </p:sp>
      <p:sp>
        <p:nvSpPr>
          <p:cNvPr id="1351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1066800"/>
            <a:ext cx="9144000" cy="5486400"/>
          </a:xfrm>
        </p:spPr>
        <p:txBody>
          <a:bodyPr/>
          <a:lstStyle/>
          <a:p>
            <a:pPr marL="457200" lvl="1" indent="0"/>
            <a:r>
              <a:rPr lang="ru-RU" sz="2400"/>
              <a:t>Кандидат химических наук</a:t>
            </a:r>
          </a:p>
          <a:p>
            <a:pPr marL="457200" lvl="1" indent="0"/>
            <a:r>
              <a:rPr lang="ru-RU" sz="2400"/>
              <a:t>Учитель высшей квалификационной   категории</a:t>
            </a:r>
          </a:p>
          <a:p>
            <a:pPr marL="457200" lvl="1" indent="0"/>
            <a:r>
              <a:rPr lang="ru-RU" sz="2400"/>
              <a:t>Победитель конкурса лучших учителей России 2008 года (Приоритетный национальный проект «Образование»)</a:t>
            </a:r>
          </a:p>
          <a:p>
            <a:pPr marL="457200" lvl="1" indent="0"/>
            <a:r>
              <a:rPr lang="ru-RU" sz="2400"/>
              <a:t>Почетный работник общего образования Российской Федерации</a:t>
            </a:r>
          </a:p>
          <a:p>
            <a:pPr marL="457200" lvl="1" indent="0"/>
            <a:r>
              <a:rPr lang="ru-RU" sz="2400"/>
              <a:t>Обладателя Гранта МОиН РТ «Учитель-исследователь» по направлению «Внедрение инновационной научной разработки в педагогическую практику» 2011 в рамках Стратегии образования в Республике Татарстан на 2010-2015 гг</a:t>
            </a:r>
          </a:p>
          <a:p>
            <a:pPr marL="457200" lvl="1" indent="0"/>
            <a:r>
              <a:rPr lang="ru-RU" sz="2400"/>
              <a:t>- Обладателя Гранта МОиН РТ «Наш лучший учитель» 2012 г</a:t>
            </a:r>
          </a:p>
          <a:p>
            <a:pPr marL="457200" lvl="1" indent="0"/>
            <a:endParaRPr lang="ru-RU" sz="2400"/>
          </a:p>
          <a:p>
            <a:pPr marL="457200" lvl="1" indent="0">
              <a:buFontTx/>
              <a:buNone/>
            </a:pPr>
            <a:endParaRPr lang="ru-RU" sz="2400"/>
          </a:p>
          <a:p>
            <a:pPr marL="457200" lvl="1" indent="0">
              <a:buFontTx/>
              <a:buNone/>
            </a:pPr>
            <a:endParaRPr lang="ru-RU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>
          <a:xfrm>
            <a:off x="381000" y="3200400"/>
            <a:ext cx="8229600" cy="3200400"/>
          </a:xfrm>
        </p:spPr>
        <p:txBody>
          <a:bodyPr/>
          <a:lstStyle/>
          <a:p>
            <a:r>
              <a:rPr lang="ru-RU" sz="4000" u="sng"/>
              <a:t>Методическая тема:</a:t>
            </a:r>
            <a:br>
              <a:rPr lang="ru-RU" sz="4000" u="sng"/>
            </a:br>
            <a:r>
              <a:rPr lang="ru-RU" sz="4000"/>
              <a:t>Создание индивидуальной образовательной траектории для учащихся, проявляющих интерес и способности  к химии </a:t>
            </a:r>
          </a:p>
        </p:txBody>
      </p:sp>
      <p:pic>
        <p:nvPicPr>
          <p:cNvPr id="5127" name="Picture 7" descr="P5188025_resiz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53000" y="152400"/>
            <a:ext cx="3657600" cy="2744788"/>
          </a:xfrm>
          <a:prstGeom prst="rect">
            <a:avLst/>
          </a:prstGeom>
          <a:noFill/>
        </p:spPr>
      </p:pic>
      <p:pic>
        <p:nvPicPr>
          <p:cNvPr id="5129" name="Picture 9" descr="Изображение 006_resize_resiz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114300"/>
            <a:ext cx="3810000" cy="2857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304800"/>
            <a:ext cx="7924800" cy="4876800"/>
          </a:xfrm>
        </p:spPr>
        <p:txBody>
          <a:bodyPr/>
          <a:lstStyle/>
          <a:p>
            <a:pPr algn="l"/>
            <a:r>
              <a:rPr lang="ru-RU" sz="2800"/>
              <a:t>Знание только тогда знание, когда оно</a:t>
            </a:r>
            <a:br>
              <a:rPr lang="ru-RU" sz="2800"/>
            </a:br>
            <a:r>
              <a:rPr lang="ru-RU" sz="2800"/>
              <a:t> приобретено  усилиями мысли, а не </a:t>
            </a:r>
            <a:br>
              <a:rPr lang="ru-RU" sz="2800"/>
            </a:br>
            <a:r>
              <a:rPr lang="ru-RU" sz="2800"/>
              <a:t>памятью. Знание – это оружие, а не цель.</a:t>
            </a:r>
            <a:br>
              <a:rPr lang="ru-RU" sz="2800"/>
            </a:br>
            <a:r>
              <a:rPr lang="ru-RU" sz="2800"/>
              <a:t>                                          Л.Н.Толстой</a:t>
            </a:r>
            <a:br>
              <a:rPr lang="ru-RU" sz="2800"/>
            </a:br>
            <a:r>
              <a:rPr lang="ru-RU" sz="2800"/>
              <a:t/>
            </a:r>
            <a:br>
              <a:rPr lang="ru-RU" sz="2800"/>
            </a:br>
            <a:r>
              <a:rPr lang="ru-RU" sz="2800"/>
              <a:t>Не всякому помогает случай, судьба одаривает только подготовленные умы.</a:t>
            </a:r>
            <a:br>
              <a:rPr lang="ru-RU" sz="2800"/>
            </a:br>
            <a:r>
              <a:rPr lang="ru-RU" sz="2800"/>
              <a:t>                                            Луи Пастер</a:t>
            </a:r>
            <a:br>
              <a:rPr lang="ru-RU" sz="2800"/>
            </a:br>
            <a:endParaRPr lang="ru-RU" sz="280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i="1"/>
              <a:t> </a:t>
            </a:r>
            <a:endParaRPr lang="ru-RU"/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1143000" y="381000"/>
            <a:ext cx="65532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Д    Е    В    И     З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8761" name="Group 825"/>
          <p:cNvGraphicFramePr>
            <a:graphicFrameLocks noGrp="1"/>
          </p:cNvGraphicFramePr>
          <p:nvPr/>
        </p:nvGraphicFramePr>
        <p:xfrm>
          <a:off x="457200" y="107950"/>
          <a:ext cx="7862888" cy="5120640"/>
        </p:xfrm>
        <a:graphic>
          <a:graphicData uri="http://schemas.openxmlformats.org/drawingml/2006/table">
            <a:tbl>
              <a:tblPr/>
              <a:tblGrid>
                <a:gridCol w="4343400"/>
                <a:gridCol w="1266825"/>
                <a:gridCol w="1357313"/>
                <a:gridCol w="895350"/>
              </a:tblGrid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951413" algn="l"/>
                        </a:tabLst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Олимпиада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951413" algn="l"/>
                        </a:tabLst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951413" algn="l"/>
                        </a:tabLst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победитель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951413" algn="l"/>
                        </a:tabLst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призер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 rowSpan="3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951413" algn="l"/>
                        </a:tabLst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Всероссийская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951413" algn="l"/>
                        </a:tabLst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2011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951413" algn="l"/>
                        </a:tabLst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951413" algn="l"/>
                        </a:tabLst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2012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951413" algn="l"/>
                        </a:tabLst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951413" algn="l"/>
                        </a:tabLst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951413" algn="l"/>
                        </a:tabLst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 rowSpan="4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951413" algn="l"/>
                        </a:tabLst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Региональная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951413" algn="l"/>
                        </a:tabLst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2011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951413" algn="l"/>
                        </a:tabLst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951413" algn="l"/>
                        </a:tabLst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2012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951413" algn="l"/>
                        </a:tabLst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951413" algn="l"/>
                        </a:tabLst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2013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951413" algn="l"/>
                        </a:tabLst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951413" algn="l"/>
                        </a:tabLst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2014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951413" algn="l"/>
                        </a:tabLst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 rowSpan="4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951413" algn="l"/>
                        </a:tabLst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951413" algn="l"/>
                        </a:tabLst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2011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951413" algn="l"/>
                        </a:tabLst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951413" algn="l"/>
                        </a:tabLst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2012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951413" algn="l"/>
                        </a:tabLst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951413" algn="l"/>
                        </a:tabLst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951413" algn="l"/>
                        </a:tabLst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2013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951413" algn="l"/>
                        </a:tabLst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951413" algn="l"/>
                        </a:tabLst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951413" algn="l"/>
                        </a:tabLst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951413" algn="l"/>
                        </a:tabLst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951413" algn="l"/>
                        </a:tabLst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 row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951413" algn="l"/>
                        </a:tabLst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Межрегиональная предметная олимпиада КФУ по химии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951413" algn="l"/>
                        </a:tabLst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2012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951413" algn="l"/>
                        </a:tabLst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951413" algn="l"/>
                        </a:tabLst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2013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951413" algn="l"/>
                        </a:tabLst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012" name="Picture 4" descr="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066800"/>
            <a:ext cx="3505200" cy="2332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1013" name="Picture 5" descr="DSC_091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990600"/>
            <a:ext cx="3657600" cy="246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1014" name="Picture 6" descr="Изображение 33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95400" y="3657600"/>
            <a:ext cx="2403475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1015" name="Picture 7" descr="Грамоты 002_resiz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00600" y="4038600"/>
            <a:ext cx="3505200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1016" name="Rectangle 8"/>
          <p:cNvSpPr>
            <a:spLocks noChangeArrowheads="1"/>
          </p:cNvSpPr>
          <p:nvPr/>
        </p:nvSpPr>
        <p:spPr bwMode="auto">
          <a:xfrm>
            <a:off x="685800" y="228600"/>
            <a:ext cx="78486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ПРИЗЕРЫ ОЛИМПИАД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8" name="Rectangle 4"/>
          <p:cNvSpPr>
            <a:spLocks noChangeArrowheads="1"/>
          </p:cNvSpPr>
          <p:nvPr/>
        </p:nvSpPr>
        <p:spPr bwMode="auto">
          <a:xfrm>
            <a:off x="304800" y="44450"/>
            <a:ext cx="920432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450850"/>
            <a:r>
              <a:rPr lang="ru-RU" u="sng">
                <a:latin typeface="Arial" charset="0"/>
                <a:cs typeface="Times New Roman" pitchFamily="18" charset="0"/>
              </a:rPr>
              <a:t>Результаты выступлений учащихся на научных конференциях за 3 года:</a:t>
            </a:r>
            <a:endParaRPr lang="ru-RU">
              <a:latin typeface="Arial" charset="0"/>
            </a:endParaRPr>
          </a:p>
          <a:p>
            <a:pPr indent="450850" eaLnBrk="0" hangingPunct="0"/>
            <a:endParaRPr lang="ru-RU" sz="2000">
              <a:latin typeface="Arial" charset="0"/>
            </a:endParaRPr>
          </a:p>
        </p:txBody>
      </p:sp>
      <p:graphicFrame>
        <p:nvGraphicFramePr>
          <p:cNvPr id="170195" name="Group 211"/>
          <p:cNvGraphicFramePr>
            <a:graphicFrameLocks noGrp="1"/>
          </p:cNvGraphicFramePr>
          <p:nvPr/>
        </p:nvGraphicFramePr>
        <p:xfrm>
          <a:off x="228600" y="533400"/>
          <a:ext cx="8458200" cy="6019803"/>
        </p:xfrm>
        <a:graphic>
          <a:graphicData uri="http://schemas.openxmlformats.org/drawingml/2006/table">
            <a:tbl>
              <a:tblPr/>
              <a:tblGrid>
                <a:gridCol w="4048125"/>
                <a:gridCol w="801688"/>
                <a:gridCol w="1577975"/>
                <a:gridCol w="2030412"/>
              </a:tblGrid>
              <a:tr h="7540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 Международная конференция молодых ученых «Пищевые технологии и  биотехнологии»(КХТУ)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2010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Диплом 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степени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Судаков Игорь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40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ХI Поволжская научная  конференция учащихся им. Лобачевского  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2010 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Диплом Ш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степени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Илларионов Артем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2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ХI Поволжская научная  конференция учащихся им. Лобачевского  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2010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Сертификат участника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Сысоев Иван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0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Конкурс«Нобелевские надежды», (КХТУ)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2010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Сертификат участника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Судаков Игорь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0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ХI Международная конференция молодых ученых «Пищевые технологии и биотехнологии»  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2011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Сертификат участника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Шафигуллин Дамир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2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Конкурс«Нобелевские надежды», (КХТУ)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2011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Абсолютный победитель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Судаков Игорь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40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II Республиканский конкурс исследовательских работ «Академические чтения» (КазНЦ РАН)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2012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Диплом Ш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степени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Трошанин Никита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0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Поволжская научная  конференция учащихся им. Лобачевского  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2013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Диплом  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степени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Никаньшин Саша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047" name="Picture 15" descr="Тележнико, Бабаев, Асатов (14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838200"/>
            <a:ext cx="3657600" cy="2449513"/>
          </a:xfrm>
          <a:prstGeom prst="rect">
            <a:avLst/>
          </a:prstGeom>
          <a:noFill/>
        </p:spPr>
      </p:pic>
      <p:pic>
        <p:nvPicPr>
          <p:cNvPr id="172048" name="Picture 16" descr="IMG_078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3733800"/>
            <a:ext cx="3200400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2050" name="Rectangle 18"/>
          <p:cNvSpPr>
            <a:spLocks noChangeArrowheads="1"/>
          </p:cNvSpPr>
          <p:nvPr/>
        </p:nvSpPr>
        <p:spPr bwMode="auto">
          <a:xfrm>
            <a:off x="533400" y="228600"/>
            <a:ext cx="8153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Подготовка и выступления учеников на научных конференциях</a:t>
            </a:r>
          </a:p>
        </p:txBody>
      </p:sp>
      <p:pic>
        <p:nvPicPr>
          <p:cNvPr id="172052" name="Picture 20" descr="DSC_019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838200"/>
            <a:ext cx="4038600" cy="2703513"/>
          </a:xfrm>
          <a:prstGeom prst="rect">
            <a:avLst/>
          </a:prstGeom>
          <a:noFill/>
        </p:spPr>
      </p:pic>
      <p:pic>
        <p:nvPicPr>
          <p:cNvPr id="172053" name="Picture 21" descr="DSC_025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53000" y="3810000"/>
            <a:ext cx="3571875" cy="23923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0" name="Rectangle 4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229600" cy="6248400"/>
          </a:xfrm>
        </p:spPr>
        <p:txBody>
          <a:bodyPr/>
          <a:lstStyle/>
          <a:p>
            <a:endParaRPr lang="ru-RU"/>
          </a:p>
        </p:txBody>
      </p:sp>
      <p:pic>
        <p:nvPicPr>
          <p:cNvPr id="75781" name="Picture 5" descr="DSC_016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3025"/>
            <a:ext cx="10134600" cy="6784975"/>
          </a:xfrm>
          <a:prstGeom prst="rect">
            <a:avLst/>
          </a:prstGeom>
          <a:noFill/>
        </p:spPr>
      </p:pic>
      <p:sp>
        <p:nvSpPr>
          <p:cNvPr id="75784" name="Rectangle 8"/>
          <p:cNvSpPr>
            <a:spLocks noChangeArrowheads="1"/>
          </p:cNvSpPr>
          <p:nvPr/>
        </p:nvSpPr>
        <p:spPr bwMode="auto">
          <a:xfrm>
            <a:off x="381000" y="304800"/>
            <a:ext cx="81534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Праздник для восьмиклассников «Посвящение в химики»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9" name="Picture 5" descr="DSC_025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334000" cy="3570288"/>
          </a:xfrm>
          <a:prstGeom prst="rect">
            <a:avLst/>
          </a:prstGeom>
          <a:noFill/>
        </p:spPr>
      </p:pic>
      <p:pic>
        <p:nvPicPr>
          <p:cNvPr id="67590" name="Picture 6" descr="DSC_028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3200400"/>
            <a:ext cx="5486400" cy="3673475"/>
          </a:xfrm>
          <a:prstGeom prst="rect">
            <a:avLst/>
          </a:prstGeom>
          <a:noFill/>
        </p:spPr>
      </p:pic>
      <p:pic>
        <p:nvPicPr>
          <p:cNvPr id="67591" name="Picture 7" descr="DSC_029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5800" y="1295400"/>
            <a:ext cx="4343400" cy="2908300"/>
          </a:xfrm>
          <a:prstGeom prst="rect">
            <a:avLst/>
          </a:prstGeom>
          <a:noFill/>
        </p:spPr>
      </p:pic>
      <p:sp>
        <p:nvSpPr>
          <p:cNvPr id="67592" name="Rectangle 8"/>
          <p:cNvSpPr>
            <a:spLocks noChangeArrowheads="1"/>
          </p:cNvSpPr>
          <p:nvPr/>
        </p:nvSpPr>
        <p:spPr bwMode="auto">
          <a:xfrm>
            <a:off x="5638800" y="228600"/>
            <a:ext cx="3124200" cy="685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Вспомнить все!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2" name="Rectangle 4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8229600" cy="6324600"/>
          </a:xfrm>
        </p:spPr>
        <p:txBody>
          <a:bodyPr/>
          <a:lstStyle/>
          <a:p>
            <a:endParaRPr lang="ru-RU"/>
          </a:p>
        </p:txBody>
      </p:sp>
      <p:pic>
        <p:nvPicPr>
          <p:cNvPr id="68614" name="Picture 6" descr="DSC_030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81400" y="2895600"/>
            <a:ext cx="5562600" cy="3724275"/>
          </a:xfrm>
          <a:prstGeom prst="rect">
            <a:avLst/>
          </a:prstGeom>
          <a:noFill/>
        </p:spPr>
      </p:pic>
      <p:pic>
        <p:nvPicPr>
          <p:cNvPr id="68615" name="Picture 7" descr="DSC_030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214938" cy="3490913"/>
          </a:xfrm>
          <a:prstGeom prst="rect">
            <a:avLst/>
          </a:prstGeom>
          <a:noFill/>
        </p:spPr>
      </p:pic>
      <p:pic>
        <p:nvPicPr>
          <p:cNvPr id="68616" name="Picture 8" descr="DSC_03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3363913"/>
            <a:ext cx="5219700" cy="3494087"/>
          </a:xfrm>
          <a:prstGeom prst="rect">
            <a:avLst/>
          </a:prstGeom>
          <a:noFill/>
        </p:spPr>
      </p:pic>
      <p:pic>
        <p:nvPicPr>
          <p:cNvPr id="68618" name="Picture 10" descr="DSC_0168_resiz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57800" y="0"/>
            <a:ext cx="3886200" cy="257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8619" name="Rectangle 11"/>
          <p:cNvSpPr>
            <a:spLocks noChangeArrowheads="1"/>
          </p:cNvSpPr>
          <p:nvPr/>
        </p:nvSpPr>
        <p:spPr bwMode="auto">
          <a:xfrm>
            <a:off x="3124200" y="0"/>
            <a:ext cx="35814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Какая химия без опытов!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4692" name="Picture 4" descr="DSC_0171_resiz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571500"/>
            <a:ext cx="8229600" cy="5508625"/>
          </a:xfrm>
          <a:prstGeom prst="rect">
            <a:avLst/>
          </a:prstGeom>
          <a:noFill/>
        </p:spPr>
      </p:pic>
      <p:sp>
        <p:nvSpPr>
          <p:cNvPr id="114694" name="Rectangle 6"/>
          <p:cNvSpPr>
            <a:spLocks noChangeArrowheads="1"/>
          </p:cNvSpPr>
          <p:nvPr/>
        </p:nvSpPr>
        <p:spPr bwMode="auto">
          <a:xfrm>
            <a:off x="2057400" y="381000"/>
            <a:ext cx="46482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Химия прекрасна, как радуга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4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6740" name="Picture 4" descr="DSC_0186_resiz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533400"/>
            <a:ext cx="8001000" cy="5356225"/>
          </a:xfrm>
          <a:prstGeom prst="rect">
            <a:avLst/>
          </a:prstGeom>
          <a:noFill/>
        </p:spPr>
      </p:pic>
      <p:sp>
        <p:nvSpPr>
          <p:cNvPr id="116742" name="Rectangle 6"/>
          <p:cNvSpPr>
            <a:spLocks noChangeArrowheads="1"/>
          </p:cNvSpPr>
          <p:nvPr/>
        </p:nvSpPr>
        <p:spPr bwMode="auto">
          <a:xfrm>
            <a:off x="1143000" y="304800"/>
            <a:ext cx="73914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Все под контролем, мы знаем ТБ!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8788" name="Picture 4" descr="DSC_0149_resiz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381000"/>
            <a:ext cx="8534400" cy="5711825"/>
          </a:xfrm>
          <a:prstGeom prst="rect">
            <a:avLst/>
          </a:prstGeom>
          <a:noFill/>
        </p:spPr>
      </p:pic>
      <p:sp>
        <p:nvSpPr>
          <p:cNvPr id="118790" name="Rectangle 6"/>
          <p:cNvSpPr>
            <a:spLocks noChangeArrowheads="1"/>
          </p:cNvSpPr>
          <p:nvPr/>
        </p:nvSpPr>
        <p:spPr bwMode="auto">
          <a:xfrm>
            <a:off x="1828800" y="228600"/>
            <a:ext cx="61722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Надо принести баллы своей команде!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077200" cy="411162"/>
          </a:xfrm>
        </p:spPr>
        <p:txBody>
          <a:bodyPr/>
          <a:lstStyle/>
          <a:p>
            <a:r>
              <a:rPr lang="ru-RU" sz="2400"/>
              <a:t>Даже летом мы не расстаемся: Летний лагерь «Лицей+», химический отряд «Группа ОН»</a:t>
            </a:r>
          </a:p>
        </p:txBody>
      </p:sp>
      <p:pic>
        <p:nvPicPr>
          <p:cNvPr id="124932" name="Picture 4" descr="1 отряд_resiz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14400"/>
            <a:ext cx="4267200" cy="2855913"/>
          </a:xfrm>
          <a:prstGeom prst="rect">
            <a:avLst/>
          </a:prstGeom>
          <a:noFill/>
        </p:spPr>
      </p:pic>
      <p:pic>
        <p:nvPicPr>
          <p:cNvPr id="124933" name="Picture 5" descr="DSC_0086_resiz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990600"/>
            <a:ext cx="3962400" cy="2652713"/>
          </a:xfrm>
          <a:prstGeom prst="rect">
            <a:avLst/>
          </a:prstGeom>
          <a:noFill/>
        </p:spPr>
      </p:pic>
      <p:pic>
        <p:nvPicPr>
          <p:cNvPr id="124934" name="Picture 6" descr="P607537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3813175"/>
            <a:ext cx="3429000" cy="256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4935" name="Picture 7" descr="DSC_0027_resiz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76800" y="3810000"/>
            <a:ext cx="4038600" cy="27019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/>
              <a:t>Современные образовательные технологии</a:t>
            </a:r>
            <a:br>
              <a:rPr lang="ru-RU" sz="2400"/>
            </a:br>
            <a:endParaRPr lang="ru-RU" sz="2400"/>
          </a:p>
        </p:txBody>
      </p:sp>
      <p:sp>
        <p:nvSpPr>
          <p:cNvPr id="180230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sz="2400"/>
              <a:t>1) принцип проблемного обучения </a:t>
            </a:r>
          </a:p>
          <a:p>
            <a:pPr>
              <a:lnSpc>
                <a:spcPct val="90000"/>
              </a:lnSpc>
            </a:pPr>
            <a:r>
              <a:rPr lang="ru-RU" sz="2400"/>
              <a:t> 2) принцип включения личного опыта учащихся;</a:t>
            </a:r>
          </a:p>
          <a:p>
            <a:pPr>
              <a:lnSpc>
                <a:spcPct val="90000"/>
              </a:lnSpc>
            </a:pPr>
            <a:r>
              <a:rPr lang="ru-RU" sz="2400"/>
              <a:t> 3) принцип индивидуализации  и личностно-ориентированного обучения, то есть  подбор методов обучения и воспитания, адекватных возрастным и индивидуальным особенностям и возможностям учащихся;</a:t>
            </a:r>
          </a:p>
          <a:p>
            <a:pPr>
              <a:lnSpc>
                <a:spcPct val="90000"/>
              </a:lnSpc>
            </a:pPr>
            <a:r>
              <a:rPr lang="ru-RU" sz="2400"/>
              <a:t>4)технологии коммуникативно-развивающего обучения;</a:t>
            </a:r>
          </a:p>
          <a:p>
            <a:pPr>
              <a:lnSpc>
                <a:spcPct val="90000"/>
              </a:lnSpc>
            </a:pPr>
            <a:r>
              <a:rPr lang="ru-RU" sz="2400"/>
              <a:t>5) проектная деятельность;</a:t>
            </a:r>
          </a:p>
          <a:p>
            <a:pPr>
              <a:lnSpc>
                <a:spcPct val="90000"/>
              </a:lnSpc>
            </a:pPr>
            <a:r>
              <a:rPr lang="ru-RU" sz="2400"/>
              <a:t>6) здоровьесберегающие технологии; </a:t>
            </a:r>
          </a:p>
          <a:p>
            <a:pPr>
              <a:lnSpc>
                <a:spcPct val="90000"/>
              </a:lnSpc>
            </a:pPr>
            <a:r>
              <a:rPr lang="ru-RU" sz="2400"/>
              <a:t>7)применение ИКТ.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300" name="Picture 4" descr="DSC_0035_resiz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52400"/>
            <a:ext cx="3124200" cy="2092325"/>
          </a:xfrm>
          <a:prstGeom prst="rect">
            <a:avLst/>
          </a:prstGeom>
          <a:noFill/>
        </p:spPr>
      </p:pic>
      <p:pic>
        <p:nvPicPr>
          <p:cNvPr id="183301" name="Picture 5" descr="DSC_0039_resiz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457200"/>
            <a:ext cx="4267200" cy="2857500"/>
          </a:xfrm>
          <a:prstGeom prst="rect">
            <a:avLst/>
          </a:prstGeom>
          <a:noFill/>
        </p:spPr>
      </p:pic>
      <p:pic>
        <p:nvPicPr>
          <p:cNvPr id="183302" name="Picture 6" descr="DSC_0041_resiz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2438400"/>
            <a:ext cx="3429000" cy="2293938"/>
          </a:xfrm>
          <a:prstGeom prst="rect">
            <a:avLst/>
          </a:prstGeom>
          <a:noFill/>
        </p:spPr>
      </p:pic>
      <p:pic>
        <p:nvPicPr>
          <p:cNvPr id="183303" name="Picture 7" descr="CIMG0469_resiz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3400" y="4732338"/>
            <a:ext cx="2819400" cy="2125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3304" name="Picture 8" descr="CIMG0465_resiz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48200" y="3657600"/>
            <a:ext cx="39624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/>
              <a:t>Лицей им. Лобачевского является базовой стажировочной площадкой по реализации мероприятия «Реализация во всех субъектах РФ национальной образовательной инициативы «Наша</a:t>
            </a:r>
            <a:r>
              <a:rPr lang="ru-RU" sz="2400" b="1"/>
              <a:t> </a:t>
            </a:r>
            <a:r>
              <a:rPr lang="ru-RU" sz="2400"/>
              <a:t>новая школа».</a:t>
            </a:r>
          </a:p>
        </p:txBody>
      </p:sp>
      <p:pic>
        <p:nvPicPr>
          <p:cNvPr id="184324" name="Picture 4" descr="DSC_0074"/>
          <p:cNvPicPr>
            <a:picLocks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33400" y="2438400"/>
            <a:ext cx="4191000" cy="2805113"/>
          </a:xfrm>
          <a:noFill/>
          <a:ln/>
        </p:spPr>
      </p:pic>
      <p:pic>
        <p:nvPicPr>
          <p:cNvPr id="184325" name="Picture 5" descr="DSC_008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2438400"/>
            <a:ext cx="4267200" cy="284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26" name="Rectangle 6"/>
          <p:cNvSpPr>
            <a:spLocks noChangeArrowheads="1"/>
          </p:cNvSpPr>
          <p:nvPr/>
        </p:nvSpPr>
        <p:spPr bwMode="auto">
          <a:xfrm>
            <a:off x="1219200" y="5562600"/>
            <a:ext cx="63246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Мастер-класс О.Н.Романовой для учителей из Ульяновска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180" name="Picture 4" descr="DSC_799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28600"/>
            <a:ext cx="3581400" cy="238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8181" name="Picture 5" descr="добр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304800"/>
            <a:ext cx="3362325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8182" name="Picture 6" descr="SAM_047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2667000"/>
            <a:ext cx="2657475" cy="354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8189" name="Picture 13" descr="P5188135_resize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00750" y="2743200"/>
            <a:ext cx="2759075" cy="3676650"/>
          </a:xfrm>
          <a:prstGeom prst="rect">
            <a:avLst/>
          </a:prstGeom>
          <a:noFill/>
        </p:spPr>
      </p:pic>
      <p:pic>
        <p:nvPicPr>
          <p:cNvPr id="178192" name="Picture 16" descr="P5188202_resiz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52800" y="4495800"/>
            <a:ext cx="2457450" cy="1844675"/>
          </a:xfrm>
          <a:prstGeom prst="rect">
            <a:avLst/>
          </a:prstGeom>
          <a:noFill/>
        </p:spPr>
      </p:pic>
      <p:sp>
        <p:nvSpPr>
          <p:cNvPr id="178194" name="Rectangle 18"/>
          <p:cNvSpPr>
            <a:spLocks noChangeArrowheads="1"/>
          </p:cNvSpPr>
          <p:nvPr/>
        </p:nvSpPr>
        <p:spPr bwMode="auto">
          <a:xfrm>
            <a:off x="3505200" y="2819400"/>
            <a:ext cx="2209800" cy="1371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Не только учеба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588" name="Picture 4" descr="678 64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0"/>
            <a:ext cx="4267200" cy="6400800"/>
          </a:xfrm>
          <a:prstGeom prst="rect">
            <a:avLst/>
          </a:prstGeom>
          <a:noFill/>
        </p:spPr>
      </p:pic>
      <p:pic>
        <p:nvPicPr>
          <p:cNvPr id="195591" name="Picture 7" descr="P101083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3276600"/>
            <a:ext cx="4191000" cy="3143250"/>
          </a:xfrm>
          <a:prstGeom prst="rect">
            <a:avLst/>
          </a:prstGeom>
          <a:noFill/>
        </p:spPr>
      </p:pic>
      <p:pic>
        <p:nvPicPr>
          <p:cNvPr id="195592" name="Picture 8" descr="Бал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3600" y="0"/>
            <a:ext cx="2586038" cy="3886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64" name="Picture 4" descr="Кюри 2011 167_resiz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81000"/>
            <a:ext cx="3429000" cy="2570163"/>
          </a:xfrm>
          <a:prstGeom prst="rect">
            <a:avLst/>
          </a:prstGeom>
          <a:noFill/>
        </p:spPr>
      </p:pic>
      <p:pic>
        <p:nvPicPr>
          <p:cNvPr id="194565" name="Picture 5" descr="51 03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400" y="457200"/>
            <a:ext cx="4113213" cy="3084513"/>
          </a:xfrm>
          <a:prstGeom prst="rect">
            <a:avLst/>
          </a:prstGeom>
          <a:noFill/>
        </p:spPr>
      </p:pic>
      <p:pic>
        <p:nvPicPr>
          <p:cNvPr id="194566" name="Picture 6" descr="Теплоход Разумовский 131_resiz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3108325"/>
            <a:ext cx="2811463" cy="3749675"/>
          </a:xfrm>
          <a:prstGeom prst="rect">
            <a:avLst/>
          </a:prstGeom>
          <a:noFill/>
        </p:spPr>
      </p:pic>
      <p:pic>
        <p:nvPicPr>
          <p:cNvPr id="194567" name="Picture 7" descr="51 16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14800" y="3944938"/>
            <a:ext cx="3884613" cy="2913062"/>
          </a:xfrm>
          <a:prstGeom prst="rect">
            <a:avLst/>
          </a:prstGeom>
          <a:noFill/>
        </p:spPr>
      </p:pic>
      <p:sp>
        <p:nvSpPr>
          <p:cNvPr id="194568" name="Rectangle 8"/>
          <p:cNvSpPr>
            <a:spLocks noChangeArrowheads="1"/>
          </p:cNvSpPr>
          <p:nvPr/>
        </p:nvSpPr>
        <p:spPr bwMode="auto">
          <a:xfrm>
            <a:off x="2362200" y="228600"/>
            <a:ext cx="42672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Как прекрасен этот мир!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613" name="Picture 5" descr="сочи 026_resiz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9600" y="3333750"/>
            <a:ext cx="4435475" cy="3325813"/>
          </a:xfrm>
          <a:prstGeom prst="rect">
            <a:avLst/>
          </a:prstGeom>
          <a:noFill/>
        </p:spPr>
      </p:pic>
      <p:pic>
        <p:nvPicPr>
          <p:cNvPr id="196614" name="Picture 6" descr="51 12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334000" cy="4000500"/>
          </a:xfrm>
          <a:prstGeom prst="rect">
            <a:avLst/>
          </a:prstGeom>
          <a:noFill/>
        </p:spPr>
      </p:pic>
      <p:pic>
        <p:nvPicPr>
          <p:cNvPr id="196615" name="Picture 7" descr="Адлер 08 001_resiz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3886200"/>
            <a:ext cx="3586163" cy="2687638"/>
          </a:xfrm>
          <a:prstGeom prst="rect">
            <a:avLst/>
          </a:prstGeom>
          <a:noFill/>
        </p:spPr>
      </p:pic>
      <p:pic>
        <p:nvPicPr>
          <p:cNvPr id="196617" name="Picture 9" descr="Кюри 2011 094_resiz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86400" y="533400"/>
            <a:ext cx="3524250" cy="2641600"/>
          </a:xfrm>
          <a:prstGeom prst="rect">
            <a:avLst/>
          </a:prstGeom>
          <a:noFill/>
        </p:spPr>
      </p:pic>
      <p:sp>
        <p:nvSpPr>
          <p:cNvPr id="196618" name="Rectangle 10"/>
          <p:cNvSpPr>
            <a:spLocks noChangeArrowheads="1"/>
          </p:cNvSpPr>
          <p:nvPr/>
        </p:nvSpPr>
        <p:spPr bwMode="auto">
          <a:xfrm>
            <a:off x="5638800" y="152400"/>
            <a:ext cx="32766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Агент в черных очках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660" name="Picture 4" descr="Консерватория 00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50825"/>
            <a:ext cx="4648200" cy="3486150"/>
          </a:xfrm>
          <a:prstGeom prst="rect">
            <a:avLst/>
          </a:prstGeom>
          <a:noFill/>
        </p:spPr>
      </p:pic>
      <p:pic>
        <p:nvPicPr>
          <p:cNvPr id="198661" name="Picture 5" descr="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3349625"/>
            <a:ext cx="4678363" cy="3508375"/>
          </a:xfrm>
          <a:prstGeom prst="rect">
            <a:avLst/>
          </a:prstGeom>
          <a:noFill/>
        </p:spPr>
      </p:pic>
      <p:pic>
        <p:nvPicPr>
          <p:cNvPr id="198662" name="Picture 6" descr="Грамоты 05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72200" y="0"/>
            <a:ext cx="2743200" cy="3657600"/>
          </a:xfrm>
          <a:prstGeom prst="rect">
            <a:avLst/>
          </a:prstGeom>
          <a:noFill/>
        </p:spPr>
      </p:pic>
      <p:pic>
        <p:nvPicPr>
          <p:cNvPr id="198663" name="Picture 7" descr="Кюри 2011 098_resiz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830638"/>
            <a:ext cx="4038600" cy="3027362"/>
          </a:xfrm>
          <a:prstGeom prst="rect">
            <a:avLst/>
          </a:prstGeom>
          <a:noFill/>
        </p:spPr>
      </p:pic>
      <p:sp>
        <p:nvSpPr>
          <p:cNvPr id="198664" name="Rectangle 8"/>
          <p:cNvSpPr>
            <a:spLocks noChangeArrowheads="1"/>
          </p:cNvSpPr>
          <p:nvPr/>
        </p:nvSpPr>
        <p:spPr bwMode="auto">
          <a:xfrm>
            <a:off x="3048000" y="152400"/>
            <a:ext cx="3657600" cy="838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Самый надежный друг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706" name="Picture 2" descr="Май 2008 03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42900"/>
            <a:ext cx="8686800" cy="6515100"/>
          </a:xfrm>
          <a:prstGeom prst="rect">
            <a:avLst/>
          </a:prstGeom>
          <a:noFill/>
        </p:spPr>
      </p:pic>
      <p:sp>
        <p:nvSpPr>
          <p:cNvPr id="200707" name="Rectangle 3"/>
          <p:cNvSpPr>
            <a:spLocks noChangeArrowheads="1"/>
          </p:cNvSpPr>
          <p:nvPr/>
        </p:nvSpPr>
        <p:spPr bwMode="auto">
          <a:xfrm>
            <a:off x="304800" y="6019800"/>
            <a:ext cx="3581400" cy="685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Спасибо за внимание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азрез">
  <a:themeElements>
    <a:clrScheme name="Разрез 8">
      <a:dk1>
        <a:srgbClr val="000000"/>
      </a:dk1>
      <a:lt1>
        <a:srgbClr val="D0DAE2"/>
      </a:lt1>
      <a:dk2>
        <a:srgbClr val="000000"/>
      </a:dk2>
      <a:lt2>
        <a:srgbClr val="E7EDF1"/>
      </a:lt2>
      <a:accent1>
        <a:srgbClr val="33CCCC"/>
      </a:accent1>
      <a:accent2>
        <a:srgbClr val="0099CC"/>
      </a:accent2>
      <a:accent3>
        <a:srgbClr val="E4EAEE"/>
      </a:accent3>
      <a:accent4>
        <a:srgbClr val="000000"/>
      </a:accent4>
      <a:accent5>
        <a:srgbClr val="ADE2E2"/>
      </a:accent5>
      <a:accent6>
        <a:srgbClr val="008AB9"/>
      </a:accent6>
      <a:hlink>
        <a:srgbClr val="3333CC"/>
      </a:hlink>
      <a:folHlink>
        <a:srgbClr val="008080"/>
      </a:folHlink>
    </a:clrScheme>
    <a:fontScheme name="Разрез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Разрез 1">
        <a:dk1>
          <a:srgbClr val="8C0000"/>
        </a:dk1>
        <a:lt1>
          <a:srgbClr val="FFFFFF"/>
        </a:lt1>
        <a:dk2>
          <a:srgbClr val="720000"/>
        </a:dk2>
        <a:lt2>
          <a:srgbClr val="FFFFCC"/>
        </a:lt2>
        <a:accent1>
          <a:srgbClr val="FF3300"/>
        </a:accent1>
        <a:accent2>
          <a:srgbClr val="BE7960"/>
        </a:accent2>
        <a:accent3>
          <a:srgbClr val="BCAAAA"/>
        </a:accent3>
        <a:accent4>
          <a:srgbClr val="DADADA"/>
        </a:accent4>
        <a:accent5>
          <a:srgbClr val="FFADAA"/>
        </a:accent5>
        <a:accent6>
          <a:srgbClr val="AC6D56"/>
        </a:accent6>
        <a:hlink>
          <a:srgbClr val="FFCC66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2">
        <a:dk1>
          <a:srgbClr val="674E2F"/>
        </a:dk1>
        <a:lt1>
          <a:srgbClr val="FFFFFF"/>
        </a:lt1>
        <a:dk2>
          <a:srgbClr val="533F27"/>
        </a:dk2>
        <a:lt2>
          <a:srgbClr val="D8B274"/>
        </a:lt2>
        <a:accent1>
          <a:srgbClr val="CC990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81552A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3">
        <a:dk1>
          <a:srgbClr val="646464"/>
        </a:dk1>
        <a:lt1>
          <a:srgbClr val="FFFFFF"/>
        </a:lt1>
        <a:dk2>
          <a:srgbClr val="545454"/>
        </a:dk2>
        <a:lt2>
          <a:srgbClr val="D4D4CE"/>
        </a:lt2>
        <a:accent1>
          <a:srgbClr val="49747D"/>
        </a:accent1>
        <a:accent2>
          <a:srgbClr val="8F9699"/>
        </a:accent2>
        <a:accent3>
          <a:srgbClr val="B3B3B3"/>
        </a:accent3>
        <a:accent4>
          <a:srgbClr val="DADADA"/>
        </a:accent4>
        <a:accent5>
          <a:srgbClr val="B1BCBF"/>
        </a:accent5>
        <a:accent6>
          <a:srgbClr val="81878A"/>
        </a:accent6>
        <a:hlink>
          <a:srgbClr val="8DC4D7"/>
        </a:hlink>
        <a:folHlink>
          <a:srgbClr val="7FB97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4">
        <a:dk1>
          <a:srgbClr val="3A7400"/>
        </a:dk1>
        <a:lt1>
          <a:srgbClr val="FFFFFF"/>
        </a:lt1>
        <a:dk2>
          <a:srgbClr val="2E5C00"/>
        </a:dk2>
        <a:lt2>
          <a:srgbClr val="FFFFFF"/>
        </a:lt2>
        <a:accent1>
          <a:srgbClr val="79CA02"/>
        </a:accent1>
        <a:accent2>
          <a:srgbClr val="008080"/>
        </a:accent2>
        <a:accent3>
          <a:srgbClr val="ADB5AA"/>
        </a:accent3>
        <a:accent4>
          <a:srgbClr val="DADADA"/>
        </a:accent4>
        <a:accent5>
          <a:srgbClr val="BEE1AA"/>
        </a:accent5>
        <a:accent6>
          <a:srgbClr val="007373"/>
        </a:accent6>
        <a:hlink>
          <a:srgbClr val="A8DE0E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5">
        <a:dk1>
          <a:srgbClr val="008885"/>
        </a:dk1>
        <a:lt1>
          <a:srgbClr val="FFFFFF"/>
        </a:lt1>
        <a:dk2>
          <a:srgbClr val="007572"/>
        </a:dk2>
        <a:lt2>
          <a:srgbClr val="FFFF99"/>
        </a:lt2>
        <a:accent1>
          <a:srgbClr val="33CCCC"/>
        </a:accent1>
        <a:accent2>
          <a:srgbClr val="6D6FC7"/>
        </a:accent2>
        <a:accent3>
          <a:srgbClr val="AABDBC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FFFFCC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6">
        <a:dk1>
          <a:srgbClr val="0000AC"/>
        </a:dk1>
        <a:lt1>
          <a:srgbClr val="FFFFFF"/>
        </a:lt1>
        <a:dk2>
          <a:srgbClr val="000086"/>
        </a:dk2>
        <a:lt2>
          <a:srgbClr val="CCFFFF"/>
        </a:lt2>
        <a:accent1>
          <a:srgbClr val="0099FF"/>
        </a:accent1>
        <a:accent2>
          <a:srgbClr val="00B000"/>
        </a:accent2>
        <a:accent3>
          <a:srgbClr val="AAAAC3"/>
        </a:accent3>
        <a:accent4>
          <a:srgbClr val="DADADA"/>
        </a:accent4>
        <a:accent5>
          <a:srgbClr val="AACAFF"/>
        </a:accent5>
        <a:accent6>
          <a:srgbClr val="009F00"/>
        </a:accent6>
        <a:hlink>
          <a:srgbClr val="FFE701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7">
        <a:dk1>
          <a:srgbClr val="7474A2"/>
        </a:dk1>
        <a:lt1>
          <a:srgbClr val="FFFFFF"/>
        </a:lt1>
        <a:dk2>
          <a:srgbClr val="5E5E8E"/>
        </a:dk2>
        <a:lt2>
          <a:srgbClr val="D1D1DF"/>
        </a:lt2>
        <a:accent1>
          <a:srgbClr val="CC66FF"/>
        </a:accent1>
        <a:accent2>
          <a:srgbClr val="6666FF"/>
        </a:accent2>
        <a:accent3>
          <a:srgbClr val="B6B6C6"/>
        </a:accent3>
        <a:accent4>
          <a:srgbClr val="DADADA"/>
        </a:accent4>
        <a:accent5>
          <a:srgbClr val="E2B8FF"/>
        </a:accent5>
        <a:accent6>
          <a:srgbClr val="5C5CE7"/>
        </a:accent6>
        <a:hlink>
          <a:srgbClr val="FFCC99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8">
        <a:dk1>
          <a:srgbClr val="000000"/>
        </a:dk1>
        <a:lt1>
          <a:srgbClr val="D0DAE2"/>
        </a:lt1>
        <a:dk2>
          <a:srgbClr val="000000"/>
        </a:dk2>
        <a:lt2>
          <a:srgbClr val="E7EDF1"/>
        </a:lt2>
        <a:accent1>
          <a:srgbClr val="33CCCC"/>
        </a:accent1>
        <a:accent2>
          <a:srgbClr val="0099CC"/>
        </a:accent2>
        <a:accent3>
          <a:srgbClr val="E4EAEE"/>
        </a:accent3>
        <a:accent4>
          <a:srgbClr val="000000"/>
        </a:accent4>
        <a:accent5>
          <a:srgbClr val="ADE2E2"/>
        </a:accent5>
        <a:accent6>
          <a:srgbClr val="008AB9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Разрез 9">
        <a:dk1>
          <a:srgbClr val="000000"/>
        </a:dk1>
        <a:lt1>
          <a:srgbClr val="FFFFFF"/>
        </a:lt1>
        <a:dk2>
          <a:srgbClr val="000000"/>
        </a:dk2>
        <a:lt2>
          <a:srgbClr val="E6E6E6"/>
        </a:lt2>
        <a:accent1>
          <a:srgbClr val="66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8A8AE7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Slit</Template>
  <TotalTime>489</TotalTime>
  <Words>427</Words>
  <Application>Microsoft PowerPoint</Application>
  <PresentationFormat>Экран (4:3)</PresentationFormat>
  <Paragraphs>110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8" baseType="lpstr">
      <vt:lpstr>Arial</vt:lpstr>
      <vt:lpstr>Tahoma</vt:lpstr>
      <vt:lpstr>Times New Roman</vt:lpstr>
      <vt:lpstr>Wingdings</vt:lpstr>
      <vt:lpstr>Разрез</vt:lpstr>
      <vt:lpstr>Романова Ольга Николаевна</vt:lpstr>
      <vt:lpstr>Методическая тема: Создание индивидуальной образовательной траектории для учащихся, проявляющих интерес и способности  к химии </vt:lpstr>
      <vt:lpstr>Знание только тогда знание, когда оно  приобретено  усилиями мысли, а не  памятью. Знание – это оружие, а не цель.                                           Л.Н.Толстой  Не всякому помогает случай, судьба одаривает только подготовленные умы.                                             Луи Пастер 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Даже летом мы не расстаемся: Летний лагерь «Лицей+», химический отряд «Группа ОН»</vt:lpstr>
      <vt:lpstr>Современные образовательные технологии </vt:lpstr>
      <vt:lpstr>Слайд 16</vt:lpstr>
      <vt:lpstr>Лицей им. Лобачевского является базовой стажировочной площадкой по реализации мероприятия «Реализация во всех субъектах РФ национальной образовательной инициативы «Наша новая школа».</vt:lpstr>
      <vt:lpstr>Слайд 18</vt:lpstr>
      <vt:lpstr>Слайд 19</vt:lpstr>
      <vt:lpstr>Слайд 20</vt:lpstr>
      <vt:lpstr>Слайд 21</vt:lpstr>
      <vt:lpstr>Слайд 22</vt:lpstr>
      <vt:lpstr>Слайд 23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.</cp:lastModifiedBy>
  <cp:revision>14</cp:revision>
  <cp:lastPrinted>1601-01-01T00:00:00Z</cp:lastPrinted>
  <dcterms:created xsi:type="dcterms:W3CDTF">1601-01-01T00:00:00Z</dcterms:created>
  <dcterms:modified xsi:type="dcterms:W3CDTF">2017-12-14T06:27:09Z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