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58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303" r:id="rId33"/>
    <p:sldId id="289" r:id="rId34"/>
    <p:sldId id="290" r:id="rId35"/>
    <p:sldId id="291" r:id="rId36"/>
    <p:sldId id="304" r:id="rId37"/>
    <p:sldId id="305" r:id="rId38"/>
    <p:sldId id="306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F989-CEA6-451D-AAD5-76F91F9B6433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7E3B-63E4-4F73-9A65-F58E9EF0C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719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F989-CEA6-451D-AAD5-76F91F9B6433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7E3B-63E4-4F73-9A65-F58E9EF0C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76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F989-CEA6-451D-AAD5-76F91F9B6433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7E3B-63E4-4F73-9A65-F58E9EF0C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921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F989-CEA6-451D-AAD5-76F91F9B6433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7E3B-63E4-4F73-9A65-F58E9EF0C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167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F989-CEA6-451D-AAD5-76F91F9B6433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7E3B-63E4-4F73-9A65-F58E9EF0C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15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F989-CEA6-451D-AAD5-76F91F9B6433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7E3B-63E4-4F73-9A65-F58E9EF0C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278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F989-CEA6-451D-AAD5-76F91F9B6433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7E3B-63E4-4F73-9A65-F58E9EF0C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948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F989-CEA6-451D-AAD5-76F91F9B6433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7E3B-63E4-4F73-9A65-F58E9EF0C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368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F989-CEA6-451D-AAD5-76F91F9B6433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7E3B-63E4-4F73-9A65-F58E9EF0C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699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F989-CEA6-451D-AAD5-76F91F9B6433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7E3B-63E4-4F73-9A65-F58E9EF0C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907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F989-CEA6-451D-AAD5-76F91F9B6433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7E3B-63E4-4F73-9A65-F58E9EF0C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293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3F989-CEA6-451D-AAD5-76F91F9B6433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A7E3B-63E4-4F73-9A65-F58E9EF0C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856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9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 smtClean="0"/>
              <a:t>Параллельное программирование на </a:t>
            </a:r>
            <a:r>
              <a:rPr lang="en-US" altLang="ru-RU" b="1" dirty="0" smtClean="0"/>
              <a:t>	</a:t>
            </a:r>
            <a:r>
              <a:rPr lang="ru-RU" altLang="ru-RU" b="1" dirty="0" smtClean="0"/>
              <a:t>основе MPI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44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 txBox="1">
            <a:spLocks noChangeArrowheads="1"/>
          </p:cNvSpPr>
          <p:nvPr/>
        </p:nvSpPr>
        <p:spPr>
          <a:xfrm>
            <a:off x="173563" y="3284984"/>
            <a:ext cx="7638797" cy="3096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0850" lvl="1" indent="-271463"/>
            <a:r>
              <a:rPr lang="ru-RU" altLang="ru-RU" i="1" dirty="0" smtClean="0"/>
              <a:t>распределять </a:t>
            </a:r>
            <a:r>
              <a:rPr lang="ru-RU" altLang="ru-RU" dirty="0" smtClean="0"/>
              <a:t>вычислительную нагрузку,</a:t>
            </a:r>
          </a:p>
          <a:p>
            <a:pPr marL="450850" lvl="1" indent="-271463"/>
            <a:r>
              <a:rPr lang="ru-RU" altLang="ru-RU" i="1" dirty="0" smtClean="0"/>
              <a:t>организовать </a:t>
            </a:r>
            <a:r>
              <a:rPr lang="ru-RU" altLang="ru-RU" dirty="0" smtClean="0"/>
              <a:t>информационное взаимодействие (</a:t>
            </a:r>
            <a:r>
              <a:rPr lang="ru-RU" altLang="ru-RU" i="1" dirty="0" smtClean="0"/>
              <a:t>передачу данных</a:t>
            </a:r>
            <a:r>
              <a:rPr lang="ru-RU" altLang="ru-RU" dirty="0" smtClean="0"/>
              <a:t>) между процессорами.</a:t>
            </a:r>
            <a:endParaRPr lang="ru-RU" altLang="ru-RU" dirty="0"/>
          </a:p>
        </p:txBody>
      </p:sp>
      <p:graphicFrame>
        <p:nvGraphicFramePr>
          <p:cNvPr id="5" name="Object 1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191186899"/>
              </p:ext>
            </p:extLst>
          </p:nvPr>
        </p:nvGraphicFramePr>
        <p:xfrm>
          <a:off x="5220072" y="360466"/>
          <a:ext cx="3743325" cy="227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" name="Рисунок" r:id="rId3" imgW="4457700" imgH="2714625" progId="Word.Picture.8">
                  <p:embed/>
                </p:oleObj>
              </mc:Choice>
              <mc:Fallback>
                <p:oleObj name="Рисунок" r:id="rId3" imgW="4457700" imgH="2714625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360466"/>
                        <a:ext cx="3743325" cy="2274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173563" y="260648"/>
            <a:ext cx="5046509" cy="247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Aft>
                <a:spcPct val="25000"/>
              </a:spcAft>
              <a:buFontTx/>
              <a:buNone/>
            </a:pPr>
            <a:r>
              <a:rPr lang="ru-RU" altLang="ru-RU" sz="2400" dirty="0"/>
              <a:t>В вычислительных системах с распределенной памятью процессоры работают независимо друг от друга.</a:t>
            </a:r>
          </a:p>
          <a:p>
            <a:pPr eaLnBrk="1" hangingPunct="1">
              <a:buFontTx/>
              <a:buNone/>
            </a:pPr>
            <a:r>
              <a:rPr lang="ru-RU" altLang="ru-RU" sz="2400" dirty="0"/>
              <a:t>Для организации параллельных вычислений необходимо</a:t>
            </a:r>
            <a:r>
              <a:rPr lang="en-US" altLang="ru-RU" sz="2400" dirty="0"/>
              <a:t> </a:t>
            </a:r>
            <a:r>
              <a:rPr lang="ru-RU" altLang="ru-RU" sz="2400" dirty="0"/>
              <a:t>уметь: </a:t>
            </a:r>
          </a:p>
        </p:txBody>
      </p:sp>
    </p:spTree>
    <p:extLst>
      <p:ext uri="{BB962C8B-B14F-4D97-AF65-F5344CB8AC3E}">
        <p14:creationId xmlns:p14="http://schemas.microsoft.com/office/powerpoint/2010/main" val="85565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88640"/>
            <a:ext cx="9144000" cy="517680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sz="2800" b="1" dirty="0" smtClean="0"/>
              <a:t>Что означает </a:t>
            </a:r>
            <a:r>
              <a:rPr lang="en-US" altLang="ru-RU" sz="2800" b="1" dirty="0" smtClean="0"/>
              <a:t>MPI?</a:t>
            </a:r>
          </a:p>
          <a:p>
            <a:r>
              <a:rPr lang="en-US" altLang="ru-RU" sz="2800" dirty="0" smtClean="0"/>
              <a:t>MPI</a:t>
            </a:r>
            <a:r>
              <a:rPr lang="ru-RU" altLang="ru-RU" sz="2800" dirty="0" smtClean="0"/>
              <a:t> - это стандарт, которому должны удовлетворять средства организации передачи сообщений. </a:t>
            </a:r>
            <a:endParaRPr lang="en-US" altLang="ru-RU" sz="2800" dirty="0" smtClean="0"/>
          </a:p>
          <a:p>
            <a:r>
              <a:rPr lang="en-US" altLang="ru-RU" sz="2800" dirty="0" smtClean="0"/>
              <a:t>MPI</a:t>
            </a:r>
            <a:r>
              <a:rPr lang="ru-RU" altLang="ru-RU" sz="2800" dirty="0" smtClean="0"/>
              <a:t> – это программные средства, которые обеспечивают возможность передачи сообщений и при этом соответствуют всем требованиям стандарта </a:t>
            </a:r>
            <a:r>
              <a:rPr lang="en-US" altLang="ru-RU" sz="2800" dirty="0" smtClean="0"/>
              <a:t>MPI:</a:t>
            </a:r>
          </a:p>
          <a:p>
            <a:pPr lvl="1"/>
            <a:r>
              <a:rPr lang="ru-RU" altLang="ru-RU" dirty="0" smtClean="0"/>
              <a:t>программные средства должны быть организованы в виде библиотек программных модулей (</a:t>
            </a:r>
            <a:r>
              <a:rPr lang="ru-RU" altLang="ru-RU" i="1" dirty="0" smtClean="0"/>
              <a:t>библиотеки </a:t>
            </a:r>
            <a:r>
              <a:rPr lang="en-US" altLang="ru-RU" i="1" dirty="0" smtClean="0"/>
              <a:t>MPI</a:t>
            </a:r>
            <a:r>
              <a:rPr lang="ru-RU" altLang="ru-RU" dirty="0" smtClean="0"/>
              <a:t>),</a:t>
            </a:r>
            <a:endParaRPr lang="en-US" altLang="ru-RU" dirty="0" smtClean="0"/>
          </a:p>
          <a:p>
            <a:pPr lvl="1"/>
            <a:r>
              <a:rPr lang="ru-RU" altLang="ru-RU" dirty="0" smtClean="0"/>
              <a:t>должны быть доступны для наиболее широко используемых алгоритмических языков </a:t>
            </a:r>
            <a:r>
              <a:rPr lang="en-US" altLang="ru-RU" dirty="0" smtClean="0"/>
              <a:t>C </a:t>
            </a:r>
            <a:r>
              <a:rPr lang="ru-RU" altLang="ru-RU" dirty="0" smtClean="0"/>
              <a:t>и </a:t>
            </a:r>
            <a:r>
              <a:rPr lang="en-US" altLang="ru-RU" dirty="0" smtClean="0"/>
              <a:t>Fortran</a:t>
            </a:r>
            <a:r>
              <a:rPr lang="ru-RU" altLang="ru-RU" dirty="0" smtClean="0"/>
              <a:t>. 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4037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332656"/>
            <a:ext cx="9144000" cy="652534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b="1" dirty="0" smtClean="0"/>
              <a:t>Достоинства </a:t>
            </a:r>
            <a:r>
              <a:rPr lang="en-US" altLang="ru-RU" b="1" dirty="0" smtClean="0"/>
              <a:t>MPI(Message </a:t>
            </a:r>
            <a:r>
              <a:rPr lang="en-US" altLang="ru-RU" b="1" smtClean="0"/>
              <a:t>Passing Interface)</a:t>
            </a:r>
            <a:endParaRPr lang="en-US" altLang="ru-RU" b="1" dirty="0" smtClean="0"/>
          </a:p>
          <a:p>
            <a:pPr>
              <a:lnSpc>
                <a:spcPct val="90000"/>
              </a:lnSpc>
            </a:pPr>
            <a:r>
              <a:rPr lang="en-US" altLang="ru-RU" sz="2800" dirty="0" smtClean="0"/>
              <a:t>MPI</a:t>
            </a:r>
            <a:r>
              <a:rPr lang="ru-RU" altLang="ru-RU" sz="2800" dirty="0" smtClean="0"/>
              <a:t> позволяет существенно  снизить остроту проблемы переносимости параллельных программ между разными компьютерными системами.</a:t>
            </a:r>
            <a:endParaRPr lang="en-US" altLang="ru-RU" sz="2800" dirty="0" smtClean="0"/>
          </a:p>
          <a:p>
            <a:pPr>
              <a:lnSpc>
                <a:spcPct val="90000"/>
              </a:lnSpc>
            </a:pPr>
            <a:r>
              <a:rPr lang="en-US" altLang="ru-RU" sz="2800" dirty="0" smtClean="0"/>
              <a:t>MPI </a:t>
            </a:r>
            <a:r>
              <a:rPr lang="ru-RU" altLang="ru-RU" sz="2800" dirty="0" smtClean="0"/>
              <a:t>содействует повышению эффективности параллельных вычислений - практически для каждого типа вычислительных систем существуют реализации библиотек </a:t>
            </a:r>
            <a:r>
              <a:rPr lang="en-US" altLang="ru-RU" sz="2800" dirty="0" smtClean="0"/>
              <a:t>MPI</a:t>
            </a:r>
            <a:r>
              <a:rPr lang="ru-RU" altLang="ru-RU" sz="28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altLang="ru-RU" sz="2800" dirty="0" smtClean="0"/>
              <a:t>MPI</a:t>
            </a:r>
            <a:r>
              <a:rPr lang="ru-RU" altLang="ru-RU" sz="2800" dirty="0" smtClean="0"/>
              <a:t> уменьшает сложность разработки параллельных программ:</a:t>
            </a:r>
          </a:p>
          <a:p>
            <a:pPr lvl="1">
              <a:lnSpc>
                <a:spcPct val="90000"/>
              </a:lnSpc>
            </a:pPr>
            <a:r>
              <a:rPr lang="ru-RU" altLang="ru-RU" dirty="0" smtClean="0"/>
              <a:t>большая часть основных операций передачи данных предусматривается стандартом </a:t>
            </a:r>
            <a:r>
              <a:rPr lang="en-US" altLang="ru-RU" dirty="0" smtClean="0"/>
              <a:t>MPI</a:t>
            </a:r>
            <a:r>
              <a:rPr lang="ru-RU" altLang="ru-RU" dirty="0" smtClean="0"/>
              <a:t>,</a:t>
            </a:r>
          </a:p>
          <a:p>
            <a:pPr lvl="1">
              <a:lnSpc>
                <a:spcPct val="90000"/>
              </a:lnSpc>
            </a:pPr>
            <a:r>
              <a:rPr lang="ru-RU" altLang="ru-RU" dirty="0" smtClean="0"/>
              <a:t>имеется большое количество библиотек параллельных методов, созданных с использованием </a:t>
            </a:r>
            <a:r>
              <a:rPr lang="en-US" altLang="ru-RU" dirty="0" smtClean="0"/>
              <a:t>MPI</a:t>
            </a:r>
            <a:r>
              <a:rPr lang="ru-RU" altLang="ru-RU" dirty="0" smtClean="0"/>
              <a:t>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4692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07504" y="116632"/>
            <a:ext cx="8928992" cy="526903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sz="2800" b="1" dirty="0" smtClean="0">
                <a:cs typeface="Times New Roman" pitchFamily="18" charset="0"/>
              </a:rPr>
              <a:t>История разработки </a:t>
            </a:r>
            <a:r>
              <a:rPr lang="en-US" altLang="ru-RU" sz="2800" b="1" dirty="0" smtClean="0">
                <a:cs typeface="Times New Roman" pitchFamily="18" charset="0"/>
              </a:rPr>
              <a:t>MPI</a:t>
            </a:r>
            <a:endParaRPr lang="ru-RU" altLang="ru-RU" sz="2800" b="1" dirty="0" smtClean="0"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ru-RU" sz="2800" b="1" dirty="0" smtClean="0">
                <a:cs typeface="Times New Roman" pitchFamily="18" charset="0"/>
              </a:rPr>
              <a:t>1992 г</a:t>
            </a:r>
            <a:r>
              <a:rPr lang="ru-RU" altLang="ru-RU" sz="2800" b="1" dirty="0" smtClean="0">
                <a:cs typeface="Times New Roman" pitchFamily="18" charset="0"/>
              </a:rPr>
              <a:t>.</a:t>
            </a:r>
            <a:r>
              <a:rPr lang="ru-RU" altLang="ru-RU" sz="2800" dirty="0" smtClean="0">
                <a:cs typeface="Times New Roman" pitchFamily="18" charset="0"/>
              </a:rPr>
              <a:t> Начало работ над стандартом библиотеки передачи сообщений (</a:t>
            </a:r>
            <a:r>
              <a:rPr lang="en-US" altLang="ru-RU" sz="2800" dirty="0" smtClean="0">
                <a:cs typeface="Times New Roman" pitchFamily="18" charset="0"/>
              </a:rPr>
              <a:t>Oak Ridge National Laboratory, Rice University</a:t>
            </a:r>
            <a:r>
              <a:rPr lang="ru-RU" altLang="ru-RU" sz="2800" dirty="0" smtClean="0">
                <a:cs typeface="Times New Roman" pitchFamily="18" charset="0"/>
              </a:rPr>
              <a:t>). </a:t>
            </a:r>
          </a:p>
          <a:p>
            <a:pPr>
              <a:buFont typeface="Wingdings" pitchFamily="2" charset="2"/>
              <a:buNone/>
            </a:pPr>
            <a:r>
              <a:rPr lang="ru-RU" altLang="ru-RU" sz="2800" b="1" dirty="0" smtClean="0">
                <a:cs typeface="Times New Roman" pitchFamily="18" charset="0"/>
              </a:rPr>
              <a:t>Ноябрь 1992 г.</a:t>
            </a:r>
            <a:r>
              <a:rPr lang="ru-RU" altLang="ru-RU" sz="2800" dirty="0" smtClean="0">
                <a:cs typeface="Times New Roman" pitchFamily="18" charset="0"/>
              </a:rPr>
              <a:t> Объявление рабочего варианта стандарта MPI 1. </a:t>
            </a:r>
          </a:p>
          <a:p>
            <a:pPr>
              <a:buFont typeface="Wingdings" pitchFamily="2" charset="2"/>
              <a:buNone/>
            </a:pPr>
            <a:r>
              <a:rPr lang="ru-RU" altLang="ru-RU" sz="2800" b="1" dirty="0" smtClean="0">
                <a:cs typeface="Times New Roman" pitchFamily="18" charset="0"/>
              </a:rPr>
              <a:t>Ноябрь 1993 г.</a:t>
            </a:r>
            <a:r>
              <a:rPr lang="ru-RU" altLang="ru-RU" sz="2800" dirty="0" smtClean="0">
                <a:cs typeface="Times New Roman" pitchFamily="18" charset="0"/>
              </a:rPr>
              <a:t> Обсуждение стандарта на конференции Supercomputing'93. </a:t>
            </a:r>
          </a:p>
          <a:p>
            <a:pPr>
              <a:buFont typeface="Wingdings" pitchFamily="2" charset="2"/>
              <a:buNone/>
            </a:pPr>
            <a:r>
              <a:rPr lang="ru-RU" altLang="ru-RU" sz="2800" b="1" dirty="0" smtClean="0">
                <a:cs typeface="Times New Roman" pitchFamily="18" charset="0"/>
              </a:rPr>
              <a:t>5 мая 1994 г.</a:t>
            </a:r>
            <a:r>
              <a:rPr lang="ru-RU" altLang="ru-RU" sz="2800" dirty="0" smtClean="0">
                <a:cs typeface="Times New Roman" pitchFamily="18" charset="0"/>
              </a:rPr>
              <a:t> Окончательный вариант стандарта MPI 1.0. </a:t>
            </a:r>
          </a:p>
          <a:p>
            <a:pPr>
              <a:buFont typeface="Wingdings" pitchFamily="2" charset="2"/>
              <a:buNone/>
            </a:pPr>
            <a:r>
              <a:rPr lang="ru-RU" altLang="ru-RU" sz="2800" b="1" dirty="0" smtClean="0">
                <a:cs typeface="Times New Roman" pitchFamily="18" charset="0"/>
              </a:rPr>
              <a:t>12 Июня 1995 г.</a:t>
            </a:r>
            <a:r>
              <a:rPr lang="ru-RU" altLang="ru-RU" sz="2800" dirty="0" smtClean="0">
                <a:cs typeface="Times New Roman" pitchFamily="18" charset="0"/>
              </a:rPr>
              <a:t> Новая версия стандарта - MPI 1.1. </a:t>
            </a:r>
          </a:p>
          <a:p>
            <a:pPr>
              <a:buFont typeface="Wingdings" pitchFamily="2" charset="2"/>
              <a:buNone/>
            </a:pPr>
            <a:r>
              <a:rPr lang="ru-RU" altLang="ru-RU" sz="2800" b="1" dirty="0" smtClean="0">
                <a:cs typeface="Times New Roman" pitchFamily="18" charset="0"/>
              </a:rPr>
              <a:t>18 Июля 1997 г.</a:t>
            </a:r>
            <a:r>
              <a:rPr lang="ru-RU" altLang="ru-RU" sz="2800" dirty="0" smtClean="0">
                <a:cs typeface="Times New Roman" pitchFamily="18" charset="0"/>
              </a:rPr>
              <a:t> Опубликован стандарт MPI-2: </a:t>
            </a:r>
            <a:r>
              <a:rPr lang="en-US" altLang="ru-RU" sz="2800" dirty="0" smtClean="0">
                <a:cs typeface="Times New Roman" pitchFamily="18" charset="0"/>
              </a:rPr>
              <a:t>Extensions to the Message-Passing Interface</a:t>
            </a:r>
            <a:r>
              <a:rPr lang="ru-RU" altLang="ru-RU" sz="2800" dirty="0" smtClean="0">
                <a:cs typeface="Times New Roman" pitchFamily="18" charset="0"/>
              </a:rPr>
              <a:t>.</a:t>
            </a:r>
            <a:endParaRPr lang="ru-RU" altLang="ru-RU" sz="2800" dirty="0">
              <a:cs typeface="Times New Roman" pitchFamily="18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-133350" y="5980690"/>
            <a:ext cx="941070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i="1" dirty="0"/>
              <a:t>Разработка стандарта </a:t>
            </a:r>
            <a:r>
              <a:rPr lang="en-US" altLang="ru-RU" i="1" dirty="0"/>
              <a:t>MPI</a:t>
            </a:r>
            <a:r>
              <a:rPr lang="ru-RU" altLang="ru-RU" i="1" dirty="0"/>
              <a:t> производится международным консорциумом </a:t>
            </a:r>
            <a:r>
              <a:rPr lang="en-US" altLang="ru-RU" b="1" i="1" dirty="0"/>
              <a:t>MPI Forum</a:t>
            </a:r>
          </a:p>
        </p:txBody>
      </p:sp>
    </p:spTree>
    <p:extLst>
      <p:ext uri="{BB962C8B-B14F-4D97-AF65-F5344CB8AC3E}">
        <p14:creationId xmlns:p14="http://schemas.microsoft.com/office/powerpoint/2010/main" val="418719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0" y="188640"/>
            <a:ext cx="8892480" cy="6038576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800" dirty="0" smtClean="0"/>
              <a:t>В рамках </a:t>
            </a:r>
            <a:r>
              <a:rPr lang="en-US" altLang="ru-RU" sz="2800" dirty="0" smtClean="0"/>
              <a:t>MPI </a:t>
            </a:r>
            <a:r>
              <a:rPr lang="ru-RU" altLang="ru-RU" sz="2800" dirty="0" smtClean="0"/>
              <a:t>для решения задачи разрабатывается одна программа, она запускается на выполнение одновременно на всех имеющихся процессорах</a:t>
            </a:r>
          </a:p>
          <a:p>
            <a:r>
              <a:rPr lang="ru-RU" altLang="ru-RU" sz="2800" dirty="0" smtClean="0"/>
              <a:t>Для организации различных вычислений на разных процессорах:</a:t>
            </a:r>
          </a:p>
          <a:p>
            <a:pPr lvl="1"/>
            <a:r>
              <a:rPr lang="ru-RU" altLang="ru-RU" dirty="0" smtClean="0"/>
              <a:t>Есть возможность подставлять разные данные для программы на разных процессорах, </a:t>
            </a:r>
          </a:p>
          <a:p>
            <a:pPr lvl="1"/>
            <a:r>
              <a:rPr lang="ru-RU" altLang="ru-RU" dirty="0" smtClean="0"/>
              <a:t>Имеются средства для идентификации процессора, на котором выполняется программа</a:t>
            </a:r>
          </a:p>
          <a:p>
            <a:r>
              <a:rPr lang="ru-RU" altLang="ru-RU" sz="2800" dirty="0" smtClean="0"/>
              <a:t>Такой способ организации параллельных вычислений обычно именуется как </a:t>
            </a:r>
            <a:r>
              <a:rPr lang="ru-RU" altLang="ru-RU" sz="2800" i="1" dirty="0" smtClean="0"/>
              <a:t>модель "одна программа множество процессов"</a:t>
            </a:r>
            <a:r>
              <a:rPr lang="ru-RU" altLang="ru-RU" sz="2800" dirty="0" smtClean="0"/>
              <a:t> (</a:t>
            </a:r>
            <a:r>
              <a:rPr lang="en-US" altLang="ru-RU" sz="2800" i="1" dirty="0" smtClean="0"/>
              <a:t>single program multiple processes </a:t>
            </a:r>
            <a:r>
              <a:rPr lang="en-US" altLang="ru-RU" sz="2800" dirty="0" smtClean="0"/>
              <a:t>or </a:t>
            </a:r>
            <a:r>
              <a:rPr lang="ru-RU" altLang="ru-RU" sz="2800" i="1" dirty="0" smtClean="0"/>
              <a:t>SPM</a:t>
            </a:r>
            <a:r>
              <a:rPr lang="en-US" altLang="ru-RU" sz="2800" i="1" dirty="0" smtClean="0"/>
              <a:t>P</a:t>
            </a:r>
            <a:r>
              <a:rPr lang="ru-RU" altLang="ru-RU" sz="2800" dirty="0" smtClean="0"/>
              <a:t>) 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83669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6632"/>
            <a:ext cx="8712968" cy="6408712"/>
          </a:xfrm>
        </p:spPr>
        <p:txBody>
          <a:bodyPr/>
          <a:lstStyle/>
          <a:p>
            <a:r>
              <a:rPr lang="ru-RU" altLang="ru-RU" dirty="0" smtClean="0"/>
              <a:t>В </a:t>
            </a:r>
            <a:r>
              <a:rPr lang="en-US" altLang="ru-RU" dirty="0" smtClean="0"/>
              <a:t>MPI </a:t>
            </a:r>
            <a:r>
              <a:rPr lang="ru-RU" altLang="ru-RU" dirty="0" smtClean="0"/>
              <a:t>существует множество операций передачи данных:</a:t>
            </a:r>
          </a:p>
          <a:p>
            <a:pPr lvl="1"/>
            <a:r>
              <a:rPr lang="ru-RU" altLang="ru-RU" dirty="0" smtClean="0"/>
              <a:t>Обеспечиваются разные способы пересылки данных,</a:t>
            </a:r>
          </a:p>
          <a:p>
            <a:pPr lvl="1"/>
            <a:r>
              <a:rPr lang="ru-RU" altLang="ru-RU" dirty="0" smtClean="0"/>
              <a:t>Реализованы практически все основные коммуникационные операции.</a:t>
            </a:r>
          </a:p>
          <a:p>
            <a:pPr lvl="1">
              <a:buNone/>
            </a:pPr>
            <a:r>
              <a:rPr lang="ru-RU" altLang="ru-RU" dirty="0" smtClean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757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0"/>
            <a:ext cx="9144000" cy="623728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b="1" dirty="0" smtClean="0"/>
              <a:t>Понятие параллельной программы</a:t>
            </a:r>
            <a:endParaRPr lang="en-US" altLang="ru-RU" sz="2400" b="1" dirty="0" smtClean="0"/>
          </a:p>
          <a:p>
            <a:pPr>
              <a:lnSpc>
                <a:spcPct val="90000"/>
              </a:lnSpc>
            </a:pPr>
            <a:r>
              <a:rPr lang="ru-RU" altLang="ru-RU" sz="2400" dirty="0" smtClean="0"/>
              <a:t>Под </a:t>
            </a:r>
            <a:r>
              <a:rPr lang="ru-RU" altLang="ru-RU" sz="2400" i="1" dirty="0" smtClean="0"/>
              <a:t>параллельной программой</a:t>
            </a:r>
            <a:r>
              <a:rPr lang="ru-RU" altLang="ru-RU" sz="2400" dirty="0" smtClean="0"/>
              <a:t> в рамках </a:t>
            </a:r>
            <a:r>
              <a:rPr lang="en-US" altLang="ru-RU" sz="2400" dirty="0" smtClean="0"/>
              <a:t>MPI</a:t>
            </a:r>
            <a:r>
              <a:rPr lang="ru-RU" altLang="ru-RU" sz="2400" dirty="0" smtClean="0"/>
              <a:t> понимается множество одновременно выполняемых </a:t>
            </a:r>
            <a:r>
              <a:rPr lang="ru-RU" altLang="ru-RU" sz="2400" i="1" dirty="0" smtClean="0"/>
              <a:t>процессов</a:t>
            </a:r>
            <a:r>
              <a:rPr lang="ru-RU" altLang="ru-RU" sz="2400" dirty="0" smtClean="0"/>
              <a:t>: </a:t>
            </a:r>
          </a:p>
          <a:p>
            <a:pPr lvl="1">
              <a:lnSpc>
                <a:spcPct val="90000"/>
              </a:lnSpc>
            </a:pPr>
            <a:r>
              <a:rPr lang="ru-RU" altLang="ru-RU" sz="2400" dirty="0" smtClean="0"/>
              <a:t>Процессы могут выполняться на разных процессорах; вместе с этим, на одном процессоре могут располагаться несколько процессов,</a:t>
            </a:r>
            <a:endParaRPr lang="en-US" altLang="ru-RU" sz="2400" dirty="0" smtClean="0"/>
          </a:p>
          <a:p>
            <a:pPr lvl="1">
              <a:lnSpc>
                <a:spcPct val="90000"/>
              </a:lnSpc>
            </a:pPr>
            <a:r>
              <a:rPr lang="ru-RU" altLang="ru-RU" sz="2400" dirty="0" smtClean="0"/>
              <a:t>Каждый процесс параллельной программы порождается на основе копии одного и того же программного кода (</a:t>
            </a:r>
            <a:r>
              <a:rPr lang="ru-RU" altLang="ru-RU" sz="2400" i="1" dirty="0" smtClean="0"/>
              <a:t>модель </a:t>
            </a:r>
            <a:r>
              <a:rPr lang="en-US" altLang="ru-RU" sz="2400" i="1" dirty="0" smtClean="0"/>
              <a:t>SPMP</a:t>
            </a:r>
            <a:r>
              <a:rPr lang="ru-RU" altLang="ru-RU" sz="2400" dirty="0" smtClean="0"/>
              <a:t>). </a:t>
            </a:r>
          </a:p>
          <a:p>
            <a:pPr>
              <a:lnSpc>
                <a:spcPct val="90000"/>
              </a:lnSpc>
            </a:pPr>
            <a:r>
              <a:rPr lang="ru-RU" altLang="ru-RU" sz="2400" dirty="0" smtClean="0"/>
              <a:t>Исходный программный код разрабатывается на алгоритмических языках </a:t>
            </a:r>
            <a:r>
              <a:rPr lang="en-US" altLang="ru-RU" sz="2400" dirty="0" smtClean="0"/>
              <a:t>C </a:t>
            </a:r>
            <a:r>
              <a:rPr lang="ru-RU" altLang="ru-RU" sz="2400" dirty="0" smtClean="0"/>
              <a:t>или </a:t>
            </a:r>
            <a:r>
              <a:rPr lang="en-US" altLang="ru-RU" sz="2400" dirty="0" smtClean="0"/>
              <a:t>Fortran</a:t>
            </a:r>
            <a:r>
              <a:rPr lang="ru-RU" altLang="ru-RU" sz="2400" dirty="0" smtClean="0"/>
              <a:t> с использованием библиотеки </a:t>
            </a:r>
            <a:r>
              <a:rPr lang="en-US" altLang="ru-RU" sz="2400" dirty="0" smtClean="0"/>
              <a:t>MPI</a:t>
            </a:r>
            <a:r>
              <a:rPr lang="ru-RU" altLang="ru-RU" sz="24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altLang="ru-RU" sz="2400" dirty="0" smtClean="0"/>
              <a:t>Количество процессов и число используемых процессоров определяется в момент запуска параллельной программы средствами среды исполнения </a:t>
            </a:r>
            <a:r>
              <a:rPr lang="en-US" altLang="ru-RU" sz="2400" dirty="0" smtClean="0"/>
              <a:t>MPI</a:t>
            </a:r>
            <a:r>
              <a:rPr lang="ru-RU" altLang="ru-RU" sz="2400" dirty="0" smtClean="0"/>
              <a:t> программ. Все процессы программы последовательно перенумерованы. Номер процесса именуется </a:t>
            </a:r>
            <a:r>
              <a:rPr lang="ru-RU" altLang="ru-RU" sz="2400" i="1" dirty="0" smtClean="0"/>
              <a:t>рангом </a:t>
            </a:r>
            <a:r>
              <a:rPr lang="ru-RU" altLang="ru-RU" sz="2400" dirty="0" smtClean="0"/>
              <a:t>процесса. 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120183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548680"/>
            <a:ext cx="9144000" cy="568860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dirty="0" smtClean="0"/>
              <a:t>В основу </a:t>
            </a:r>
            <a:r>
              <a:rPr lang="en-US" altLang="ru-RU" dirty="0" smtClean="0"/>
              <a:t>MPI </a:t>
            </a:r>
            <a:r>
              <a:rPr lang="ru-RU" altLang="ru-RU" dirty="0" smtClean="0"/>
              <a:t>положены четыре основные концепции:</a:t>
            </a:r>
          </a:p>
          <a:p>
            <a:pPr marL="965200" lvl="1" indent="-508000">
              <a:buFont typeface="Wingdings" pitchFamily="2" charset="2"/>
              <a:buChar char="q"/>
            </a:pPr>
            <a:r>
              <a:rPr lang="ru-RU" altLang="ru-RU" dirty="0" smtClean="0"/>
              <a:t>Тип операции передачи сообщения</a:t>
            </a:r>
          </a:p>
          <a:p>
            <a:pPr marL="965200" lvl="1" indent="-508000">
              <a:buFont typeface="Wingdings" pitchFamily="2" charset="2"/>
              <a:buChar char="q"/>
            </a:pPr>
            <a:r>
              <a:rPr lang="ru-RU" altLang="ru-RU" dirty="0" smtClean="0"/>
              <a:t>Тип данных, пересылаемых в сообщении</a:t>
            </a:r>
          </a:p>
          <a:p>
            <a:pPr marL="965200" lvl="1" indent="-508000">
              <a:buFont typeface="Wingdings" pitchFamily="2" charset="2"/>
              <a:buChar char="q"/>
            </a:pPr>
            <a:r>
              <a:rPr lang="ru-RU" altLang="ru-RU" dirty="0" smtClean="0"/>
              <a:t>Понятие коммуникатора (</a:t>
            </a:r>
            <a:r>
              <a:rPr lang="ru-RU" altLang="ru-RU" i="1" dirty="0" smtClean="0"/>
              <a:t>группы процессов</a:t>
            </a:r>
            <a:r>
              <a:rPr lang="ru-RU" altLang="ru-RU" dirty="0" smtClean="0"/>
              <a:t>)</a:t>
            </a:r>
          </a:p>
          <a:p>
            <a:pPr marL="965200" lvl="1" indent="-508000">
              <a:buFont typeface="Wingdings" pitchFamily="2" charset="2"/>
              <a:buChar char="q"/>
            </a:pPr>
            <a:r>
              <a:rPr lang="ru-RU" altLang="ru-RU" dirty="0" smtClean="0"/>
              <a:t>Понятие виртуальной топологии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6942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116632"/>
            <a:ext cx="9036496" cy="66247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</a:pPr>
            <a:r>
              <a:rPr lang="ru-RU" altLang="ru-RU" b="1" dirty="0" smtClean="0"/>
              <a:t>Операции передачи данных</a:t>
            </a:r>
            <a:endParaRPr lang="en-US" altLang="ru-RU" b="1" dirty="0" smtClean="0"/>
          </a:p>
          <a:p>
            <a:r>
              <a:rPr lang="ru-RU" altLang="ru-RU" dirty="0" smtClean="0"/>
              <a:t>Основу </a:t>
            </a:r>
            <a:r>
              <a:rPr lang="en-US" altLang="ru-RU" dirty="0" smtClean="0"/>
              <a:t>MPI</a:t>
            </a:r>
            <a:r>
              <a:rPr lang="ru-RU" altLang="ru-RU" dirty="0" smtClean="0"/>
              <a:t> составляют операции передачи сообщений.</a:t>
            </a:r>
          </a:p>
          <a:p>
            <a:r>
              <a:rPr lang="ru-RU" altLang="ru-RU" dirty="0" smtClean="0"/>
              <a:t>Среди предусмотренных в составе </a:t>
            </a:r>
            <a:r>
              <a:rPr lang="en-US" altLang="ru-RU" dirty="0" smtClean="0"/>
              <a:t>MPI </a:t>
            </a:r>
            <a:r>
              <a:rPr lang="ru-RU" altLang="ru-RU" dirty="0" smtClean="0"/>
              <a:t>функций различаются: </a:t>
            </a:r>
          </a:p>
          <a:p>
            <a:pPr lvl="1"/>
            <a:r>
              <a:rPr lang="ru-RU" altLang="ru-RU" dirty="0" smtClean="0"/>
              <a:t>парные (</a:t>
            </a:r>
            <a:r>
              <a:rPr lang="en-US" altLang="ru-RU" i="1" dirty="0" smtClean="0"/>
              <a:t>point</a:t>
            </a:r>
            <a:r>
              <a:rPr lang="ru-RU" altLang="ru-RU" i="1" dirty="0" smtClean="0"/>
              <a:t>-</a:t>
            </a:r>
            <a:r>
              <a:rPr lang="en-US" altLang="ru-RU" i="1" dirty="0" smtClean="0"/>
              <a:t>to</a:t>
            </a:r>
            <a:r>
              <a:rPr lang="ru-RU" altLang="ru-RU" i="1" dirty="0" smtClean="0"/>
              <a:t>-</a:t>
            </a:r>
            <a:r>
              <a:rPr lang="en-US" altLang="ru-RU" i="1" dirty="0" smtClean="0"/>
              <a:t>point</a:t>
            </a:r>
            <a:r>
              <a:rPr lang="ru-RU" altLang="ru-RU" dirty="0" smtClean="0"/>
              <a:t>) операции между двумя процессами,</a:t>
            </a:r>
          </a:p>
          <a:p>
            <a:pPr lvl="1"/>
            <a:r>
              <a:rPr lang="ru-RU" altLang="ru-RU" dirty="0" smtClean="0"/>
              <a:t>коллективные (</a:t>
            </a:r>
            <a:r>
              <a:rPr lang="en-US" altLang="ru-RU" i="1" dirty="0" smtClean="0"/>
              <a:t>collective</a:t>
            </a:r>
            <a:r>
              <a:rPr lang="ru-RU" altLang="ru-RU" dirty="0" smtClean="0"/>
              <a:t>) коммуникационные действия для одновременного взаимодействия нескольких процессов. 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6461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116632"/>
            <a:ext cx="9144000" cy="648072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</a:pPr>
            <a:r>
              <a:rPr lang="ru-RU" altLang="ru-RU" b="1" dirty="0" smtClean="0"/>
              <a:t>Понятие коммуникаторов…</a:t>
            </a:r>
          </a:p>
          <a:p>
            <a:r>
              <a:rPr lang="ru-RU" altLang="ru-RU" sz="2800" i="1" dirty="0" smtClean="0"/>
              <a:t>Коммуникатор</a:t>
            </a:r>
            <a:r>
              <a:rPr lang="ru-RU" altLang="ru-RU" sz="2800" dirty="0" smtClean="0"/>
              <a:t> в </a:t>
            </a:r>
            <a:r>
              <a:rPr lang="en-US" altLang="ru-RU" sz="2800" dirty="0" smtClean="0"/>
              <a:t>MPI</a:t>
            </a:r>
            <a:r>
              <a:rPr lang="ru-RU" altLang="ru-RU" sz="2800" dirty="0" smtClean="0"/>
              <a:t> - специально создаваемый служебный объект, объединяющий в своем составе группу процессов и ряд дополнительных параметров (</a:t>
            </a:r>
            <a:r>
              <a:rPr lang="ru-RU" altLang="ru-RU" sz="2800" i="1" dirty="0" smtClean="0"/>
              <a:t>контекст)</a:t>
            </a:r>
            <a:r>
              <a:rPr lang="ru-RU" altLang="ru-RU" sz="2800" dirty="0" smtClean="0"/>
              <a:t>:</a:t>
            </a:r>
          </a:p>
          <a:p>
            <a:pPr lvl="1"/>
            <a:r>
              <a:rPr lang="ru-RU" altLang="ru-RU" dirty="0" smtClean="0"/>
              <a:t>парные операции передачи данных выполняются для процессов, принадлежащих одному и тому же коммуникатору, </a:t>
            </a:r>
          </a:p>
          <a:p>
            <a:pPr lvl="1"/>
            <a:r>
              <a:rPr lang="ru-RU" altLang="ru-RU" dirty="0" smtClean="0"/>
              <a:t>Коллективные операции применяются одновременно для всех процессов коммуникатора. </a:t>
            </a:r>
          </a:p>
          <a:p>
            <a:r>
              <a:rPr lang="ru-RU" altLang="ru-RU" sz="2800" dirty="0" smtClean="0"/>
              <a:t>Указание используемого коммуникатора является обязательным для операций передачи данных в </a:t>
            </a:r>
            <a:r>
              <a:rPr lang="en-US" altLang="ru-RU" sz="2800" dirty="0" smtClean="0"/>
              <a:t>MPI</a:t>
            </a:r>
            <a:r>
              <a:rPr lang="ru-RU" altLang="ru-RU" sz="2800" dirty="0" smtClean="0"/>
              <a:t>. 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514167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51520" y="260648"/>
            <a:ext cx="8712968" cy="61926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</a:pPr>
            <a:r>
              <a:rPr lang="ru-RU" altLang="ru-RU" sz="2800" b="1" dirty="0" smtClean="0"/>
              <a:t>Понятие коммуникаторов</a:t>
            </a:r>
          </a:p>
          <a:p>
            <a:r>
              <a:rPr lang="ru-RU" altLang="ru-RU" sz="2800" dirty="0" smtClean="0"/>
              <a:t>В ходе вычислений могут создаваться новые и удаляться существующие коммуникаторы. </a:t>
            </a:r>
          </a:p>
          <a:p>
            <a:r>
              <a:rPr lang="ru-RU" altLang="ru-RU" sz="2800" dirty="0" smtClean="0"/>
              <a:t>Один и тот же процесс может принадлежать разным коммуникаторам. </a:t>
            </a:r>
          </a:p>
          <a:p>
            <a:r>
              <a:rPr lang="ru-RU" altLang="ru-RU" sz="2800" dirty="0" smtClean="0"/>
              <a:t>Все имеющиеся в параллельной программе процессы входят в состав создаваемого по умолчанию коммуникатора с идентификатором </a:t>
            </a:r>
            <a:r>
              <a:rPr lang="en-US" altLang="ru-RU" sz="2800" dirty="0" smtClean="0"/>
              <a:t>MPI</a:t>
            </a:r>
            <a:r>
              <a:rPr lang="ru-RU" altLang="ru-RU" sz="2800" dirty="0" smtClean="0"/>
              <a:t>_</a:t>
            </a:r>
            <a:r>
              <a:rPr lang="en-US" altLang="ru-RU" sz="2800" dirty="0" smtClean="0"/>
              <a:t>COMM</a:t>
            </a:r>
            <a:r>
              <a:rPr lang="ru-RU" altLang="ru-RU" sz="2800" dirty="0" smtClean="0"/>
              <a:t>_</a:t>
            </a:r>
            <a:r>
              <a:rPr lang="en-US" altLang="ru-RU" sz="2800" dirty="0" smtClean="0"/>
              <a:t>WORLD</a:t>
            </a:r>
            <a:r>
              <a:rPr lang="ru-RU" altLang="ru-RU" sz="2800" dirty="0" smtClean="0"/>
              <a:t>.</a:t>
            </a:r>
          </a:p>
          <a:p>
            <a:r>
              <a:rPr lang="ru-RU" altLang="ru-RU" sz="2800" dirty="0" smtClean="0"/>
              <a:t>При необходимости передачи данных между процессами из разных групп необходимо создавать глобальный коммуникатор (</a:t>
            </a:r>
            <a:r>
              <a:rPr lang="en-US" altLang="ru-RU" sz="2800" i="1" dirty="0" err="1" smtClean="0"/>
              <a:t>intercommunicator</a:t>
            </a:r>
            <a:r>
              <a:rPr lang="ru-RU" altLang="ru-RU" sz="2800" dirty="0" smtClean="0"/>
              <a:t>).</a:t>
            </a:r>
          </a:p>
          <a:p>
            <a:pPr>
              <a:lnSpc>
                <a:spcPct val="80000"/>
              </a:lnSpc>
            </a:pP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3600968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0"/>
            <a:ext cx="8964488" cy="67413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</a:pPr>
            <a:r>
              <a:rPr lang="ru-RU" altLang="ru-RU" b="1" dirty="0" smtClean="0"/>
              <a:t>Типы данных</a:t>
            </a:r>
          </a:p>
          <a:p>
            <a:r>
              <a:rPr lang="ru-RU" altLang="ru-RU" dirty="0" smtClean="0"/>
              <a:t>При выполнении операций передачи сообщений для указания передаваемых или получаемых данных в функциях MPI необходимо указывать тип пересылаемых данных. </a:t>
            </a:r>
          </a:p>
          <a:p>
            <a:r>
              <a:rPr lang="ru-RU" altLang="ru-RU" dirty="0" smtClean="0"/>
              <a:t>MPI содержит большой набор </a:t>
            </a:r>
            <a:r>
              <a:rPr lang="ru-RU" altLang="ru-RU" i="1" dirty="0" smtClean="0"/>
              <a:t>базовых типов данных</a:t>
            </a:r>
            <a:r>
              <a:rPr lang="ru-RU" altLang="ru-RU" dirty="0" smtClean="0"/>
              <a:t>, во многом совпадающих с типами данных в алгоритмических языках C и </a:t>
            </a:r>
            <a:r>
              <a:rPr lang="ru-RU" altLang="ru-RU" dirty="0" err="1" smtClean="0"/>
              <a:t>Fortran</a:t>
            </a:r>
            <a:r>
              <a:rPr lang="ru-RU" altLang="ru-RU" dirty="0" smtClean="0"/>
              <a:t>. </a:t>
            </a:r>
          </a:p>
          <a:p>
            <a:r>
              <a:rPr lang="ru-RU" altLang="ru-RU" dirty="0" smtClean="0"/>
              <a:t>В MPI имеются возможности для создания новых </a:t>
            </a:r>
            <a:r>
              <a:rPr lang="ru-RU" altLang="ru-RU" i="1" dirty="0" smtClean="0"/>
              <a:t>производных типов данных</a:t>
            </a:r>
            <a:r>
              <a:rPr lang="ru-RU" altLang="ru-RU" dirty="0" smtClean="0"/>
              <a:t> для более точного и краткого описания содержимого пересылаемых сообщений.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048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07504" y="1"/>
            <a:ext cx="8928992" cy="61658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</a:pPr>
            <a:r>
              <a:rPr lang="ru-RU" altLang="ru-RU" sz="2800" b="1" dirty="0" smtClean="0"/>
              <a:t>Виртуальные топологии</a:t>
            </a:r>
          </a:p>
          <a:p>
            <a:r>
              <a:rPr lang="ru-RU" altLang="ru-RU" sz="2800" dirty="0" smtClean="0"/>
              <a:t>Логическая топология линий связи между процессами имеет структуру полного графа (независимо от наличия реальных физических каналов связи между процессорами). </a:t>
            </a:r>
          </a:p>
          <a:p>
            <a:r>
              <a:rPr lang="ru-RU" altLang="ru-RU" sz="2800" dirty="0" smtClean="0"/>
              <a:t>В </a:t>
            </a:r>
            <a:r>
              <a:rPr lang="en-US" altLang="ru-RU" sz="2800" dirty="0" smtClean="0"/>
              <a:t>MPI </a:t>
            </a:r>
            <a:r>
              <a:rPr lang="ru-RU" altLang="ru-RU" sz="2800" dirty="0" smtClean="0"/>
              <a:t>имеется возможность представления множества процессов в виде </a:t>
            </a:r>
            <a:r>
              <a:rPr lang="ru-RU" altLang="ru-RU" sz="2800" i="1" dirty="0" smtClean="0"/>
              <a:t>решетки</a:t>
            </a:r>
            <a:r>
              <a:rPr lang="ru-RU" altLang="ru-RU" sz="2800" dirty="0" smtClean="0"/>
              <a:t> произвольной размерности При этом, граничные процессы решеток могут быть объявлены соседними и, тем самым, на основе решеток могут быть определены структуры типа </a:t>
            </a:r>
            <a:r>
              <a:rPr lang="ru-RU" altLang="ru-RU" sz="2800" i="1" dirty="0" smtClean="0"/>
              <a:t>тор</a:t>
            </a:r>
            <a:r>
              <a:rPr lang="ru-RU" altLang="ru-RU" sz="2800" dirty="0" smtClean="0"/>
              <a:t>.</a:t>
            </a:r>
          </a:p>
          <a:p>
            <a:r>
              <a:rPr lang="ru-RU" altLang="ru-RU" sz="2800" dirty="0" smtClean="0"/>
              <a:t>В </a:t>
            </a:r>
            <a:r>
              <a:rPr lang="en-US" altLang="ru-RU" sz="2800" dirty="0" smtClean="0"/>
              <a:t>MPI </a:t>
            </a:r>
            <a:r>
              <a:rPr lang="ru-RU" altLang="ru-RU" sz="2800" dirty="0" smtClean="0"/>
              <a:t>имеются средства и для формирования логических (виртуальных) топологий любого требуемого типа. 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3317257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79512" y="260648"/>
            <a:ext cx="8784976" cy="590520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ru-RU" sz="2400" dirty="0" smtClean="0"/>
          </a:p>
          <a:p>
            <a:r>
              <a:rPr lang="ru-RU" altLang="ru-RU" sz="2400" dirty="0" smtClean="0"/>
              <a:t>Инициализация и завершение MPI программ </a:t>
            </a:r>
            <a:endParaRPr lang="en-US" altLang="ru-RU" sz="2400" dirty="0" smtClean="0"/>
          </a:p>
          <a:p>
            <a:pPr lvl="1"/>
            <a:r>
              <a:rPr lang="ru-RU" altLang="ru-RU" sz="2400" i="1" dirty="0" smtClean="0"/>
              <a:t>Первой вызываемой функцией</a:t>
            </a:r>
            <a:r>
              <a:rPr lang="ru-RU" altLang="ru-RU" sz="2400" dirty="0" smtClean="0"/>
              <a:t> </a:t>
            </a:r>
            <a:r>
              <a:rPr lang="en-US" altLang="ru-RU" sz="2400" dirty="0" smtClean="0"/>
              <a:t>MPI</a:t>
            </a:r>
            <a:r>
              <a:rPr lang="ru-RU" altLang="ru-RU" sz="2400" dirty="0" smtClean="0"/>
              <a:t> должна быть функция:</a:t>
            </a:r>
            <a:endParaRPr lang="en-US" altLang="ru-RU" sz="2400" dirty="0" smtClean="0"/>
          </a:p>
          <a:p>
            <a:pPr lvl="1"/>
            <a:endParaRPr lang="en-US" altLang="ru-RU" sz="2400" dirty="0" smtClean="0"/>
          </a:p>
          <a:p>
            <a:pPr lvl="1"/>
            <a:endParaRPr lang="en-US" altLang="ru-RU" sz="2400" dirty="0" smtClean="0"/>
          </a:p>
          <a:p>
            <a:pPr lvl="1">
              <a:buFontTx/>
              <a:buNone/>
            </a:pPr>
            <a:r>
              <a:rPr lang="en-US" altLang="ru-RU" sz="2400" i="1" dirty="0" smtClean="0"/>
              <a:t>	</a:t>
            </a:r>
            <a:r>
              <a:rPr lang="en-US" altLang="ru-RU" sz="2400" dirty="0" smtClean="0"/>
              <a:t>(</a:t>
            </a:r>
            <a:r>
              <a:rPr lang="ru-RU" altLang="ru-RU" sz="2400" dirty="0" smtClean="0"/>
              <a:t>служит для инициализации среды выполнения </a:t>
            </a:r>
            <a:r>
              <a:rPr lang="en-US" altLang="ru-RU" sz="2400" dirty="0" smtClean="0"/>
              <a:t>MPI</a:t>
            </a:r>
            <a:r>
              <a:rPr lang="ru-RU" altLang="ru-RU" sz="2400" dirty="0" smtClean="0"/>
              <a:t> программы; параметрами функции являются количество аргументов в командной строке и текст самой командной строки.</a:t>
            </a:r>
            <a:r>
              <a:rPr lang="en-US" altLang="ru-RU" sz="2400" dirty="0" smtClean="0"/>
              <a:t>)</a:t>
            </a:r>
          </a:p>
          <a:p>
            <a:pPr lvl="1"/>
            <a:r>
              <a:rPr lang="ru-RU" altLang="ru-RU" sz="2400" i="1" dirty="0" smtClean="0"/>
              <a:t>Последней вызываемой функцией</a:t>
            </a:r>
            <a:r>
              <a:rPr lang="ru-RU" altLang="ru-RU" sz="2400" dirty="0" smtClean="0"/>
              <a:t> </a:t>
            </a:r>
            <a:r>
              <a:rPr lang="en-US" altLang="ru-RU" sz="2400" dirty="0" smtClean="0"/>
              <a:t>MPI</a:t>
            </a:r>
            <a:r>
              <a:rPr lang="ru-RU" altLang="ru-RU" sz="2400" dirty="0" smtClean="0"/>
              <a:t> обязательно должна являться функция:</a:t>
            </a:r>
            <a:endParaRPr lang="ru-RU" altLang="ru-RU" sz="2400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187452" y="1806000"/>
            <a:ext cx="7108329" cy="3968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ru-RU" sz="2000" dirty="0" err="1">
                <a:latin typeface="Courier New" pitchFamily="49" charset="0"/>
              </a:rPr>
              <a:t>int</a:t>
            </a:r>
            <a:r>
              <a:rPr lang="en-US" altLang="ru-RU" sz="2000" dirty="0">
                <a:latin typeface="Courier New" pitchFamily="49" charset="0"/>
              </a:rPr>
              <a:t> </a:t>
            </a:r>
            <a:r>
              <a:rPr lang="en-US" altLang="ru-RU" sz="2000" b="1" dirty="0" err="1">
                <a:latin typeface="Courier New" pitchFamily="49" charset="0"/>
              </a:rPr>
              <a:t>MPI_Init</a:t>
            </a:r>
            <a:r>
              <a:rPr lang="en-US" altLang="ru-RU" sz="2000" dirty="0">
                <a:latin typeface="Courier New" pitchFamily="49" charset="0"/>
              </a:rPr>
              <a:t> ( </a:t>
            </a:r>
            <a:r>
              <a:rPr lang="en-US" altLang="ru-RU" sz="2000" dirty="0" err="1">
                <a:latin typeface="Courier New" pitchFamily="49" charset="0"/>
              </a:rPr>
              <a:t>int</a:t>
            </a:r>
            <a:r>
              <a:rPr lang="en-US" altLang="ru-RU" sz="2000" dirty="0">
                <a:latin typeface="Courier New" pitchFamily="49" charset="0"/>
              </a:rPr>
              <a:t> *</a:t>
            </a:r>
            <a:r>
              <a:rPr lang="en-US" altLang="ru-RU" sz="2000" dirty="0" err="1">
                <a:latin typeface="Courier New" pitchFamily="49" charset="0"/>
              </a:rPr>
              <a:t>agrc</a:t>
            </a:r>
            <a:r>
              <a:rPr lang="en-US" altLang="ru-RU" sz="2000" dirty="0">
                <a:latin typeface="Courier New" pitchFamily="49" charset="0"/>
              </a:rPr>
              <a:t>, char ***</a:t>
            </a:r>
            <a:r>
              <a:rPr lang="en-US" altLang="ru-RU" sz="2000" dirty="0" err="1">
                <a:latin typeface="Courier New" pitchFamily="49" charset="0"/>
              </a:rPr>
              <a:t>argv</a:t>
            </a:r>
            <a:r>
              <a:rPr lang="en-US" altLang="ru-RU" sz="2000" dirty="0">
                <a:latin typeface="Courier New" pitchFamily="49" charset="0"/>
              </a:rPr>
              <a:t> )</a:t>
            </a:r>
            <a:r>
              <a:rPr lang="ru-RU" altLang="ru-RU" sz="2000" dirty="0">
                <a:latin typeface="Courier New" pitchFamily="49" charset="0"/>
              </a:rPr>
              <a:t> 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992529" y="5192365"/>
            <a:ext cx="7704856" cy="3968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ru-RU" sz="2000" dirty="0" err="1">
                <a:latin typeface="Courier New" pitchFamily="49" charset="0"/>
              </a:rPr>
              <a:t>int</a:t>
            </a:r>
            <a:r>
              <a:rPr lang="en-US" altLang="ru-RU" sz="2000" dirty="0">
                <a:latin typeface="Courier New" pitchFamily="49" charset="0"/>
              </a:rPr>
              <a:t> </a:t>
            </a:r>
            <a:r>
              <a:rPr lang="en-US" altLang="ru-RU" sz="2000" b="1" dirty="0">
                <a:latin typeface="Courier New" pitchFamily="49" charset="0"/>
              </a:rPr>
              <a:t>MPI</a:t>
            </a:r>
            <a:r>
              <a:rPr lang="ru-RU" altLang="ru-RU" sz="2000" b="1" dirty="0">
                <a:latin typeface="Courier New" pitchFamily="49" charset="0"/>
              </a:rPr>
              <a:t>_</a:t>
            </a:r>
            <a:r>
              <a:rPr lang="en-US" altLang="ru-RU" sz="2000" b="1" dirty="0">
                <a:latin typeface="Courier New" pitchFamily="49" charset="0"/>
              </a:rPr>
              <a:t>Finalize</a:t>
            </a:r>
            <a:r>
              <a:rPr lang="ru-RU" altLang="ru-RU" sz="2000" dirty="0">
                <a:latin typeface="Courier New" pitchFamily="49" charset="0"/>
              </a:rPr>
              <a:t> (</a:t>
            </a:r>
            <a:r>
              <a:rPr lang="en-US" altLang="ru-RU" sz="2000" dirty="0">
                <a:latin typeface="Courier New" pitchFamily="49" charset="0"/>
              </a:rPr>
              <a:t>void</a:t>
            </a:r>
            <a:r>
              <a:rPr lang="ru-RU" altLang="ru-RU" sz="2000" dirty="0">
                <a:latin typeface="Courier New" pitchFamily="49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041237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79513" y="260649"/>
            <a:ext cx="8964488" cy="590520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800" dirty="0" smtClean="0"/>
              <a:t>Инициализация и завершение MPI программ </a:t>
            </a:r>
            <a:endParaRPr lang="en-US" altLang="ru-RU" sz="2800" dirty="0" smtClean="0"/>
          </a:p>
          <a:p>
            <a:pPr lvl="1"/>
            <a:r>
              <a:rPr lang="ru-RU" altLang="ru-RU" dirty="0" smtClean="0"/>
              <a:t>структура параллельной программы, разработанная с использованием </a:t>
            </a:r>
            <a:r>
              <a:rPr lang="en-US" altLang="ru-RU" dirty="0" smtClean="0"/>
              <a:t>MPI</a:t>
            </a:r>
            <a:r>
              <a:rPr lang="ru-RU" altLang="ru-RU" dirty="0" smtClean="0"/>
              <a:t>, должна иметь следующий вид:</a:t>
            </a:r>
            <a:endParaRPr lang="ru-RU" altLang="ru-RU" dirty="0"/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510092" y="2492896"/>
            <a:ext cx="8328420" cy="286232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000" dirty="0">
                <a:latin typeface="Courier New" pitchFamily="49" charset="0"/>
              </a:rPr>
              <a:t>#include "</a:t>
            </a:r>
            <a:r>
              <a:rPr lang="en-US" altLang="ru-RU" sz="2000" dirty="0" err="1">
                <a:latin typeface="Courier New" pitchFamily="49" charset="0"/>
              </a:rPr>
              <a:t>mpi.h</a:t>
            </a:r>
            <a:r>
              <a:rPr lang="en-US" altLang="ru-RU" sz="2000" dirty="0">
                <a:latin typeface="Courier New" pitchFamily="49" charset="0"/>
              </a:rPr>
              <a:t>"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000" dirty="0" err="1">
                <a:latin typeface="Courier New" pitchFamily="49" charset="0"/>
              </a:rPr>
              <a:t>int</a:t>
            </a:r>
            <a:r>
              <a:rPr lang="en-US" altLang="ru-RU" sz="2000" dirty="0">
                <a:latin typeface="Courier New" pitchFamily="49" charset="0"/>
              </a:rPr>
              <a:t> </a:t>
            </a:r>
            <a:r>
              <a:rPr lang="en-US" altLang="ru-RU" sz="2000" b="1" dirty="0">
                <a:latin typeface="Courier New" pitchFamily="49" charset="0"/>
              </a:rPr>
              <a:t>main</a:t>
            </a:r>
            <a:r>
              <a:rPr lang="en-US" altLang="ru-RU" sz="2000" dirty="0">
                <a:latin typeface="Courier New" pitchFamily="49" charset="0"/>
              </a:rPr>
              <a:t> ( </a:t>
            </a:r>
            <a:r>
              <a:rPr lang="en-US" altLang="ru-RU" sz="2000" dirty="0" err="1">
                <a:latin typeface="Courier New" pitchFamily="49" charset="0"/>
              </a:rPr>
              <a:t>int</a:t>
            </a:r>
            <a:r>
              <a:rPr lang="en-US" altLang="ru-RU" sz="2000" dirty="0">
                <a:latin typeface="Courier New" pitchFamily="49" charset="0"/>
              </a:rPr>
              <a:t> </a:t>
            </a:r>
            <a:r>
              <a:rPr lang="en-US" altLang="ru-RU" sz="2000" dirty="0" err="1">
                <a:latin typeface="Courier New" pitchFamily="49" charset="0"/>
              </a:rPr>
              <a:t>argc</a:t>
            </a:r>
            <a:r>
              <a:rPr lang="en-US" altLang="ru-RU" sz="2000" dirty="0">
                <a:latin typeface="Courier New" pitchFamily="49" charset="0"/>
              </a:rPr>
              <a:t>, char *</a:t>
            </a:r>
            <a:r>
              <a:rPr lang="en-US" altLang="ru-RU" sz="2000" dirty="0" err="1">
                <a:latin typeface="Courier New" pitchFamily="49" charset="0"/>
              </a:rPr>
              <a:t>argv</a:t>
            </a:r>
            <a:r>
              <a:rPr lang="en-US" altLang="ru-RU" sz="2000" dirty="0">
                <a:latin typeface="Courier New" pitchFamily="49" charset="0"/>
              </a:rPr>
              <a:t>[] ) {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000" dirty="0">
                <a:latin typeface="Courier New" pitchFamily="49" charset="0"/>
              </a:rPr>
              <a:t>  </a:t>
            </a:r>
            <a:r>
              <a:rPr lang="ru-RU" altLang="ru-RU" sz="2000" dirty="0">
                <a:latin typeface="Courier New" pitchFamily="49" charset="0"/>
              </a:rPr>
              <a:t>&lt;программный код без использования </a:t>
            </a:r>
            <a:r>
              <a:rPr lang="en-US" altLang="ru-RU" sz="2000" dirty="0">
                <a:latin typeface="Courier New" pitchFamily="49" charset="0"/>
              </a:rPr>
              <a:t>MPI </a:t>
            </a:r>
            <a:r>
              <a:rPr lang="ru-RU" altLang="ru-RU" sz="2000" dirty="0">
                <a:latin typeface="Courier New" pitchFamily="49" charset="0"/>
              </a:rPr>
              <a:t>функций&gt;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dirty="0">
                <a:latin typeface="Courier New" pitchFamily="49" charset="0"/>
              </a:rPr>
              <a:t>  </a:t>
            </a:r>
            <a:r>
              <a:rPr lang="en-US" altLang="ru-RU" sz="2000" b="1" dirty="0">
                <a:latin typeface="Courier New" pitchFamily="49" charset="0"/>
              </a:rPr>
              <a:t>MPI</a:t>
            </a:r>
            <a:r>
              <a:rPr lang="ru-RU" altLang="ru-RU" sz="2000" b="1" dirty="0">
                <a:latin typeface="Courier New" pitchFamily="49" charset="0"/>
              </a:rPr>
              <a:t>_</a:t>
            </a:r>
            <a:r>
              <a:rPr lang="en-US" altLang="ru-RU" sz="2000" b="1" dirty="0" err="1">
                <a:latin typeface="Courier New" pitchFamily="49" charset="0"/>
              </a:rPr>
              <a:t>Init</a:t>
            </a:r>
            <a:r>
              <a:rPr lang="ru-RU" altLang="ru-RU" sz="2000" dirty="0">
                <a:latin typeface="Courier New" pitchFamily="49" charset="0"/>
              </a:rPr>
              <a:t> ( &amp;</a:t>
            </a:r>
            <a:r>
              <a:rPr lang="en-US" altLang="ru-RU" sz="2000" dirty="0" err="1">
                <a:latin typeface="Courier New" pitchFamily="49" charset="0"/>
              </a:rPr>
              <a:t>agrc</a:t>
            </a:r>
            <a:r>
              <a:rPr lang="ru-RU" altLang="ru-RU" sz="2000" dirty="0">
                <a:latin typeface="Courier New" pitchFamily="49" charset="0"/>
              </a:rPr>
              <a:t>, &amp;</a:t>
            </a:r>
            <a:r>
              <a:rPr lang="en-US" altLang="ru-RU" sz="2000" dirty="0" err="1">
                <a:latin typeface="Courier New" pitchFamily="49" charset="0"/>
              </a:rPr>
              <a:t>argv</a:t>
            </a:r>
            <a:r>
              <a:rPr lang="ru-RU" altLang="ru-RU" sz="2000" dirty="0">
                <a:latin typeface="Courier New" pitchFamily="49" charset="0"/>
              </a:rPr>
              <a:t> );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dirty="0">
                <a:latin typeface="Courier New" pitchFamily="49" charset="0"/>
              </a:rPr>
              <a:t>    &lt;программный код с использованием </a:t>
            </a:r>
            <a:r>
              <a:rPr lang="en-US" altLang="ru-RU" sz="2000" dirty="0">
                <a:latin typeface="Courier New" pitchFamily="49" charset="0"/>
              </a:rPr>
              <a:t>MPI</a:t>
            </a:r>
            <a:r>
              <a:rPr lang="ru-RU" altLang="ru-RU" sz="2000" dirty="0">
                <a:latin typeface="Courier New" pitchFamily="49" charset="0"/>
              </a:rPr>
              <a:t> функций &gt;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dirty="0">
                <a:latin typeface="Courier New" pitchFamily="49" charset="0"/>
              </a:rPr>
              <a:t>  </a:t>
            </a:r>
            <a:r>
              <a:rPr lang="en-US" altLang="ru-RU" sz="2000" b="1" dirty="0">
                <a:latin typeface="Courier New" pitchFamily="49" charset="0"/>
              </a:rPr>
              <a:t>MPI</a:t>
            </a:r>
            <a:r>
              <a:rPr lang="ru-RU" altLang="ru-RU" sz="2000" b="1" dirty="0">
                <a:latin typeface="Courier New" pitchFamily="49" charset="0"/>
              </a:rPr>
              <a:t>_</a:t>
            </a:r>
            <a:r>
              <a:rPr lang="en-US" altLang="ru-RU" sz="2000" b="1" dirty="0">
                <a:latin typeface="Courier New" pitchFamily="49" charset="0"/>
              </a:rPr>
              <a:t>Finalize</a:t>
            </a:r>
            <a:r>
              <a:rPr lang="ru-RU" altLang="ru-RU" sz="2000" dirty="0">
                <a:latin typeface="Courier New" pitchFamily="49" charset="0"/>
              </a:rPr>
              <a:t>();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dirty="0">
                <a:latin typeface="Courier New" pitchFamily="49" charset="0"/>
              </a:rPr>
              <a:t>  &lt;программный код без использования </a:t>
            </a:r>
            <a:r>
              <a:rPr lang="en-US" altLang="ru-RU" sz="2000" dirty="0">
                <a:latin typeface="Courier New" pitchFamily="49" charset="0"/>
              </a:rPr>
              <a:t>MPI</a:t>
            </a:r>
            <a:r>
              <a:rPr lang="ru-RU" altLang="ru-RU" sz="2000" dirty="0">
                <a:latin typeface="Courier New" pitchFamily="49" charset="0"/>
              </a:rPr>
              <a:t> функций &gt;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dirty="0">
                <a:latin typeface="Courier New" pitchFamily="49" charset="0"/>
              </a:rPr>
              <a:t>  </a:t>
            </a:r>
            <a:r>
              <a:rPr lang="en-US" altLang="ru-RU" sz="2000" dirty="0">
                <a:latin typeface="Courier New" pitchFamily="49" charset="0"/>
              </a:rPr>
              <a:t>return 0;</a:t>
            </a:r>
            <a:endParaRPr lang="ru-RU" altLang="ru-RU" sz="20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18227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" y="404665"/>
            <a:ext cx="8820472" cy="576118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Wingdings" pitchFamily="2" charset="2"/>
              <a:buNone/>
            </a:pPr>
            <a:endParaRPr lang="en-US" altLang="ru-RU" b="1" dirty="0" smtClean="0"/>
          </a:p>
          <a:p>
            <a:pPr marL="457200" indent="-457200"/>
            <a:r>
              <a:rPr lang="ru-RU" altLang="ru-RU" dirty="0" smtClean="0"/>
              <a:t>Определение количества и ранга процессов…</a:t>
            </a:r>
          </a:p>
          <a:p>
            <a:pPr marL="838200" lvl="1" indent="-381000"/>
            <a:r>
              <a:rPr lang="ru-RU" altLang="ru-RU" dirty="0" smtClean="0"/>
              <a:t>Определение </a:t>
            </a:r>
            <a:r>
              <a:rPr lang="ru-RU" altLang="ru-RU" i="1" dirty="0" smtClean="0"/>
              <a:t>количества процессов</a:t>
            </a:r>
            <a:r>
              <a:rPr lang="ru-RU" altLang="ru-RU" dirty="0" smtClean="0"/>
              <a:t> в выполняемой параллельной программе осуществляется при помощи функции:</a:t>
            </a:r>
          </a:p>
          <a:p>
            <a:pPr marL="838200" lvl="1" indent="-381000"/>
            <a:endParaRPr lang="ru-RU" altLang="ru-RU" dirty="0" smtClean="0"/>
          </a:p>
          <a:p>
            <a:pPr marL="838200" lvl="1" indent="-381000"/>
            <a:endParaRPr lang="ru-RU" altLang="ru-RU" sz="2000" dirty="0" smtClean="0"/>
          </a:p>
          <a:p>
            <a:pPr marL="838200" lvl="1" indent="-381000"/>
            <a:r>
              <a:rPr lang="ru-RU" altLang="ru-RU" dirty="0" smtClean="0"/>
              <a:t>Для определения </a:t>
            </a:r>
            <a:r>
              <a:rPr lang="ru-RU" altLang="ru-RU" i="1" dirty="0" smtClean="0"/>
              <a:t>ранга процесса</a:t>
            </a:r>
            <a:r>
              <a:rPr lang="ru-RU" altLang="ru-RU" dirty="0" smtClean="0"/>
              <a:t> используется функция:</a:t>
            </a:r>
          </a:p>
          <a:p>
            <a:pPr marL="838200" lvl="1" indent="-381000">
              <a:buFontTx/>
              <a:buNone/>
            </a:pPr>
            <a:endParaRPr lang="en-US" altLang="ru-RU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208088" y="3101901"/>
            <a:ext cx="7612386" cy="36671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MPI_Comm_size</a:t>
            </a:r>
            <a:r>
              <a:rPr lang="en-US" altLang="ru-RU" sz="1800" dirty="0">
                <a:latin typeface="Courier New" pitchFamily="49" charset="0"/>
              </a:rPr>
              <a:t> ( 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comm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*size )</a:t>
            </a:r>
            <a:r>
              <a:rPr lang="ru-RU" altLang="ru-RU" sz="1800" dirty="0">
                <a:latin typeface="Courier New" pitchFamily="49" charset="0"/>
              </a:rPr>
              <a:t> 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043608" y="4974432"/>
            <a:ext cx="7612385" cy="3667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MPI_Comm_rank</a:t>
            </a:r>
            <a:r>
              <a:rPr lang="en-US" altLang="ru-RU" sz="1800" dirty="0">
                <a:latin typeface="Courier New" pitchFamily="49" charset="0"/>
              </a:rPr>
              <a:t> ( 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comm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*rank )</a:t>
            </a:r>
            <a:r>
              <a:rPr lang="ru-RU" altLang="ru-RU" sz="1800" dirty="0">
                <a:latin typeface="Courier New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584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79513" y="476672"/>
            <a:ext cx="8784976" cy="612067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Wingdings" pitchFamily="2" charset="2"/>
              <a:buNone/>
            </a:pPr>
            <a:endParaRPr lang="en-US" altLang="ru-RU" b="1" dirty="0" smtClean="0"/>
          </a:p>
          <a:p>
            <a:pPr marL="457200" indent="-457200"/>
            <a:endParaRPr lang="en-US" altLang="ru-RU" sz="2400" dirty="0" smtClean="0"/>
          </a:p>
          <a:p>
            <a:pPr marL="838200" lvl="1" indent="-381000"/>
            <a:r>
              <a:rPr lang="ru-RU" altLang="ru-RU" sz="2400" dirty="0" smtClean="0"/>
              <a:t>Как правило, вызов функций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err="1" smtClean="0"/>
              <a:t>Comm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size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и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err="1" smtClean="0"/>
              <a:t>Comm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rank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выполняется сразу после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err="1" smtClean="0"/>
              <a:t>Init</a:t>
            </a:r>
            <a:r>
              <a:rPr lang="ru-RU" altLang="ru-RU" sz="2400" dirty="0" smtClean="0"/>
              <a:t>: </a:t>
            </a:r>
            <a:endParaRPr lang="en-US" altLang="ru-RU" sz="2400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55576" y="2742048"/>
            <a:ext cx="7764360" cy="341632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#include "</a:t>
            </a:r>
            <a:r>
              <a:rPr lang="en-US" altLang="ru-RU" sz="1800" dirty="0" err="1">
                <a:latin typeface="Courier New" pitchFamily="49" charset="0"/>
              </a:rPr>
              <a:t>mpi.h</a:t>
            </a:r>
            <a:r>
              <a:rPr lang="en-US" altLang="ru-RU" sz="1800" dirty="0">
                <a:latin typeface="Courier New" pitchFamily="49" charset="0"/>
              </a:rPr>
              <a:t>"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>
                <a:latin typeface="Courier New" pitchFamily="49" charset="0"/>
              </a:rPr>
              <a:t>main</a:t>
            </a:r>
            <a:r>
              <a:rPr lang="en-US" altLang="ru-RU" sz="1800" dirty="0">
                <a:latin typeface="Courier New" pitchFamily="49" charset="0"/>
              </a:rPr>
              <a:t> (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argc</a:t>
            </a:r>
            <a:r>
              <a:rPr lang="en-US" altLang="ru-RU" sz="1800" dirty="0">
                <a:latin typeface="Courier New" pitchFamily="49" charset="0"/>
              </a:rPr>
              <a:t>, char *</a:t>
            </a:r>
            <a:r>
              <a:rPr lang="en-US" altLang="ru-RU" sz="1800" dirty="0" err="1">
                <a:latin typeface="Courier New" pitchFamily="49" charset="0"/>
              </a:rPr>
              <a:t>argv</a:t>
            </a:r>
            <a:r>
              <a:rPr lang="en-US" altLang="ru-RU" sz="1800" dirty="0">
                <a:latin typeface="Courier New" pitchFamily="49" charset="0"/>
              </a:rPr>
              <a:t>[] ) {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ProcNum</a:t>
            </a:r>
            <a:r>
              <a:rPr lang="ru-RU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ProcRank</a:t>
            </a:r>
            <a:r>
              <a:rPr lang="ru-RU" altLang="ru-RU" sz="1800" dirty="0">
                <a:latin typeface="Courier New" pitchFamily="49" charset="0"/>
              </a:rPr>
              <a:t>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&lt;программный код без использования </a:t>
            </a:r>
            <a:r>
              <a:rPr lang="en-US" altLang="ru-RU" sz="1800" dirty="0">
                <a:latin typeface="Courier New" pitchFamily="49" charset="0"/>
              </a:rPr>
              <a:t>MPI </a:t>
            </a:r>
            <a:r>
              <a:rPr lang="ru-RU" altLang="ru-RU" sz="1800" dirty="0">
                <a:latin typeface="Courier New" pitchFamily="49" charset="0"/>
              </a:rPr>
              <a:t>функций&gt;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b="1" dirty="0" err="1">
                <a:latin typeface="Courier New" pitchFamily="49" charset="0"/>
              </a:rPr>
              <a:t>MPI_Init</a:t>
            </a:r>
            <a:r>
              <a:rPr lang="en-US" altLang="ru-RU" sz="1800" dirty="0">
                <a:latin typeface="Courier New" pitchFamily="49" charset="0"/>
              </a:rPr>
              <a:t> ( &amp;</a:t>
            </a:r>
            <a:r>
              <a:rPr lang="en-US" altLang="ru-RU" sz="1800" dirty="0" err="1">
                <a:latin typeface="Courier New" pitchFamily="49" charset="0"/>
              </a:rPr>
              <a:t>agrc</a:t>
            </a:r>
            <a:r>
              <a:rPr lang="en-US" altLang="ru-RU" sz="1800" dirty="0">
                <a:latin typeface="Courier New" pitchFamily="49" charset="0"/>
              </a:rPr>
              <a:t>, &amp;</a:t>
            </a:r>
            <a:r>
              <a:rPr lang="en-US" altLang="ru-RU" sz="1800" dirty="0" err="1">
                <a:latin typeface="Courier New" pitchFamily="49" charset="0"/>
              </a:rPr>
              <a:t>argv</a:t>
            </a:r>
            <a:r>
              <a:rPr lang="en-US" altLang="ru-RU" sz="1800" dirty="0">
                <a:latin typeface="Courier New" pitchFamily="49" charset="0"/>
              </a:rPr>
              <a:t> );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 </a:t>
            </a:r>
            <a:r>
              <a:rPr lang="en-US" altLang="ru-RU" sz="1800" b="1" dirty="0" err="1">
                <a:latin typeface="Courier New" pitchFamily="49" charset="0"/>
              </a:rPr>
              <a:t>MPI_Comm_size</a:t>
            </a:r>
            <a:r>
              <a:rPr lang="en-US" altLang="ru-RU" sz="1800" dirty="0">
                <a:latin typeface="Courier New" pitchFamily="49" charset="0"/>
              </a:rPr>
              <a:t> ( MPI_COMM_WORLD, &amp;</a:t>
            </a:r>
            <a:r>
              <a:rPr lang="en-US" altLang="ru-RU" sz="1800" dirty="0" err="1">
                <a:latin typeface="Courier New" pitchFamily="49" charset="0"/>
              </a:rPr>
              <a:t>ProcNum</a:t>
            </a:r>
            <a:r>
              <a:rPr lang="en-US" altLang="ru-RU" sz="1800" dirty="0">
                <a:latin typeface="Courier New" pitchFamily="49" charset="0"/>
              </a:rPr>
              <a:t>);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 </a:t>
            </a:r>
            <a:r>
              <a:rPr lang="en-US" altLang="ru-RU" sz="1800" b="1" dirty="0" err="1">
                <a:latin typeface="Courier New" pitchFamily="49" charset="0"/>
              </a:rPr>
              <a:t>MPI_Comm_rank</a:t>
            </a:r>
            <a:r>
              <a:rPr lang="en-US" altLang="ru-RU" sz="1800" dirty="0">
                <a:latin typeface="Courier New" pitchFamily="49" charset="0"/>
              </a:rPr>
              <a:t> ( MPI_COMM_WORLD, &amp;</a:t>
            </a:r>
            <a:r>
              <a:rPr lang="en-US" altLang="ru-RU" sz="1800" dirty="0" err="1">
                <a:latin typeface="Courier New" pitchFamily="49" charset="0"/>
              </a:rPr>
              <a:t>ProcRank</a:t>
            </a:r>
            <a:r>
              <a:rPr lang="en-US" altLang="ru-RU" sz="1800" dirty="0">
                <a:latin typeface="Courier New" pitchFamily="49" charset="0"/>
              </a:rPr>
              <a:t>);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   </a:t>
            </a:r>
            <a:r>
              <a:rPr lang="ru-RU" altLang="ru-RU" sz="1800" dirty="0">
                <a:latin typeface="Courier New" pitchFamily="49" charset="0"/>
              </a:rPr>
              <a:t>&lt;программный код с использованием </a:t>
            </a:r>
            <a:r>
              <a:rPr lang="en-US" altLang="ru-RU" sz="1800" dirty="0">
                <a:latin typeface="Courier New" pitchFamily="49" charset="0"/>
              </a:rPr>
              <a:t>MPI</a:t>
            </a:r>
            <a:r>
              <a:rPr lang="ru-RU" altLang="ru-RU" sz="1800" dirty="0">
                <a:latin typeface="Courier New" pitchFamily="49" charset="0"/>
              </a:rPr>
              <a:t> функций &gt;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b="1" dirty="0">
                <a:latin typeface="Courier New" pitchFamily="49" charset="0"/>
              </a:rPr>
              <a:t>MPI</a:t>
            </a:r>
            <a:r>
              <a:rPr lang="ru-RU" altLang="ru-RU" sz="1800" b="1" dirty="0">
                <a:latin typeface="Courier New" pitchFamily="49" charset="0"/>
              </a:rPr>
              <a:t>_</a:t>
            </a:r>
            <a:r>
              <a:rPr lang="en-US" altLang="ru-RU" sz="1800" b="1" dirty="0">
                <a:latin typeface="Courier New" pitchFamily="49" charset="0"/>
              </a:rPr>
              <a:t>Finalize</a:t>
            </a:r>
            <a:r>
              <a:rPr lang="ru-RU" altLang="ru-RU" sz="1800" dirty="0">
                <a:latin typeface="Courier New" pitchFamily="49" charset="0"/>
              </a:rPr>
              <a:t>();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&lt;программный код без использования </a:t>
            </a:r>
            <a:r>
              <a:rPr lang="en-US" altLang="ru-RU" sz="1800" dirty="0">
                <a:latin typeface="Courier New" pitchFamily="49" charset="0"/>
              </a:rPr>
              <a:t>MPI</a:t>
            </a:r>
            <a:r>
              <a:rPr lang="ru-RU" altLang="ru-RU" sz="1800" dirty="0">
                <a:latin typeface="Courier New" pitchFamily="49" charset="0"/>
              </a:rPr>
              <a:t> функций &gt;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>
                <a:latin typeface="Courier New" pitchFamily="49" charset="0"/>
              </a:rPr>
              <a:t>return 0;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4710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51521" y="476673"/>
            <a:ext cx="8496944" cy="568917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38200" lvl="1" indent="-381000"/>
            <a:r>
              <a:rPr lang="ru-RU" altLang="ru-RU" dirty="0" smtClean="0"/>
              <a:t>Коммуникатор </a:t>
            </a:r>
            <a:r>
              <a:rPr lang="en-US" altLang="ru-RU" i="1" dirty="0" smtClean="0"/>
              <a:t>MPI</a:t>
            </a:r>
            <a:r>
              <a:rPr lang="ru-RU" altLang="ru-RU" i="1" dirty="0" smtClean="0"/>
              <a:t>_</a:t>
            </a:r>
            <a:r>
              <a:rPr lang="en-US" altLang="ru-RU" i="1" dirty="0" smtClean="0"/>
              <a:t>COMM</a:t>
            </a:r>
            <a:r>
              <a:rPr lang="ru-RU" altLang="ru-RU" i="1" dirty="0" smtClean="0"/>
              <a:t>_</a:t>
            </a:r>
            <a:r>
              <a:rPr lang="en-US" altLang="ru-RU" i="1" dirty="0" smtClean="0"/>
              <a:t>WORLD</a:t>
            </a:r>
            <a:r>
              <a:rPr lang="ru-RU" altLang="ru-RU" dirty="0" smtClean="0"/>
              <a:t> создается по умолчанию и представляет все процессы выполняемой параллельной программы;</a:t>
            </a:r>
          </a:p>
          <a:p>
            <a:pPr marL="838200" lvl="1" indent="-381000"/>
            <a:r>
              <a:rPr lang="ru-RU" altLang="ru-RU" dirty="0" smtClean="0"/>
              <a:t>Ранг, получаемый при помощи функции </a:t>
            </a:r>
            <a:r>
              <a:rPr lang="en-US" altLang="ru-RU" i="1" dirty="0" smtClean="0"/>
              <a:t>MPI</a:t>
            </a:r>
            <a:r>
              <a:rPr lang="ru-RU" altLang="ru-RU" i="1" dirty="0" smtClean="0"/>
              <a:t>_</a:t>
            </a:r>
            <a:r>
              <a:rPr lang="en-US" altLang="ru-RU" i="1" dirty="0" err="1" smtClean="0"/>
              <a:t>Comm</a:t>
            </a:r>
            <a:r>
              <a:rPr lang="ru-RU" altLang="ru-RU" i="1" dirty="0" smtClean="0"/>
              <a:t>_</a:t>
            </a:r>
            <a:r>
              <a:rPr lang="en-US" altLang="ru-RU" i="1" dirty="0" smtClean="0"/>
              <a:t>rank</a:t>
            </a:r>
            <a:r>
              <a:rPr lang="ru-RU" altLang="ru-RU" dirty="0" smtClean="0"/>
              <a:t>, является рангом процесса, выполнившего вызов этой функции, и, тем самым, переменная </a:t>
            </a:r>
            <a:r>
              <a:rPr lang="en-US" altLang="ru-RU" i="1" dirty="0" err="1" smtClean="0"/>
              <a:t>ProcRank</a:t>
            </a:r>
            <a:r>
              <a:rPr lang="en-US" altLang="ru-RU" i="1" dirty="0" smtClean="0"/>
              <a:t> </a:t>
            </a:r>
            <a:r>
              <a:rPr lang="ru-RU" altLang="ru-RU" dirty="0" smtClean="0"/>
              <a:t>будет принимать различные значения в разных процессах.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2748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79512" y="332657"/>
            <a:ext cx="8641903" cy="115212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38200" lvl="1" indent="-381000"/>
            <a:r>
              <a:rPr lang="ru-RU" altLang="ru-RU" sz="3200" dirty="0" smtClean="0"/>
              <a:t>Для </a:t>
            </a:r>
            <a:r>
              <a:rPr lang="ru-RU" altLang="ru-RU" sz="3200" i="1" dirty="0" smtClean="0"/>
              <a:t>передачи сообщения </a:t>
            </a:r>
            <a:r>
              <a:rPr lang="ru-RU" altLang="ru-RU" sz="3200" dirty="0" smtClean="0"/>
              <a:t>процесс-отправитель должен выполнить функцию:</a:t>
            </a:r>
            <a:endParaRPr lang="ru-RU" altLang="ru-RU" sz="3200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79512" y="2276872"/>
            <a:ext cx="8856984" cy="341632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MPI_Send</a:t>
            </a:r>
            <a:r>
              <a:rPr lang="en-US" altLang="ru-RU" sz="1800" dirty="0">
                <a:latin typeface="Courier New" pitchFamily="49" charset="0"/>
              </a:rPr>
              <a:t>(void *</a:t>
            </a:r>
            <a:r>
              <a:rPr lang="en-US" altLang="ru-RU" sz="1800" dirty="0" err="1">
                <a:latin typeface="Courier New" pitchFamily="49" charset="0"/>
              </a:rPr>
              <a:t>buf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count, </a:t>
            </a:r>
            <a:r>
              <a:rPr lang="en-US" altLang="ru-RU" sz="1800" dirty="0" err="1">
                <a:latin typeface="Courier New" pitchFamily="49" charset="0"/>
              </a:rPr>
              <a:t>MPI_Datatype</a:t>
            </a:r>
            <a:r>
              <a:rPr lang="en-US" altLang="ru-RU" sz="1800" dirty="0">
                <a:latin typeface="Courier New" pitchFamily="49" charset="0"/>
              </a:rPr>
              <a:t> type, 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dest</a:t>
            </a:r>
            <a:r>
              <a:rPr lang="en-US" altLang="ru-RU" sz="1800" dirty="0">
                <a:latin typeface="Courier New" pitchFamily="49" charset="0"/>
              </a:rPr>
              <a:t>,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tag, 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comm</a:t>
            </a:r>
            <a:r>
              <a:rPr lang="en-US" altLang="ru-RU" sz="1800" dirty="0">
                <a:latin typeface="Courier New" pitchFamily="49" charset="0"/>
              </a:rPr>
              <a:t>),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где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- </a:t>
            </a:r>
            <a:r>
              <a:rPr lang="en-US" altLang="ru-RU" sz="1800" b="1" dirty="0" err="1">
                <a:latin typeface="Courier New" pitchFamily="49" charset="0"/>
              </a:rPr>
              <a:t>buf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  – адрес буфера памяти, в котором располагаются </a:t>
            </a:r>
            <a:r>
              <a:rPr lang="ru-RU" altLang="ru-RU" sz="1800" dirty="0" smtClean="0">
                <a:latin typeface="Courier New" pitchFamily="49" charset="0"/>
              </a:rPr>
              <a:t>данные</a:t>
            </a:r>
            <a:r>
              <a:rPr lang="en-US" altLang="ru-RU" sz="1800" dirty="0" smtClean="0">
                <a:latin typeface="Courier New" pitchFamily="49" charset="0"/>
              </a:rPr>
              <a:t> </a:t>
            </a:r>
            <a:r>
              <a:rPr lang="ru-RU" altLang="ru-RU" sz="1800" dirty="0" smtClean="0">
                <a:latin typeface="Courier New" pitchFamily="49" charset="0"/>
              </a:rPr>
              <a:t>отправляемого </a:t>
            </a:r>
            <a:r>
              <a:rPr lang="ru-RU" altLang="ru-RU" sz="1800" dirty="0">
                <a:latin typeface="Courier New" pitchFamily="49" charset="0"/>
              </a:rPr>
              <a:t>сообщения,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- </a:t>
            </a:r>
            <a:r>
              <a:rPr lang="en-US" altLang="ru-RU" sz="1800" b="1" dirty="0">
                <a:latin typeface="Courier New" pitchFamily="49" charset="0"/>
              </a:rPr>
              <a:t>count</a:t>
            </a:r>
            <a:r>
              <a:rPr lang="ru-RU" altLang="ru-RU" sz="1800" dirty="0">
                <a:latin typeface="Courier New" pitchFamily="49" charset="0"/>
              </a:rPr>
              <a:t> – количество элементов данных в сообщении,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- </a:t>
            </a:r>
            <a:r>
              <a:rPr lang="en-US" altLang="ru-RU" sz="1800" b="1" dirty="0">
                <a:latin typeface="Courier New" pitchFamily="49" charset="0"/>
              </a:rPr>
              <a:t>type</a:t>
            </a:r>
            <a:r>
              <a:rPr lang="ru-RU" altLang="ru-RU" sz="1800" dirty="0">
                <a:latin typeface="Courier New" pitchFamily="49" charset="0"/>
              </a:rPr>
              <a:t>  - тип элементов данных пересылаемого сообщения,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- </a:t>
            </a:r>
            <a:r>
              <a:rPr lang="en-US" altLang="ru-RU" sz="1800" b="1" dirty="0" err="1">
                <a:latin typeface="Courier New" pitchFamily="49" charset="0"/>
              </a:rPr>
              <a:t>dest</a:t>
            </a:r>
            <a:r>
              <a:rPr lang="ru-RU" altLang="ru-RU" sz="1800" dirty="0">
                <a:latin typeface="Courier New" pitchFamily="49" charset="0"/>
              </a:rPr>
              <a:t>  - ранг процесса, которому отправляется сообщение,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- </a:t>
            </a:r>
            <a:r>
              <a:rPr lang="en-US" altLang="ru-RU" sz="1800" b="1" dirty="0">
                <a:latin typeface="Courier New" pitchFamily="49" charset="0"/>
              </a:rPr>
              <a:t>tag</a:t>
            </a:r>
            <a:r>
              <a:rPr lang="ru-RU" altLang="ru-RU" sz="1800" dirty="0">
                <a:latin typeface="Courier New" pitchFamily="49" charset="0"/>
              </a:rPr>
              <a:t>   - значение-тег, используемое для идентификации</a:t>
            </a:r>
            <a:br>
              <a:rPr lang="ru-RU" altLang="ru-RU" sz="1800" dirty="0">
                <a:latin typeface="Courier New" pitchFamily="49" charset="0"/>
              </a:rPr>
            </a:br>
            <a:r>
              <a:rPr lang="ru-RU" altLang="ru-RU" sz="1800" dirty="0">
                <a:latin typeface="Courier New" pitchFamily="49" charset="0"/>
              </a:rPr>
              <a:t>            сообщений,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- </a:t>
            </a:r>
            <a:r>
              <a:rPr lang="en-US" altLang="ru-RU" sz="1800" b="1" dirty="0" err="1">
                <a:latin typeface="Courier New" pitchFamily="49" charset="0"/>
              </a:rPr>
              <a:t>comm</a:t>
            </a:r>
            <a:r>
              <a:rPr lang="ru-RU" altLang="ru-RU" sz="1800" dirty="0">
                <a:latin typeface="Courier New" pitchFamily="49" charset="0"/>
              </a:rPr>
              <a:t>  - коммуникатор, в рамках которого выполняется </a:t>
            </a:r>
            <a:r>
              <a:rPr lang="ru-RU" altLang="ru-RU" sz="1800" dirty="0" smtClean="0">
                <a:latin typeface="Courier New" pitchFamily="49" charset="0"/>
              </a:rPr>
              <a:t>передача</a:t>
            </a:r>
            <a:r>
              <a:rPr lang="en-US" altLang="ru-RU" sz="1800" dirty="0" smtClean="0">
                <a:latin typeface="Courier New" pitchFamily="49" charset="0"/>
              </a:rPr>
              <a:t> </a:t>
            </a:r>
            <a:r>
              <a:rPr lang="ru-RU" altLang="ru-RU" sz="1800" dirty="0" smtClean="0">
                <a:latin typeface="Courier New" pitchFamily="49" charset="0"/>
              </a:rPr>
              <a:t>данных</a:t>
            </a:r>
            <a:r>
              <a:rPr lang="ru-RU" altLang="ru-RU" sz="1800" dirty="0">
                <a:latin typeface="Courier New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72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4233693"/>
              </p:ext>
            </p:extLst>
          </p:nvPr>
        </p:nvGraphicFramePr>
        <p:xfrm>
          <a:off x="4232275" y="1268413"/>
          <a:ext cx="4732213" cy="5065399"/>
        </p:xfrm>
        <a:graphic>
          <a:graphicData uri="http://schemas.openxmlformats.org/drawingml/2006/table">
            <a:tbl>
              <a:tblPr/>
              <a:tblGrid>
                <a:gridCol w="2366821"/>
                <a:gridCol w="2365392"/>
              </a:tblGrid>
              <a:tr h="3381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MPI_Datatype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C Datatype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  <a:tab pos="2970213" algn="ctr"/>
                          <a:tab pos="5940425" algn="r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MPI_BYTE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MPI_CHAR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signed char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MPI_DOUBLE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Double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MPI_FLOAT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Float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MPI_INT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  <a:tab pos="2970213" algn="ctr"/>
                          <a:tab pos="5940425" algn="r"/>
                        </a:tabLst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Int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MPI_LONG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Long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MPI_LONG_DOUBLE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long double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MPI_PACKED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MPI_SHORT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short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MPI_UNSIGNED_CHAR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unsigned char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MPI_UNSIGNED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unsigned int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MPI_UNSIGNED_LONG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unsigned long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MPI_UNSIGNED_SHORT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unsigned short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 Box 169"/>
          <p:cNvSpPr txBox="1">
            <a:spLocks noChangeArrowheads="1"/>
          </p:cNvSpPr>
          <p:nvPr/>
        </p:nvSpPr>
        <p:spPr bwMode="auto">
          <a:xfrm>
            <a:off x="539552" y="1268760"/>
            <a:ext cx="3455988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ru-RU" altLang="ru-RU" sz="2400" dirty="0"/>
              <a:t>Базовые типы данных MPI для алгоритмического языка </a:t>
            </a:r>
            <a:r>
              <a:rPr lang="en-US" altLang="ru-RU" sz="2400" dirty="0"/>
              <a:t>C</a:t>
            </a:r>
            <a:r>
              <a:rPr lang="ru-RU" altLang="ru-RU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02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0"/>
            <a:ext cx="9143999" cy="67413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ru-RU" altLang="ru-RU" dirty="0" smtClean="0"/>
              <a:t>Отправляемое сообщение определяется через указание блока памяти (</a:t>
            </a:r>
            <a:r>
              <a:rPr lang="ru-RU" altLang="ru-RU" i="1" dirty="0" smtClean="0"/>
              <a:t>буфера</a:t>
            </a:r>
            <a:r>
              <a:rPr lang="ru-RU" altLang="ru-RU" dirty="0" smtClean="0"/>
              <a:t>), в котором это сообщение располагается. Используемая для указания буфера триада </a:t>
            </a:r>
            <a:r>
              <a:rPr lang="en-US" altLang="ru-RU" dirty="0" smtClean="0"/>
              <a:t>(</a:t>
            </a:r>
            <a:r>
              <a:rPr lang="en-US" altLang="ru-RU" i="1" dirty="0" err="1" smtClean="0"/>
              <a:t>buf</a:t>
            </a:r>
            <a:r>
              <a:rPr lang="en-US" altLang="ru-RU" i="1" dirty="0" smtClean="0"/>
              <a:t>, count, type</a:t>
            </a:r>
            <a:r>
              <a:rPr lang="ru-RU" altLang="ru-RU" dirty="0" smtClean="0"/>
              <a:t>) входит в состав параметров практически всех функций передачи данных,</a:t>
            </a:r>
          </a:p>
          <a:p>
            <a:pPr marL="457200" lvl="1" indent="0">
              <a:buNone/>
            </a:pPr>
            <a:endParaRPr lang="en-US" altLang="ru-RU" dirty="0" smtClean="0"/>
          </a:p>
          <a:p>
            <a:pPr marL="457200" lvl="1" indent="0">
              <a:buNone/>
            </a:pPr>
            <a:r>
              <a:rPr lang="ru-RU" altLang="ru-RU" dirty="0" smtClean="0"/>
              <a:t>Процессы, между которыми выполняется передача данных, обязательно должны принадлежать коммуникатору, указываемому в функции </a:t>
            </a:r>
            <a:r>
              <a:rPr lang="en-US" altLang="ru-RU" i="1" dirty="0" smtClean="0"/>
              <a:t>MPI</a:t>
            </a:r>
            <a:r>
              <a:rPr lang="ru-RU" altLang="ru-RU" i="1" dirty="0" smtClean="0"/>
              <a:t>_</a:t>
            </a:r>
            <a:r>
              <a:rPr lang="en-US" altLang="ru-RU" i="1" dirty="0" smtClean="0"/>
              <a:t>Send</a:t>
            </a:r>
            <a:r>
              <a:rPr lang="ru-RU" altLang="ru-RU" dirty="0" smtClean="0"/>
              <a:t>,</a:t>
            </a:r>
          </a:p>
          <a:p>
            <a:pPr marL="457200" lvl="1" indent="0">
              <a:buNone/>
            </a:pPr>
            <a:endParaRPr lang="en-US" altLang="ru-RU" dirty="0" smtClean="0"/>
          </a:p>
          <a:p>
            <a:pPr marL="457200" lvl="1" indent="0">
              <a:buNone/>
            </a:pPr>
            <a:r>
              <a:rPr lang="ru-RU" altLang="ru-RU" dirty="0" smtClean="0"/>
              <a:t>Параметр </a:t>
            </a:r>
            <a:r>
              <a:rPr lang="en-US" altLang="ru-RU" i="1" dirty="0" smtClean="0"/>
              <a:t>tag</a:t>
            </a:r>
            <a:r>
              <a:rPr lang="en-US" altLang="ru-RU" dirty="0" smtClean="0"/>
              <a:t> </a:t>
            </a:r>
            <a:r>
              <a:rPr lang="ru-RU" altLang="ru-RU" dirty="0" smtClean="0"/>
              <a:t>используется только при необходимости различения передаваемых сообщений, в противном случае в качестве значения параметра может быть использовано произвольное целое число.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6719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" y="116633"/>
            <a:ext cx="8964488" cy="604921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ru-RU" altLang="ru-RU" sz="2800" dirty="0" smtClean="0"/>
              <a:t>Прием сообщений</a:t>
            </a:r>
          </a:p>
          <a:p>
            <a:pPr marL="838200" lvl="1" indent="-381000"/>
            <a:r>
              <a:rPr lang="ru-RU" altLang="ru-RU" dirty="0" smtClean="0"/>
              <a:t>Для </a:t>
            </a:r>
            <a:r>
              <a:rPr lang="ru-RU" altLang="ru-RU" i="1" dirty="0" smtClean="0"/>
              <a:t>приема сообщения </a:t>
            </a:r>
            <a:r>
              <a:rPr lang="ru-RU" altLang="ru-RU" dirty="0" smtClean="0"/>
              <a:t>процесс-получатель должен выполнить функцию:</a:t>
            </a:r>
            <a:endParaRPr lang="ru-RU" altLang="ru-RU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-1" y="2815374"/>
            <a:ext cx="9144001" cy="3693319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MPI_Recv</a:t>
            </a:r>
            <a:r>
              <a:rPr lang="en-US" altLang="ru-RU" sz="1800" dirty="0">
                <a:latin typeface="Courier New" pitchFamily="49" charset="0"/>
              </a:rPr>
              <a:t>(void *</a:t>
            </a:r>
            <a:r>
              <a:rPr lang="en-US" altLang="ru-RU" sz="1800" dirty="0" err="1">
                <a:latin typeface="Courier New" pitchFamily="49" charset="0"/>
              </a:rPr>
              <a:t>buf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count, </a:t>
            </a:r>
            <a:r>
              <a:rPr lang="en-US" altLang="ru-RU" sz="1800" dirty="0" err="1">
                <a:latin typeface="Courier New" pitchFamily="49" charset="0"/>
              </a:rPr>
              <a:t>MPI_Datatype</a:t>
            </a:r>
            <a:r>
              <a:rPr lang="en-US" altLang="ru-RU" sz="1800" dirty="0">
                <a:latin typeface="Courier New" pitchFamily="49" charset="0"/>
              </a:rPr>
              <a:t> type, 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source,int</a:t>
            </a:r>
            <a:r>
              <a:rPr lang="en-US" altLang="ru-RU" sz="1800" dirty="0">
                <a:latin typeface="Courier New" pitchFamily="49" charset="0"/>
              </a:rPr>
              <a:t> tag, 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comm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MPI_Status</a:t>
            </a:r>
            <a:r>
              <a:rPr lang="en-US" altLang="ru-RU" sz="1800" dirty="0">
                <a:latin typeface="Courier New" pitchFamily="49" charset="0"/>
              </a:rPr>
              <a:t> *status),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где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- </a:t>
            </a:r>
            <a:r>
              <a:rPr lang="en-US" altLang="ru-RU" sz="1800" b="1" dirty="0" err="1">
                <a:latin typeface="Courier New" pitchFamily="49" charset="0"/>
              </a:rPr>
              <a:t>buf</a:t>
            </a:r>
            <a:r>
              <a:rPr lang="ru-RU" altLang="ru-RU" sz="1800" b="1" dirty="0">
                <a:latin typeface="Courier New" pitchFamily="49" charset="0"/>
              </a:rPr>
              <a:t>, </a:t>
            </a:r>
            <a:r>
              <a:rPr lang="en-US" altLang="ru-RU" sz="1800" b="1" dirty="0">
                <a:latin typeface="Courier New" pitchFamily="49" charset="0"/>
              </a:rPr>
              <a:t>count</a:t>
            </a:r>
            <a:r>
              <a:rPr lang="ru-RU" altLang="ru-RU" sz="1800" b="1" dirty="0">
                <a:latin typeface="Courier New" pitchFamily="49" charset="0"/>
              </a:rPr>
              <a:t>, </a:t>
            </a:r>
            <a:r>
              <a:rPr lang="en-US" altLang="ru-RU" sz="1800" b="1" dirty="0">
                <a:latin typeface="Courier New" pitchFamily="49" charset="0"/>
              </a:rPr>
              <a:t>type</a:t>
            </a:r>
            <a:r>
              <a:rPr lang="ru-RU" altLang="ru-RU" sz="1800" dirty="0">
                <a:latin typeface="Courier New" pitchFamily="49" charset="0"/>
              </a:rPr>
              <a:t> – буфер памяти для приема сообщения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- </a:t>
            </a:r>
            <a:r>
              <a:rPr lang="en-US" altLang="ru-RU" sz="1800" b="1" dirty="0">
                <a:latin typeface="Courier New" pitchFamily="49" charset="0"/>
              </a:rPr>
              <a:t>source</a:t>
            </a:r>
            <a:r>
              <a:rPr lang="ru-RU" altLang="ru-RU" sz="1800" dirty="0">
                <a:latin typeface="Courier New" pitchFamily="49" charset="0"/>
              </a:rPr>
              <a:t> - ранг процесса, от которого должен быть выполнен прием</a:t>
            </a:r>
            <a:br>
              <a:rPr lang="ru-RU" altLang="ru-RU" sz="1800" dirty="0">
                <a:latin typeface="Courier New" pitchFamily="49" charset="0"/>
              </a:rPr>
            </a:br>
            <a:r>
              <a:rPr lang="ru-RU" altLang="ru-RU" sz="1800" dirty="0">
                <a:latin typeface="Courier New" pitchFamily="49" charset="0"/>
              </a:rPr>
              <a:t>             сообщения,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- </a:t>
            </a:r>
            <a:r>
              <a:rPr lang="en-US" altLang="ru-RU" sz="1800" b="1" dirty="0">
                <a:latin typeface="Courier New" pitchFamily="49" charset="0"/>
              </a:rPr>
              <a:t>tag</a:t>
            </a:r>
            <a:r>
              <a:rPr lang="ru-RU" altLang="ru-RU" sz="1800" dirty="0">
                <a:latin typeface="Courier New" pitchFamily="49" charset="0"/>
              </a:rPr>
              <a:t>    - тег сообщения, которое должно быть принято для</a:t>
            </a:r>
            <a:br>
              <a:rPr lang="ru-RU" altLang="ru-RU" sz="1800" dirty="0">
                <a:latin typeface="Courier New" pitchFamily="49" charset="0"/>
              </a:rPr>
            </a:br>
            <a:r>
              <a:rPr lang="ru-RU" altLang="ru-RU" sz="1800" dirty="0">
                <a:latin typeface="Courier New" pitchFamily="49" charset="0"/>
              </a:rPr>
              <a:t>             процесса,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- </a:t>
            </a:r>
            <a:r>
              <a:rPr lang="en-US" altLang="ru-RU" sz="1800" b="1" dirty="0" err="1">
                <a:latin typeface="Courier New" pitchFamily="49" charset="0"/>
              </a:rPr>
              <a:t>comm</a:t>
            </a:r>
            <a:r>
              <a:rPr lang="en-US" altLang="ru-RU" sz="1800" dirty="0">
                <a:latin typeface="Courier New" pitchFamily="49" charset="0"/>
              </a:rPr>
              <a:t>  </a:t>
            </a:r>
            <a:r>
              <a:rPr lang="ru-RU" altLang="ru-RU" sz="1800" dirty="0">
                <a:latin typeface="Courier New" pitchFamily="49" charset="0"/>
              </a:rPr>
              <a:t> - коммуникатор, в рамках которого выполняется передача</a:t>
            </a:r>
            <a:br>
              <a:rPr lang="ru-RU" altLang="ru-RU" sz="1800" dirty="0">
                <a:latin typeface="Courier New" pitchFamily="49" charset="0"/>
              </a:rPr>
            </a:br>
            <a:r>
              <a:rPr lang="ru-RU" altLang="ru-RU" sz="1800" dirty="0">
                <a:latin typeface="Courier New" pitchFamily="49" charset="0"/>
              </a:rPr>
              <a:t>             данных,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- </a:t>
            </a:r>
            <a:r>
              <a:rPr lang="en-US" altLang="ru-RU" sz="1800" b="1" dirty="0">
                <a:latin typeface="Courier New" pitchFamily="49" charset="0"/>
              </a:rPr>
              <a:t>status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– указатель на структуру данных с информацией о</a:t>
            </a:r>
            <a:br>
              <a:rPr lang="ru-RU" altLang="ru-RU" sz="1800" dirty="0">
                <a:latin typeface="Courier New" pitchFamily="49" charset="0"/>
              </a:rPr>
            </a:br>
            <a:r>
              <a:rPr lang="ru-RU" altLang="ru-RU" sz="1800" dirty="0">
                <a:latin typeface="Courier New" pitchFamily="49" charset="0"/>
              </a:rPr>
              <a:t>             результате выполнения операции приема данных.</a:t>
            </a:r>
          </a:p>
        </p:txBody>
      </p:sp>
    </p:spTree>
    <p:extLst>
      <p:ext uri="{BB962C8B-B14F-4D97-AF65-F5344CB8AC3E}">
        <p14:creationId xmlns:p14="http://schemas.microsoft.com/office/powerpoint/2010/main" val="383186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54417" y="0"/>
            <a:ext cx="9066213" cy="685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38200" lvl="1" indent="-381000"/>
            <a:r>
              <a:rPr lang="ru-RU" altLang="ru-RU" sz="2900" dirty="0" smtClean="0"/>
              <a:t>Буфер памяти должен быть достаточным для приема сообщения, а тип элементов передаваемого и принимаемого сообщения должны совпадать; при нехватке памяти часть сообщения будет потеряна и в коде завершения функции будет зафиксирована ошибка переполнения,</a:t>
            </a:r>
          </a:p>
          <a:p>
            <a:pPr marL="838200" lvl="1" indent="-381000"/>
            <a:r>
              <a:rPr lang="ru-RU" altLang="ru-RU" sz="2900" dirty="0" smtClean="0"/>
              <a:t>При необходимости приема сообщения от любого процесса-отправителя для параметра </a:t>
            </a:r>
            <a:r>
              <a:rPr lang="en-US" altLang="ru-RU" sz="2900" i="1" dirty="0" smtClean="0"/>
              <a:t>source</a:t>
            </a:r>
            <a:r>
              <a:rPr lang="en-US" altLang="ru-RU" sz="2900" dirty="0" smtClean="0"/>
              <a:t> </a:t>
            </a:r>
            <a:r>
              <a:rPr lang="ru-RU" altLang="ru-RU" sz="2900" dirty="0" smtClean="0"/>
              <a:t>может быть указано значение </a:t>
            </a:r>
            <a:r>
              <a:rPr lang="en-US" altLang="ru-RU" sz="2900" i="1" dirty="0" smtClean="0"/>
              <a:t>MPI</a:t>
            </a:r>
            <a:r>
              <a:rPr lang="ru-RU" altLang="ru-RU" sz="2900" i="1" dirty="0" smtClean="0"/>
              <a:t>_</a:t>
            </a:r>
            <a:r>
              <a:rPr lang="en-US" altLang="ru-RU" sz="2900" i="1" dirty="0" smtClean="0"/>
              <a:t>ANY</a:t>
            </a:r>
            <a:r>
              <a:rPr lang="ru-RU" altLang="ru-RU" sz="2900" i="1" dirty="0" smtClean="0"/>
              <a:t>_</a:t>
            </a:r>
            <a:r>
              <a:rPr lang="en-US" altLang="ru-RU" sz="2900" i="1" dirty="0" smtClean="0"/>
              <a:t>SOURCE</a:t>
            </a:r>
            <a:r>
              <a:rPr lang="ru-RU" altLang="ru-RU" sz="2900" dirty="0" smtClean="0"/>
              <a:t>,</a:t>
            </a:r>
          </a:p>
          <a:p>
            <a:pPr marL="838200" lvl="1" indent="-381000"/>
            <a:r>
              <a:rPr lang="ru-RU" altLang="ru-RU" sz="2900" dirty="0" smtClean="0"/>
              <a:t>При необходимости приема сообщения с любым тегом для параметра </a:t>
            </a:r>
            <a:r>
              <a:rPr lang="en-US" altLang="ru-RU" sz="2900" i="1" dirty="0" smtClean="0"/>
              <a:t>tag</a:t>
            </a:r>
            <a:r>
              <a:rPr lang="en-US" altLang="ru-RU" sz="2900" dirty="0" smtClean="0"/>
              <a:t> </a:t>
            </a:r>
            <a:r>
              <a:rPr lang="ru-RU" altLang="ru-RU" sz="2900" dirty="0" smtClean="0"/>
              <a:t>может быть указано значение </a:t>
            </a:r>
            <a:r>
              <a:rPr lang="en-US" altLang="ru-RU" sz="2900" i="1" dirty="0" smtClean="0"/>
              <a:t>MPI</a:t>
            </a:r>
            <a:r>
              <a:rPr lang="ru-RU" altLang="ru-RU" sz="2900" i="1" dirty="0" smtClean="0"/>
              <a:t>_</a:t>
            </a:r>
            <a:r>
              <a:rPr lang="en-US" altLang="ru-RU" sz="2900" i="1" dirty="0" smtClean="0"/>
              <a:t>ANY</a:t>
            </a:r>
            <a:r>
              <a:rPr lang="ru-RU" altLang="ru-RU" sz="2900" i="1" dirty="0" smtClean="0"/>
              <a:t>_</a:t>
            </a:r>
            <a:r>
              <a:rPr lang="en-US" altLang="ru-RU" sz="2900" i="1" dirty="0" smtClean="0"/>
              <a:t>TAG</a:t>
            </a:r>
            <a:r>
              <a:rPr lang="ru-RU" altLang="ru-RU" sz="2900" dirty="0" smtClean="0"/>
              <a:t>,</a:t>
            </a:r>
            <a:endParaRPr lang="ru-RU" altLang="ru-RU" sz="2900" dirty="0"/>
          </a:p>
        </p:txBody>
      </p:sp>
    </p:spTree>
    <p:extLst>
      <p:ext uri="{BB962C8B-B14F-4D97-AF65-F5344CB8AC3E}">
        <p14:creationId xmlns:p14="http://schemas.microsoft.com/office/powerpoint/2010/main" val="217809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" y="332657"/>
            <a:ext cx="9036496" cy="583319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Wingdings" pitchFamily="2" charset="2"/>
              <a:buNone/>
            </a:pPr>
            <a:endParaRPr lang="en-US" altLang="ru-RU" sz="2800" b="1" dirty="0" smtClean="0"/>
          </a:p>
          <a:p>
            <a:pPr marL="838200" lvl="1" indent="-381000"/>
            <a:r>
              <a:rPr lang="ru-RU" altLang="ru-RU" dirty="0" smtClean="0"/>
              <a:t>Параметр </a:t>
            </a:r>
            <a:r>
              <a:rPr lang="en-US" altLang="ru-RU" i="1" dirty="0" smtClean="0"/>
              <a:t>status </a:t>
            </a:r>
            <a:r>
              <a:rPr lang="ru-RU" altLang="ru-RU" dirty="0" smtClean="0"/>
              <a:t>позволяет определить ряд характеристик принятого сообщения:</a:t>
            </a:r>
          </a:p>
          <a:p>
            <a:pPr marL="838200" lvl="1" indent="-381000"/>
            <a:endParaRPr lang="ru-RU" altLang="ru-RU" sz="2400" dirty="0" smtClean="0"/>
          </a:p>
          <a:p>
            <a:pPr marL="838200" lvl="1" indent="-381000"/>
            <a:endParaRPr lang="ru-RU" altLang="ru-RU" sz="2400" dirty="0" smtClean="0"/>
          </a:p>
          <a:p>
            <a:pPr marL="838200" lvl="1" indent="-381000">
              <a:buFontTx/>
              <a:buNone/>
            </a:pPr>
            <a:r>
              <a:rPr lang="ru-RU" altLang="ru-RU" sz="2400" dirty="0" smtClean="0"/>
              <a:t>	</a:t>
            </a:r>
            <a:endParaRPr lang="en-US" altLang="ru-RU" sz="2400" dirty="0" smtClean="0"/>
          </a:p>
          <a:p>
            <a:pPr marL="838200" lvl="1" indent="-381000">
              <a:buFontTx/>
              <a:buNone/>
            </a:pPr>
            <a:endParaRPr lang="en-US" altLang="ru-RU" sz="2400" dirty="0"/>
          </a:p>
          <a:p>
            <a:pPr marL="838200" lvl="1" indent="-381000">
              <a:buFontTx/>
              <a:buNone/>
            </a:pPr>
            <a:r>
              <a:rPr lang="ru-RU" altLang="ru-RU" dirty="0" smtClean="0"/>
              <a:t>Функция</a:t>
            </a:r>
          </a:p>
          <a:p>
            <a:pPr marL="838200" lvl="1" indent="-381000"/>
            <a:endParaRPr lang="en-US" altLang="ru-RU" dirty="0" smtClean="0"/>
          </a:p>
          <a:p>
            <a:pPr marL="838200" lvl="1" indent="-381000"/>
            <a:endParaRPr lang="ru-RU" altLang="ru-RU" dirty="0" smtClean="0"/>
          </a:p>
          <a:p>
            <a:pPr marL="838200" lvl="1" indent="-381000">
              <a:buFontTx/>
              <a:buNone/>
            </a:pPr>
            <a:r>
              <a:rPr lang="ru-RU" altLang="ru-RU" dirty="0" smtClean="0"/>
              <a:t>	возвращает в переменной </a:t>
            </a:r>
            <a:r>
              <a:rPr lang="en-US" altLang="ru-RU" i="1" dirty="0" smtClean="0"/>
              <a:t>count </a:t>
            </a:r>
            <a:r>
              <a:rPr lang="ru-RU" altLang="ru-RU" dirty="0" smtClean="0"/>
              <a:t>количество элементов типа </a:t>
            </a:r>
            <a:r>
              <a:rPr lang="en-US" altLang="ru-RU" i="1" dirty="0" smtClean="0"/>
              <a:t>type</a:t>
            </a:r>
            <a:r>
              <a:rPr lang="en-US" altLang="ru-RU" dirty="0" smtClean="0"/>
              <a:t> </a:t>
            </a:r>
            <a:r>
              <a:rPr lang="ru-RU" altLang="ru-RU" dirty="0" smtClean="0"/>
              <a:t>в принятом сообщении. </a:t>
            </a:r>
            <a:endParaRPr lang="ru-RU" altLang="ru-RU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5458" y="2602923"/>
            <a:ext cx="9569884" cy="646331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-"/>
            </a:pPr>
            <a:r>
              <a:rPr lang="en-US" altLang="ru-RU" sz="1800" dirty="0">
                <a:latin typeface="Courier New" pitchFamily="49" charset="0"/>
              </a:rPr>
              <a:t>status</a:t>
            </a:r>
            <a:r>
              <a:rPr lang="ru-RU" altLang="ru-RU" sz="1800" dirty="0">
                <a:latin typeface="Courier New" pitchFamily="49" charset="0"/>
              </a:rPr>
              <a:t>.</a:t>
            </a:r>
            <a:r>
              <a:rPr lang="en-US" altLang="ru-RU" sz="1800" dirty="0">
                <a:latin typeface="Courier New" pitchFamily="49" charset="0"/>
              </a:rPr>
              <a:t>MPI</a:t>
            </a:r>
            <a:r>
              <a:rPr lang="ru-RU" altLang="ru-RU" sz="1800" dirty="0">
                <a:latin typeface="Courier New" pitchFamily="49" charset="0"/>
              </a:rPr>
              <a:t>_</a:t>
            </a:r>
            <a:r>
              <a:rPr lang="en-US" altLang="ru-RU" sz="1800" dirty="0">
                <a:latin typeface="Courier New" pitchFamily="49" charset="0"/>
              </a:rPr>
              <a:t>SOURCE</a:t>
            </a:r>
            <a:r>
              <a:rPr lang="ru-RU" altLang="ru-RU" sz="1800" dirty="0">
                <a:latin typeface="Courier New" pitchFamily="49" charset="0"/>
              </a:rPr>
              <a:t> – ранг процесса-отправителя принятого сообщения,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</a:t>
            </a:r>
            <a:r>
              <a:rPr lang="en-US" altLang="ru-RU" sz="1800" dirty="0">
                <a:latin typeface="Courier New" pitchFamily="49" charset="0"/>
              </a:rPr>
              <a:t>status</a:t>
            </a:r>
            <a:r>
              <a:rPr lang="ru-RU" altLang="ru-RU" sz="1800" dirty="0">
                <a:latin typeface="Courier New" pitchFamily="49" charset="0"/>
              </a:rPr>
              <a:t>.</a:t>
            </a:r>
            <a:r>
              <a:rPr lang="en-US" altLang="ru-RU" sz="1800" dirty="0">
                <a:latin typeface="Courier New" pitchFamily="49" charset="0"/>
              </a:rPr>
              <a:t>MPI</a:t>
            </a:r>
            <a:r>
              <a:rPr lang="ru-RU" altLang="ru-RU" sz="1800" dirty="0">
                <a:latin typeface="Courier New" pitchFamily="49" charset="0"/>
              </a:rPr>
              <a:t>_</a:t>
            </a:r>
            <a:r>
              <a:rPr lang="en-US" altLang="ru-RU" sz="1800" dirty="0">
                <a:latin typeface="Courier New" pitchFamily="49" charset="0"/>
              </a:rPr>
              <a:t>TAG</a:t>
            </a:r>
            <a:r>
              <a:rPr lang="ru-RU" altLang="ru-RU" sz="1800" dirty="0">
                <a:latin typeface="Courier New" pitchFamily="49" charset="0"/>
              </a:rPr>
              <a:t>    - тег принятого сообщения.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89246" y="4499828"/>
            <a:ext cx="9569884" cy="36933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MPI_Get_count</a:t>
            </a:r>
            <a:r>
              <a:rPr lang="en-US" altLang="ru-RU" sz="1800" dirty="0">
                <a:latin typeface="Courier New" pitchFamily="49" charset="0"/>
              </a:rPr>
              <a:t>(</a:t>
            </a:r>
            <a:r>
              <a:rPr lang="en-US" altLang="ru-RU" sz="1800" dirty="0" err="1">
                <a:latin typeface="Courier New" pitchFamily="49" charset="0"/>
              </a:rPr>
              <a:t>MPI_Status</a:t>
            </a:r>
            <a:r>
              <a:rPr lang="en-US" altLang="ru-RU" sz="1800" dirty="0">
                <a:latin typeface="Courier New" pitchFamily="49" charset="0"/>
              </a:rPr>
              <a:t> *status, </a:t>
            </a:r>
            <a:r>
              <a:rPr lang="en-US" altLang="ru-RU" sz="1800" dirty="0" err="1">
                <a:latin typeface="Courier New" pitchFamily="49" charset="0"/>
              </a:rPr>
              <a:t>MPI_Datatype</a:t>
            </a:r>
            <a:r>
              <a:rPr lang="en-US" altLang="ru-RU" sz="1800" dirty="0">
                <a:latin typeface="Courier New" pitchFamily="49" charset="0"/>
              </a:rPr>
              <a:t> type,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*count</a:t>
            </a:r>
            <a:r>
              <a:rPr lang="ru-RU" altLang="ru-RU" sz="1800" dirty="0">
                <a:latin typeface="Courier New" pitchFamily="49" charset="0"/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388004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548681"/>
            <a:ext cx="9143999" cy="561717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itchFamily="2" charset="2"/>
              <a:buNone/>
            </a:pPr>
            <a:r>
              <a:rPr lang="ru-RU" altLang="ru-RU" dirty="0" smtClean="0"/>
              <a:t>Функция </a:t>
            </a:r>
            <a:r>
              <a:rPr lang="ru-RU" altLang="ru-RU" i="1" dirty="0" smtClean="0"/>
              <a:t>MPI_</a:t>
            </a:r>
            <a:r>
              <a:rPr lang="en-US" altLang="ru-RU" i="1" dirty="0" err="1" smtClean="0"/>
              <a:t>Recv</a:t>
            </a:r>
            <a:r>
              <a:rPr lang="ru-RU" altLang="ru-RU" dirty="0" smtClean="0"/>
              <a:t> является </a:t>
            </a:r>
            <a:r>
              <a:rPr lang="ru-RU" altLang="ru-RU" i="1" dirty="0" smtClean="0"/>
              <a:t>блокирующей</a:t>
            </a:r>
            <a:r>
              <a:rPr lang="ru-RU" altLang="ru-RU" dirty="0" smtClean="0"/>
              <a:t> для процесса-получателя, т.е. его выполнение приостанавливается до завершения работы функции. </a:t>
            </a:r>
            <a:endParaRPr lang="en-US" altLang="ru-RU" dirty="0" smtClean="0"/>
          </a:p>
          <a:p>
            <a:pPr marL="457200" indent="-457200">
              <a:buFont typeface="Wingdings" pitchFamily="2" charset="2"/>
              <a:buNone/>
            </a:pPr>
            <a:r>
              <a:rPr lang="ru-RU" altLang="ru-RU" dirty="0" smtClean="0"/>
              <a:t>Таким образом, если по каким-то причинам ожидаемое для приема сообщение будет отсутствовать, выполнение параллельной программы будет блокировано.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88773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" y="332656"/>
            <a:ext cx="9144000" cy="50752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lnSpc>
                <a:spcPct val="60000"/>
              </a:lnSpc>
            </a:pPr>
            <a:r>
              <a:rPr lang="ru-RU" altLang="ru-RU" sz="2200" dirty="0" smtClean="0"/>
              <a:t>Первая параллельная программа с использованием MPI…</a:t>
            </a:r>
          </a:p>
          <a:p>
            <a:pPr marL="355600" indent="-355600">
              <a:buFont typeface="Wingdings" pitchFamily="2" charset="2"/>
              <a:buNone/>
            </a:pPr>
            <a:endParaRPr lang="en-US" altLang="ru-RU" sz="800" dirty="0" smtClean="0"/>
          </a:p>
          <a:p>
            <a:pPr marL="355600" indent="-355600">
              <a:lnSpc>
                <a:spcPct val="6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#</a:t>
            </a:r>
            <a:r>
              <a:rPr lang="ru-RU" altLang="ru-RU" sz="2000" dirty="0" err="1" smtClean="0">
                <a:latin typeface="Courier New" pitchFamily="49" charset="0"/>
              </a:rPr>
              <a:t>include</a:t>
            </a:r>
            <a:r>
              <a:rPr lang="ru-RU" altLang="ru-RU" sz="2000" dirty="0" smtClean="0">
                <a:latin typeface="Courier New" pitchFamily="49" charset="0"/>
              </a:rPr>
              <a:t> " </a:t>
            </a:r>
            <a:r>
              <a:rPr lang="ru-RU" altLang="ru-RU" sz="2000" dirty="0" err="1" smtClean="0">
                <a:latin typeface="Courier New" pitchFamily="49" charset="0"/>
              </a:rPr>
              <a:t>mpi.h</a:t>
            </a:r>
            <a:r>
              <a:rPr lang="ru-RU" altLang="ru-RU" sz="2000" dirty="0" smtClean="0">
                <a:latin typeface="Courier New" pitchFamily="49" charset="0"/>
              </a:rPr>
              <a:t> " 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err="1" smtClean="0">
                <a:latin typeface="Courier New" pitchFamily="49" charset="0"/>
              </a:rPr>
              <a:t>int</a:t>
            </a:r>
            <a:r>
              <a:rPr lang="ru-RU" altLang="ru-RU" sz="2000" dirty="0" smtClean="0">
                <a:latin typeface="Courier New" pitchFamily="49" charset="0"/>
              </a:rPr>
              <a:t> </a:t>
            </a:r>
            <a:r>
              <a:rPr lang="ru-RU" altLang="ru-RU" sz="2000" dirty="0" err="1" smtClean="0">
                <a:latin typeface="Courier New" pitchFamily="49" charset="0"/>
              </a:rPr>
              <a:t>main</a:t>
            </a:r>
            <a:r>
              <a:rPr lang="ru-RU" altLang="ru-RU" sz="2000" dirty="0" smtClean="0">
                <a:latin typeface="Courier New" pitchFamily="49" charset="0"/>
              </a:rPr>
              <a:t>(</a:t>
            </a:r>
            <a:r>
              <a:rPr lang="ru-RU" altLang="ru-RU" sz="2000" dirty="0" err="1" smtClean="0">
                <a:latin typeface="Courier New" pitchFamily="49" charset="0"/>
              </a:rPr>
              <a:t>int</a:t>
            </a:r>
            <a:r>
              <a:rPr lang="ru-RU" altLang="ru-RU" sz="2000" dirty="0" smtClean="0">
                <a:latin typeface="Courier New" pitchFamily="49" charset="0"/>
              </a:rPr>
              <a:t> </a:t>
            </a:r>
            <a:r>
              <a:rPr lang="ru-RU" altLang="ru-RU" sz="2000" dirty="0" err="1" smtClean="0">
                <a:latin typeface="Courier New" pitchFamily="49" charset="0"/>
              </a:rPr>
              <a:t>argc</a:t>
            </a:r>
            <a:r>
              <a:rPr lang="ru-RU" altLang="ru-RU" sz="2000" dirty="0" smtClean="0">
                <a:latin typeface="Courier New" pitchFamily="49" charset="0"/>
              </a:rPr>
              <a:t>, </a:t>
            </a:r>
            <a:r>
              <a:rPr lang="ru-RU" altLang="ru-RU" sz="2000" dirty="0" err="1" smtClean="0">
                <a:latin typeface="Courier New" pitchFamily="49" charset="0"/>
              </a:rPr>
              <a:t>char</a:t>
            </a:r>
            <a:r>
              <a:rPr lang="ru-RU" altLang="ru-RU" sz="2000" dirty="0" smtClean="0">
                <a:latin typeface="Courier New" pitchFamily="49" charset="0"/>
              </a:rPr>
              <a:t>* </a:t>
            </a:r>
            <a:r>
              <a:rPr lang="ru-RU" altLang="ru-RU" sz="2000" dirty="0" err="1" smtClean="0">
                <a:latin typeface="Courier New" pitchFamily="49" charset="0"/>
              </a:rPr>
              <a:t>argv</a:t>
            </a:r>
            <a:r>
              <a:rPr lang="ru-RU" altLang="ru-RU" sz="2000" dirty="0" smtClean="0">
                <a:latin typeface="Courier New" pitchFamily="49" charset="0"/>
              </a:rPr>
              <a:t>[]) { 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  </a:t>
            </a:r>
            <a:r>
              <a:rPr lang="ru-RU" altLang="ru-RU" sz="2000" dirty="0" err="1" smtClean="0">
                <a:latin typeface="Courier New" pitchFamily="49" charset="0"/>
              </a:rPr>
              <a:t>int</a:t>
            </a:r>
            <a:r>
              <a:rPr lang="ru-RU" altLang="ru-RU" sz="2000" dirty="0" smtClean="0">
                <a:latin typeface="Courier New" pitchFamily="49" charset="0"/>
              </a:rPr>
              <a:t> </a:t>
            </a:r>
            <a:r>
              <a:rPr lang="ru-RU" altLang="ru-RU" sz="2000" dirty="0" err="1" smtClean="0">
                <a:latin typeface="Courier New" pitchFamily="49" charset="0"/>
              </a:rPr>
              <a:t>ProcNum</a:t>
            </a:r>
            <a:r>
              <a:rPr lang="ru-RU" altLang="ru-RU" sz="2000" dirty="0" smtClean="0">
                <a:latin typeface="Courier New" pitchFamily="49" charset="0"/>
              </a:rPr>
              <a:t>, </a:t>
            </a:r>
            <a:r>
              <a:rPr lang="ru-RU" altLang="ru-RU" sz="2000" dirty="0" err="1" smtClean="0">
                <a:latin typeface="Courier New" pitchFamily="49" charset="0"/>
              </a:rPr>
              <a:t>ProcRank</a:t>
            </a:r>
            <a:r>
              <a:rPr lang="ru-RU" altLang="ru-RU" sz="2000" dirty="0" smtClean="0">
                <a:latin typeface="Courier New" pitchFamily="49" charset="0"/>
              </a:rPr>
              <a:t>, </a:t>
            </a:r>
            <a:r>
              <a:rPr lang="ru-RU" altLang="ru-RU" sz="2000" dirty="0" err="1" smtClean="0">
                <a:latin typeface="Courier New" pitchFamily="49" charset="0"/>
              </a:rPr>
              <a:t>RecvRank</a:t>
            </a:r>
            <a:r>
              <a:rPr lang="ru-RU" altLang="ru-RU" sz="2000" dirty="0" smtClean="0">
                <a:latin typeface="Courier New" pitchFamily="49" charset="0"/>
              </a:rPr>
              <a:t>; 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  </a:t>
            </a:r>
            <a:r>
              <a:rPr lang="ru-RU" altLang="ru-RU" sz="2000" dirty="0" err="1" smtClean="0">
                <a:latin typeface="Courier New" pitchFamily="49" charset="0"/>
              </a:rPr>
              <a:t>MPI_Status</a:t>
            </a:r>
            <a:r>
              <a:rPr lang="ru-RU" altLang="ru-RU" sz="2000" dirty="0" smtClean="0">
                <a:latin typeface="Courier New" pitchFamily="49" charset="0"/>
              </a:rPr>
              <a:t> </a:t>
            </a:r>
            <a:r>
              <a:rPr lang="ru-RU" altLang="ru-RU" sz="2000" dirty="0" err="1" smtClean="0">
                <a:latin typeface="Courier New" pitchFamily="49" charset="0"/>
              </a:rPr>
              <a:t>Status</a:t>
            </a:r>
            <a:r>
              <a:rPr lang="ru-RU" altLang="ru-RU" sz="2000" dirty="0" smtClean="0">
                <a:latin typeface="Courier New" pitchFamily="49" charset="0"/>
              </a:rPr>
              <a:t>; </a:t>
            </a:r>
            <a:r>
              <a:rPr lang="ru-RU" altLang="ru-RU" sz="2000" dirty="0" err="1" smtClean="0">
                <a:latin typeface="Courier New" pitchFamily="49" charset="0"/>
              </a:rPr>
              <a:t>MPI_Init</a:t>
            </a:r>
            <a:r>
              <a:rPr lang="ru-RU" altLang="ru-RU" sz="2000" dirty="0" smtClean="0">
                <a:latin typeface="Courier New" pitchFamily="49" charset="0"/>
              </a:rPr>
              <a:t>(&amp;</a:t>
            </a:r>
            <a:r>
              <a:rPr lang="ru-RU" altLang="ru-RU" sz="2000" dirty="0" err="1" smtClean="0">
                <a:latin typeface="Courier New" pitchFamily="49" charset="0"/>
              </a:rPr>
              <a:t>argc</a:t>
            </a:r>
            <a:r>
              <a:rPr lang="ru-RU" altLang="ru-RU" sz="2000" dirty="0" smtClean="0">
                <a:latin typeface="Courier New" pitchFamily="49" charset="0"/>
              </a:rPr>
              <a:t>, &amp;</a:t>
            </a:r>
            <a:r>
              <a:rPr lang="ru-RU" altLang="ru-RU" sz="2000" dirty="0" err="1" smtClean="0">
                <a:latin typeface="Courier New" pitchFamily="49" charset="0"/>
              </a:rPr>
              <a:t>argv</a:t>
            </a:r>
            <a:r>
              <a:rPr lang="ru-RU" altLang="ru-RU" sz="2000" dirty="0" smtClean="0">
                <a:latin typeface="Courier New" pitchFamily="49" charset="0"/>
              </a:rPr>
              <a:t>);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  </a:t>
            </a:r>
            <a:r>
              <a:rPr lang="ru-RU" altLang="ru-RU" sz="2000" dirty="0" err="1" smtClean="0">
                <a:latin typeface="Courier New" pitchFamily="49" charset="0"/>
              </a:rPr>
              <a:t>MPI_Comm_size</a:t>
            </a:r>
            <a:r>
              <a:rPr lang="ru-RU" altLang="ru-RU" sz="2000" dirty="0" smtClean="0">
                <a:latin typeface="Courier New" pitchFamily="49" charset="0"/>
              </a:rPr>
              <a:t>(MPI_COMM_WORLD, &amp;</a:t>
            </a:r>
            <a:r>
              <a:rPr lang="ru-RU" altLang="ru-RU" sz="2000" dirty="0" err="1" smtClean="0">
                <a:latin typeface="Courier New" pitchFamily="49" charset="0"/>
              </a:rPr>
              <a:t>ProcNum</a:t>
            </a:r>
            <a:r>
              <a:rPr lang="ru-RU" altLang="ru-RU" sz="2000" dirty="0" smtClean="0">
                <a:latin typeface="Courier New" pitchFamily="49" charset="0"/>
              </a:rPr>
              <a:t>);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  </a:t>
            </a:r>
            <a:r>
              <a:rPr lang="ru-RU" altLang="ru-RU" sz="2000" dirty="0" err="1" smtClean="0">
                <a:latin typeface="Courier New" pitchFamily="49" charset="0"/>
              </a:rPr>
              <a:t>MPI_Comm_rank</a:t>
            </a:r>
            <a:r>
              <a:rPr lang="ru-RU" altLang="ru-RU" sz="2000" dirty="0" smtClean="0">
                <a:latin typeface="Courier New" pitchFamily="49" charset="0"/>
              </a:rPr>
              <a:t>(MPI_COMM_WORLD, &amp;</a:t>
            </a:r>
            <a:r>
              <a:rPr lang="ru-RU" altLang="ru-RU" sz="2000" dirty="0" err="1" smtClean="0">
                <a:latin typeface="Courier New" pitchFamily="49" charset="0"/>
              </a:rPr>
              <a:t>ProcRank</a:t>
            </a:r>
            <a:r>
              <a:rPr lang="ru-RU" altLang="ru-RU" sz="2000" dirty="0" smtClean="0">
                <a:latin typeface="Courier New" pitchFamily="49" charset="0"/>
              </a:rPr>
              <a:t>); 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  </a:t>
            </a:r>
            <a:r>
              <a:rPr lang="ru-RU" altLang="ru-RU" sz="2000" dirty="0" err="1" smtClean="0">
                <a:latin typeface="Courier New" pitchFamily="49" charset="0"/>
              </a:rPr>
              <a:t>if</a:t>
            </a:r>
            <a:r>
              <a:rPr lang="ru-RU" altLang="ru-RU" sz="2000" dirty="0" smtClean="0">
                <a:latin typeface="Courier New" pitchFamily="49" charset="0"/>
              </a:rPr>
              <a:t> ( </a:t>
            </a:r>
            <a:r>
              <a:rPr lang="ru-RU" altLang="ru-RU" sz="2000" dirty="0" err="1" smtClean="0">
                <a:latin typeface="Courier New" pitchFamily="49" charset="0"/>
              </a:rPr>
              <a:t>ProcRank</a:t>
            </a:r>
            <a:r>
              <a:rPr lang="ru-RU" altLang="ru-RU" sz="2000" dirty="0" smtClean="0">
                <a:latin typeface="Courier New" pitchFamily="49" charset="0"/>
              </a:rPr>
              <a:t> == 0 ) { // Действия для процесса 0 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     </a:t>
            </a:r>
            <a:r>
              <a:rPr lang="ru-RU" altLang="ru-RU" sz="2000" dirty="0" err="1" smtClean="0">
                <a:latin typeface="Courier New" pitchFamily="49" charset="0"/>
              </a:rPr>
              <a:t>printf</a:t>
            </a:r>
            <a:r>
              <a:rPr lang="ru-RU" altLang="ru-RU" sz="2000" dirty="0" smtClean="0">
                <a:latin typeface="Courier New" pitchFamily="49" charset="0"/>
              </a:rPr>
              <a:t> ("\n </a:t>
            </a:r>
            <a:r>
              <a:rPr lang="ru-RU" altLang="ru-RU" sz="2000" dirty="0" err="1" smtClean="0">
                <a:latin typeface="Courier New" pitchFamily="49" charset="0"/>
              </a:rPr>
              <a:t>Hello</a:t>
            </a:r>
            <a:r>
              <a:rPr lang="ru-RU" altLang="ru-RU" sz="2000" dirty="0" smtClean="0">
                <a:latin typeface="Courier New" pitchFamily="49" charset="0"/>
              </a:rPr>
              <a:t> </a:t>
            </a:r>
            <a:r>
              <a:rPr lang="ru-RU" altLang="ru-RU" sz="2000" dirty="0" err="1" smtClean="0">
                <a:latin typeface="Courier New" pitchFamily="49" charset="0"/>
              </a:rPr>
              <a:t>from</a:t>
            </a:r>
            <a:r>
              <a:rPr lang="ru-RU" altLang="ru-RU" sz="2000" dirty="0" smtClean="0">
                <a:latin typeface="Courier New" pitchFamily="49" charset="0"/>
              </a:rPr>
              <a:t> </a:t>
            </a:r>
            <a:r>
              <a:rPr lang="ru-RU" altLang="ru-RU" sz="2000" dirty="0" err="1" smtClean="0">
                <a:latin typeface="Courier New" pitchFamily="49" charset="0"/>
              </a:rPr>
              <a:t>process</a:t>
            </a:r>
            <a:r>
              <a:rPr lang="ru-RU" altLang="ru-RU" sz="2000" dirty="0" smtClean="0">
                <a:latin typeface="Courier New" pitchFamily="49" charset="0"/>
              </a:rPr>
              <a:t> %3d", </a:t>
            </a:r>
            <a:r>
              <a:rPr lang="ru-RU" altLang="ru-RU" sz="2000" dirty="0" err="1" smtClean="0">
                <a:latin typeface="Courier New" pitchFamily="49" charset="0"/>
              </a:rPr>
              <a:t>ProcRank</a:t>
            </a:r>
            <a:r>
              <a:rPr lang="ru-RU" altLang="ru-RU" sz="2000" dirty="0" smtClean="0">
                <a:latin typeface="Courier New" pitchFamily="49" charset="0"/>
              </a:rPr>
              <a:t>); 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     </a:t>
            </a:r>
            <a:r>
              <a:rPr lang="ru-RU" altLang="ru-RU" sz="2000" dirty="0" err="1" smtClean="0">
                <a:latin typeface="Courier New" pitchFamily="49" charset="0"/>
              </a:rPr>
              <a:t>for</a:t>
            </a:r>
            <a:r>
              <a:rPr lang="ru-RU" altLang="ru-RU" sz="2000" dirty="0" smtClean="0">
                <a:latin typeface="Courier New" pitchFamily="49" charset="0"/>
              </a:rPr>
              <a:t> ( </a:t>
            </a:r>
            <a:r>
              <a:rPr lang="ru-RU" altLang="ru-RU" sz="2000" dirty="0" err="1" smtClean="0">
                <a:latin typeface="Courier New" pitchFamily="49" charset="0"/>
              </a:rPr>
              <a:t>int</a:t>
            </a:r>
            <a:r>
              <a:rPr lang="ru-RU" altLang="ru-RU" sz="2000" dirty="0" smtClean="0">
                <a:latin typeface="Courier New" pitchFamily="49" charset="0"/>
              </a:rPr>
              <a:t> i=1; i &lt; </a:t>
            </a:r>
            <a:r>
              <a:rPr lang="ru-RU" altLang="ru-RU" sz="2000" dirty="0" err="1" smtClean="0">
                <a:latin typeface="Courier New" pitchFamily="49" charset="0"/>
              </a:rPr>
              <a:t>ProcNum</a:t>
            </a:r>
            <a:r>
              <a:rPr lang="ru-RU" altLang="ru-RU" sz="2000" dirty="0" smtClean="0">
                <a:latin typeface="Courier New" pitchFamily="49" charset="0"/>
              </a:rPr>
              <a:t>; i++ ) { 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       </a:t>
            </a:r>
            <a:r>
              <a:rPr lang="ru-RU" altLang="ru-RU" sz="2000" dirty="0" err="1" smtClean="0">
                <a:latin typeface="Courier New" pitchFamily="49" charset="0"/>
              </a:rPr>
              <a:t>MPI_Recv</a:t>
            </a:r>
            <a:r>
              <a:rPr lang="ru-RU" altLang="ru-RU" sz="2000" dirty="0" smtClean="0">
                <a:latin typeface="Courier New" pitchFamily="49" charset="0"/>
              </a:rPr>
              <a:t>(&amp;</a:t>
            </a:r>
            <a:r>
              <a:rPr lang="ru-RU" altLang="ru-RU" sz="2000" dirty="0" err="1" smtClean="0">
                <a:latin typeface="Courier New" pitchFamily="49" charset="0"/>
              </a:rPr>
              <a:t>RecvRank</a:t>
            </a:r>
            <a:r>
              <a:rPr lang="ru-RU" altLang="ru-RU" sz="2000" dirty="0" smtClean="0">
                <a:latin typeface="Courier New" pitchFamily="49" charset="0"/>
              </a:rPr>
              <a:t>, 1, MPI_INT, MPI_ANY_SOURCE,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         MPI_ANY_TAG, MPI_COMM_WORLD, &amp;</a:t>
            </a:r>
            <a:r>
              <a:rPr lang="ru-RU" altLang="ru-RU" sz="2000" dirty="0" err="1" smtClean="0">
                <a:latin typeface="Courier New" pitchFamily="49" charset="0"/>
              </a:rPr>
              <a:t>Status</a:t>
            </a:r>
            <a:r>
              <a:rPr lang="ru-RU" altLang="ru-RU" sz="2000" dirty="0" smtClean="0">
                <a:latin typeface="Courier New" pitchFamily="49" charset="0"/>
              </a:rPr>
              <a:t>); 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       </a:t>
            </a:r>
            <a:r>
              <a:rPr lang="ru-RU" altLang="ru-RU" sz="2000" dirty="0" err="1" smtClean="0">
                <a:latin typeface="Courier New" pitchFamily="49" charset="0"/>
              </a:rPr>
              <a:t>printf</a:t>
            </a:r>
            <a:r>
              <a:rPr lang="ru-RU" altLang="ru-RU" sz="2000" dirty="0" smtClean="0">
                <a:latin typeface="Courier New" pitchFamily="49" charset="0"/>
              </a:rPr>
              <a:t>("\n </a:t>
            </a:r>
            <a:r>
              <a:rPr lang="ru-RU" altLang="ru-RU" sz="2000" dirty="0" err="1" smtClean="0">
                <a:latin typeface="Courier New" pitchFamily="49" charset="0"/>
              </a:rPr>
              <a:t>Hello</a:t>
            </a:r>
            <a:r>
              <a:rPr lang="ru-RU" altLang="ru-RU" sz="2000" dirty="0" smtClean="0">
                <a:latin typeface="Courier New" pitchFamily="49" charset="0"/>
              </a:rPr>
              <a:t> </a:t>
            </a:r>
            <a:r>
              <a:rPr lang="ru-RU" altLang="ru-RU" sz="2000" dirty="0" err="1" smtClean="0">
                <a:latin typeface="Courier New" pitchFamily="49" charset="0"/>
              </a:rPr>
              <a:t>from</a:t>
            </a:r>
            <a:r>
              <a:rPr lang="ru-RU" altLang="ru-RU" sz="2000" dirty="0" smtClean="0">
                <a:latin typeface="Courier New" pitchFamily="49" charset="0"/>
              </a:rPr>
              <a:t> </a:t>
            </a:r>
            <a:r>
              <a:rPr lang="ru-RU" altLang="ru-RU" sz="2000" dirty="0" err="1" smtClean="0">
                <a:latin typeface="Courier New" pitchFamily="49" charset="0"/>
              </a:rPr>
              <a:t>process</a:t>
            </a:r>
            <a:r>
              <a:rPr lang="ru-RU" altLang="ru-RU" sz="2000" dirty="0" smtClean="0">
                <a:latin typeface="Courier New" pitchFamily="49" charset="0"/>
              </a:rPr>
              <a:t> %3d", </a:t>
            </a:r>
            <a:r>
              <a:rPr lang="ru-RU" altLang="ru-RU" sz="2000" dirty="0" err="1" smtClean="0">
                <a:latin typeface="Courier New" pitchFamily="49" charset="0"/>
              </a:rPr>
              <a:t>RecvRank</a:t>
            </a:r>
            <a:r>
              <a:rPr lang="ru-RU" altLang="ru-RU" sz="2000" dirty="0" smtClean="0">
                <a:latin typeface="Courier New" pitchFamily="49" charset="0"/>
              </a:rPr>
              <a:t>); 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000" dirty="0" smtClean="0">
                <a:latin typeface="Courier New" pitchFamily="49" charset="0"/>
              </a:rPr>
              <a:t>      } 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1000" dirty="0" smtClean="0">
                <a:latin typeface="Courier New" pitchFamily="49" charset="0"/>
              </a:rPr>
              <a:t>  } 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  </a:t>
            </a:r>
            <a:r>
              <a:rPr lang="ru-RU" altLang="ru-RU" sz="2000" dirty="0" err="1" smtClean="0">
                <a:latin typeface="Courier New" pitchFamily="49" charset="0"/>
              </a:rPr>
              <a:t>else</a:t>
            </a:r>
            <a:r>
              <a:rPr lang="ru-RU" altLang="ru-RU" sz="2000" dirty="0" smtClean="0">
                <a:latin typeface="Courier New" pitchFamily="49" charset="0"/>
              </a:rPr>
              <a:t> // Действия для всех процессов, кроме процесса 0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    </a:t>
            </a:r>
            <a:r>
              <a:rPr lang="ru-RU" altLang="ru-RU" sz="2000" dirty="0" err="1" smtClean="0">
                <a:latin typeface="Courier New" pitchFamily="49" charset="0"/>
              </a:rPr>
              <a:t>MPI_Send</a:t>
            </a:r>
            <a:r>
              <a:rPr lang="ru-RU" altLang="ru-RU" sz="2000" dirty="0" smtClean="0">
                <a:latin typeface="Courier New" pitchFamily="49" charset="0"/>
              </a:rPr>
              <a:t>(&amp;ProcRank,1,MPI_INT,0,0,MPI_COMM_WORLD);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  </a:t>
            </a:r>
            <a:r>
              <a:rPr lang="en-US" altLang="ru-RU" sz="2000" dirty="0" smtClean="0">
                <a:latin typeface="Courier New" pitchFamily="49" charset="0"/>
              </a:rPr>
              <a:t>// </a:t>
            </a:r>
            <a:r>
              <a:rPr lang="ru-RU" altLang="ru-RU" sz="2000" dirty="0" smtClean="0">
                <a:latin typeface="Courier New" pitchFamily="49" charset="0"/>
              </a:rPr>
              <a:t>Завершение работы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  </a:t>
            </a:r>
            <a:r>
              <a:rPr lang="ru-RU" altLang="ru-RU" sz="2000" dirty="0" err="1" smtClean="0">
                <a:latin typeface="Courier New" pitchFamily="49" charset="0"/>
              </a:rPr>
              <a:t>MPI_Finalize</a:t>
            </a:r>
            <a:r>
              <a:rPr lang="ru-RU" altLang="ru-RU" sz="2000" dirty="0" smtClean="0">
                <a:latin typeface="Courier New" pitchFamily="49" charset="0"/>
              </a:rPr>
              <a:t>(); 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  </a:t>
            </a:r>
            <a:r>
              <a:rPr lang="ru-RU" altLang="ru-RU" sz="2000" dirty="0" err="1" smtClean="0">
                <a:latin typeface="Courier New" pitchFamily="49" charset="0"/>
              </a:rPr>
              <a:t>return</a:t>
            </a:r>
            <a:r>
              <a:rPr lang="ru-RU" altLang="ru-RU" sz="2000" dirty="0" smtClean="0">
                <a:latin typeface="Courier New" pitchFamily="49" charset="0"/>
              </a:rPr>
              <a:t> 0; </a:t>
            </a:r>
          </a:p>
          <a:p>
            <a:pPr marL="355600" indent="-355600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altLang="ru-RU" sz="2000" dirty="0" smtClean="0">
                <a:latin typeface="Courier New" pitchFamily="49" charset="0"/>
              </a:rPr>
              <a:t> } </a:t>
            </a:r>
            <a:endParaRPr lang="en-US" altLang="ru-RU" sz="20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43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0"/>
            <a:ext cx="9561513" cy="645333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ru-RU" altLang="ru-RU" dirty="0" smtClean="0"/>
              <a:t>Каждый процесс определяет свой ранг, после чего действия в программе разделяются (разные процессы выполняют различные действия), </a:t>
            </a:r>
          </a:p>
          <a:p>
            <a:pPr marL="457200" lvl="1" indent="0">
              <a:buNone/>
            </a:pPr>
            <a:r>
              <a:rPr lang="ru-RU" altLang="ru-RU" dirty="0" smtClean="0"/>
              <a:t>Все процессы, кроме процесса с рангом 0, передают значение своего ранга нулевому процессу, </a:t>
            </a:r>
          </a:p>
          <a:p>
            <a:pPr marL="457200" lvl="1" indent="0">
              <a:buNone/>
            </a:pPr>
            <a:r>
              <a:rPr lang="ru-RU" altLang="ru-RU" dirty="0" smtClean="0"/>
              <a:t>Процесс с рангом 0 сначала печатает значение своего ранга, а далее последовательно принимает сообщения с рангами процессов и также печатает их значения, </a:t>
            </a:r>
          </a:p>
          <a:p>
            <a:pPr marL="457200" lvl="1" indent="0">
              <a:buNone/>
            </a:pPr>
            <a:r>
              <a:rPr lang="ru-RU" altLang="ru-RU" dirty="0" smtClean="0"/>
              <a:t>Возможный вариант результатов печати процесса 0:</a:t>
            </a:r>
            <a:endParaRPr lang="en-US" altLang="ru-RU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683568" y="4515644"/>
            <a:ext cx="7488237" cy="11001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600" dirty="0">
                <a:latin typeface="Courier New" pitchFamily="49" charset="0"/>
              </a:rPr>
              <a:t>Hello from process 0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600" dirty="0">
                <a:latin typeface="Courier New" pitchFamily="49" charset="0"/>
              </a:rPr>
              <a:t> Hello from process 2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600" dirty="0">
                <a:latin typeface="Courier New" pitchFamily="49" charset="0"/>
              </a:rPr>
              <a:t> Hello from process 1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600" dirty="0">
                <a:latin typeface="Courier New" pitchFamily="49" charset="0"/>
              </a:rPr>
              <a:t> Hello from process 3</a:t>
            </a:r>
            <a:endParaRPr lang="ru-RU" altLang="ru-RU" sz="16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95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" y="548681"/>
            <a:ext cx="9144000" cy="561717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38200" lvl="1" indent="-381000"/>
            <a:r>
              <a:rPr lang="ru-RU" altLang="ru-RU" dirty="0" smtClean="0"/>
              <a:t>Порядок приема сообщений заранее не определен и зависит от условий выполнения параллельной программы (более того, этот порядок может изменяться от запуска к запуску). </a:t>
            </a:r>
          </a:p>
          <a:p>
            <a:pPr marL="838200" lvl="1" indent="-381000">
              <a:buFontTx/>
              <a:buNone/>
            </a:pPr>
            <a:r>
              <a:rPr lang="ru-RU" altLang="ru-RU" dirty="0" smtClean="0"/>
              <a:t>	Указание ранга процесса-отправителя регламентирует порядок приема сообщений.</a:t>
            </a:r>
            <a:endParaRPr lang="ru-RU" altLang="ru-RU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800555" y="3789040"/>
            <a:ext cx="7921625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b="1" dirty="0" err="1">
                <a:latin typeface="Courier New" pitchFamily="49" charset="0"/>
              </a:rPr>
              <a:t>MPI_Recv</a:t>
            </a:r>
            <a:r>
              <a:rPr lang="en-US" altLang="ru-RU" sz="1800" dirty="0">
                <a:latin typeface="Courier New" pitchFamily="49" charset="0"/>
              </a:rPr>
              <a:t>(&amp;</a:t>
            </a:r>
            <a:r>
              <a:rPr lang="en-US" altLang="ru-RU" sz="1800" dirty="0" err="1">
                <a:latin typeface="Courier New" pitchFamily="49" charset="0"/>
              </a:rPr>
              <a:t>RecvRank</a:t>
            </a:r>
            <a:r>
              <a:rPr lang="en-US" altLang="ru-RU" sz="1800" dirty="0">
                <a:latin typeface="Courier New" pitchFamily="49" charset="0"/>
              </a:rPr>
              <a:t>, 1, MPI_INT, </a:t>
            </a:r>
            <a:r>
              <a:rPr lang="en-US" altLang="ru-RU" sz="1800" b="1" dirty="0" err="1">
                <a:latin typeface="Courier New" pitchFamily="49" charset="0"/>
              </a:rPr>
              <a:t>i</a:t>
            </a:r>
            <a:r>
              <a:rPr lang="en-US" altLang="ru-RU" sz="1800" dirty="0">
                <a:latin typeface="Courier New" pitchFamily="49" charset="0"/>
              </a:rPr>
              <a:t>, MPI_ANY_TAG, 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	  </a:t>
            </a:r>
            <a:r>
              <a:rPr lang="en-US" altLang="ru-RU" sz="1800" dirty="0">
                <a:latin typeface="Courier New" pitchFamily="49" charset="0"/>
              </a:rPr>
              <a:t>MPI_COMM_WORLD, &amp;Status)</a:t>
            </a:r>
            <a:endParaRPr lang="ru-RU" altLang="ru-RU" sz="1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95301" y="332657"/>
            <a:ext cx="8253164" cy="583319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ru-RU" altLang="ru-RU" sz="2600" dirty="0" smtClean="0"/>
              <a:t>Рекомендуется при увеличении объема разрабатываемых программ выносить программный код разных процессов в отдельные программные модули (функции). Общая схема </a:t>
            </a:r>
            <a:r>
              <a:rPr lang="en-US" altLang="ru-RU" sz="2600" dirty="0" smtClean="0"/>
              <a:t>MPI</a:t>
            </a:r>
            <a:r>
              <a:rPr lang="ru-RU" altLang="ru-RU" sz="2600" dirty="0" smtClean="0"/>
              <a:t> программы в этом случае будет иметь вид:</a:t>
            </a:r>
          </a:p>
          <a:p>
            <a:pPr marL="838200" lvl="1" indent="-381000"/>
            <a:endParaRPr lang="ru-RU" altLang="ru-RU" sz="2000" dirty="0" smtClean="0"/>
          </a:p>
          <a:p>
            <a:pPr marL="838200" lvl="1" indent="-381000"/>
            <a:endParaRPr lang="ru-RU" altLang="ru-RU" sz="2000" dirty="0" smtClean="0"/>
          </a:p>
          <a:p>
            <a:pPr marL="838200" lvl="1" indent="-381000">
              <a:buFontTx/>
              <a:buNone/>
            </a:pPr>
            <a:r>
              <a:rPr lang="ru-RU" altLang="ru-RU" sz="2000" dirty="0" smtClean="0"/>
              <a:t>	</a:t>
            </a:r>
          </a:p>
          <a:p>
            <a:pPr marL="838200" lvl="1" indent="-381000">
              <a:buFontTx/>
              <a:buNone/>
            </a:pPr>
            <a:endParaRPr lang="ru-RU" altLang="ru-RU" sz="2000" dirty="0" smtClean="0"/>
          </a:p>
          <a:p>
            <a:pPr marL="838200" lvl="1" indent="-381000">
              <a:buFontTx/>
              <a:buNone/>
            </a:pPr>
            <a:r>
              <a:rPr lang="ru-RU" altLang="ru-RU" sz="2000" dirty="0" smtClean="0"/>
              <a:t>	</a:t>
            </a:r>
            <a:endParaRPr lang="ru-RU" altLang="ru-RU" sz="2000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187624" y="3717032"/>
            <a:ext cx="7324477" cy="119062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b="1" dirty="0" err="1">
                <a:latin typeface="Courier New" pitchFamily="49" charset="0"/>
              </a:rPr>
              <a:t>MPI_Comm_rank</a:t>
            </a:r>
            <a:r>
              <a:rPr lang="en-US" altLang="ru-RU" sz="1800" dirty="0">
                <a:latin typeface="Courier New" pitchFamily="49" charset="0"/>
              </a:rPr>
              <a:t>(MPI_COMM_WORLD, &amp;</a:t>
            </a:r>
            <a:r>
              <a:rPr lang="en-US" altLang="ru-RU" sz="1800" dirty="0" err="1">
                <a:latin typeface="Courier New" pitchFamily="49" charset="0"/>
              </a:rPr>
              <a:t>ProcRank</a:t>
            </a:r>
            <a:r>
              <a:rPr lang="en-US" altLang="ru-RU" sz="1800" dirty="0">
                <a:latin typeface="Courier New" pitchFamily="49" charset="0"/>
              </a:rPr>
              <a:t>);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if ( </a:t>
            </a:r>
            <a:r>
              <a:rPr lang="en-US" altLang="ru-RU" sz="1800" dirty="0" err="1">
                <a:latin typeface="Courier New" pitchFamily="49" charset="0"/>
              </a:rPr>
              <a:t>ProcRank</a:t>
            </a:r>
            <a:r>
              <a:rPr lang="en-US" altLang="ru-RU" sz="1800" dirty="0">
                <a:latin typeface="Courier New" pitchFamily="49" charset="0"/>
              </a:rPr>
              <a:t> == 0 ) DoProcess0();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else if ( </a:t>
            </a:r>
            <a:r>
              <a:rPr lang="en-US" altLang="ru-RU" sz="1800" dirty="0" err="1">
                <a:latin typeface="Courier New" pitchFamily="49" charset="0"/>
              </a:rPr>
              <a:t>ProcRank</a:t>
            </a:r>
            <a:r>
              <a:rPr lang="en-US" altLang="ru-RU" sz="1800" dirty="0">
                <a:latin typeface="Courier New" pitchFamily="49" charset="0"/>
              </a:rPr>
              <a:t> == 1 ) DoProcess1();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else if</a:t>
            </a:r>
            <a:r>
              <a:rPr lang="ru-RU" altLang="ru-RU" sz="1800" dirty="0">
                <a:latin typeface="Courier New" pitchFamily="49" charset="0"/>
              </a:rPr>
              <a:t> ( </a:t>
            </a:r>
            <a:r>
              <a:rPr lang="en-US" altLang="ru-RU" sz="1800" dirty="0" err="1">
                <a:latin typeface="Courier New" pitchFamily="49" charset="0"/>
              </a:rPr>
              <a:t>ProcRank</a:t>
            </a:r>
            <a:r>
              <a:rPr lang="ru-RU" altLang="ru-RU" sz="1800" dirty="0">
                <a:latin typeface="Courier New" pitchFamily="49" charset="0"/>
              </a:rPr>
              <a:t> == 2 ) </a:t>
            </a:r>
            <a:r>
              <a:rPr lang="en-US" altLang="ru-RU" sz="1800" dirty="0" err="1">
                <a:latin typeface="Courier New" pitchFamily="49" charset="0"/>
              </a:rPr>
              <a:t>DoProcess</a:t>
            </a:r>
            <a:r>
              <a:rPr lang="ru-RU" altLang="ru-RU" sz="1800" dirty="0">
                <a:latin typeface="Courier New" pitchFamily="49" charset="0"/>
              </a:rPr>
              <a:t>2();</a:t>
            </a:r>
          </a:p>
        </p:txBody>
      </p:sp>
    </p:spTree>
    <p:extLst>
      <p:ext uri="{BB962C8B-B14F-4D97-AF65-F5344CB8AC3E}">
        <p14:creationId xmlns:p14="http://schemas.microsoft.com/office/powerpoint/2010/main" val="375488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itchFamily="2" charset="2"/>
              <a:buNone/>
            </a:pPr>
            <a:r>
              <a:rPr lang="ru-RU" altLang="ru-RU" sz="2400" b="1" dirty="0" smtClean="0"/>
              <a:t>Определение времени выполнение MPI программы</a:t>
            </a:r>
          </a:p>
          <a:p>
            <a:pPr marL="838200" lvl="1" indent="-381000"/>
            <a:r>
              <a:rPr lang="ru-RU" altLang="ru-RU" sz="2400" dirty="0" smtClean="0"/>
              <a:t>Необходимо определять время выполнения вычислений для оценки достигаемого ускорения за счет использования параллелизма, </a:t>
            </a:r>
          </a:p>
          <a:p>
            <a:pPr marL="838200" lvl="1" indent="-381000"/>
            <a:r>
              <a:rPr lang="ru-RU" altLang="ru-RU" sz="2400" dirty="0" smtClean="0"/>
              <a:t>Получение времени текущего момента выполнения программы обеспечивается при помощи функции:</a:t>
            </a:r>
          </a:p>
          <a:p>
            <a:pPr marL="838200" lvl="1" indent="-381000"/>
            <a:endParaRPr lang="ru-RU" altLang="ru-RU" sz="2400" dirty="0" smtClean="0"/>
          </a:p>
          <a:p>
            <a:pPr marL="838200" lvl="1" indent="-381000"/>
            <a:r>
              <a:rPr lang="ru-RU" altLang="ru-RU" sz="2400" dirty="0" smtClean="0"/>
              <a:t>Точность измерения времени может зависеть от среды выполнения параллельной программы. Для определения текущего значения точности может быть использована функция:</a:t>
            </a:r>
          </a:p>
          <a:p>
            <a:pPr marL="838200" lvl="1" indent="-381000"/>
            <a:endParaRPr lang="ru-RU" altLang="ru-RU" sz="2400" dirty="0" smtClean="0"/>
          </a:p>
          <a:p>
            <a:pPr marL="838200" lvl="1" indent="-381000">
              <a:buFontTx/>
              <a:buNone/>
            </a:pPr>
            <a:r>
              <a:rPr lang="ru-RU" altLang="ru-RU" sz="2400" dirty="0" smtClean="0"/>
              <a:t>	(время в секундах между двумя последовательными показателями времени аппаратного таймера используемой системы)</a:t>
            </a:r>
            <a:endParaRPr lang="ru-RU" altLang="ru-RU" sz="2400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950399" y="2414216"/>
            <a:ext cx="7921625" cy="3667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double </a:t>
            </a:r>
            <a:r>
              <a:rPr lang="en-US" altLang="ru-RU" sz="1800" b="1" dirty="0">
                <a:latin typeface="Courier New" pitchFamily="49" charset="0"/>
              </a:rPr>
              <a:t>MPI</a:t>
            </a:r>
            <a:r>
              <a:rPr lang="ru-RU" altLang="ru-RU" sz="1800" b="1" dirty="0">
                <a:latin typeface="Courier New" pitchFamily="49" charset="0"/>
              </a:rPr>
              <a:t>_</a:t>
            </a:r>
            <a:r>
              <a:rPr lang="en-US" altLang="ru-RU" sz="1800" b="1" dirty="0" err="1">
                <a:latin typeface="Courier New" pitchFamily="49" charset="0"/>
              </a:rPr>
              <a:t>Wtime</a:t>
            </a:r>
            <a:r>
              <a:rPr lang="ru-RU" altLang="ru-RU" sz="1800" dirty="0">
                <a:latin typeface="Courier New" pitchFamily="49" charset="0"/>
              </a:rPr>
              <a:t>(</a:t>
            </a:r>
            <a:r>
              <a:rPr lang="en-US" altLang="ru-RU" sz="1800" dirty="0">
                <a:latin typeface="Courier New" pitchFamily="49" charset="0"/>
              </a:rPr>
              <a:t>void</a:t>
            </a:r>
            <a:r>
              <a:rPr lang="ru-RU" altLang="ru-RU" sz="1800" dirty="0">
                <a:latin typeface="Courier New" pitchFamily="49" charset="0"/>
              </a:rPr>
              <a:t>) 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961161" y="4455318"/>
            <a:ext cx="7921625" cy="36671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double </a:t>
            </a:r>
            <a:r>
              <a:rPr lang="en-US" altLang="ru-RU" sz="1800" b="1" dirty="0">
                <a:latin typeface="Courier New" pitchFamily="49" charset="0"/>
              </a:rPr>
              <a:t>MPI</a:t>
            </a:r>
            <a:r>
              <a:rPr lang="ru-RU" altLang="ru-RU" sz="1800" b="1" dirty="0">
                <a:latin typeface="Courier New" pitchFamily="49" charset="0"/>
              </a:rPr>
              <a:t>_</a:t>
            </a:r>
            <a:r>
              <a:rPr lang="en-US" altLang="ru-RU" sz="1800" b="1" dirty="0" err="1">
                <a:latin typeface="Courier New" pitchFamily="49" charset="0"/>
              </a:rPr>
              <a:t>Wtick</a:t>
            </a:r>
            <a:r>
              <a:rPr lang="ru-RU" altLang="ru-RU" sz="1800" dirty="0">
                <a:latin typeface="Courier New" pitchFamily="49" charset="0"/>
              </a:rPr>
              <a:t>(</a:t>
            </a:r>
            <a:r>
              <a:rPr lang="en-US" altLang="ru-RU" sz="1800" dirty="0">
                <a:latin typeface="Courier New" pitchFamily="49" charset="0"/>
              </a:rPr>
              <a:t>void</a:t>
            </a:r>
            <a:r>
              <a:rPr lang="ru-RU" altLang="ru-RU" sz="1800" dirty="0">
                <a:latin typeface="Courier New" pitchFamily="49" charset="0"/>
              </a:rPr>
              <a:t>)  </a:t>
            </a:r>
          </a:p>
        </p:txBody>
      </p:sp>
    </p:spTree>
    <p:extLst>
      <p:ext uri="{BB962C8B-B14F-4D97-AF65-F5344CB8AC3E}">
        <p14:creationId xmlns:p14="http://schemas.microsoft.com/office/powerpoint/2010/main" val="18465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79513" y="476673"/>
            <a:ext cx="8640960" cy="284458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ru-RU" altLang="ru-RU" sz="2400" dirty="0" smtClean="0"/>
              <a:t>Для контроля правильности выполнения все функции </a:t>
            </a:r>
            <a:r>
              <a:rPr lang="en-US" altLang="ru-RU" sz="2400" dirty="0" smtClean="0"/>
              <a:t>MPI </a:t>
            </a:r>
            <a:r>
              <a:rPr lang="ru-RU" altLang="ru-RU" sz="2400" dirty="0" smtClean="0"/>
              <a:t>возвращают в качестве своего значения </a:t>
            </a:r>
            <a:r>
              <a:rPr lang="ru-RU" altLang="ru-RU" sz="2400" i="1" dirty="0" smtClean="0"/>
              <a:t>код завершения</a:t>
            </a:r>
            <a:r>
              <a:rPr lang="ru-RU" altLang="ru-RU" sz="2400" dirty="0" smtClean="0"/>
              <a:t>. </a:t>
            </a:r>
            <a:br>
              <a:rPr lang="ru-RU" altLang="ru-RU" sz="2400" dirty="0" smtClean="0"/>
            </a:br>
            <a:r>
              <a:rPr lang="ru-RU" altLang="ru-RU" sz="2400" dirty="0" smtClean="0"/>
              <a:t>При успешном выполнении функции возвращаемый код равен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SUCCESS</a:t>
            </a:r>
            <a:r>
              <a:rPr lang="ru-RU" altLang="ru-RU" sz="2400" dirty="0" smtClean="0"/>
              <a:t>. Другие значения кода завершения свидетельствуют об обнаружении тех или иных ошибочных ситуаций в ходе выполнения функций: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86" y="3645024"/>
            <a:ext cx="7974013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3448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" y="260649"/>
            <a:ext cx="9144000" cy="590520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itchFamily="2" charset="2"/>
              <a:buNone/>
            </a:pPr>
            <a:endParaRPr lang="en-US" altLang="ru-RU" b="1" dirty="0" smtClean="0"/>
          </a:p>
          <a:p>
            <a:pPr marL="457200" lvl="1" indent="0">
              <a:buNone/>
            </a:pPr>
            <a:r>
              <a:rPr lang="ru-RU" altLang="ru-RU" sz="3200" i="1" dirty="0" smtClean="0"/>
              <a:t>Широковещательная рассылка</a:t>
            </a:r>
            <a:r>
              <a:rPr lang="ru-RU" altLang="ru-RU" sz="3200" dirty="0" smtClean="0"/>
              <a:t> данных может быть обеспечена при помощи функции </a:t>
            </a:r>
            <a:r>
              <a:rPr lang="en-US" altLang="ru-RU" sz="3200" dirty="0" smtClean="0"/>
              <a:t>MPI</a:t>
            </a:r>
            <a:r>
              <a:rPr lang="ru-RU" altLang="ru-RU" sz="3200" dirty="0" smtClean="0"/>
              <a:t>:</a:t>
            </a:r>
          </a:p>
          <a:p>
            <a:pPr marL="838200" lvl="1" indent="-381000"/>
            <a:endParaRPr lang="ru-RU" altLang="ru-RU" dirty="0" smtClean="0"/>
          </a:p>
          <a:p>
            <a:pPr marL="838200" lvl="1" indent="-381000"/>
            <a:endParaRPr lang="ru-RU" altLang="ru-RU" dirty="0" smtClean="0"/>
          </a:p>
          <a:p>
            <a:pPr marL="838200" lvl="1" indent="-381000">
              <a:spcBef>
                <a:spcPct val="70000"/>
              </a:spcBef>
              <a:buFontTx/>
              <a:buNone/>
            </a:pPr>
            <a:r>
              <a:rPr lang="ru-RU" altLang="ru-RU" dirty="0" smtClean="0"/>
              <a:t>	</a:t>
            </a:r>
            <a:endParaRPr lang="ru-RU" altLang="ru-RU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7504" y="2924944"/>
            <a:ext cx="8354395" cy="258532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 err="1">
                <a:latin typeface="Courier New" pitchFamily="49" charset="0"/>
              </a:rPr>
              <a:t>int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b="1" dirty="0" err="1">
                <a:latin typeface="Courier New" pitchFamily="49" charset="0"/>
              </a:rPr>
              <a:t>MPI_Bcast</a:t>
            </a:r>
            <a:r>
              <a:rPr lang="ru-RU" altLang="ru-RU" sz="1800" dirty="0">
                <a:latin typeface="Courier New" pitchFamily="49" charset="0"/>
              </a:rPr>
              <a:t>(</a:t>
            </a:r>
            <a:r>
              <a:rPr lang="ru-RU" altLang="ru-RU" sz="1800" dirty="0" err="1">
                <a:latin typeface="Courier New" pitchFamily="49" charset="0"/>
              </a:rPr>
              <a:t>void</a:t>
            </a:r>
            <a:r>
              <a:rPr lang="ru-RU" altLang="ru-RU" sz="1800" dirty="0">
                <a:latin typeface="Courier New" pitchFamily="49" charset="0"/>
              </a:rPr>
              <a:t> *</a:t>
            </a:r>
            <a:r>
              <a:rPr lang="ru-RU" altLang="ru-RU" sz="1800" dirty="0" err="1">
                <a:latin typeface="Courier New" pitchFamily="49" charset="0"/>
              </a:rPr>
              <a:t>buf,int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 err="1">
                <a:latin typeface="Courier New" pitchFamily="49" charset="0"/>
              </a:rPr>
              <a:t>count,MPI_Datatype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 err="1">
                <a:latin typeface="Courier New" pitchFamily="49" charset="0"/>
              </a:rPr>
              <a:t>type</a:t>
            </a:r>
            <a:r>
              <a:rPr lang="ru-RU" altLang="ru-RU" sz="1800" dirty="0">
                <a:latin typeface="Courier New" pitchFamily="49" charset="0"/>
              </a:rPr>
              <a:t>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	</a:t>
            </a:r>
            <a:r>
              <a:rPr lang="ru-RU" altLang="ru-RU" sz="1800" dirty="0" err="1">
                <a:latin typeface="Courier New" pitchFamily="49" charset="0"/>
              </a:rPr>
              <a:t>int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 err="1">
                <a:latin typeface="Courier New" pitchFamily="49" charset="0"/>
              </a:rPr>
              <a:t>root,MPI_Comm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 err="1">
                <a:latin typeface="Courier New" pitchFamily="49" charset="0"/>
              </a:rPr>
              <a:t>comm</a:t>
            </a:r>
            <a:r>
              <a:rPr lang="ru-RU" altLang="ru-RU" sz="1800" dirty="0">
                <a:latin typeface="Courier New" pitchFamily="49" charset="0"/>
              </a:rPr>
              <a:t>),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где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ru-RU" altLang="ru-RU" sz="1800" b="1" dirty="0" err="1">
                <a:latin typeface="Courier New" pitchFamily="49" charset="0"/>
              </a:rPr>
              <a:t>buf</a:t>
            </a:r>
            <a:r>
              <a:rPr lang="ru-RU" altLang="ru-RU" sz="1800" b="1" dirty="0">
                <a:latin typeface="Courier New" pitchFamily="49" charset="0"/>
              </a:rPr>
              <a:t>, </a:t>
            </a:r>
            <a:r>
              <a:rPr lang="ru-RU" altLang="ru-RU" sz="1800" b="1" dirty="0" err="1">
                <a:latin typeface="Courier New" pitchFamily="49" charset="0"/>
              </a:rPr>
              <a:t>count</a:t>
            </a:r>
            <a:r>
              <a:rPr lang="ru-RU" altLang="ru-RU" sz="1800" b="1" dirty="0">
                <a:latin typeface="Courier New" pitchFamily="49" charset="0"/>
              </a:rPr>
              <a:t>, </a:t>
            </a:r>
            <a:r>
              <a:rPr lang="ru-RU" altLang="ru-RU" sz="1800" b="1" dirty="0" err="1">
                <a:latin typeface="Courier New" pitchFamily="49" charset="0"/>
              </a:rPr>
              <a:t>type</a:t>
            </a:r>
            <a:r>
              <a:rPr lang="ru-RU" altLang="ru-RU" sz="1800" dirty="0">
                <a:latin typeface="Courier New" pitchFamily="49" charset="0"/>
              </a:rPr>
              <a:t> – буфер памяти с отправляемым</a:t>
            </a:r>
            <a:br>
              <a:rPr lang="ru-RU" altLang="ru-RU" sz="1800" dirty="0">
                <a:latin typeface="Courier New" pitchFamily="49" charset="0"/>
              </a:rPr>
            </a:br>
            <a:r>
              <a:rPr lang="ru-RU" altLang="ru-RU" sz="1800" dirty="0">
                <a:latin typeface="Courier New" pitchFamily="49" charset="0"/>
              </a:rPr>
              <a:t>         сообщением (для процесса с рангом 0), и для</a:t>
            </a:r>
            <a:br>
              <a:rPr lang="ru-RU" altLang="ru-RU" sz="1800" dirty="0">
                <a:latin typeface="Courier New" pitchFamily="49" charset="0"/>
              </a:rPr>
            </a:br>
            <a:r>
              <a:rPr lang="ru-RU" altLang="ru-RU" sz="1800" dirty="0">
                <a:latin typeface="Courier New" pitchFamily="49" charset="0"/>
              </a:rPr>
              <a:t>         приема сообщений для всех остальных процессов,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ru-RU" altLang="ru-RU" sz="1800" b="1" dirty="0" err="1">
                <a:latin typeface="Courier New" pitchFamily="49" charset="0"/>
              </a:rPr>
              <a:t>root</a:t>
            </a:r>
            <a:r>
              <a:rPr lang="ru-RU" altLang="ru-RU" sz="1800" dirty="0">
                <a:latin typeface="Courier New" pitchFamily="49" charset="0"/>
              </a:rPr>
              <a:t> - ранг процесса, выполняющего рассылку данных,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ru-RU" altLang="ru-RU" sz="1800" b="1" dirty="0" err="1">
                <a:latin typeface="Courier New" pitchFamily="49" charset="0"/>
              </a:rPr>
              <a:t>comm</a:t>
            </a:r>
            <a:r>
              <a:rPr lang="ru-RU" altLang="ru-RU" sz="1800" dirty="0">
                <a:latin typeface="Courier New" pitchFamily="49" charset="0"/>
              </a:rPr>
              <a:t> - коммуникатор, в рамках которого выполняется</a:t>
            </a:r>
            <a:br>
              <a:rPr lang="ru-RU" altLang="ru-RU" sz="1800" dirty="0">
                <a:latin typeface="Courier New" pitchFamily="49" charset="0"/>
              </a:rPr>
            </a:br>
            <a:r>
              <a:rPr lang="ru-RU" altLang="ru-RU" sz="1800" dirty="0">
                <a:latin typeface="Courier New" pitchFamily="49" charset="0"/>
              </a:rPr>
              <a:t>         передача данных.</a:t>
            </a:r>
          </a:p>
        </p:txBody>
      </p:sp>
    </p:spTree>
    <p:extLst>
      <p:ext uri="{BB962C8B-B14F-4D97-AF65-F5344CB8AC3E}">
        <p14:creationId xmlns:p14="http://schemas.microsoft.com/office/powerpoint/2010/main" val="48935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260648"/>
            <a:ext cx="9036495" cy="590520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38200" lvl="1" indent="-381000"/>
            <a:r>
              <a:rPr lang="ru-RU" altLang="ru-RU" dirty="0" smtClean="0"/>
              <a:t>Функция </a:t>
            </a:r>
            <a:r>
              <a:rPr lang="en-US" altLang="ru-RU" i="1" dirty="0" smtClean="0"/>
              <a:t>MPI</a:t>
            </a:r>
            <a:r>
              <a:rPr lang="ru-RU" altLang="ru-RU" i="1" dirty="0" smtClean="0"/>
              <a:t>_</a:t>
            </a:r>
            <a:r>
              <a:rPr lang="en-US" altLang="ru-RU" i="1" dirty="0" err="1" smtClean="0"/>
              <a:t>Bcast</a:t>
            </a:r>
            <a:r>
              <a:rPr lang="en-US" altLang="ru-RU" i="1" dirty="0" smtClean="0"/>
              <a:t> </a:t>
            </a:r>
            <a:r>
              <a:rPr lang="ru-RU" altLang="ru-RU" dirty="0" smtClean="0"/>
              <a:t>осуществляет рассылку данных из буфера </a:t>
            </a:r>
            <a:r>
              <a:rPr lang="ru-RU" altLang="ru-RU" i="1" dirty="0" err="1" smtClean="0"/>
              <a:t>buf</a:t>
            </a:r>
            <a:r>
              <a:rPr lang="ru-RU" altLang="ru-RU" dirty="0" smtClean="0"/>
              <a:t>, содержащего </a:t>
            </a:r>
            <a:r>
              <a:rPr lang="ru-RU" altLang="ru-RU" i="1" dirty="0" err="1" smtClean="0"/>
              <a:t>count</a:t>
            </a:r>
            <a:r>
              <a:rPr lang="ru-RU" altLang="ru-RU" dirty="0" smtClean="0"/>
              <a:t> элементов типа </a:t>
            </a:r>
            <a:r>
              <a:rPr lang="ru-RU" altLang="ru-RU" i="1" dirty="0" err="1" smtClean="0"/>
              <a:t>type</a:t>
            </a:r>
            <a:r>
              <a:rPr lang="ru-RU" altLang="ru-RU" i="1" dirty="0" smtClean="0"/>
              <a:t>  </a:t>
            </a:r>
            <a:r>
              <a:rPr lang="ru-RU" altLang="ru-RU" dirty="0" smtClean="0"/>
              <a:t>с процесса, имеющего номер </a:t>
            </a:r>
            <a:r>
              <a:rPr lang="ru-RU" altLang="ru-RU" i="1" dirty="0" err="1" smtClean="0"/>
              <a:t>root</a:t>
            </a:r>
            <a:r>
              <a:rPr lang="ru-RU" altLang="ru-RU" dirty="0" smtClean="0"/>
              <a:t>, всем процессам, входящим в коммуникатор </a:t>
            </a:r>
            <a:r>
              <a:rPr lang="ru-RU" altLang="ru-RU" i="1" dirty="0" err="1" smtClean="0"/>
              <a:t>comm</a:t>
            </a:r>
            <a:r>
              <a:rPr lang="ru-RU" altLang="ru-RU" dirty="0" smtClean="0"/>
              <a:t> </a:t>
            </a:r>
          </a:p>
          <a:p>
            <a:pPr marL="838200" lvl="1" indent="-381000"/>
            <a:endParaRPr lang="ru-RU" altLang="ru-RU" dirty="0" smtClean="0"/>
          </a:p>
          <a:p>
            <a:pPr marL="838200" lvl="1" indent="-381000">
              <a:spcBef>
                <a:spcPct val="70000"/>
              </a:spcBef>
              <a:buFontTx/>
              <a:buNone/>
            </a:pPr>
            <a:r>
              <a:rPr lang="ru-RU" altLang="ru-RU" dirty="0" smtClean="0"/>
              <a:t>	</a:t>
            </a:r>
            <a:endParaRPr lang="ru-RU" altLang="ru-RU" dirty="0"/>
          </a:p>
        </p:txBody>
      </p:sp>
      <p:graphicFrame>
        <p:nvGraphicFramePr>
          <p:cNvPr id="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8692357"/>
              </p:ext>
            </p:extLst>
          </p:nvPr>
        </p:nvGraphicFramePr>
        <p:xfrm>
          <a:off x="1331640" y="2996952"/>
          <a:ext cx="6314442" cy="2868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Рисунок" r:id="rId3" imgW="5514442" imgH="2504846" progId="Word.Picture.8">
                  <p:embed/>
                </p:oleObj>
              </mc:Choice>
              <mc:Fallback>
                <p:oleObj name="Рисунок" r:id="rId3" imgW="5514442" imgH="2504846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996952"/>
                        <a:ext cx="6314442" cy="28682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030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332657"/>
            <a:ext cx="9036495" cy="583319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38200" lvl="1" indent="-381000"/>
            <a:r>
              <a:rPr lang="ru-RU" altLang="ru-RU" sz="2600" dirty="0" smtClean="0"/>
              <a:t>Функция </a:t>
            </a:r>
            <a:r>
              <a:rPr lang="en-US" altLang="ru-RU" sz="2600" i="1" dirty="0" smtClean="0"/>
              <a:t>MPI</a:t>
            </a:r>
            <a:r>
              <a:rPr lang="ru-RU" altLang="ru-RU" sz="2600" i="1" dirty="0" smtClean="0"/>
              <a:t>_</a:t>
            </a:r>
            <a:r>
              <a:rPr lang="en-US" altLang="ru-RU" sz="2600" i="1" dirty="0" err="1" smtClean="0"/>
              <a:t>Bcast</a:t>
            </a:r>
            <a:r>
              <a:rPr lang="en-US" altLang="ru-RU" sz="2600" i="1" dirty="0" smtClean="0"/>
              <a:t> </a:t>
            </a:r>
            <a:r>
              <a:rPr lang="ru-RU" altLang="ru-RU" sz="2600" dirty="0" smtClean="0"/>
              <a:t>определяет коллективную операцию, вызов функции </a:t>
            </a:r>
            <a:r>
              <a:rPr lang="en-US" altLang="ru-RU" sz="2600" i="1" dirty="0" smtClean="0"/>
              <a:t>MPI</a:t>
            </a:r>
            <a:r>
              <a:rPr lang="ru-RU" altLang="ru-RU" sz="2600" i="1" dirty="0" smtClean="0"/>
              <a:t>_</a:t>
            </a:r>
            <a:r>
              <a:rPr lang="en-US" altLang="ru-RU" sz="2600" i="1" dirty="0" err="1" smtClean="0"/>
              <a:t>Bcast</a:t>
            </a:r>
            <a:r>
              <a:rPr lang="en-US" altLang="ru-RU" sz="2600" i="1" dirty="0" smtClean="0"/>
              <a:t> </a:t>
            </a:r>
            <a:r>
              <a:rPr lang="ru-RU" altLang="ru-RU" sz="2600" dirty="0" smtClean="0"/>
              <a:t>должен быть осуществлен всеми процессами указываемого коммуникатора,</a:t>
            </a:r>
          </a:p>
          <a:p>
            <a:pPr marL="838200" lvl="1" indent="-381000"/>
            <a:r>
              <a:rPr lang="ru-RU" altLang="ru-RU" sz="2600" dirty="0" smtClean="0"/>
              <a:t>Указываемый в функции </a:t>
            </a:r>
            <a:r>
              <a:rPr lang="en-US" altLang="ru-RU" sz="2600" i="1" dirty="0" smtClean="0"/>
              <a:t>MPI</a:t>
            </a:r>
            <a:r>
              <a:rPr lang="ru-RU" altLang="ru-RU" sz="2600" i="1" dirty="0" smtClean="0"/>
              <a:t>_</a:t>
            </a:r>
            <a:r>
              <a:rPr lang="en-US" altLang="ru-RU" sz="2600" i="1" dirty="0" err="1" smtClean="0"/>
              <a:t>Bcast</a:t>
            </a:r>
            <a:r>
              <a:rPr lang="en-US" altLang="ru-RU" sz="2600" i="1" dirty="0" smtClean="0"/>
              <a:t> </a:t>
            </a:r>
            <a:r>
              <a:rPr lang="ru-RU" altLang="ru-RU" sz="2600" dirty="0" smtClean="0"/>
              <a:t>буфер памяти имеет различное назначение в разных процессах:</a:t>
            </a:r>
          </a:p>
          <a:p>
            <a:pPr marL="1257300" lvl="2" indent="-342900"/>
            <a:r>
              <a:rPr lang="ru-RU" altLang="ru-RU" sz="2600" dirty="0" smtClean="0"/>
              <a:t>Для процесса с рангом </a:t>
            </a:r>
            <a:r>
              <a:rPr lang="en-US" altLang="ru-RU" sz="2600" i="1" dirty="0" smtClean="0"/>
              <a:t>root</a:t>
            </a:r>
            <a:r>
              <a:rPr lang="ru-RU" altLang="ru-RU" sz="2600" dirty="0" smtClean="0"/>
              <a:t>, с которого осуществляется рассылка данных, в этом буфере должно находиться рассылаемое сообщение. </a:t>
            </a:r>
          </a:p>
          <a:p>
            <a:pPr marL="1257300" lvl="2" indent="-342900"/>
            <a:r>
              <a:rPr lang="ru-RU" altLang="ru-RU" sz="2600" dirty="0" smtClean="0"/>
              <a:t>Для всех остальных процессов указываемый буфер предназначен для приема передаваемых данных.</a:t>
            </a:r>
          </a:p>
        </p:txBody>
      </p:sp>
    </p:spTree>
    <p:extLst>
      <p:ext uri="{BB962C8B-B14F-4D97-AF65-F5344CB8AC3E}">
        <p14:creationId xmlns:p14="http://schemas.microsoft.com/office/powerpoint/2010/main" val="104545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0"/>
            <a:ext cx="9143999" cy="685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38200" lvl="1" indent="-381000">
              <a:lnSpc>
                <a:spcPct val="90000"/>
              </a:lnSpc>
            </a:pPr>
            <a:r>
              <a:rPr lang="ru-RU" altLang="ru-RU" dirty="0" smtClean="0"/>
              <a:t>Будем использовать </a:t>
            </a:r>
            <a:r>
              <a:rPr lang="ru-RU" altLang="ru-RU" i="1" dirty="0" smtClean="0"/>
              <a:t>задачу </a:t>
            </a:r>
            <a:r>
              <a:rPr lang="ru-RU" altLang="ru-RU" i="1" dirty="0" smtClean="0"/>
              <a:t>суммирования</a:t>
            </a:r>
            <a:r>
              <a:rPr lang="ru-RU" altLang="ru-RU" dirty="0" smtClean="0"/>
              <a:t> элементов вектора </a:t>
            </a:r>
            <a:r>
              <a:rPr lang="ru-RU" altLang="ru-RU" i="1" dirty="0" smtClean="0"/>
              <a:t>x</a:t>
            </a:r>
            <a:r>
              <a:rPr lang="ru-RU" altLang="ru-RU" dirty="0" smtClean="0"/>
              <a:t>:</a:t>
            </a:r>
          </a:p>
          <a:p>
            <a:pPr marL="838200" lvl="1" indent="-381000">
              <a:lnSpc>
                <a:spcPct val="90000"/>
              </a:lnSpc>
            </a:pPr>
            <a:endParaRPr lang="ru-RU" altLang="ru-RU" dirty="0" smtClean="0"/>
          </a:p>
          <a:p>
            <a:pPr marL="838200" lvl="1" indent="-381000">
              <a:lnSpc>
                <a:spcPct val="90000"/>
              </a:lnSpc>
            </a:pPr>
            <a:endParaRPr lang="ru-RU" altLang="ru-RU" dirty="0" smtClean="0"/>
          </a:p>
          <a:p>
            <a:pPr marL="838200" lvl="1" indent="-381000">
              <a:lnSpc>
                <a:spcPct val="90000"/>
              </a:lnSpc>
            </a:pPr>
            <a:r>
              <a:rPr lang="ru-RU" altLang="ru-RU" dirty="0" smtClean="0"/>
              <a:t>Для решения необходимо разделить данные на равные блоки, передать эти блоки процессам, выполнить в процессах суммирование полученных данных, собрать значения вычисленных частных сумм на одном из процессов и сложить значения частичных сумм для получения общего результата решаемой задачи, </a:t>
            </a:r>
          </a:p>
          <a:p>
            <a:pPr marL="838200" lvl="1" indent="-381000">
              <a:lnSpc>
                <a:spcPct val="90000"/>
              </a:lnSpc>
            </a:pPr>
            <a:r>
              <a:rPr lang="ru-RU" altLang="ru-RU" dirty="0" smtClean="0"/>
              <a:t>Для более простого изложения примера процессам программы будут передаваться весь суммируемый вектор, а не отдельные блоки этого вектора. 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9007512"/>
              </p:ext>
            </p:extLst>
          </p:nvPr>
        </p:nvGraphicFramePr>
        <p:xfrm>
          <a:off x="1259632" y="908720"/>
          <a:ext cx="1223962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Формула" r:id="rId3" imgW="545863" imgH="444307" progId="Equation.3">
                  <p:embed/>
                </p:oleObj>
              </mc:Choice>
              <mc:Fallback>
                <p:oleObj name="Формула" r:id="rId3" imgW="545863" imgH="44430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908720"/>
                        <a:ext cx="1223962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60732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188640"/>
            <a:ext cx="9143999" cy="640871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38200" lvl="1" indent="-381000">
              <a:lnSpc>
                <a:spcPct val="80000"/>
              </a:lnSpc>
            </a:pPr>
            <a:r>
              <a:rPr lang="ru-RU" altLang="ru-RU" sz="3200" dirty="0" smtClean="0"/>
              <a:t>Необходимо передать значения вектора </a:t>
            </a:r>
            <a:r>
              <a:rPr lang="ru-RU" altLang="ru-RU" sz="3200" i="1" dirty="0" smtClean="0"/>
              <a:t>x</a:t>
            </a:r>
            <a:r>
              <a:rPr lang="ru-RU" altLang="ru-RU" sz="3200" dirty="0" smtClean="0"/>
              <a:t> всем процессам параллельной программы,</a:t>
            </a:r>
          </a:p>
          <a:p>
            <a:pPr marL="838200" lvl="1" indent="-381000">
              <a:lnSpc>
                <a:spcPct val="80000"/>
              </a:lnSpc>
            </a:pPr>
            <a:r>
              <a:rPr lang="ru-RU" altLang="ru-RU" sz="3200" dirty="0" smtClean="0"/>
              <a:t>Можно воспользоваться </a:t>
            </a:r>
            <a:r>
              <a:rPr lang="ru-RU" altLang="ru-RU" sz="3200" dirty="0" smtClean="0"/>
              <a:t>функциями </a:t>
            </a:r>
            <a:r>
              <a:rPr lang="ru-RU" altLang="ru-RU" sz="3200" dirty="0" smtClean="0"/>
              <a:t>парных операций передачи данных: </a:t>
            </a:r>
          </a:p>
          <a:p>
            <a:pPr marL="838200" lvl="1" indent="-381000">
              <a:lnSpc>
                <a:spcPct val="80000"/>
              </a:lnSpc>
            </a:pPr>
            <a:endParaRPr lang="ru-RU" altLang="ru-RU" sz="3200" dirty="0" smtClean="0"/>
          </a:p>
          <a:p>
            <a:pPr marL="838200" lvl="1" indent="-381000">
              <a:lnSpc>
                <a:spcPct val="80000"/>
              </a:lnSpc>
            </a:pPr>
            <a:endParaRPr lang="ru-RU" altLang="ru-RU" sz="3200" dirty="0" smtClean="0"/>
          </a:p>
          <a:p>
            <a:pPr marL="838200" lvl="1" indent="-381000">
              <a:lnSpc>
                <a:spcPct val="80000"/>
              </a:lnSpc>
              <a:spcBef>
                <a:spcPct val="70000"/>
              </a:spcBef>
              <a:buFontTx/>
              <a:buNone/>
            </a:pPr>
            <a:r>
              <a:rPr lang="ru-RU" altLang="ru-RU" sz="3200" dirty="0" smtClean="0"/>
              <a:t>	Повторение операций передачи приводит к суммированию затрат (</a:t>
            </a:r>
            <a:r>
              <a:rPr lang="ru-RU" altLang="ru-RU" sz="3200" dirty="0" err="1" smtClean="0"/>
              <a:t>латентностей</a:t>
            </a:r>
            <a:r>
              <a:rPr lang="ru-RU" altLang="ru-RU" sz="3200" dirty="0" smtClean="0"/>
              <a:t>) на подготовку передаваемых сообщений, </a:t>
            </a:r>
          </a:p>
          <a:p>
            <a:pPr marL="838200" lvl="1" indent="-381000">
              <a:lnSpc>
                <a:spcPct val="80000"/>
              </a:lnSpc>
              <a:spcBef>
                <a:spcPct val="70000"/>
              </a:spcBef>
              <a:buFontTx/>
              <a:buNone/>
            </a:pPr>
            <a:r>
              <a:rPr lang="ru-RU" altLang="ru-RU" sz="3200" dirty="0" smtClean="0"/>
              <a:t>	Данная операция может быть выполнена за меньшее число операций передачи данных.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404834" y="2132856"/>
            <a:ext cx="8197546" cy="92333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b="1" dirty="0" err="1">
                <a:latin typeface="Courier New" pitchFamily="49" charset="0"/>
              </a:rPr>
              <a:t>MPI_Comm_size</a:t>
            </a:r>
            <a:r>
              <a:rPr lang="en-US" altLang="ru-RU" sz="1800" dirty="0">
                <a:latin typeface="Courier New" pitchFamily="49" charset="0"/>
              </a:rPr>
              <a:t>(MPI_COMM_WORLD,&amp;</a:t>
            </a:r>
            <a:r>
              <a:rPr lang="en-US" altLang="ru-RU" sz="1800" dirty="0" err="1">
                <a:latin typeface="Courier New" pitchFamily="49" charset="0"/>
              </a:rPr>
              <a:t>ProcNum</a:t>
            </a:r>
            <a:r>
              <a:rPr lang="en-US" altLang="ru-RU" sz="1800" dirty="0">
                <a:latin typeface="Courier New" pitchFamily="49" charset="0"/>
              </a:rPr>
              <a:t>);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for (</a:t>
            </a:r>
            <a:r>
              <a:rPr lang="en-US" altLang="ru-RU" sz="1800" dirty="0" err="1">
                <a:latin typeface="Courier New" pitchFamily="49" charset="0"/>
              </a:rPr>
              <a:t>i</a:t>
            </a:r>
            <a:r>
              <a:rPr lang="en-US" altLang="ru-RU" sz="1800" dirty="0">
                <a:latin typeface="Courier New" pitchFamily="49" charset="0"/>
              </a:rPr>
              <a:t>=1; </a:t>
            </a:r>
            <a:r>
              <a:rPr lang="en-US" altLang="ru-RU" sz="1800" dirty="0" err="1">
                <a:latin typeface="Courier New" pitchFamily="49" charset="0"/>
              </a:rPr>
              <a:t>i</a:t>
            </a:r>
            <a:r>
              <a:rPr lang="en-US" altLang="ru-RU" sz="1800" dirty="0">
                <a:latin typeface="Courier New" pitchFamily="49" charset="0"/>
              </a:rPr>
              <a:t>&lt;</a:t>
            </a:r>
            <a:r>
              <a:rPr lang="en-US" altLang="ru-RU" sz="1800" dirty="0" err="1">
                <a:latin typeface="Courier New" pitchFamily="49" charset="0"/>
              </a:rPr>
              <a:t>ProcNum</a:t>
            </a:r>
            <a:r>
              <a:rPr lang="en-US" altLang="ru-RU" sz="1800" dirty="0">
                <a:latin typeface="Courier New" pitchFamily="49" charset="0"/>
              </a:rPr>
              <a:t>; </a:t>
            </a:r>
            <a:r>
              <a:rPr lang="en-US" altLang="ru-RU" sz="1800" dirty="0" err="1">
                <a:latin typeface="Courier New" pitchFamily="49" charset="0"/>
              </a:rPr>
              <a:t>i</a:t>
            </a:r>
            <a:r>
              <a:rPr lang="en-US" altLang="ru-RU" sz="1800" dirty="0">
                <a:latin typeface="Courier New" pitchFamily="49" charset="0"/>
              </a:rPr>
              <a:t>++)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 </a:t>
            </a:r>
            <a:r>
              <a:rPr lang="en-US" altLang="ru-RU" sz="1800" b="1" dirty="0" err="1">
                <a:latin typeface="Courier New" pitchFamily="49" charset="0"/>
              </a:rPr>
              <a:t>MPI_Send</a:t>
            </a:r>
            <a:r>
              <a:rPr lang="en-US" altLang="ru-RU" sz="1800" dirty="0">
                <a:latin typeface="Courier New" pitchFamily="49" charset="0"/>
              </a:rPr>
              <a:t>(&amp;x,n,MPI_DOUBLE,i,0,MPI_COMM_WORLD);</a:t>
            </a:r>
            <a:endParaRPr lang="ru-RU" altLang="ru-RU" sz="1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6360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0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// Рассылка данных на все процессы</a:t>
            </a:r>
          </a:p>
          <a:p>
            <a:r>
              <a:rPr lang="en-US" dirty="0" err="1"/>
              <a:t>MPI_Bcast</a:t>
            </a:r>
            <a:r>
              <a:rPr lang="en-US" dirty="0"/>
              <a:t>(x, N, MPI_DOUBLE, 0, MPI_COMM_WORLD);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2463409"/>
            <a:ext cx="209544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/>
              <a:t>Пример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5015980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58834"/>
              </p:ext>
            </p:extLst>
          </p:nvPr>
        </p:nvGraphicFramePr>
        <p:xfrm>
          <a:off x="1234058" y="2492896"/>
          <a:ext cx="7200900" cy="327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Рисунок" r:id="rId3" imgW="5514442" imgH="2504846" progId="Word.Picture.8">
                  <p:embed/>
                </p:oleObj>
              </mc:Choice>
              <mc:Fallback>
                <p:oleObj name="Рисунок" r:id="rId3" imgW="5514442" imgH="2504846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4058" y="2492896"/>
                        <a:ext cx="7200900" cy="327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07505" y="260648"/>
            <a:ext cx="9036496" cy="561627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1813" lvl="1" indent="-258763"/>
            <a:r>
              <a:rPr lang="ru-RU" altLang="ru-RU" sz="2400" dirty="0" smtClean="0"/>
              <a:t>Процедура сбора и последующего суммирования данных является примером часто выполняемой коллективной </a:t>
            </a:r>
            <a:r>
              <a:rPr lang="ru-RU" altLang="ru-RU" sz="2400" i="1" dirty="0" smtClean="0"/>
              <a:t>операции передачи данных от всех процессов одному процессу</a:t>
            </a:r>
            <a:r>
              <a:rPr lang="ru-RU" altLang="ru-RU" sz="2400" dirty="0" smtClean="0"/>
              <a:t>, в которой над собираемыми значениями осуществляется та или иная обработка данных.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364523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404665"/>
            <a:ext cx="9561513" cy="576118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ru-RU" altLang="ru-RU" sz="2800" dirty="0" smtClean="0"/>
              <a:t>Передача данных от всех процессов одному процессу… </a:t>
            </a:r>
            <a:endParaRPr lang="en-US" altLang="ru-RU" sz="2800" dirty="0"/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13500" y="1340768"/>
            <a:ext cx="8821613" cy="341632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MPI_Reduce</a:t>
            </a:r>
            <a:r>
              <a:rPr lang="en-US" altLang="ru-RU" sz="1800" dirty="0">
                <a:latin typeface="Courier New" pitchFamily="49" charset="0"/>
              </a:rPr>
              <a:t>(void *</a:t>
            </a:r>
            <a:r>
              <a:rPr lang="en-US" altLang="ru-RU" sz="1800" dirty="0" err="1">
                <a:latin typeface="Courier New" pitchFamily="49" charset="0"/>
              </a:rPr>
              <a:t>sendbuf</a:t>
            </a:r>
            <a:r>
              <a:rPr lang="en-US" altLang="ru-RU" sz="1800" dirty="0">
                <a:latin typeface="Courier New" pitchFamily="49" charset="0"/>
              </a:rPr>
              <a:t>, void *</a:t>
            </a:r>
            <a:r>
              <a:rPr lang="en-US" altLang="ru-RU" sz="1800" dirty="0" err="1">
                <a:latin typeface="Courier New" pitchFamily="49" charset="0"/>
              </a:rPr>
              <a:t>recvbuf,int</a:t>
            </a:r>
            <a:r>
              <a:rPr lang="en-US" altLang="ru-RU" sz="1800" dirty="0">
                <a:latin typeface="Courier New" pitchFamily="49" charset="0"/>
              </a:rPr>
              <a:t> count,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	</a:t>
            </a:r>
            <a:r>
              <a:rPr lang="en-US" altLang="ru-RU" sz="1800" dirty="0" err="1">
                <a:latin typeface="Courier New" pitchFamily="49" charset="0"/>
              </a:rPr>
              <a:t>MPI_Datatype</a:t>
            </a:r>
            <a:r>
              <a:rPr lang="en-US" altLang="ru-RU" sz="1800" dirty="0">
                <a:latin typeface="Courier New" pitchFamily="49" charset="0"/>
              </a:rPr>
              <a:t> type,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MPI_Op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op,int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root,MPI_Comm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comm</a:t>
            </a:r>
            <a:r>
              <a:rPr lang="en-US" altLang="ru-RU" sz="1800" dirty="0">
                <a:latin typeface="Courier New" pitchFamily="49" charset="0"/>
              </a:rPr>
              <a:t>),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/>
              <a:t>где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en-US" altLang="ru-RU" sz="1800" b="1" dirty="0" err="1">
                <a:latin typeface="Courier New" pitchFamily="49" charset="0"/>
              </a:rPr>
              <a:t>sendbuf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ru-RU" altLang="ru-RU" sz="1800" dirty="0"/>
              <a:t>буфер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памяти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с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отправляемым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сообщением</a:t>
            </a:r>
            <a:r>
              <a:rPr lang="ru-RU" altLang="ru-RU" sz="1800" dirty="0">
                <a:latin typeface="Courier New" pitchFamily="49" charset="0"/>
              </a:rPr>
              <a:t>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en-US" altLang="ru-RU" sz="1800" b="1" dirty="0" err="1">
                <a:latin typeface="Courier New" pitchFamily="49" charset="0"/>
              </a:rPr>
              <a:t>recvbuf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– </a:t>
            </a:r>
            <a:r>
              <a:rPr lang="ru-RU" altLang="ru-RU" sz="1800" dirty="0"/>
              <a:t>буфер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памяти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для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результирующего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сообщения</a:t>
            </a:r>
            <a:r>
              <a:rPr lang="ru-RU" altLang="ru-RU" sz="1800" dirty="0">
                <a:latin typeface="Courier New" pitchFamily="49" charset="0"/>
              </a:rPr>
              <a:t> (</a:t>
            </a:r>
            <a:r>
              <a:rPr lang="ru-RU" altLang="ru-RU" sz="1800" dirty="0"/>
              <a:t>только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для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процесса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с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рангом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en-US" altLang="ru-RU" sz="1800" dirty="0">
                <a:latin typeface="Courier New" pitchFamily="49" charset="0"/>
              </a:rPr>
              <a:t>root</a:t>
            </a:r>
            <a:r>
              <a:rPr lang="ru-RU" altLang="ru-RU" sz="1800" dirty="0">
                <a:latin typeface="Courier New" pitchFamily="49" charset="0"/>
              </a:rPr>
              <a:t>),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en-US" altLang="ru-RU" sz="1800" b="1" dirty="0">
                <a:latin typeface="Courier New" pitchFamily="49" charset="0"/>
              </a:rPr>
              <a:t>count</a:t>
            </a:r>
            <a:r>
              <a:rPr lang="ru-RU" altLang="ru-RU" sz="1800" b="1" dirty="0">
                <a:latin typeface="Courier New" pitchFamily="49" charset="0"/>
              </a:rPr>
              <a:t>  </a:t>
            </a:r>
            <a:r>
              <a:rPr lang="ru-RU" altLang="ru-RU" sz="1800" dirty="0">
                <a:latin typeface="Courier New" pitchFamily="49" charset="0"/>
              </a:rPr>
              <a:t> - </a:t>
            </a:r>
            <a:r>
              <a:rPr lang="ru-RU" altLang="ru-RU" sz="1800" dirty="0"/>
              <a:t>количество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элементов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в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сообщениях</a:t>
            </a:r>
            <a:r>
              <a:rPr lang="ru-RU" altLang="ru-RU" sz="1800" dirty="0">
                <a:latin typeface="Courier New" pitchFamily="49" charset="0"/>
              </a:rPr>
              <a:t>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en-US" altLang="ru-RU" sz="1800" b="1" dirty="0">
                <a:latin typeface="Courier New" pitchFamily="49" charset="0"/>
              </a:rPr>
              <a:t>type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   – </a:t>
            </a:r>
            <a:r>
              <a:rPr lang="ru-RU" altLang="ru-RU" sz="1800" dirty="0"/>
              <a:t>тип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элементов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сообщений</a:t>
            </a:r>
            <a:r>
              <a:rPr lang="ru-RU" altLang="ru-RU" sz="1800" dirty="0">
                <a:latin typeface="Courier New" pitchFamily="49" charset="0"/>
              </a:rPr>
              <a:t>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en-US" altLang="ru-RU" sz="1800" b="1" dirty="0">
                <a:latin typeface="Courier New" pitchFamily="49" charset="0"/>
              </a:rPr>
              <a:t>op</a:t>
            </a:r>
            <a:r>
              <a:rPr lang="ru-RU" altLang="ru-RU" sz="1800" dirty="0">
                <a:latin typeface="Courier New" pitchFamily="49" charset="0"/>
              </a:rPr>
              <a:t>      - </a:t>
            </a:r>
            <a:r>
              <a:rPr lang="ru-RU" altLang="ru-RU" sz="1800" dirty="0"/>
              <a:t>операция</a:t>
            </a:r>
            <a:r>
              <a:rPr lang="ru-RU" altLang="ru-RU" sz="1800" dirty="0">
                <a:latin typeface="Courier New" pitchFamily="49" charset="0"/>
              </a:rPr>
              <a:t>, </a:t>
            </a:r>
            <a:r>
              <a:rPr lang="ru-RU" altLang="ru-RU" sz="1800" dirty="0"/>
              <a:t>которая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должна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быть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выполнена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над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данными</a:t>
            </a:r>
            <a:r>
              <a:rPr lang="ru-RU" altLang="ru-RU" sz="1800" dirty="0">
                <a:latin typeface="Courier New" pitchFamily="49" charset="0"/>
              </a:rPr>
              <a:t>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ru-RU" altLang="ru-RU" sz="1800" b="1" dirty="0" err="1">
                <a:latin typeface="Courier New" pitchFamily="49" charset="0"/>
              </a:rPr>
              <a:t>root</a:t>
            </a:r>
            <a:r>
              <a:rPr lang="ru-RU" altLang="ru-RU" sz="1800" b="1" dirty="0">
                <a:latin typeface="Courier New" pitchFamily="49" charset="0"/>
              </a:rPr>
              <a:t>   </a:t>
            </a:r>
            <a:r>
              <a:rPr lang="ru-RU" altLang="ru-RU" sz="1800" dirty="0">
                <a:latin typeface="Courier New" pitchFamily="49" charset="0"/>
              </a:rPr>
              <a:t> - </a:t>
            </a:r>
            <a:r>
              <a:rPr lang="ru-RU" altLang="ru-RU" sz="1800" dirty="0"/>
              <a:t>ранг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процесса</a:t>
            </a:r>
            <a:r>
              <a:rPr lang="ru-RU" altLang="ru-RU" sz="1800" dirty="0">
                <a:latin typeface="Courier New" pitchFamily="49" charset="0"/>
              </a:rPr>
              <a:t>, </a:t>
            </a:r>
            <a:r>
              <a:rPr lang="ru-RU" altLang="ru-RU" sz="1800" dirty="0"/>
              <a:t>на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котором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должен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быть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получен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результат</a:t>
            </a:r>
            <a:r>
              <a:rPr lang="ru-RU" altLang="ru-RU" sz="1800" dirty="0">
                <a:latin typeface="Courier New" pitchFamily="49" charset="0"/>
              </a:rPr>
              <a:t>,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ru-RU" altLang="ru-RU" sz="1800" b="1" dirty="0" err="1">
                <a:latin typeface="Courier New" pitchFamily="49" charset="0"/>
              </a:rPr>
              <a:t>comm</a:t>
            </a:r>
            <a:r>
              <a:rPr lang="ru-RU" altLang="ru-RU" sz="1800" b="1" dirty="0">
                <a:latin typeface="Courier New" pitchFamily="49" charset="0"/>
              </a:rPr>
              <a:t>   </a:t>
            </a:r>
            <a:r>
              <a:rPr lang="ru-RU" altLang="ru-RU" sz="1800" dirty="0">
                <a:latin typeface="Courier New" pitchFamily="49" charset="0"/>
              </a:rPr>
              <a:t> - </a:t>
            </a:r>
            <a:r>
              <a:rPr lang="ru-RU" altLang="ru-RU" sz="1800" dirty="0"/>
              <a:t>коммуникатор</a:t>
            </a:r>
            <a:r>
              <a:rPr lang="ru-RU" altLang="ru-RU" sz="1800" dirty="0">
                <a:latin typeface="Courier New" pitchFamily="49" charset="0"/>
              </a:rPr>
              <a:t>, </a:t>
            </a:r>
            <a:r>
              <a:rPr lang="ru-RU" altLang="ru-RU" sz="1800" dirty="0"/>
              <a:t>в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рамках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которого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выполняется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ru-RU" altLang="ru-RU" sz="1800" dirty="0"/>
              <a:t>операция</a:t>
            </a:r>
            <a:r>
              <a:rPr lang="ru-RU" altLang="ru-RU" sz="1800" dirty="0">
                <a:latin typeface="Courier New" pitchFamily="49" charset="0"/>
              </a:rPr>
              <a:t>.</a:t>
            </a:r>
            <a:endParaRPr lang="ru-RU" altLang="ru-RU" sz="1800" dirty="0">
              <a:latin typeface="Bernard MT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93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31870" y="332656"/>
            <a:ext cx="9066213" cy="7920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ru-RU" altLang="ru-RU" sz="2400" dirty="0" smtClean="0"/>
              <a:t>Типы операций MPI для функций редукции данных… </a:t>
            </a:r>
            <a:endParaRPr lang="en-US" altLang="ru-RU" sz="2400" dirty="0"/>
          </a:p>
        </p:txBody>
      </p:sp>
      <p:graphicFrame>
        <p:nvGraphicFramePr>
          <p:cNvPr id="3" name="Group 16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0266260"/>
              </p:ext>
            </p:extLst>
          </p:nvPr>
        </p:nvGraphicFramePr>
        <p:xfrm>
          <a:off x="31870" y="1052734"/>
          <a:ext cx="8932618" cy="5400601"/>
        </p:xfrm>
        <a:graphic>
          <a:graphicData uri="http://schemas.openxmlformats.org/drawingml/2006/table">
            <a:tbl>
              <a:tblPr/>
              <a:tblGrid>
                <a:gridCol w="1571857"/>
                <a:gridCol w="7360761"/>
              </a:tblGrid>
              <a:tr h="37269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Операция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Описание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269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  <a:tab pos="2970213" algn="ctr"/>
                          <a:tab pos="5940425" algn="r"/>
                        </a:tabLst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MPI_MAX 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Определение максимального значения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35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MPI_MIN 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Определение минимального значения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269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MPI_SUM 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Определение суммы значений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269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MPI_PROD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Определение произведения значений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269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MPI_LAND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  <a:tab pos="2970213" algn="ctr"/>
                          <a:tab pos="5940425" algn="r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Выполнение логической операции "И" над значениями сообщений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269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MPI_BAND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Выполнение битовой операции "И" над значениями сообщений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269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MPI_LOR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Выполнение логической операции "ИЛИ" над значениями сообщений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269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MPI_BOR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Выполнение битовой операции "ИЛИ" над значениями сообщений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115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MPI_LXOR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Выполнение логической операции исключающего "ИЛИ" над значениями сообщений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115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MPI_BXOR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Выполнение битовой операции исключающего "ИЛИ" над значениями сообщений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269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MPI_MAXLOC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Определение максимальных значений и их индексов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269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MPI_MINLOC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Определение минимальных значений и их индексов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927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116632"/>
            <a:ext cx="8820473" cy="44873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ct val="90000"/>
              </a:lnSpc>
              <a:spcAft>
                <a:spcPct val="20000"/>
              </a:spcAft>
            </a:pPr>
            <a:r>
              <a:rPr lang="ru-RU" altLang="ru-RU" sz="2400" dirty="0" smtClean="0"/>
              <a:t>Типы операций MPI для функций редукции данных…</a:t>
            </a:r>
          </a:p>
          <a:p>
            <a:pPr marL="723900" lvl="1" indent="-271463">
              <a:lnSpc>
                <a:spcPct val="90000"/>
              </a:lnSpc>
              <a:spcAft>
                <a:spcPct val="20000"/>
              </a:spcAft>
            </a:pPr>
            <a:r>
              <a:rPr lang="ru-RU" altLang="ru-RU" sz="2400" b="1" dirty="0" smtClean="0"/>
              <a:t>MPI_MAX</a:t>
            </a:r>
            <a:r>
              <a:rPr lang="ru-RU" altLang="ru-RU" sz="2400" dirty="0" smtClean="0"/>
              <a:t> и </a:t>
            </a:r>
            <a:r>
              <a:rPr lang="ru-RU" altLang="ru-RU" sz="2400" b="1" dirty="0" smtClean="0"/>
              <a:t>MPI_MIN</a:t>
            </a:r>
            <a:r>
              <a:rPr lang="ru-RU" altLang="ru-RU" sz="2400" dirty="0" smtClean="0"/>
              <a:t> ищут поэлементные максимум и минимум; </a:t>
            </a:r>
          </a:p>
          <a:p>
            <a:pPr marL="723900" lvl="1" indent="-271463">
              <a:lnSpc>
                <a:spcPct val="90000"/>
              </a:lnSpc>
              <a:spcAft>
                <a:spcPct val="20000"/>
              </a:spcAft>
            </a:pPr>
            <a:r>
              <a:rPr lang="ru-RU" altLang="ru-RU" sz="2400" b="1" dirty="0" smtClean="0"/>
              <a:t>MPI_SUM</a:t>
            </a:r>
            <a:r>
              <a:rPr lang="ru-RU" altLang="ru-RU" sz="2400" dirty="0" smtClean="0"/>
              <a:t> вычисляет поэлементную сумму векторов; </a:t>
            </a:r>
          </a:p>
          <a:p>
            <a:pPr marL="723900" lvl="1" indent="-271463">
              <a:lnSpc>
                <a:spcPct val="90000"/>
              </a:lnSpc>
              <a:spcAft>
                <a:spcPct val="20000"/>
              </a:spcAft>
            </a:pPr>
            <a:r>
              <a:rPr lang="ru-RU" altLang="ru-RU" sz="2400" b="1" dirty="0" smtClean="0"/>
              <a:t>MPI_PROD</a:t>
            </a:r>
            <a:r>
              <a:rPr lang="ru-RU" altLang="ru-RU" sz="2400" dirty="0" smtClean="0"/>
              <a:t> вычисляет поэлементное произведение векторов; </a:t>
            </a:r>
          </a:p>
          <a:p>
            <a:pPr marL="723900" lvl="1" indent="-271463">
              <a:lnSpc>
                <a:spcPct val="90000"/>
              </a:lnSpc>
              <a:spcAft>
                <a:spcPct val="20000"/>
              </a:spcAft>
            </a:pPr>
            <a:r>
              <a:rPr lang="ru-RU" altLang="ru-RU" sz="2400" b="1" dirty="0" smtClean="0"/>
              <a:t>MPI_LAND</a:t>
            </a:r>
            <a:r>
              <a:rPr lang="ru-RU" altLang="ru-RU" sz="2400" dirty="0" smtClean="0"/>
              <a:t>, </a:t>
            </a:r>
            <a:r>
              <a:rPr lang="ru-RU" altLang="ru-RU" sz="2400" b="1" dirty="0" smtClean="0"/>
              <a:t>MPI_BAND</a:t>
            </a:r>
            <a:r>
              <a:rPr lang="ru-RU" altLang="ru-RU" sz="2400" dirty="0" smtClean="0"/>
              <a:t>, </a:t>
            </a:r>
            <a:r>
              <a:rPr lang="ru-RU" altLang="ru-RU" sz="2400" b="1" dirty="0" smtClean="0"/>
              <a:t>MPI_LOR</a:t>
            </a:r>
            <a:r>
              <a:rPr lang="ru-RU" altLang="ru-RU" sz="2400" dirty="0" smtClean="0"/>
              <a:t>, </a:t>
            </a:r>
            <a:r>
              <a:rPr lang="ru-RU" altLang="ru-RU" sz="2400" b="1" dirty="0" smtClean="0"/>
              <a:t>MPI_BOR</a:t>
            </a:r>
            <a:r>
              <a:rPr lang="ru-RU" altLang="ru-RU" sz="2400" dirty="0" smtClean="0"/>
              <a:t>, </a:t>
            </a:r>
            <a:r>
              <a:rPr lang="ru-RU" altLang="ru-RU" sz="2400" b="1" dirty="0" smtClean="0"/>
              <a:t>MPI_LXOR</a:t>
            </a:r>
            <a:r>
              <a:rPr lang="ru-RU" altLang="ru-RU" sz="2400" dirty="0" smtClean="0"/>
              <a:t>, </a:t>
            </a:r>
            <a:r>
              <a:rPr lang="ru-RU" altLang="ru-RU" sz="2400" b="1" dirty="0" smtClean="0"/>
              <a:t>MPI_BXOR</a:t>
            </a:r>
            <a:r>
              <a:rPr lang="ru-RU" altLang="ru-RU" sz="2400" dirty="0" smtClean="0"/>
              <a:t> - логические и двоичные операции И, ИЛИ, исключающее ИЛИ; </a:t>
            </a:r>
          </a:p>
          <a:p>
            <a:pPr marL="723900" lvl="1" indent="-271463">
              <a:lnSpc>
                <a:spcPct val="90000"/>
              </a:lnSpc>
              <a:spcAft>
                <a:spcPct val="20000"/>
              </a:spcAft>
            </a:pPr>
            <a:r>
              <a:rPr lang="ru-RU" altLang="ru-RU" sz="2400" b="1" dirty="0" smtClean="0"/>
              <a:t>MPI_MAXLOC</a:t>
            </a:r>
            <a:r>
              <a:rPr lang="ru-RU" altLang="ru-RU" sz="2400" dirty="0" smtClean="0"/>
              <a:t>, </a:t>
            </a:r>
            <a:r>
              <a:rPr lang="ru-RU" altLang="ru-RU" sz="2400" b="1" dirty="0" smtClean="0"/>
              <a:t>MPI_MINLOC</a:t>
            </a:r>
            <a:r>
              <a:rPr lang="ru-RU" altLang="ru-RU" sz="2400" dirty="0" smtClean="0"/>
              <a:t> - поиск индексированного минимума/максимума</a:t>
            </a:r>
            <a:endParaRPr lang="en-US" altLang="ru-RU" sz="2400" dirty="0"/>
          </a:p>
        </p:txBody>
      </p:sp>
    </p:spTree>
    <p:extLst>
      <p:ext uri="{BB962C8B-B14F-4D97-AF65-F5344CB8AC3E}">
        <p14:creationId xmlns:p14="http://schemas.microsoft.com/office/powerpoint/2010/main" val="399093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" y="188640"/>
            <a:ext cx="9144000" cy="655272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ru-RU" altLang="ru-RU" sz="2800" dirty="0" smtClean="0"/>
              <a:t>Передача данных от всех процессов одному процессу… </a:t>
            </a:r>
            <a:endParaRPr lang="en-US" altLang="ru-RU" sz="2800" dirty="0" smtClean="0"/>
          </a:p>
          <a:p>
            <a:pPr marL="838200" lvl="1" indent="-381000"/>
            <a:r>
              <a:rPr lang="ru-RU" altLang="ru-RU" dirty="0" smtClean="0"/>
              <a:t>Функция </a:t>
            </a:r>
            <a:r>
              <a:rPr lang="en-US" altLang="ru-RU" i="1" dirty="0" smtClean="0"/>
              <a:t>MPI</a:t>
            </a:r>
            <a:r>
              <a:rPr lang="ru-RU" altLang="ru-RU" i="1" dirty="0" smtClean="0"/>
              <a:t>_</a:t>
            </a:r>
            <a:r>
              <a:rPr lang="en-US" altLang="ru-RU" i="1" dirty="0" smtClean="0"/>
              <a:t>Reduce </a:t>
            </a:r>
            <a:r>
              <a:rPr lang="ru-RU" altLang="ru-RU" dirty="0" smtClean="0"/>
              <a:t>определяет коллективную операцию и, тем самым, вызов функции должен быть выполнен всеми процессами указываемого коммуникатора, все вызовы функции должны содержать одинаковые значения параметров </a:t>
            </a:r>
            <a:r>
              <a:rPr lang="en-US" altLang="ru-RU" i="1" dirty="0" smtClean="0"/>
              <a:t>count</a:t>
            </a:r>
            <a:r>
              <a:rPr lang="ru-RU" altLang="ru-RU" dirty="0" smtClean="0"/>
              <a:t>, </a:t>
            </a:r>
            <a:r>
              <a:rPr lang="en-US" altLang="ru-RU" i="1" dirty="0" smtClean="0"/>
              <a:t>type</a:t>
            </a:r>
            <a:r>
              <a:rPr lang="ru-RU" altLang="ru-RU" dirty="0" smtClean="0"/>
              <a:t>, </a:t>
            </a:r>
            <a:r>
              <a:rPr lang="en-US" altLang="ru-RU" i="1" dirty="0" smtClean="0"/>
              <a:t>op</a:t>
            </a:r>
            <a:r>
              <a:rPr lang="ru-RU" altLang="ru-RU" dirty="0" smtClean="0"/>
              <a:t>, </a:t>
            </a:r>
            <a:r>
              <a:rPr lang="en-US" altLang="ru-RU" i="1" dirty="0" smtClean="0"/>
              <a:t>root</a:t>
            </a:r>
            <a:r>
              <a:rPr lang="ru-RU" altLang="ru-RU" dirty="0" smtClean="0"/>
              <a:t>, </a:t>
            </a:r>
            <a:r>
              <a:rPr lang="en-US" altLang="ru-RU" i="1" dirty="0" err="1" smtClean="0"/>
              <a:t>comm</a:t>
            </a:r>
            <a:r>
              <a:rPr lang="ru-RU" altLang="ru-RU" dirty="0" smtClean="0"/>
              <a:t>,</a:t>
            </a:r>
          </a:p>
          <a:p>
            <a:pPr marL="838200" lvl="1" indent="-381000"/>
            <a:r>
              <a:rPr lang="ru-RU" altLang="ru-RU" dirty="0" smtClean="0"/>
              <a:t>Передача сообщений должна быть выполнена всеми процессами, результат операции будет получен только процессом с рангом </a:t>
            </a:r>
            <a:r>
              <a:rPr lang="en-US" altLang="ru-RU" i="1" dirty="0" smtClean="0"/>
              <a:t>root</a:t>
            </a:r>
            <a:r>
              <a:rPr lang="ru-RU" altLang="ru-RU" dirty="0" smtClean="0"/>
              <a:t>,</a:t>
            </a:r>
          </a:p>
          <a:p>
            <a:pPr marL="838200" lvl="1" indent="-381000"/>
            <a:r>
              <a:rPr lang="ru-RU" altLang="ru-RU" dirty="0" smtClean="0"/>
              <a:t>Выполнение операции редукции осуществляется над отдельными элементами передаваемых сообщений.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24874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10191" y="384175"/>
            <a:ext cx="9066213" cy="107721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dirty="0" smtClean="0"/>
              <a:t>Передача данных от всех процессов одному процессу (пример для операции суммирования)</a:t>
            </a:r>
            <a:endParaRPr lang="en-US" altLang="ru-RU" dirty="0"/>
          </a:p>
        </p:txBody>
      </p:sp>
      <p:graphicFrame>
        <p:nvGraphicFramePr>
          <p:cNvPr id="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013985"/>
              </p:ext>
            </p:extLst>
          </p:nvPr>
        </p:nvGraphicFramePr>
        <p:xfrm>
          <a:off x="132964" y="2420888"/>
          <a:ext cx="8890000" cy="323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0" name="Рисунок" r:id="rId3" imgW="5514442" imgH="1943100" progId="Word.Picture.8">
                  <p:embed/>
                </p:oleObj>
              </mc:Choice>
              <mc:Fallback>
                <p:oleObj name="Рисунок" r:id="rId3" imgW="5514442" imgH="19431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964" y="2420888"/>
                        <a:ext cx="8890000" cy="323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002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07504" y="332657"/>
            <a:ext cx="9036495" cy="583319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endParaRPr lang="ru-RU" altLang="ru-RU" sz="2400" dirty="0" smtClean="0"/>
          </a:p>
          <a:p>
            <a:pPr marL="457200" indent="-457200"/>
            <a:r>
              <a:rPr lang="ru-RU" altLang="ru-RU" sz="2400" dirty="0" smtClean="0"/>
              <a:t>Синхронизация вычислений </a:t>
            </a:r>
          </a:p>
          <a:p>
            <a:pPr marL="838200" lvl="1" indent="-381000"/>
            <a:r>
              <a:rPr lang="ru-RU" altLang="ru-RU" sz="2400" i="1" dirty="0" smtClean="0"/>
              <a:t>Синхронизация</a:t>
            </a:r>
            <a:r>
              <a:rPr lang="ru-RU" altLang="ru-RU" sz="2400" dirty="0" smtClean="0"/>
              <a:t> процессов, т.е. одновременное достижение процессами тех или иных точек процесса вычислений, обеспечивается при помощи функции </a:t>
            </a:r>
            <a:r>
              <a:rPr lang="en-US" altLang="ru-RU" sz="2400" dirty="0" smtClean="0"/>
              <a:t>MPI</a:t>
            </a:r>
            <a:r>
              <a:rPr lang="ru-RU" altLang="ru-RU" sz="2400" dirty="0" smtClean="0"/>
              <a:t>:</a:t>
            </a:r>
          </a:p>
          <a:p>
            <a:pPr marL="838200" lvl="1" indent="-381000"/>
            <a:endParaRPr lang="ru-RU" altLang="ru-RU" sz="2400" dirty="0" smtClean="0"/>
          </a:p>
          <a:p>
            <a:pPr marL="838200" lvl="1" indent="-381000"/>
            <a:endParaRPr lang="ru-RU" altLang="ru-RU" sz="2400" dirty="0" smtClean="0"/>
          </a:p>
          <a:p>
            <a:pPr marL="838200" lvl="1" indent="-381000"/>
            <a:r>
              <a:rPr lang="ru-RU" altLang="ru-RU" sz="2400" dirty="0" smtClean="0"/>
              <a:t>Функция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Barrier </a:t>
            </a:r>
            <a:r>
              <a:rPr lang="ru-RU" altLang="ru-RU" sz="2400" dirty="0" smtClean="0"/>
              <a:t>определяет коллективную операцию, при использовании должна вызываться всеми процессами коммуникатора. </a:t>
            </a:r>
          </a:p>
          <a:p>
            <a:pPr marL="838200" lvl="1" indent="-381000"/>
            <a:r>
              <a:rPr lang="ru-RU" altLang="ru-RU" sz="2400" dirty="0" smtClean="0"/>
              <a:t>Продолжение вычислений любого процесса произойдет только после выполнения функции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Barrier </a:t>
            </a:r>
            <a:r>
              <a:rPr lang="ru-RU" altLang="ru-RU" sz="2400" i="1" dirty="0" smtClean="0"/>
              <a:t> </a:t>
            </a:r>
            <a:r>
              <a:rPr lang="ru-RU" altLang="ru-RU" sz="2400" dirty="0" smtClean="0"/>
              <a:t>всеми процессами коммуникатора.</a:t>
            </a:r>
            <a:endParaRPr lang="en-US" altLang="ru-RU" sz="2400" dirty="0"/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819262" y="2522621"/>
            <a:ext cx="7612977" cy="36933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MPI_Barrier</a:t>
            </a:r>
            <a:r>
              <a:rPr lang="en-US" altLang="ru-RU" sz="1800" dirty="0">
                <a:latin typeface="Courier New" pitchFamily="49" charset="0"/>
              </a:rPr>
              <a:t>(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comm</a:t>
            </a:r>
            <a:r>
              <a:rPr lang="en-US" altLang="ru-RU" sz="1800" dirty="0">
                <a:latin typeface="Courier New" pitchFamily="49" charset="0"/>
              </a:rPr>
              <a:t>);</a:t>
            </a:r>
            <a:r>
              <a:rPr lang="ru-RU" altLang="ru-RU" sz="1800" dirty="0">
                <a:latin typeface="Courier New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502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0"/>
          <p:cNvSpPr txBox="1">
            <a:spLocks noChangeArrowheads="1"/>
          </p:cNvSpPr>
          <p:nvPr/>
        </p:nvSpPr>
        <p:spPr bwMode="auto">
          <a:xfrm>
            <a:off x="398463" y="692696"/>
            <a:ext cx="83708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0850" indent="-450850"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ru-RU" altLang="ru-RU" dirty="0"/>
              <a:t>Значение числа </a:t>
            </a:r>
            <a:r>
              <a:rPr lang="en-US" altLang="ru-RU" i="1" dirty="0">
                <a:sym typeface="Symbol" pitchFamily="18" charset="2"/>
              </a:rPr>
              <a:t></a:t>
            </a:r>
            <a:r>
              <a:rPr lang="ru-RU" altLang="ru-RU" dirty="0"/>
              <a:t>  может быть получено при помощи интеграла</a:t>
            </a:r>
            <a:endParaRPr lang="en-US" altLang="ru-RU" dirty="0"/>
          </a:p>
        </p:txBody>
      </p:sp>
      <p:sp>
        <p:nvSpPr>
          <p:cNvPr id="3" name="Text Box 22"/>
          <p:cNvSpPr txBox="1">
            <a:spLocks noChangeArrowheads="1"/>
          </p:cNvSpPr>
          <p:nvPr/>
        </p:nvSpPr>
        <p:spPr bwMode="auto">
          <a:xfrm>
            <a:off x="596900" y="3419475"/>
            <a:ext cx="81724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0850" indent="-450850"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eaLnBrk="1" hangingPunct="1">
              <a:spcBef>
                <a:spcPct val="50000"/>
              </a:spcBef>
              <a:buSzTx/>
              <a:buNone/>
            </a:pPr>
            <a:r>
              <a:rPr lang="ru-RU" altLang="ru-RU" dirty="0"/>
              <a:t>Для численного интегрирования применим метод прямоугольников</a:t>
            </a:r>
            <a:endParaRPr lang="en-US" altLang="ru-RU" dirty="0"/>
          </a:p>
        </p:txBody>
      </p:sp>
      <p:graphicFrame>
        <p:nvGraphicFramePr>
          <p:cNvPr id="4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1017739"/>
              </p:ext>
            </p:extLst>
          </p:nvPr>
        </p:nvGraphicFramePr>
        <p:xfrm>
          <a:off x="2843808" y="2000250"/>
          <a:ext cx="2433638" cy="141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8" name="Формула" r:id="rId3" imgW="799753" imgH="469696" progId="Equation.3">
                  <p:embed/>
                </p:oleObj>
              </mc:Choice>
              <mc:Fallback>
                <p:oleObj name="Формула" r:id="rId3" imgW="799753" imgH="46969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2000250"/>
                        <a:ext cx="2433638" cy="141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8"/>
          <p:cNvGraphicFramePr>
            <a:graphicFrameLocks noChangeAspect="1"/>
          </p:cNvGraphicFramePr>
          <p:nvPr/>
        </p:nvGraphicFramePr>
        <p:xfrm>
          <a:off x="2360613" y="4149725"/>
          <a:ext cx="3816350" cy="237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9" name="Диаграмма" r:id="rId5" imgW="2962351" imgH="1543202" progId="Excel.Chart.8">
                  <p:embed/>
                </p:oleObj>
              </mc:Choice>
              <mc:Fallback>
                <p:oleObj name="Диаграмма" r:id="rId5" imgW="2962351" imgH="1543202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0613" y="4149725"/>
                        <a:ext cx="3816350" cy="2373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488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0"/>
          <p:cNvSpPr txBox="1">
            <a:spLocks noChangeArrowheads="1"/>
          </p:cNvSpPr>
          <p:nvPr/>
        </p:nvSpPr>
        <p:spPr bwMode="auto">
          <a:xfrm>
            <a:off x="488950" y="1341438"/>
            <a:ext cx="83708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0850" indent="-450850"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ru-RU" altLang="ru-RU" sz="2400" dirty="0">
                <a:latin typeface="Times New Roman" pitchFamily="18" charset="0"/>
              </a:rPr>
              <a:t>Распределим вычисления между </a:t>
            </a:r>
            <a:r>
              <a:rPr lang="en-US" altLang="ru-RU" sz="2400" b="1" i="1" dirty="0">
                <a:latin typeface="Times New Roman" pitchFamily="18" charset="0"/>
              </a:rPr>
              <a:t>p</a:t>
            </a:r>
            <a:r>
              <a:rPr lang="en-US" altLang="ru-RU" sz="2400" dirty="0">
                <a:latin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</a:rPr>
              <a:t>процессорами (циклическая схема)</a:t>
            </a:r>
          </a:p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ru-RU" altLang="ru-RU" sz="2400" dirty="0">
                <a:latin typeface="Times New Roman" pitchFamily="18" charset="0"/>
              </a:rPr>
              <a:t>Получаемые на отдельных процессорах частные суммы должны быть просуммированы</a:t>
            </a:r>
            <a:endParaRPr lang="en-US" altLang="ru-RU" sz="2400" dirty="0">
              <a:latin typeface="Times New Roman" pitchFamily="18" charset="0"/>
            </a:endParaRPr>
          </a:p>
        </p:txBody>
      </p:sp>
      <p:graphicFrame>
        <p:nvGraphicFramePr>
          <p:cNvPr id="3" name="Object 24"/>
          <p:cNvGraphicFramePr>
            <a:graphicFrameLocks noChangeAspect="1"/>
          </p:cNvGraphicFramePr>
          <p:nvPr/>
        </p:nvGraphicFramePr>
        <p:xfrm>
          <a:off x="488950" y="2924175"/>
          <a:ext cx="4970463" cy="309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5" name="Диаграмма" r:id="rId3" imgW="3048000" imgH="1895551" progId="Excel.Chart.8">
                  <p:embed/>
                </p:oleObj>
              </mc:Choice>
              <mc:Fallback>
                <p:oleObj name="Диаграмма" r:id="rId3" imgW="3048000" imgH="1895551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" y="2924175"/>
                        <a:ext cx="4970463" cy="309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6"/>
          <p:cNvSpPr>
            <a:spLocks noChangeArrowheads="1"/>
          </p:cNvSpPr>
          <p:nvPr/>
        </p:nvSpPr>
        <p:spPr bwMode="auto">
          <a:xfrm>
            <a:off x="6176963" y="3573463"/>
            <a:ext cx="215900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1800">
              <a:latin typeface="Bernard MT Condensed" pitchFamily="18" charset="0"/>
            </a:endParaRPr>
          </a:p>
        </p:txBody>
      </p:sp>
      <p:sp>
        <p:nvSpPr>
          <p:cNvPr id="5" name="Rectangle 27"/>
          <p:cNvSpPr>
            <a:spLocks noChangeArrowheads="1"/>
          </p:cNvSpPr>
          <p:nvPr/>
        </p:nvSpPr>
        <p:spPr bwMode="auto">
          <a:xfrm>
            <a:off x="6176963" y="3933825"/>
            <a:ext cx="215900" cy="2159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1800">
              <a:latin typeface="Bernard MT Condensed" pitchFamily="18" charset="0"/>
            </a:endParaRPr>
          </a:p>
        </p:txBody>
      </p:sp>
      <p:sp>
        <p:nvSpPr>
          <p:cNvPr id="6" name="Rectangle 28" descr="Темный диагональный 1"/>
          <p:cNvSpPr>
            <a:spLocks noChangeArrowheads="1"/>
          </p:cNvSpPr>
          <p:nvPr/>
        </p:nvSpPr>
        <p:spPr bwMode="auto">
          <a:xfrm>
            <a:off x="6176963" y="4292600"/>
            <a:ext cx="215900" cy="215900"/>
          </a:xfrm>
          <a:prstGeom prst="rect">
            <a:avLst/>
          </a:prstGeom>
          <a:pattFill prst="dkDn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1800">
              <a:latin typeface="Bernard MT Condensed" pitchFamily="18" charset="0"/>
            </a:endParaRPr>
          </a:p>
        </p:txBody>
      </p:sp>
      <p:sp>
        <p:nvSpPr>
          <p:cNvPr id="7" name="Text Box 29"/>
          <p:cNvSpPr txBox="1">
            <a:spLocks noChangeArrowheads="1"/>
          </p:cNvSpPr>
          <p:nvPr/>
        </p:nvSpPr>
        <p:spPr bwMode="auto">
          <a:xfrm>
            <a:off x="6392863" y="3509963"/>
            <a:ext cx="1584325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SzTx/>
              <a:buFontTx/>
              <a:buNone/>
            </a:pPr>
            <a:r>
              <a:rPr lang="ru-RU" altLang="ru-RU" sz="1600"/>
              <a:t>- Процессор 0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SzTx/>
              <a:buFontTx/>
              <a:buNone/>
            </a:pPr>
            <a:r>
              <a:rPr lang="ru-RU" altLang="ru-RU" sz="1600"/>
              <a:t>- Процессор 1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SzTx/>
              <a:buFontTx/>
              <a:buNone/>
            </a:pPr>
            <a:r>
              <a:rPr lang="ru-RU" altLang="ru-RU" sz="1600"/>
              <a:t>- Процессор 2</a:t>
            </a:r>
            <a:endParaRPr lang="en-US" altLang="ru-RU" sz="1600"/>
          </a:p>
        </p:txBody>
      </p:sp>
    </p:spTree>
    <p:extLst>
      <p:ext uri="{BB962C8B-B14F-4D97-AF65-F5344CB8AC3E}">
        <p14:creationId xmlns:p14="http://schemas.microsoft.com/office/powerpoint/2010/main" val="169986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3"/>
          <p:cNvSpPr txBox="1">
            <a:spLocks noChangeArrowheads="1"/>
          </p:cNvSpPr>
          <p:nvPr/>
        </p:nvSpPr>
        <p:spPr bwMode="auto">
          <a:xfrm>
            <a:off x="179512" y="476672"/>
            <a:ext cx="8640961" cy="52999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#include "</a:t>
            </a:r>
            <a:r>
              <a:rPr lang="en-US" altLang="ru-RU" sz="1800" dirty="0" err="1">
                <a:latin typeface="Courier New" pitchFamily="49" charset="0"/>
              </a:rPr>
              <a:t>mpi.h</a:t>
            </a:r>
            <a:r>
              <a:rPr lang="en-US" altLang="ru-RU" sz="1800" dirty="0">
                <a:latin typeface="Courier New" pitchFamily="49" charset="0"/>
              </a:rPr>
              <a:t>"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#include &lt;</a:t>
            </a:r>
            <a:r>
              <a:rPr lang="en-US" altLang="ru-RU" sz="1800" dirty="0" err="1">
                <a:latin typeface="Courier New" pitchFamily="49" charset="0"/>
              </a:rPr>
              <a:t>math.h</a:t>
            </a:r>
            <a:r>
              <a:rPr lang="en-US" altLang="ru-RU" sz="1800" dirty="0">
                <a:latin typeface="Courier New" pitchFamily="49" charset="0"/>
              </a:rPr>
              <a:t>&gt; </a:t>
            </a:r>
          </a:p>
          <a:p>
            <a:pPr eaLnBrk="1" hangingPunct="1"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double </a:t>
            </a:r>
            <a:r>
              <a:rPr lang="en-US" altLang="ru-RU" sz="1800" b="1" dirty="0">
                <a:latin typeface="Courier New" pitchFamily="49" charset="0"/>
              </a:rPr>
              <a:t>f</a:t>
            </a:r>
            <a:r>
              <a:rPr lang="en-US" altLang="ru-RU" sz="1800" dirty="0">
                <a:latin typeface="Courier New" pitchFamily="49" charset="0"/>
              </a:rPr>
              <a:t>(double a) {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 return (4.0 / (1.0 + a*a));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} </a:t>
            </a:r>
          </a:p>
          <a:p>
            <a:pPr eaLnBrk="1" hangingPunct="1">
              <a:buSzTx/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>
                <a:latin typeface="Courier New" pitchFamily="49" charset="0"/>
              </a:rPr>
              <a:t>main</a:t>
            </a:r>
            <a:r>
              <a:rPr lang="en-US" altLang="ru-RU" sz="1800" dirty="0">
                <a:latin typeface="Courier New" pitchFamily="49" charset="0"/>
              </a:rPr>
              <a:t>(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argc</a:t>
            </a:r>
            <a:r>
              <a:rPr lang="en-US" altLang="ru-RU" sz="1800" dirty="0">
                <a:latin typeface="Courier New" pitchFamily="49" charset="0"/>
              </a:rPr>
              <a:t>, char *</a:t>
            </a:r>
            <a:r>
              <a:rPr lang="en-US" altLang="ru-RU" sz="1800" dirty="0" err="1">
                <a:latin typeface="Courier New" pitchFamily="49" charset="0"/>
              </a:rPr>
              <a:t>argv</a:t>
            </a:r>
            <a:r>
              <a:rPr lang="en-US" altLang="ru-RU" sz="1800" dirty="0">
                <a:latin typeface="Courier New" pitchFamily="49" charset="0"/>
              </a:rPr>
              <a:t>) {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ProcRank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ProcNum</a:t>
            </a:r>
            <a:r>
              <a:rPr lang="en-US" altLang="ru-RU" sz="1800" dirty="0">
                <a:latin typeface="Courier New" pitchFamily="49" charset="0"/>
              </a:rPr>
              <a:t>, done = 0, n = 0, </a:t>
            </a:r>
            <a:r>
              <a:rPr lang="en-US" altLang="ru-RU" sz="1800" dirty="0" err="1">
                <a:latin typeface="Courier New" pitchFamily="49" charset="0"/>
              </a:rPr>
              <a:t>i</a:t>
            </a:r>
            <a:r>
              <a:rPr lang="en-US" altLang="ru-RU" sz="1800" dirty="0">
                <a:latin typeface="Courier New" pitchFamily="49" charset="0"/>
              </a:rPr>
              <a:t>;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>
                <a:latin typeface="Courier New" pitchFamily="49" charset="0"/>
              </a:rPr>
              <a:t>double PI25DT = 3.141592653589793238462643;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>
                <a:latin typeface="Courier New" pitchFamily="49" charset="0"/>
              </a:rPr>
              <a:t>double </a:t>
            </a:r>
            <a:r>
              <a:rPr lang="en-US" altLang="ru-RU" sz="1800" dirty="0" err="1">
                <a:latin typeface="Courier New" pitchFamily="49" charset="0"/>
              </a:rPr>
              <a:t>mypi</a:t>
            </a:r>
            <a:r>
              <a:rPr lang="en-US" altLang="ru-RU" sz="1800" dirty="0">
                <a:latin typeface="Courier New" pitchFamily="49" charset="0"/>
              </a:rPr>
              <a:t>, pi, h, sum, x, t1, t2; </a:t>
            </a:r>
          </a:p>
          <a:p>
            <a:pPr eaLnBrk="1" hangingPunct="1"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 err="1">
                <a:latin typeface="Courier New" pitchFamily="49" charset="0"/>
              </a:rPr>
              <a:t>MPI_Init</a:t>
            </a:r>
            <a:r>
              <a:rPr lang="en-US" altLang="ru-RU" sz="1800" dirty="0">
                <a:latin typeface="Courier New" pitchFamily="49" charset="0"/>
              </a:rPr>
              <a:t>(&amp;</a:t>
            </a:r>
            <a:r>
              <a:rPr lang="en-US" altLang="ru-RU" sz="1800" dirty="0" err="1">
                <a:latin typeface="Courier New" pitchFamily="49" charset="0"/>
              </a:rPr>
              <a:t>argc</a:t>
            </a:r>
            <a:r>
              <a:rPr lang="en-US" altLang="ru-RU" sz="1800" dirty="0">
                <a:latin typeface="Courier New" pitchFamily="49" charset="0"/>
              </a:rPr>
              <a:t>,&amp;</a:t>
            </a:r>
            <a:r>
              <a:rPr lang="en-US" altLang="ru-RU" sz="1800" dirty="0" err="1">
                <a:latin typeface="Courier New" pitchFamily="49" charset="0"/>
              </a:rPr>
              <a:t>argv</a:t>
            </a:r>
            <a:r>
              <a:rPr lang="en-US" altLang="ru-RU" sz="1800" dirty="0">
                <a:latin typeface="Courier New" pitchFamily="49" charset="0"/>
              </a:rPr>
              <a:t>);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 err="1">
                <a:latin typeface="Courier New" pitchFamily="49" charset="0"/>
              </a:rPr>
              <a:t>MPI_Comm_size</a:t>
            </a:r>
            <a:r>
              <a:rPr lang="en-US" altLang="ru-RU" sz="1800" dirty="0">
                <a:latin typeface="Courier New" pitchFamily="49" charset="0"/>
              </a:rPr>
              <a:t>(MPI_COMM_WORLD,&amp;</a:t>
            </a:r>
            <a:r>
              <a:rPr lang="en-US" altLang="ru-RU" sz="1800" dirty="0" err="1">
                <a:latin typeface="Courier New" pitchFamily="49" charset="0"/>
              </a:rPr>
              <a:t>ProcNum</a:t>
            </a:r>
            <a:r>
              <a:rPr lang="en-US" altLang="ru-RU" sz="1800" dirty="0">
                <a:latin typeface="Courier New" pitchFamily="49" charset="0"/>
              </a:rPr>
              <a:t>);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 err="1">
                <a:latin typeface="Courier New" pitchFamily="49" charset="0"/>
              </a:rPr>
              <a:t>MPI_Comm_rank</a:t>
            </a:r>
            <a:r>
              <a:rPr lang="en-US" altLang="ru-RU" sz="1800" dirty="0">
                <a:latin typeface="Courier New" pitchFamily="49" charset="0"/>
              </a:rPr>
              <a:t>(MPI_COMM_WORLD,&amp;</a:t>
            </a:r>
            <a:r>
              <a:rPr lang="en-US" altLang="ru-RU" sz="1800" dirty="0" err="1">
                <a:latin typeface="Courier New" pitchFamily="49" charset="0"/>
              </a:rPr>
              <a:t>ProcRank</a:t>
            </a:r>
            <a:r>
              <a:rPr lang="en-US" altLang="ru-RU" sz="1800" dirty="0">
                <a:latin typeface="Courier New" pitchFamily="49" charset="0"/>
              </a:rPr>
              <a:t>);</a:t>
            </a:r>
          </a:p>
          <a:p>
            <a:pPr eaLnBrk="1" hangingPunct="1"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 while (!done ) { // </a:t>
            </a:r>
            <a:r>
              <a:rPr lang="ru-RU" altLang="ru-RU" sz="1800" dirty="0">
                <a:latin typeface="Courier New" pitchFamily="49" charset="0"/>
              </a:rPr>
              <a:t>основной цикл вычислений</a:t>
            </a:r>
            <a:endParaRPr lang="en-US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en-US" altLang="ru-RU" sz="1800" dirty="0">
                <a:latin typeface="Courier New" pitchFamily="49" charset="0"/>
              </a:rPr>
              <a:t>   if ( </a:t>
            </a:r>
            <a:r>
              <a:rPr lang="en-US" altLang="ru-RU" sz="1800" dirty="0" err="1">
                <a:latin typeface="Courier New" pitchFamily="49" charset="0"/>
              </a:rPr>
              <a:t>ProcRank</a:t>
            </a:r>
            <a:r>
              <a:rPr lang="en-US" altLang="ru-RU" sz="1800" dirty="0">
                <a:latin typeface="Courier New" pitchFamily="49" charset="0"/>
              </a:rPr>
              <a:t> == 0) {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>
                <a:latin typeface="Courier New" pitchFamily="49" charset="0"/>
              </a:rPr>
              <a:t>    </a:t>
            </a:r>
            <a:r>
              <a:rPr lang="en-US" altLang="ru-RU" sz="1800" dirty="0" err="1">
                <a:latin typeface="Courier New" pitchFamily="49" charset="0"/>
              </a:rPr>
              <a:t>printf</a:t>
            </a:r>
            <a:r>
              <a:rPr lang="en-US" altLang="ru-RU" sz="1800" dirty="0">
                <a:latin typeface="Courier New" pitchFamily="49" charset="0"/>
              </a:rPr>
              <a:t>("Enter the number of intervals: ");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>
                <a:latin typeface="Courier New" pitchFamily="49" charset="0"/>
              </a:rPr>
              <a:t>    </a:t>
            </a:r>
            <a:r>
              <a:rPr lang="en-US" altLang="ru-RU" sz="1800" dirty="0" err="1">
                <a:latin typeface="Courier New" pitchFamily="49" charset="0"/>
              </a:rPr>
              <a:t>scanf</a:t>
            </a:r>
            <a:r>
              <a:rPr lang="en-US" altLang="ru-RU" sz="1800" dirty="0">
                <a:latin typeface="Courier New" pitchFamily="49" charset="0"/>
              </a:rPr>
              <a:t>("%</a:t>
            </a:r>
            <a:r>
              <a:rPr lang="en-US" altLang="ru-RU" sz="1800" dirty="0" err="1">
                <a:latin typeface="Courier New" pitchFamily="49" charset="0"/>
              </a:rPr>
              <a:t>d",&amp;n</a:t>
            </a:r>
            <a:r>
              <a:rPr lang="en-US" altLang="ru-RU" sz="1800" dirty="0">
                <a:latin typeface="Courier New" pitchFamily="49" charset="0"/>
              </a:rPr>
              <a:t>);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>
                <a:latin typeface="Courier New" pitchFamily="49" charset="0"/>
              </a:rPr>
              <a:t>    t1 = </a:t>
            </a:r>
            <a:r>
              <a:rPr lang="en-US" altLang="ru-RU" sz="1800" dirty="0" err="1">
                <a:latin typeface="Courier New" pitchFamily="49" charset="0"/>
              </a:rPr>
              <a:t>MPI_Wtime</a:t>
            </a:r>
            <a:r>
              <a:rPr lang="en-US" altLang="ru-RU" sz="1800" dirty="0">
                <a:latin typeface="Courier New" pitchFamily="49" charset="0"/>
              </a:rPr>
              <a:t>();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   }   </a:t>
            </a:r>
          </a:p>
        </p:txBody>
      </p:sp>
    </p:spTree>
    <p:extLst>
      <p:ext uri="{BB962C8B-B14F-4D97-AF65-F5344CB8AC3E}">
        <p14:creationId xmlns:p14="http://schemas.microsoft.com/office/powerpoint/2010/main" val="45081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3"/>
          <p:cNvSpPr txBox="1">
            <a:spLocks noChangeArrowheads="1"/>
          </p:cNvSpPr>
          <p:nvPr/>
        </p:nvSpPr>
        <p:spPr bwMode="auto">
          <a:xfrm>
            <a:off x="26398" y="332656"/>
            <a:ext cx="9117601" cy="529272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 </a:t>
            </a:r>
            <a:r>
              <a:rPr lang="en-US" altLang="ru-RU" sz="1800" dirty="0" err="1">
                <a:latin typeface="Courier New" pitchFamily="49" charset="0"/>
              </a:rPr>
              <a:t>MPI_Bcast</a:t>
            </a:r>
            <a:r>
              <a:rPr lang="en-US" altLang="ru-RU" sz="1800" dirty="0">
                <a:latin typeface="Courier New" pitchFamily="49" charset="0"/>
              </a:rPr>
              <a:t>(&amp;n, 1, MPI_INT, 0, MPI_COMM_WORLD);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 if (n &gt; 0) { // </a:t>
            </a:r>
            <a:r>
              <a:rPr lang="ru-RU" altLang="ru-RU" sz="1800" dirty="0">
                <a:latin typeface="Courier New" pitchFamily="49" charset="0"/>
              </a:rPr>
              <a:t>вычисление локальных сумм</a:t>
            </a:r>
            <a:endParaRPr lang="en-US" altLang="ru-RU" sz="18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   h = 1.0 / (double) n;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>
                <a:latin typeface="Courier New" pitchFamily="49" charset="0"/>
              </a:rPr>
              <a:t>  sum = 0.0; 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>
                <a:latin typeface="Courier New" pitchFamily="49" charset="0"/>
              </a:rPr>
              <a:t>  for (</a:t>
            </a:r>
            <a:r>
              <a:rPr lang="en-US" altLang="ru-RU" sz="1800" dirty="0" err="1">
                <a:latin typeface="Courier New" pitchFamily="49" charset="0"/>
              </a:rPr>
              <a:t>i</a:t>
            </a:r>
            <a:r>
              <a:rPr lang="en-US" altLang="ru-RU" sz="1800" dirty="0">
                <a:latin typeface="Courier New" pitchFamily="49" charset="0"/>
              </a:rPr>
              <a:t> = </a:t>
            </a:r>
            <a:r>
              <a:rPr lang="en-US" altLang="ru-RU" sz="1800" dirty="0" err="1">
                <a:latin typeface="Courier New" pitchFamily="49" charset="0"/>
              </a:rPr>
              <a:t>ProcRank</a:t>
            </a:r>
            <a:r>
              <a:rPr lang="en-US" altLang="ru-RU" sz="1800" dirty="0">
                <a:latin typeface="Courier New" pitchFamily="49" charset="0"/>
              </a:rPr>
              <a:t> + 1; </a:t>
            </a:r>
            <a:r>
              <a:rPr lang="en-US" altLang="ru-RU" sz="1800" dirty="0" err="1">
                <a:latin typeface="Courier New" pitchFamily="49" charset="0"/>
              </a:rPr>
              <a:t>i</a:t>
            </a:r>
            <a:r>
              <a:rPr lang="en-US" altLang="ru-RU" sz="1800" dirty="0">
                <a:latin typeface="Courier New" pitchFamily="49" charset="0"/>
              </a:rPr>
              <a:t> &lt;= n; </a:t>
            </a:r>
            <a:r>
              <a:rPr lang="en-US" altLang="ru-RU" sz="1800" dirty="0" err="1">
                <a:latin typeface="Courier New" pitchFamily="49" charset="0"/>
              </a:rPr>
              <a:t>i</a:t>
            </a:r>
            <a:r>
              <a:rPr lang="en-US" altLang="ru-RU" sz="1800" dirty="0">
                <a:latin typeface="Courier New" pitchFamily="49" charset="0"/>
              </a:rPr>
              <a:t> += </a:t>
            </a:r>
            <a:r>
              <a:rPr lang="en-US" altLang="ru-RU" sz="1800" dirty="0" err="1">
                <a:latin typeface="Courier New" pitchFamily="49" charset="0"/>
              </a:rPr>
              <a:t>ProcNum</a:t>
            </a:r>
            <a:r>
              <a:rPr lang="en-US" altLang="ru-RU" sz="1800" dirty="0">
                <a:latin typeface="Courier New" pitchFamily="49" charset="0"/>
              </a:rPr>
              <a:t>) {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  </a:t>
            </a:r>
            <a:r>
              <a:rPr lang="en-US" altLang="ru-RU" sz="1800" dirty="0">
                <a:latin typeface="Courier New" pitchFamily="49" charset="0"/>
              </a:rPr>
              <a:t>  x = h * ((double)</a:t>
            </a:r>
            <a:r>
              <a:rPr lang="en-US" altLang="ru-RU" sz="1800" dirty="0" err="1">
                <a:latin typeface="Courier New" pitchFamily="49" charset="0"/>
              </a:rPr>
              <a:t>i</a:t>
            </a:r>
            <a:r>
              <a:rPr lang="en-US" altLang="ru-RU" sz="1800" dirty="0">
                <a:latin typeface="Courier New" pitchFamily="49" charset="0"/>
              </a:rPr>
              <a:t> ­ 0.5);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  </a:t>
            </a:r>
            <a:r>
              <a:rPr lang="en-US" altLang="ru-RU" sz="1800" dirty="0">
                <a:latin typeface="Courier New" pitchFamily="49" charset="0"/>
              </a:rPr>
              <a:t>  sum += f(x);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>
                <a:latin typeface="Courier New" pitchFamily="49" charset="0"/>
              </a:rPr>
              <a:t>  }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>
                <a:latin typeface="Courier New" pitchFamily="49" charset="0"/>
              </a:rPr>
              <a:t>  </a:t>
            </a:r>
            <a:r>
              <a:rPr lang="en-US" altLang="ru-RU" sz="1800" dirty="0" err="1">
                <a:latin typeface="Courier New" pitchFamily="49" charset="0"/>
              </a:rPr>
              <a:t>mypi</a:t>
            </a:r>
            <a:r>
              <a:rPr lang="en-US" altLang="ru-RU" sz="1800" dirty="0">
                <a:latin typeface="Courier New" pitchFamily="49" charset="0"/>
              </a:rPr>
              <a:t> = h * sum;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   // </a:t>
            </a:r>
            <a:r>
              <a:rPr lang="ru-RU" altLang="ru-RU" sz="1800" dirty="0">
                <a:latin typeface="Courier New" pitchFamily="49" charset="0"/>
              </a:rPr>
              <a:t>сложение локальных сумм (редукция)</a:t>
            </a:r>
            <a:endParaRPr lang="en-US" altLang="ru-RU" sz="18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MPI_Reduce</a:t>
            </a:r>
            <a:r>
              <a:rPr lang="en-US" altLang="ru-RU" sz="1800" dirty="0">
                <a:latin typeface="Courier New" pitchFamily="49" charset="0"/>
              </a:rPr>
              <a:t>(&amp;mypi,&amp;pi,1,MPI_DOUBLE,MPI_SUM,0,MPI_COMM_WORLD);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en-US" altLang="ru-RU" sz="1800" dirty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>
                <a:latin typeface="Courier New" pitchFamily="49" charset="0"/>
              </a:rPr>
              <a:t>  if ( </a:t>
            </a:r>
            <a:r>
              <a:rPr lang="en-US" altLang="ru-RU" sz="1800" dirty="0" err="1">
                <a:latin typeface="Courier New" pitchFamily="49" charset="0"/>
              </a:rPr>
              <a:t>ProcRank</a:t>
            </a:r>
            <a:r>
              <a:rPr lang="en-US" altLang="ru-RU" sz="1800" dirty="0">
                <a:latin typeface="Courier New" pitchFamily="49" charset="0"/>
              </a:rPr>
              <a:t> == 0 ) {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en-US" altLang="ru-RU" sz="1800" dirty="0">
                <a:latin typeface="Courier New" pitchFamily="49" charset="0"/>
              </a:rPr>
              <a:t>// </a:t>
            </a:r>
            <a:r>
              <a:rPr lang="ru-RU" altLang="ru-RU" sz="1800" dirty="0">
                <a:latin typeface="Courier New" pitchFamily="49" charset="0"/>
              </a:rPr>
              <a:t>вывод результатов</a:t>
            </a:r>
            <a:endParaRPr lang="en-US" altLang="ru-RU" sz="18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     t2 = </a:t>
            </a:r>
            <a:r>
              <a:rPr lang="en-US" altLang="ru-RU" sz="1800" dirty="0" err="1">
                <a:latin typeface="Courier New" pitchFamily="49" charset="0"/>
              </a:rPr>
              <a:t>MPI_Wtime</a:t>
            </a:r>
            <a:r>
              <a:rPr lang="en-US" altLang="ru-RU" sz="1800" dirty="0">
                <a:latin typeface="Courier New" pitchFamily="49" charset="0"/>
              </a:rPr>
              <a:t>();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>
                <a:latin typeface="Courier New" pitchFamily="49" charset="0"/>
              </a:rPr>
              <a:t>    </a:t>
            </a:r>
            <a:r>
              <a:rPr lang="en-US" altLang="ru-RU" sz="1800" dirty="0" err="1">
                <a:latin typeface="Courier New" pitchFamily="49" charset="0"/>
              </a:rPr>
              <a:t>printf</a:t>
            </a:r>
            <a:r>
              <a:rPr lang="en-US" altLang="ru-RU" sz="1800" dirty="0">
                <a:latin typeface="Courier New" pitchFamily="49" charset="0"/>
              </a:rPr>
              <a:t>("pi is approximately %.16f, Error is</a:t>
            </a:r>
            <a:r>
              <a:rPr lang="ru-RU" altLang="ru-RU" sz="1800" dirty="0">
                <a:latin typeface="Courier New" pitchFamily="49" charset="0"/>
              </a:rPr>
              <a:t/>
            </a:r>
            <a:br>
              <a:rPr lang="ru-RU" altLang="ru-RU" sz="1800" dirty="0">
                <a:latin typeface="Courier New" pitchFamily="49" charset="0"/>
              </a:rPr>
            </a:br>
            <a:r>
              <a:rPr lang="ru-RU" altLang="ru-RU" sz="1800" dirty="0">
                <a:latin typeface="Courier New" pitchFamily="49" charset="0"/>
              </a:rPr>
              <a:t>      </a:t>
            </a:r>
            <a:r>
              <a:rPr lang="en-US" altLang="ru-RU" sz="1800" dirty="0">
                <a:latin typeface="Courier New" pitchFamily="49" charset="0"/>
              </a:rPr>
              <a:t>  </a:t>
            </a:r>
            <a:r>
              <a:rPr lang="ru-RU" altLang="ru-RU" sz="1800" dirty="0">
                <a:latin typeface="Courier New" pitchFamily="49" charset="0"/>
              </a:rPr>
              <a:t>       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en-US" altLang="ru-RU" sz="1800" dirty="0">
                <a:latin typeface="Courier New" pitchFamily="49" charset="0"/>
              </a:rPr>
              <a:t>%.16f\</a:t>
            </a:r>
            <a:r>
              <a:rPr lang="en-US" altLang="ru-RU" sz="1800" dirty="0" err="1">
                <a:latin typeface="Courier New" pitchFamily="49" charset="0"/>
              </a:rPr>
              <a:t>n",pi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fabs</a:t>
            </a:r>
            <a:r>
              <a:rPr lang="en-US" altLang="ru-RU" sz="1800" dirty="0">
                <a:latin typeface="Courier New" pitchFamily="49" charset="0"/>
              </a:rPr>
              <a:t>(pi ­ PI25DT));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     </a:t>
            </a:r>
            <a:r>
              <a:rPr lang="en-US" altLang="ru-RU" sz="1800" dirty="0" err="1">
                <a:latin typeface="Courier New" pitchFamily="49" charset="0"/>
              </a:rPr>
              <a:t>printf</a:t>
            </a:r>
            <a:r>
              <a:rPr lang="en-US" altLang="ru-RU" sz="1800" dirty="0">
                <a:latin typeface="Courier New" pitchFamily="49" charset="0"/>
              </a:rPr>
              <a:t>("wall clock time = %f\n",t2-t1);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 </a:t>
            </a:r>
            <a:r>
              <a:rPr lang="en-US" altLang="ru-RU" sz="1800" dirty="0">
                <a:latin typeface="Courier New" pitchFamily="49" charset="0"/>
              </a:rPr>
              <a:t>  }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en-US" altLang="ru-RU" sz="1800" dirty="0">
                <a:latin typeface="Courier New" pitchFamily="49" charset="0"/>
              </a:rPr>
              <a:t> } else done = 1; 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}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MPI_Finalize</a:t>
            </a:r>
            <a:r>
              <a:rPr lang="en-US" altLang="ru-RU" sz="1800" dirty="0">
                <a:latin typeface="Courier New" pitchFamily="49" charset="0"/>
              </a:rPr>
              <a:t>(); 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35856511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2837</Words>
  <Application>Microsoft Office PowerPoint</Application>
  <PresentationFormat>Экран (4:3)</PresentationFormat>
  <Paragraphs>374</Paragraphs>
  <Slides>49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49</vt:i4>
      </vt:variant>
    </vt:vector>
  </HeadingPairs>
  <TitlesOfParts>
    <vt:vector size="53" baseType="lpstr">
      <vt:lpstr>Тема Office</vt:lpstr>
      <vt:lpstr>Рисунок</vt:lpstr>
      <vt:lpstr>Формула</vt:lpstr>
      <vt:lpstr>Диаграмма</vt:lpstr>
      <vt:lpstr>Параллельное программирование на  основе MPI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Параллельное программирование на  основе MPI</dc:title>
  <dc:creator>fgafarov</dc:creator>
  <cp:lastModifiedBy>fgafarov</cp:lastModifiedBy>
  <cp:revision>74</cp:revision>
  <dcterms:created xsi:type="dcterms:W3CDTF">2015-03-12T06:22:35Z</dcterms:created>
  <dcterms:modified xsi:type="dcterms:W3CDTF">2015-03-30T15:33:01Z</dcterms:modified>
</cp:coreProperties>
</file>