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71" r:id="rId13"/>
    <p:sldId id="269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1" r:id="rId23"/>
    <p:sldId id="280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780B5-0103-4126-8114-6D60197FAFD1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1D318-CAC2-4274-9110-20B8CA3D74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643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780B5-0103-4126-8114-6D60197FAFD1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1D318-CAC2-4274-9110-20B8CA3D74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4283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780B5-0103-4126-8114-6D60197FAFD1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1D318-CAC2-4274-9110-20B8CA3D74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8277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780B5-0103-4126-8114-6D60197FAFD1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1D318-CAC2-4274-9110-20B8CA3D74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3289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780B5-0103-4126-8114-6D60197FAFD1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1D318-CAC2-4274-9110-20B8CA3D74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4964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780B5-0103-4126-8114-6D60197FAFD1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1D318-CAC2-4274-9110-20B8CA3D74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7677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780B5-0103-4126-8114-6D60197FAFD1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1D318-CAC2-4274-9110-20B8CA3D74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670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780B5-0103-4126-8114-6D60197FAFD1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1D318-CAC2-4274-9110-20B8CA3D74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3620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780B5-0103-4126-8114-6D60197FAFD1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1D318-CAC2-4274-9110-20B8CA3D74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8074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780B5-0103-4126-8114-6D60197FAFD1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1D318-CAC2-4274-9110-20B8CA3D74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36055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780B5-0103-4126-8114-6D60197FAFD1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1D318-CAC2-4274-9110-20B8CA3D74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8464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2780B5-0103-4126-8114-6D60197FAFD1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1D318-CAC2-4274-9110-20B8CA3D74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469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4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5.w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8.e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altLang="ru-RU" b="1" dirty="0"/>
              <a:t>Режимы передачи данных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024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0" y="0"/>
            <a:ext cx="9144000" cy="6857999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indent="-355600">
              <a:lnSpc>
                <a:spcPct val="80000"/>
              </a:lnSpc>
              <a:spcBef>
                <a:spcPct val="30000"/>
              </a:spcBef>
              <a:buFont typeface="Wingdings" pitchFamily="2" charset="2"/>
              <a:buNone/>
            </a:pPr>
            <a:r>
              <a:rPr lang="ru-RU" altLang="ru-RU" b="1" dirty="0" smtClean="0"/>
              <a:t>Режимы передачи данных… </a:t>
            </a:r>
          </a:p>
          <a:p>
            <a:pPr marL="355600" indent="-355600">
              <a:lnSpc>
                <a:spcPct val="80000"/>
              </a:lnSpc>
              <a:spcBef>
                <a:spcPct val="30000"/>
              </a:spcBef>
            </a:pPr>
            <a:r>
              <a:rPr lang="ru-RU" altLang="ru-RU" dirty="0" smtClean="0"/>
              <a:t>Стандартный (</a:t>
            </a:r>
            <a:r>
              <a:rPr lang="en-US" altLang="ru-RU" i="1" dirty="0" smtClean="0"/>
              <a:t>Standard</a:t>
            </a:r>
            <a:r>
              <a:rPr lang="ru-RU" altLang="ru-RU" dirty="0" smtClean="0"/>
              <a:t>):</a:t>
            </a:r>
            <a:endParaRPr lang="en-US" altLang="ru-RU" dirty="0" smtClean="0"/>
          </a:p>
          <a:p>
            <a:pPr marL="806450" lvl="1" indent="-271463">
              <a:lnSpc>
                <a:spcPct val="90000"/>
              </a:lnSpc>
            </a:pPr>
            <a:r>
              <a:rPr lang="ru-RU" altLang="ru-RU" dirty="0" smtClean="0"/>
              <a:t>обеспечивается функцией </a:t>
            </a:r>
            <a:r>
              <a:rPr lang="en-US" altLang="ru-RU" dirty="0" err="1" smtClean="0"/>
              <a:t>MPI_Send</a:t>
            </a:r>
            <a:r>
              <a:rPr lang="en-US" altLang="ru-RU" dirty="0" smtClean="0"/>
              <a:t>,</a:t>
            </a:r>
          </a:p>
          <a:p>
            <a:pPr marL="806450" lvl="1" indent="-271463">
              <a:lnSpc>
                <a:spcPct val="90000"/>
              </a:lnSpc>
            </a:pPr>
            <a:r>
              <a:rPr lang="ru-RU" altLang="ru-RU" dirty="0" smtClean="0"/>
              <a:t>на время выполнения функции процесс-отправитель сообщения блокируется,</a:t>
            </a:r>
          </a:p>
          <a:p>
            <a:pPr marL="806450" lvl="1" indent="-271463">
              <a:lnSpc>
                <a:spcPct val="90000"/>
              </a:lnSpc>
            </a:pPr>
            <a:r>
              <a:rPr lang="ru-RU" altLang="ru-RU" dirty="0" smtClean="0"/>
              <a:t>после завершения функции буфер может быть использован повторно,</a:t>
            </a:r>
          </a:p>
          <a:p>
            <a:pPr marL="806450" lvl="1" indent="-271463">
              <a:lnSpc>
                <a:spcPct val="90000"/>
              </a:lnSpc>
            </a:pPr>
            <a:r>
              <a:rPr lang="ru-RU" altLang="ru-RU" dirty="0" smtClean="0"/>
              <a:t>состояние отправленного сообщения может быть различным - сообщение может располагаться в процессе-отправителе, может находиться в процессе передачи, может храниться в процессе-получателе или же может быть принято процессом-получателем при помощи функции </a:t>
            </a:r>
            <a:r>
              <a:rPr lang="ru-RU" altLang="ru-RU" i="1" dirty="0" err="1" smtClean="0"/>
              <a:t>MPI_Recv</a:t>
            </a:r>
            <a:r>
              <a:rPr lang="ru-RU" altLang="ru-RU" dirty="0" smtClean="0"/>
              <a:t>. 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707527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30000"/>
              </a:spcBef>
              <a:buFont typeface="Wingdings" pitchFamily="2" charset="2"/>
              <a:buNone/>
            </a:pPr>
            <a:r>
              <a:rPr lang="ru-RU" altLang="ru-RU" b="1" dirty="0" smtClean="0"/>
              <a:t>Режимы передачи данных… </a:t>
            </a:r>
          </a:p>
          <a:p>
            <a:r>
              <a:rPr lang="ru-RU" altLang="ru-RU" sz="2800" i="1" dirty="0" smtClean="0"/>
              <a:t>Синхронный </a:t>
            </a:r>
            <a:r>
              <a:rPr lang="ru-RU" altLang="ru-RU" sz="2800" dirty="0" smtClean="0"/>
              <a:t>(</a:t>
            </a:r>
            <a:r>
              <a:rPr lang="en-US" altLang="ru-RU" sz="2800" i="1" dirty="0" smtClean="0"/>
              <a:t>Synchronous</a:t>
            </a:r>
            <a:r>
              <a:rPr lang="ru-RU" altLang="ru-RU" sz="2800" dirty="0" smtClean="0"/>
              <a:t>)</a:t>
            </a:r>
            <a:r>
              <a:rPr lang="ru-RU" altLang="ru-RU" sz="2800" i="1" dirty="0" smtClean="0"/>
              <a:t> режим</a:t>
            </a:r>
            <a:r>
              <a:rPr lang="ru-RU" altLang="ru-RU" sz="2800" dirty="0" smtClean="0"/>
              <a:t> </a:t>
            </a:r>
          </a:p>
          <a:p>
            <a:pPr lvl="1"/>
            <a:r>
              <a:rPr lang="ru-RU" altLang="ru-RU" dirty="0" smtClean="0"/>
              <a:t>завершение функции отправки сообщения происходит только при получении от процесса-получателя подтверждения о начале приема отправленного сообщения:</a:t>
            </a:r>
            <a:endParaRPr lang="en-US" altLang="ru-RU" dirty="0" smtClean="0"/>
          </a:p>
          <a:p>
            <a:pPr lvl="1"/>
            <a:endParaRPr lang="ru-RU" altLang="ru-RU" dirty="0" smtClean="0"/>
          </a:p>
          <a:p>
            <a:pPr>
              <a:spcBef>
                <a:spcPct val="50000"/>
              </a:spcBef>
            </a:pPr>
            <a:r>
              <a:rPr lang="ru-RU" altLang="ru-RU" sz="2800" i="1" dirty="0" smtClean="0"/>
              <a:t>Режим передачи по готовности (</a:t>
            </a:r>
            <a:r>
              <a:rPr lang="ru-RU" altLang="ru-RU" sz="2800" i="1" dirty="0" err="1" smtClean="0"/>
              <a:t>Ready</a:t>
            </a:r>
            <a:r>
              <a:rPr lang="ru-RU" altLang="ru-RU" sz="2800" i="1" dirty="0" smtClean="0"/>
              <a:t>) </a:t>
            </a:r>
          </a:p>
          <a:p>
            <a:pPr lvl="1"/>
            <a:r>
              <a:rPr lang="ru-RU" altLang="ru-RU" dirty="0" smtClean="0"/>
              <a:t>может быть использован только, если операция приема сообщения уже инициирована. Буфер сообщения после завершения функции отправки сообщения может быть повторно использован.</a:t>
            </a:r>
            <a:endParaRPr lang="ru-RU" altLang="ru-RU" dirty="0"/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611187" y="2962276"/>
            <a:ext cx="7921625" cy="366712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ru-RU" b="1" dirty="0">
                <a:latin typeface="Courier New" pitchFamily="49" charset="0"/>
              </a:rPr>
              <a:t>MPI</a:t>
            </a:r>
            <a:r>
              <a:rPr lang="ru-RU" altLang="ru-RU" b="1" dirty="0">
                <a:latin typeface="Courier New" pitchFamily="49" charset="0"/>
              </a:rPr>
              <a:t>_</a:t>
            </a:r>
            <a:r>
              <a:rPr lang="en-US" altLang="ru-RU" b="1" dirty="0" err="1">
                <a:latin typeface="Courier New" pitchFamily="49" charset="0"/>
              </a:rPr>
              <a:t>Ssend</a:t>
            </a:r>
            <a:r>
              <a:rPr lang="ru-RU" altLang="ru-RU" dirty="0"/>
              <a:t> – функция отправки сообщения в синхронном режиме 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01315" y="6237312"/>
            <a:ext cx="7921625" cy="366713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ru-RU" b="1" dirty="0">
                <a:latin typeface="Courier New" pitchFamily="49" charset="0"/>
              </a:rPr>
              <a:t>MPI</a:t>
            </a:r>
            <a:r>
              <a:rPr lang="ru-RU" altLang="ru-RU" b="1" dirty="0">
                <a:latin typeface="Courier New" pitchFamily="49" charset="0"/>
              </a:rPr>
              <a:t>_</a:t>
            </a:r>
            <a:r>
              <a:rPr lang="en-US" altLang="ru-RU" b="1" dirty="0" err="1">
                <a:latin typeface="Courier New" pitchFamily="49" charset="0"/>
              </a:rPr>
              <a:t>Rsend</a:t>
            </a:r>
            <a:r>
              <a:rPr lang="ru-RU" altLang="ru-RU" dirty="0"/>
              <a:t> – функция отправки сообщения в режиме по готовности </a:t>
            </a:r>
          </a:p>
        </p:txBody>
      </p:sp>
    </p:spTree>
    <p:extLst>
      <p:ext uri="{BB962C8B-B14F-4D97-AF65-F5344CB8AC3E}">
        <p14:creationId xmlns:p14="http://schemas.microsoft.com/office/powerpoint/2010/main" val="891297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1" y="0"/>
            <a:ext cx="9144000" cy="6669359"/>
          </a:xfrm>
          <a:prstGeom prst="rect">
            <a:avLst/>
          </a:prstGeom>
          <a:noFill/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30000"/>
              </a:spcBef>
              <a:buFont typeface="Wingdings" pitchFamily="2" charset="2"/>
              <a:buNone/>
            </a:pPr>
            <a:r>
              <a:rPr lang="ru-RU" altLang="ru-RU" b="1" dirty="0" smtClean="0"/>
              <a:t>Режимы передачи данных…</a:t>
            </a:r>
            <a:endParaRPr lang="ru-RU" altLang="ru-RU" i="1" dirty="0" smtClean="0"/>
          </a:p>
          <a:p>
            <a:r>
              <a:rPr lang="ru-RU" altLang="ru-RU" i="1" dirty="0" smtClean="0"/>
              <a:t>Буферизованный </a:t>
            </a:r>
            <a:r>
              <a:rPr lang="ru-RU" altLang="ru-RU" dirty="0" smtClean="0"/>
              <a:t>(</a:t>
            </a:r>
            <a:r>
              <a:rPr lang="en-US" altLang="ru-RU" i="1" dirty="0" smtClean="0"/>
              <a:t>Buffered</a:t>
            </a:r>
            <a:r>
              <a:rPr lang="ru-RU" altLang="ru-RU" dirty="0" smtClean="0"/>
              <a:t>)</a:t>
            </a:r>
            <a:r>
              <a:rPr lang="ru-RU" altLang="ru-RU" i="1" dirty="0" smtClean="0"/>
              <a:t> режим</a:t>
            </a:r>
            <a:r>
              <a:rPr lang="ru-RU" altLang="ru-RU" dirty="0" smtClean="0"/>
              <a:t> </a:t>
            </a:r>
          </a:p>
          <a:p>
            <a:pPr lvl="1"/>
            <a:r>
              <a:rPr lang="ru-RU" altLang="ru-RU" sz="2400" dirty="0" smtClean="0"/>
              <a:t>используются дополнительные системные буферы для копирования в них отправляемых сообщений; функция отправки сообщения завершается сразу же после копирования сообщения в буфер,</a:t>
            </a:r>
          </a:p>
          <a:p>
            <a:pPr lvl="1"/>
            <a:endParaRPr lang="ru-RU" altLang="ru-RU" sz="2400" dirty="0" smtClean="0"/>
          </a:p>
          <a:p>
            <a:pPr lvl="1"/>
            <a:r>
              <a:rPr lang="ru-RU" altLang="ru-RU" sz="2400" dirty="0" smtClean="0"/>
              <a:t>Для использования буферизованного режима передачи должны быть создан и передан </a:t>
            </a:r>
            <a:r>
              <a:rPr lang="en-US" altLang="ru-RU" sz="2400" dirty="0" smtClean="0"/>
              <a:t>MPI </a:t>
            </a:r>
            <a:r>
              <a:rPr lang="ru-RU" altLang="ru-RU" sz="2400" dirty="0" smtClean="0"/>
              <a:t>буфер памяти:</a:t>
            </a:r>
          </a:p>
          <a:p>
            <a:pPr lvl="1">
              <a:spcBef>
                <a:spcPct val="50000"/>
              </a:spcBef>
            </a:pPr>
            <a:endParaRPr lang="ru-RU" altLang="ru-RU" sz="2400" dirty="0" smtClean="0"/>
          </a:p>
          <a:p>
            <a:pPr lvl="1">
              <a:spcBef>
                <a:spcPct val="50000"/>
              </a:spcBef>
              <a:buFontTx/>
              <a:buNone/>
            </a:pPr>
            <a:endParaRPr lang="ru-RU" altLang="ru-RU" sz="2400" dirty="0" smtClean="0"/>
          </a:p>
          <a:p>
            <a:pPr lvl="1">
              <a:spcBef>
                <a:spcPct val="0"/>
              </a:spcBef>
            </a:pPr>
            <a:endParaRPr lang="en-US" altLang="ru-RU" sz="2400" dirty="0" smtClean="0"/>
          </a:p>
          <a:p>
            <a:pPr lvl="1">
              <a:spcBef>
                <a:spcPct val="0"/>
              </a:spcBef>
            </a:pPr>
            <a:r>
              <a:rPr lang="ru-RU" altLang="ru-RU" sz="2400" dirty="0" smtClean="0"/>
              <a:t>После завершения работы с буфером он должен быть отключен от </a:t>
            </a:r>
            <a:r>
              <a:rPr lang="en-US" altLang="ru-RU" sz="2400" dirty="0" smtClean="0"/>
              <a:t>MPI </a:t>
            </a:r>
            <a:r>
              <a:rPr lang="ru-RU" altLang="ru-RU" sz="2400" dirty="0" smtClean="0"/>
              <a:t>при помощи функции:</a:t>
            </a:r>
            <a:endParaRPr lang="ru-RU" altLang="ru-RU" sz="2400" dirty="0"/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827584" y="2708920"/>
            <a:ext cx="7921625" cy="366712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ru-RU" b="1" dirty="0">
                <a:latin typeface="Courier New" pitchFamily="49" charset="0"/>
              </a:rPr>
              <a:t>MPI</a:t>
            </a:r>
            <a:r>
              <a:rPr lang="ru-RU" altLang="ru-RU" b="1" dirty="0">
                <a:latin typeface="Courier New" pitchFamily="49" charset="0"/>
              </a:rPr>
              <a:t>_</a:t>
            </a:r>
            <a:r>
              <a:rPr lang="en-US" altLang="ru-RU" b="1" dirty="0" err="1">
                <a:latin typeface="Courier New" pitchFamily="49" charset="0"/>
              </a:rPr>
              <a:t>Bsend</a:t>
            </a:r>
            <a:r>
              <a:rPr lang="ru-RU" altLang="ru-RU" dirty="0"/>
              <a:t> – функция отправки сообщения в буферизованном режиме, </a:t>
            </a:r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845420" y="4077072"/>
            <a:ext cx="7921625" cy="1190625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b="1" dirty="0" err="1">
                <a:latin typeface="Courier New" pitchFamily="49" charset="0"/>
              </a:rPr>
              <a:t>MPI_Buffer_attach</a:t>
            </a:r>
            <a:r>
              <a:rPr lang="en-US" altLang="ru-RU" dirty="0">
                <a:latin typeface="Courier New" pitchFamily="49" charset="0"/>
              </a:rPr>
              <a:t>(void *</a:t>
            </a:r>
            <a:r>
              <a:rPr lang="en-US" altLang="ru-RU" dirty="0" err="1">
                <a:latin typeface="Courier New" pitchFamily="49" charset="0"/>
              </a:rPr>
              <a:t>buf</a:t>
            </a:r>
            <a:r>
              <a:rPr lang="en-US" altLang="ru-RU" dirty="0">
                <a:latin typeface="Courier New" pitchFamily="49" charset="0"/>
              </a:rPr>
              <a:t>, </a:t>
            </a:r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size),</a:t>
            </a:r>
            <a:r>
              <a:rPr lang="ru-RU" altLang="ru-RU" dirty="0">
                <a:latin typeface="Courier New" pitchFamily="49" charset="0"/>
              </a:rPr>
              <a:t> </a:t>
            </a: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где</a:t>
            </a: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   - </a:t>
            </a:r>
            <a:r>
              <a:rPr lang="en-US" altLang="ru-RU" b="1" dirty="0" err="1">
                <a:latin typeface="Courier New" pitchFamily="49" charset="0"/>
              </a:rPr>
              <a:t>buf</a:t>
            </a:r>
            <a:r>
              <a:rPr lang="en-US" altLang="ru-RU" dirty="0">
                <a:latin typeface="Courier New" pitchFamily="49" charset="0"/>
              </a:rPr>
              <a:t>  </a:t>
            </a:r>
            <a:r>
              <a:rPr lang="ru-RU" altLang="ru-RU" dirty="0">
                <a:latin typeface="Courier New" pitchFamily="49" charset="0"/>
              </a:rPr>
              <a:t>- буфер памяти для буферизации сообщений,</a:t>
            </a: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   - </a:t>
            </a:r>
            <a:r>
              <a:rPr lang="en-US" altLang="ru-RU" b="1" dirty="0">
                <a:latin typeface="Courier New" pitchFamily="49" charset="0"/>
              </a:rPr>
              <a:t>size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ru-RU" altLang="ru-RU" dirty="0">
                <a:latin typeface="Courier New" pitchFamily="49" charset="0"/>
              </a:rPr>
              <a:t>– размер буфера.</a:t>
            </a: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827583" y="6304501"/>
            <a:ext cx="7921625" cy="366712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b="1" dirty="0" err="1">
                <a:latin typeface="Courier New" pitchFamily="49" charset="0"/>
              </a:rPr>
              <a:t>MPI_Buffer_detach</a:t>
            </a:r>
            <a:r>
              <a:rPr lang="en-US" altLang="ru-RU" dirty="0">
                <a:latin typeface="Courier New" pitchFamily="49" charset="0"/>
              </a:rPr>
              <a:t>(void *</a:t>
            </a:r>
            <a:r>
              <a:rPr lang="en-US" altLang="ru-RU" dirty="0" err="1">
                <a:latin typeface="Courier New" pitchFamily="49" charset="0"/>
              </a:rPr>
              <a:t>buf</a:t>
            </a:r>
            <a:r>
              <a:rPr lang="en-US" altLang="ru-RU" dirty="0">
                <a:latin typeface="Courier New" pitchFamily="49" charset="0"/>
              </a:rPr>
              <a:t>, </a:t>
            </a:r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*size)</a:t>
            </a:r>
            <a:r>
              <a:rPr lang="ru-RU" altLang="ru-RU" dirty="0">
                <a:latin typeface="Courier New" pitchFamily="49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06386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0" y="116632"/>
            <a:ext cx="9036496" cy="6552727"/>
          </a:xfrm>
          <a:prstGeom prst="rect">
            <a:avLst/>
          </a:prstGeom>
          <a:noFill/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3400" indent="-533400">
              <a:lnSpc>
                <a:spcPct val="90000"/>
              </a:lnSpc>
              <a:spcBef>
                <a:spcPct val="30000"/>
              </a:spcBef>
              <a:buFont typeface="Wingdings" pitchFamily="2" charset="2"/>
              <a:buNone/>
            </a:pPr>
            <a:r>
              <a:rPr lang="ru-RU" altLang="ru-RU" sz="2800" b="1" dirty="0" smtClean="0"/>
              <a:t>Режимы передачи данных…</a:t>
            </a:r>
          </a:p>
          <a:p>
            <a:pPr marL="533400" indent="-533400">
              <a:lnSpc>
                <a:spcPct val="90000"/>
              </a:lnSpc>
            </a:pPr>
            <a:r>
              <a:rPr lang="ru-RU" altLang="ru-RU" sz="2800" dirty="0" smtClean="0"/>
              <a:t>Режим передачи </a:t>
            </a:r>
            <a:r>
              <a:rPr lang="ru-RU" altLang="ru-RU" sz="2800" i="1" dirty="0" smtClean="0"/>
              <a:t>по готовности</a:t>
            </a:r>
            <a:r>
              <a:rPr lang="ru-RU" altLang="ru-RU" sz="2800" dirty="0" smtClean="0"/>
              <a:t> формально является наиболее быстрым, но используется достаточно редко, т.к. обычно сложно гарантировать готовность операции приема,</a:t>
            </a:r>
          </a:p>
          <a:p>
            <a:pPr marL="533400" indent="-533400">
              <a:lnSpc>
                <a:spcPct val="90000"/>
              </a:lnSpc>
            </a:pPr>
            <a:r>
              <a:rPr lang="ru-RU" altLang="ru-RU" sz="2800" i="1" dirty="0" smtClean="0"/>
              <a:t>Стандартный</a:t>
            </a:r>
            <a:r>
              <a:rPr lang="ru-RU" altLang="ru-RU" sz="2800" dirty="0" smtClean="0"/>
              <a:t> и </a:t>
            </a:r>
            <a:r>
              <a:rPr lang="ru-RU" altLang="ru-RU" sz="2800" i="1" dirty="0" smtClean="0"/>
              <a:t>буферизованный</a:t>
            </a:r>
            <a:r>
              <a:rPr lang="ru-RU" altLang="ru-RU" sz="2800" dirty="0" smtClean="0"/>
              <a:t> режимы также выполняются достаточно быстро, но могут приводить к большим расходам ресурсов (памяти), могут быть рекомендованы для передачи коротких сообщений,</a:t>
            </a:r>
          </a:p>
          <a:p>
            <a:pPr marL="533400" indent="-533400">
              <a:lnSpc>
                <a:spcPct val="90000"/>
              </a:lnSpc>
            </a:pPr>
            <a:r>
              <a:rPr lang="ru-RU" altLang="ru-RU" sz="2800" i="1" dirty="0" smtClean="0"/>
              <a:t>Синхронный </a:t>
            </a:r>
            <a:r>
              <a:rPr lang="ru-RU" altLang="ru-RU" sz="2800" dirty="0" smtClean="0"/>
              <a:t>режим является наиболее медленным, т.к. требует подтверждения приема. В тоже время, этот режим наиболее надежен – можно рекомендовать его для передачи длинных сообщений.</a:t>
            </a:r>
            <a:endParaRPr lang="ru-RU" altLang="ru-RU" sz="2800" dirty="0"/>
          </a:p>
        </p:txBody>
      </p:sp>
    </p:spTree>
    <p:extLst>
      <p:ext uri="{BB962C8B-B14F-4D97-AF65-F5344CB8AC3E}">
        <p14:creationId xmlns:p14="http://schemas.microsoft.com/office/powerpoint/2010/main" val="4184799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" y="116633"/>
            <a:ext cx="9144000" cy="6049218"/>
          </a:xfrm>
          <a:prstGeom prst="rect">
            <a:avLst/>
          </a:prstGeom>
          <a:noFill/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3400" indent="-533400">
              <a:spcBef>
                <a:spcPct val="30000"/>
              </a:spcBef>
              <a:buFont typeface="Wingdings" pitchFamily="2" charset="2"/>
              <a:buNone/>
            </a:pPr>
            <a:r>
              <a:rPr lang="ru-RU" altLang="ru-RU" sz="2800" b="1" dirty="0" smtClean="0"/>
              <a:t>Организация неблокирующих обменов данными между процессорами</a:t>
            </a:r>
            <a:endParaRPr lang="en-US" altLang="ru-RU" sz="2800" b="1" dirty="0" smtClean="0"/>
          </a:p>
          <a:p>
            <a:pPr marL="533400" indent="-533400">
              <a:spcBef>
                <a:spcPct val="30000"/>
              </a:spcBef>
              <a:buFont typeface="Wingdings" pitchFamily="2" charset="2"/>
              <a:buNone/>
            </a:pPr>
            <a:r>
              <a:rPr lang="ru-RU" altLang="ru-RU" sz="2800" i="1" dirty="0" smtClean="0"/>
              <a:t>Блокирующие функции</a:t>
            </a:r>
            <a:r>
              <a:rPr lang="ru-RU" altLang="ru-RU" sz="2800" dirty="0" smtClean="0"/>
              <a:t> приостанавливают выполнение процессов до момента завершения работы вызванных функций,</a:t>
            </a:r>
          </a:p>
          <a:p>
            <a:pPr marL="0" indent="0">
              <a:buNone/>
            </a:pPr>
            <a:r>
              <a:rPr lang="ru-RU" altLang="ru-RU" sz="2800" i="1" dirty="0" smtClean="0"/>
              <a:t>Неблокирующие функции</a:t>
            </a:r>
            <a:r>
              <a:rPr lang="ru-RU" altLang="ru-RU" sz="2800" dirty="0" smtClean="0"/>
              <a:t> обмена данными выполняются без блокировки процессов для совмещения процессов передачи сообщений и вычислений:</a:t>
            </a:r>
          </a:p>
          <a:p>
            <a:pPr marL="914400" lvl="1" indent="-457200"/>
            <a:r>
              <a:rPr lang="ru-RU" altLang="ru-RU" dirty="0" smtClean="0"/>
              <a:t>Более сложен для использования,</a:t>
            </a:r>
          </a:p>
          <a:p>
            <a:pPr marL="914400" lvl="1" indent="-457200"/>
            <a:r>
              <a:rPr lang="ru-RU" altLang="ru-RU" dirty="0" smtClean="0"/>
              <a:t>Может в значительной степени уменьшить потери эффективности параллельных вычислений из-за медленных коммуникационных операций. 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472350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07505" y="332657"/>
            <a:ext cx="9036496" cy="5833194"/>
          </a:xfrm>
          <a:prstGeom prst="rect">
            <a:avLst/>
          </a:prstGeom>
          <a:noFill/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3400" indent="-533400">
              <a:spcBef>
                <a:spcPct val="30000"/>
              </a:spcBef>
              <a:buFont typeface="Wingdings" pitchFamily="2" charset="2"/>
              <a:buNone/>
            </a:pPr>
            <a:r>
              <a:rPr lang="ru-RU" altLang="ru-RU" b="1" dirty="0" smtClean="0"/>
              <a:t>Организация неблокирующих обменов данными между процессорами…</a:t>
            </a:r>
          </a:p>
          <a:p>
            <a:pPr marL="533400" indent="-533400">
              <a:spcBef>
                <a:spcPct val="30000"/>
              </a:spcBef>
              <a:buFont typeface="Wingdings" pitchFamily="2" charset="2"/>
              <a:buNone/>
            </a:pPr>
            <a:r>
              <a:rPr lang="ru-RU" altLang="ru-RU" sz="2000" dirty="0" smtClean="0"/>
              <a:t>	</a:t>
            </a:r>
            <a:r>
              <a:rPr lang="ru-RU" altLang="ru-RU" sz="2800" dirty="0" smtClean="0"/>
              <a:t>Наименование неблокирующих аналогов образуется из названий соответствующих функций путем добавления префикса </a:t>
            </a:r>
            <a:r>
              <a:rPr lang="en-US" altLang="ru-RU" sz="2800" b="1" dirty="0" smtClean="0"/>
              <a:t>I</a:t>
            </a:r>
            <a:r>
              <a:rPr lang="ru-RU" altLang="ru-RU" sz="2800" dirty="0" smtClean="0"/>
              <a:t> (</a:t>
            </a:r>
            <a:r>
              <a:rPr lang="ru-RU" altLang="ru-RU" sz="2800" i="1" dirty="0" err="1" smtClean="0"/>
              <a:t>Immediate</a:t>
            </a:r>
            <a:r>
              <a:rPr lang="ru-RU" altLang="ru-RU" sz="2800" dirty="0" smtClean="0"/>
              <a:t>). </a:t>
            </a:r>
            <a:endParaRPr lang="ru-RU" altLang="ru-RU" sz="2800" dirty="0"/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21046" y="3068960"/>
            <a:ext cx="9069605" cy="2862322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b="1" dirty="0" err="1">
                <a:latin typeface="Courier New" pitchFamily="49" charset="0"/>
              </a:rPr>
              <a:t>MPI_Isend</a:t>
            </a:r>
            <a:r>
              <a:rPr lang="en-US" altLang="ru-RU" dirty="0">
                <a:latin typeface="Courier New" pitchFamily="49" charset="0"/>
              </a:rPr>
              <a:t>(void *</a:t>
            </a:r>
            <a:r>
              <a:rPr lang="en-US" altLang="ru-RU" dirty="0" err="1">
                <a:latin typeface="Courier New" pitchFamily="49" charset="0"/>
              </a:rPr>
              <a:t>buf</a:t>
            </a:r>
            <a:r>
              <a:rPr lang="en-US" altLang="ru-RU" dirty="0">
                <a:latin typeface="Courier New" pitchFamily="49" charset="0"/>
              </a:rPr>
              <a:t>, </a:t>
            </a:r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count, </a:t>
            </a:r>
            <a:r>
              <a:rPr lang="en-US" altLang="ru-RU" dirty="0" err="1">
                <a:latin typeface="Courier New" pitchFamily="49" charset="0"/>
              </a:rPr>
              <a:t>MPI_Datatype</a:t>
            </a:r>
            <a:r>
              <a:rPr lang="en-US" altLang="ru-RU" dirty="0">
                <a:latin typeface="Courier New" pitchFamily="49" charset="0"/>
              </a:rPr>
              <a:t> type, </a:t>
            </a:r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dirty="0" err="1">
                <a:latin typeface="Courier New" pitchFamily="49" charset="0"/>
              </a:rPr>
              <a:t>dest</a:t>
            </a:r>
            <a:r>
              <a:rPr lang="en-US" altLang="ru-RU" dirty="0">
                <a:latin typeface="Courier New" pitchFamily="49" charset="0"/>
              </a:rPr>
              <a:t>,</a:t>
            </a: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	</a:t>
            </a:r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tag, </a:t>
            </a:r>
            <a:r>
              <a:rPr lang="en-US" altLang="ru-RU" dirty="0" err="1">
                <a:latin typeface="Courier New" pitchFamily="49" charset="0"/>
              </a:rPr>
              <a:t>MPI_Comm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dirty="0" err="1">
                <a:latin typeface="Courier New" pitchFamily="49" charset="0"/>
              </a:rPr>
              <a:t>comm</a:t>
            </a:r>
            <a:r>
              <a:rPr lang="en-US" altLang="ru-RU" dirty="0">
                <a:latin typeface="Courier New" pitchFamily="49" charset="0"/>
              </a:rPr>
              <a:t>, </a:t>
            </a:r>
            <a:r>
              <a:rPr lang="en-US" altLang="ru-RU" dirty="0" err="1">
                <a:latin typeface="Courier New" pitchFamily="49" charset="0"/>
              </a:rPr>
              <a:t>MPI_Request</a:t>
            </a:r>
            <a:r>
              <a:rPr lang="en-US" altLang="ru-RU" dirty="0">
                <a:latin typeface="Courier New" pitchFamily="49" charset="0"/>
              </a:rPr>
              <a:t> *request);</a:t>
            </a:r>
          </a:p>
          <a:p>
            <a:pPr eaLnBrk="1" hangingPunct="1"/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b="1" dirty="0" err="1">
                <a:latin typeface="Courier New" pitchFamily="49" charset="0"/>
              </a:rPr>
              <a:t>MPI_Issend</a:t>
            </a:r>
            <a:r>
              <a:rPr lang="en-US" altLang="ru-RU" dirty="0">
                <a:latin typeface="Courier New" pitchFamily="49" charset="0"/>
              </a:rPr>
              <a:t>(void *</a:t>
            </a:r>
            <a:r>
              <a:rPr lang="en-US" altLang="ru-RU" dirty="0" err="1">
                <a:latin typeface="Courier New" pitchFamily="49" charset="0"/>
              </a:rPr>
              <a:t>buf</a:t>
            </a:r>
            <a:r>
              <a:rPr lang="en-US" altLang="ru-RU" dirty="0">
                <a:latin typeface="Courier New" pitchFamily="49" charset="0"/>
              </a:rPr>
              <a:t>, </a:t>
            </a:r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count, </a:t>
            </a:r>
            <a:r>
              <a:rPr lang="en-US" altLang="ru-RU" dirty="0" err="1">
                <a:latin typeface="Courier New" pitchFamily="49" charset="0"/>
              </a:rPr>
              <a:t>MPI_Datatype</a:t>
            </a:r>
            <a:r>
              <a:rPr lang="en-US" altLang="ru-RU" dirty="0">
                <a:latin typeface="Courier New" pitchFamily="49" charset="0"/>
              </a:rPr>
              <a:t> type, </a:t>
            </a:r>
            <a:endParaRPr lang="ru-RU" altLang="ru-RU" dirty="0">
              <a:latin typeface="Courier New" pitchFamily="49" charset="0"/>
            </a:endParaRP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	</a:t>
            </a:r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dirty="0" err="1">
                <a:latin typeface="Courier New" pitchFamily="49" charset="0"/>
              </a:rPr>
              <a:t>dest</a:t>
            </a:r>
            <a:r>
              <a:rPr lang="en-US" altLang="ru-RU" dirty="0">
                <a:latin typeface="Courier New" pitchFamily="49" charset="0"/>
              </a:rPr>
              <a:t>,</a:t>
            </a:r>
            <a:r>
              <a:rPr lang="ru-RU" altLang="ru-RU" dirty="0">
                <a:latin typeface="Courier New" pitchFamily="49" charset="0"/>
              </a:rPr>
              <a:t> </a:t>
            </a:r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tag, </a:t>
            </a:r>
            <a:r>
              <a:rPr lang="en-US" altLang="ru-RU" dirty="0" err="1">
                <a:latin typeface="Courier New" pitchFamily="49" charset="0"/>
              </a:rPr>
              <a:t>MPI_Comm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dirty="0" err="1">
                <a:latin typeface="Courier New" pitchFamily="49" charset="0"/>
              </a:rPr>
              <a:t>comm</a:t>
            </a:r>
            <a:r>
              <a:rPr lang="en-US" altLang="ru-RU" dirty="0">
                <a:latin typeface="Courier New" pitchFamily="49" charset="0"/>
              </a:rPr>
              <a:t>, </a:t>
            </a:r>
            <a:r>
              <a:rPr lang="en-US" altLang="ru-RU" dirty="0" err="1">
                <a:latin typeface="Courier New" pitchFamily="49" charset="0"/>
              </a:rPr>
              <a:t>MPI_Request</a:t>
            </a:r>
            <a:r>
              <a:rPr lang="en-US" altLang="ru-RU" dirty="0">
                <a:latin typeface="Courier New" pitchFamily="49" charset="0"/>
              </a:rPr>
              <a:t> *request);</a:t>
            </a:r>
          </a:p>
          <a:p>
            <a:pPr eaLnBrk="1" hangingPunct="1"/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b="1" dirty="0" err="1">
                <a:latin typeface="Courier New" pitchFamily="49" charset="0"/>
              </a:rPr>
              <a:t>MPI_Ibsend</a:t>
            </a:r>
            <a:r>
              <a:rPr lang="en-US" altLang="ru-RU" dirty="0">
                <a:latin typeface="Courier New" pitchFamily="49" charset="0"/>
              </a:rPr>
              <a:t>(void *</a:t>
            </a:r>
            <a:r>
              <a:rPr lang="en-US" altLang="ru-RU" dirty="0" err="1">
                <a:latin typeface="Courier New" pitchFamily="49" charset="0"/>
              </a:rPr>
              <a:t>buf</a:t>
            </a:r>
            <a:r>
              <a:rPr lang="en-US" altLang="ru-RU" dirty="0">
                <a:latin typeface="Courier New" pitchFamily="49" charset="0"/>
              </a:rPr>
              <a:t>, </a:t>
            </a:r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count, </a:t>
            </a:r>
            <a:r>
              <a:rPr lang="en-US" altLang="ru-RU" dirty="0" err="1">
                <a:latin typeface="Courier New" pitchFamily="49" charset="0"/>
              </a:rPr>
              <a:t>MPI_Datatype</a:t>
            </a:r>
            <a:r>
              <a:rPr lang="en-US" altLang="ru-RU" dirty="0">
                <a:latin typeface="Courier New" pitchFamily="49" charset="0"/>
              </a:rPr>
              <a:t> type, </a:t>
            </a:r>
            <a:endParaRPr lang="ru-RU" altLang="ru-RU" dirty="0">
              <a:latin typeface="Courier New" pitchFamily="49" charset="0"/>
            </a:endParaRP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	</a:t>
            </a:r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dirty="0" err="1">
                <a:latin typeface="Courier New" pitchFamily="49" charset="0"/>
              </a:rPr>
              <a:t>dest</a:t>
            </a:r>
            <a:r>
              <a:rPr lang="en-US" altLang="ru-RU" dirty="0">
                <a:latin typeface="Courier New" pitchFamily="49" charset="0"/>
              </a:rPr>
              <a:t>,</a:t>
            </a:r>
            <a:r>
              <a:rPr lang="ru-RU" altLang="ru-RU" dirty="0">
                <a:latin typeface="Courier New" pitchFamily="49" charset="0"/>
              </a:rPr>
              <a:t> </a:t>
            </a:r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tag, </a:t>
            </a:r>
            <a:r>
              <a:rPr lang="en-US" altLang="ru-RU" dirty="0" err="1">
                <a:latin typeface="Courier New" pitchFamily="49" charset="0"/>
              </a:rPr>
              <a:t>MPI_Comm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dirty="0" err="1">
                <a:latin typeface="Courier New" pitchFamily="49" charset="0"/>
              </a:rPr>
              <a:t>comm</a:t>
            </a:r>
            <a:r>
              <a:rPr lang="en-US" altLang="ru-RU" dirty="0">
                <a:latin typeface="Courier New" pitchFamily="49" charset="0"/>
              </a:rPr>
              <a:t>, </a:t>
            </a:r>
            <a:r>
              <a:rPr lang="en-US" altLang="ru-RU" dirty="0" err="1">
                <a:latin typeface="Courier New" pitchFamily="49" charset="0"/>
              </a:rPr>
              <a:t>MPI_Request</a:t>
            </a:r>
            <a:r>
              <a:rPr lang="en-US" altLang="ru-RU" dirty="0">
                <a:latin typeface="Courier New" pitchFamily="49" charset="0"/>
              </a:rPr>
              <a:t> *request);</a:t>
            </a:r>
          </a:p>
          <a:p>
            <a:pPr eaLnBrk="1" hangingPunct="1"/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b="1" dirty="0" err="1">
                <a:latin typeface="Courier New" pitchFamily="49" charset="0"/>
              </a:rPr>
              <a:t>MPI_Irsend</a:t>
            </a:r>
            <a:r>
              <a:rPr lang="en-US" altLang="ru-RU" dirty="0">
                <a:latin typeface="Courier New" pitchFamily="49" charset="0"/>
              </a:rPr>
              <a:t>(void *</a:t>
            </a:r>
            <a:r>
              <a:rPr lang="en-US" altLang="ru-RU" dirty="0" err="1">
                <a:latin typeface="Courier New" pitchFamily="49" charset="0"/>
              </a:rPr>
              <a:t>buf</a:t>
            </a:r>
            <a:r>
              <a:rPr lang="en-US" altLang="ru-RU" dirty="0">
                <a:latin typeface="Courier New" pitchFamily="49" charset="0"/>
              </a:rPr>
              <a:t>, </a:t>
            </a:r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count, </a:t>
            </a:r>
            <a:r>
              <a:rPr lang="en-US" altLang="ru-RU" dirty="0" err="1">
                <a:latin typeface="Courier New" pitchFamily="49" charset="0"/>
              </a:rPr>
              <a:t>MPI_Datatype</a:t>
            </a:r>
            <a:r>
              <a:rPr lang="en-US" altLang="ru-RU" dirty="0">
                <a:latin typeface="Courier New" pitchFamily="49" charset="0"/>
              </a:rPr>
              <a:t> type, </a:t>
            </a:r>
            <a:endParaRPr lang="ru-RU" altLang="ru-RU" dirty="0">
              <a:latin typeface="Courier New" pitchFamily="49" charset="0"/>
            </a:endParaRP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	</a:t>
            </a:r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dirty="0" err="1">
                <a:latin typeface="Courier New" pitchFamily="49" charset="0"/>
              </a:rPr>
              <a:t>dest</a:t>
            </a:r>
            <a:r>
              <a:rPr lang="en-US" altLang="ru-RU" dirty="0">
                <a:latin typeface="Courier New" pitchFamily="49" charset="0"/>
              </a:rPr>
              <a:t>, </a:t>
            </a:r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tag, </a:t>
            </a:r>
            <a:r>
              <a:rPr lang="en-US" altLang="ru-RU" dirty="0" err="1">
                <a:latin typeface="Courier New" pitchFamily="49" charset="0"/>
              </a:rPr>
              <a:t>MPI_Comm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dirty="0" err="1">
                <a:latin typeface="Courier New" pitchFamily="49" charset="0"/>
              </a:rPr>
              <a:t>comm</a:t>
            </a:r>
            <a:r>
              <a:rPr lang="en-US" altLang="ru-RU" dirty="0">
                <a:latin typeface="Courier New" pitchFamily="49" charset="0"/>
              </a:rPr>
              <a:t>, </a:t>
            </a:r>
            <a:r>
              <a:rPr lang="en-US" altLang="ru-RU" dirty="0" err="1">
                <a:latin typeface="Courier New" pitchFamily="49" charset="0"/>
              </a:rPr>
              <a:t>MPI_Request</a:t>
            </a:r>
            <a:r>
              <a:rPr lang="en-US" altLang="ru-RU" dirty="0">
                <a:latin typeface="Courier New" pitchFamily="49" charset="0"/>
              </a:rPr>
              <a:t> *request);</a:t>
            </a:r>
          </a:p>
          <a:p>
            <a:pPr eaLnBrk="1" hangingPunct="1"/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b="1" dirty="0" err="1">
                <a:latin typeface="Courier New" pitchFamily="49" charset="0"/>
              </a:rPr>
              <a:t>MPI_Irecv</a:t>
            </a:r>
            <a:r>
              <a:rPr lang="en-US" altLang="ru-RU" dirty="0">
                <a:latin typeface="Courier New" pitchFamily="49" charset="0"/>
              </a:rPr>
              <a:t>(void *</a:t>
            </a:r>
            <a:r>
              <a:rPr lang="en-US" altLang="ru-RU" dirty="0" err="1">
                <a:latin typeface="Courier New" pitchFamily="49" charset="0"/>
              </a:rPr>
              <a:t>buf</a:t>
            </a:r>
            <a:r>
              <a:rPr lang="en-US" altLang="ru-RU" dirty="0">
                <a:latin typeface="Courier New" pitchFamily="49" charset="0"/>
              </a:rPr>
              <a:t>, </a:t>
            </a:r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count, </a:t>
            </a:r>
            <a:r>
              <a:rPr lang="en-US" altLang="ru-RU" dirty="0" err="1">
                <a:latin typeface="Courier New" pitchFamily="49" charset="0"/>
              </a:rPr>
              <a:t>MPI_Datatype</a:t>
            </a:r>
            <a:r>
              <a:rPr lang="en-US" altLang="ru-RU" dirty="0">
                <a:latin typeface="Courier New" pitchFamily="49" charset="0"/>
              </a:rPr>
              <a:t> type, </a:t>
            </a:r>
            <a:endParaRPr lang="ru-RU" altLang="ru-RU" dirty="0">
              <a:latin typeface="Courier New" pitchFamily="49" charset="0"/>
            </a:endParaRP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	</a:t>
            </a:r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source, </a:t>
            </a:r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tag, </a:t>
            </a:r>
            <a:r>
              <a:rPr lang="en-US" altLang="ru-RU" dirty="0" err="1">
                <a:latin typeface="Courier New" pitchFamily="49" charset="0"/>
              </a:rPr>
              <a:t>MPI_Comm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dirty="0" err="1">
                <a:latin typeface="Courier New" pitchFamily="49" charset="0"/>
              </a:rPr>
              <a:t>comm</a:t>
            </a:r>
            <a:r>
              <a:rPr lang="en-US" altLang="ru-RU" dirty="0">
                <a:latin typeface="Courier New" pitchFamily="49" charset="0"/>
              </a:rPr>
              <a:t>, </a:t>
            </a:r>
            <a:r>
              <a:rPr lang="en-US" altLang="ru-RU" dirty="0" err="1">
                <a:latin typeface="Courier New" pitchFamily="49" charset="0"/>
              </a:rPr>
              <a:t>MPI_Request</a:t>
            </a:r>
            <a:r>
              <a:rPr lang="en-US" altLang="ru-RU" dirty="0">
                <a:latin typeface="Courier New" pitchFamily="49" charset="0"/>
              </a:rPr>
              <a:t> *request);</a:t>
            </a:r>
            <a:endParaRPr lang="ru-RU" altLang="ru-RU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1933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247" y="332657"/>
            <a:ext cx="8819226" cy="5833194"/>
          </a:xfrm>
          <a:prstGeom prst="rect">
            <a:avLst/>
          </a:prstGeom>
          <a:noFill/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endParaRPr lang="en-US" altLang="ru-RU" sz="2800" dirty="0" smtClean="0"/>
          </a:p>
          <a:p>
            <a:pPr marL="0" indent="0">
              <a:lnSpc>
                <a:spcPct val="90000"/>
              </a:lnSpc>
              <a:buNone/>
            </a:pPr>
            <a:endParaRPr lang="en-US" altLang="ru-RU" sz="2800" dirty="0"/>
          </a:p>
          <a:p>
            <a:pPr marL="0" indent="0">
              <a:lnSpc>
                <a:spcPct val="90000"/>
              </a:lnSpc>
              <a:buNone/>
            </a:pPr>
            <a:r>
              <a:rPr lang="ru-RU" altLang="ru-RU" sz="2800" dirty="0" smtClean="0"/>
              <a:t>Проверка состояния выполняемой неблокирующей операции передачи данных выполняется при помощи функции:</a:t>
            </a:r>
          </a:p>
          <a:p>
            <a:pPr marL="533400" indent="-533400">
              <a:lnSpc>
                <a:spcPct val="90000"/>
              </a:lnSpc>
            </a:pPr>
            <a:endParaRPr lang="en-US" altLang="ru-RU" sz="2400" dirty="0" smtClean="0"/>
          </a:p>
          <a:p>
            <a:pPr marL="533400" indent="-533400">
              <a:lnSpc>
                <a:spcPct val="90000"/>
              </a:lnSpc>
            </a:pPr>
            <a:endParaRPr lang="en-US" altLang="ru-RU" sz="2400" dirty="0"/>
          </a:p>
          <a:p>
            <a:pPr marL="533400" indent="-533400">
              <a:lnSpc>
                <a:spcPct val="90000"/>
              </a:lnSpc>
            </a:pPr>
            <a:endParaRPr lang="ru-RU" altLang="ru-RU" sz="2400" dirty="0" smtClean="0"/>
          </a:p>
          <a:p>
            <a:pPr marL="533400" indent="-533400">
              <a:lnSpc>
                <a:spcPct val="90000"/>
              </a:lnSpc>
            </a:pPr>
            <a:endParaRPr lang="ru-RU" altLang="ru-RU" sz="2400" dirty="0" smtClean="0"/>
          </a:p>
          <a:p>
            <a:pPr marL="533400" indent="-533400">
              <a:lnSpc>
                <a:spcPct val="90000"/>
              </a:lnSpc>
            </a:pPr>
            <a:endParaRPr lang="ru-RU" altLang="ru-RU" sz="2400" dirty="0" smtClean="0"/>
          </a:p>
          <a:p>
            <a:pPr marL="533400" indent="-533400">
              <a:lnSpc>
                <a:spcPct val="90000"/>
              </a:lnSpc>
            </a:pPr>
            <a:endParaRPr lang="ru-RU" altLang="ru-RU" sz="2400" dirty="0" smtClean="0"/>
          </a:p>
          <a:p>
            <a:pPr marL="533400" indent="-533400">
              <a:lnSpc>
                <a:spcPct val="90000"/>
              </a:lnSpc>
              <a:buFont typeface="Wingdings" pitchFamily="2" charset="2"/>
              <a:buNone/>
            </a:pPr>
            <a:endParaRPr lang="ru-RU" altLang="ru-RU" sz="2400" dirty="0" smtClean="0"/>
          </a:p>
          <a:p>
            <a:pPr marL="533400" indent="-533400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400" dirty="0" smtClean="0"/>
              <a:t>Операция проверки является неблокирующей.</a:t>
            </a:r>
            <a:endParaRPr lang="ru-RU" altLang="ru-RU" sz="2400" dirty="0"/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1248" y="2636912"/>
            <a:ext cx="8819226" cy="2585323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b="1" dirty="0" err="1">
                <a:latin typeface="Courier New" pitchFamily="49" charset="0"/>
              </a:rPr>
              <a:t>MPI_Test</a:t>
            </a:r>
            <a:r>
              <a:rPr lang="en-US" altLang="ru-RU" dirty="0">
                <a:latin typeface="Courier New" pitchFamily="49" charset="0"/>
              </a:rPr>
              <a:t>( </a:t>
            </a:r>
            <a:r>
              <a:rPr lang="en-US" altLang="ru-RU" dirty="0" err="1">
                <a:latin typeface="Courier New" pitchFamily="49" charset="0"/>
              </a:rPr>
              <a:t>MPI_Request</a:t>
            </a:r>
            <a:r>
              <a:rPr lang="en-US" altLang="ru-RU" dirty="0">
                <a:latin typeface="Courier New" pitchFamily="49" charset="0"/>
              </a:rPr>
              <a:t> *request, </a:t>
            </a:r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*flag, </a:t>
            </a:r>
            <a:endParaRPr lang="ru-RU" altLang="ru-RU" dirty="0">
              <a:latin typeface="Courier New" pitchFamily="49" charset="0"/>
            </a:endParaRP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	</a:t>
            </a:r>
            <a:r>
              <a:rPr lang="en-US" altLang="ru-RU" dirty="0" err="1">
                <a:latin typeface="Courier New" pitchFamily="49" charset="0"/>
              </a:rPr>
              <a:t>MPI_status</a:t>
            </a:r>
            <a:r>
              <a:rPr lang="en-US" altLang="ru-RU" dirty="0">
                <a:latin typeface="Courier New" pitchFamily="49" charset="0"/>
              </a:rPr>
              <a:t> *status),</a:t>
            </a:r>
            <a:r>
              <a:rPr lang="ru-RU" altLang="ru-RU" dirty="0">
                <a:latin typeface="Courier New" pitchFamily="49" charset="0"/>
              </a:rPr>
              <a:t> </a:t>
            </a:r>
          </a:p>
          <a:p>
            <a:pPr eaLnBrk="1" hangingPunct="1"/>
            <a:r>
              <a:rPr lang="en-US" altLang="ru-RU" dirty="0" err="1">
                <a:latin typeface="Courier New" pitchFamily="49" charset="0"/>
              </a:rPr>
              <a:t>где</a:t>
            </a:r>
            <a:r>
              <a:rPr lang="en-US" altLang="ru-RU" dirty="0">
                <a:latin typeface="Courier New" pitchFamily="49" charset="0"/>
              </a:rPr>
              <a:t> </a:t>
            </a:r>
          </a:p>
          <a:p>
            <a:pPr eaLnBrk="1" hangingPunct="1">
              <a:buFontTx/>
              <a:buChar char="-"/>
            </a:pPr>
            <a:r>
              <a:rPr lang="ru-RU" altLang="ru-RU" dirty="0">
                <a:latin typeface="Courier New" pitchFamily="49" charset="0"/>
              </a:rPr>
              <a:t> </a:t>
            </a:r>
            <a:r>
              <a:rPr lang="en-US" altLang="ru-RU" b="1" dirty="0">
                <a:latin typeface="Courier New" pitchFamily="49" charset="0"/>
              </a:rPr>
              <a:t>request</a:t>
            </a:r>
            <a:r>
              <a:rPr lang="en-US" altLang="ru-RU" dirty="0">
                <a:latin typeface="Courier New" pitchFamily="49" charset="0"/>
              </a:rPr>
              <a:t> - </a:t>
            </a:r>
            <a:r>
              <a:rPr lang="ru-RU" altLang="ru-RU" dirty="0">
                <a:latin typeface="Courier New" pitchFamily="49" charset="0"/>
              </a:rPr>
              <a:t>дескриптор операции, определенный при вызове</a:t>
            </a: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	неблокирующей функции,</a:t>
            </a:r>
          </a:p>
          <a:p>
            <a:pPr eaLnBrk="1" hangingPunct="1"/>
            <a:r>
              <a:rPr lang="en-US" altLang="ru-RU" dirty="0">
                <a:latin typeface="Courier New" pitchFamily="49" charset="0"/>
              </a:rPr>
              <a:t>- </a:t>
            </a:r>
            <a:r>
              <a:rPr lang="en-US" altLang="ru-RU" b="1" dirty="0">
                <a:latin typeface="Courier New" pitchFamily="49" charset="0"/>
              </a:rPr>
              <a:t>flag</a:t>
            </a:r>
            <a:r>
              <a:rPr lang="en-US" altLang="ru-RU" dirty="0">
                <a:latin typeface="Courier New" pitchFamily="49" charset="0"/>
              </a:rPr>
              <a:t>    - </a:t>
            </a:r>
            <a:r>
              <a:rPr lang="ru-RU" altLang="ru-RU" dirty="0">
                <a:latin typeface="Courier New" pitchFamily="49" charset="0"/>
              </a:rPr>
              <a:t>результат проверки (=</a:t>
            </a:r>
            <a:r>
              <a:rPr lang="ru-RU" altLang="ru-RU" dirty="0" err="1">
                <a:latin typeface="Courier New" pitchFamily="49" charset="0"/>
              </a:rPr>
              <a:t>true</a:t>
            </a:r>
            <a:r>
              <a:rPr lang="ru-RU" altLang="ru-RU" dirty="0">
                <a:latin typeface="Courier New" pitchFamily="49" charset="0"/>
              </a:rPr>
              <a:t>, если операция завершена),</a:t>
            </a: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- </a:t>
            </a:r>
            <a:r>
              <a:rPr lang="en-US" altLang="ru-RU" b="1" dirty="0">
                <a:latin typeface="Courier New" pitchFamily="49" charset="0"/>
              </a:rPr>
              <a:t>status</a:t>
            </a:r>
            <a:r>
              <a:rPr lang="ru-RU" altLang="ru-RU" dirty="0">
                <a:latin typeface="Courier New" pitchFamily="49" charset="0"/>
              </a:rPr>
              <a:t>  - результат выполнения операции обмена (только для </a:t>
            </a: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	завершенной операции.</a:t>
            </a:r>
          </a:p>
        </p:txBody>
      </p:sp>
    </p:spTree>
    <p:extLst>
      <p:ext uri="{BB962C8B-B14F-4D97-AF65-F5344CB8AC3E}">
        <p14:creationId xmlns:p14="http://schemas.microsoft.com/office/powerpoint/2010/main" val="1426152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0" y="188641"/>
            <a:ext cx="8964488" cy="5977210"/>
          </a:xfrm>
          <a:prstGeom prst="rect">
            <a:avLst/>
          </a:prstGeom>
          <a:noFill/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3400" indent="-533400"/>
            <a:r>
              <a:rPr lang="ru-RU" altLang="ru-RU" dirty="0" smtClean="0"/>
              <a:t>Возможная схема вычислений и выполнения неблокирующей операции обмена:</a:t>
            </a:r>
          </a:p>
          <a:p>
            <a:pPr marL="533400" indent="-533400"/>
            <a:endParaRPr lang="ru-RU" altLang="ru-RU" dirty="0" smtClean="0"/>
          </a:p>
          <a:p>
            <a:pPr marL="533400" indent="-533400"/>
            <a:endParaRPr lang="ru-RU" altLang="ru-RU" dirty="0" smtClean="0"/>
          </a:p>
          <a:p>
            <a:pPr marL="533400" indent="-533400"/>
            <a:endParaRPr lang="ru-RU" altLang="ru-RU" dirty="0" smtClean="0"/>
          </a:p>
          <a:p>
            <a:pPr marL="533400" indent="-533400"/>
            <a:endParaRPr lang="ru-RU" altLang="ru-RU" dirty="0" smtClean="0"/>
          </a:p>
          <a:p>
            <a:pPr marL="533400" indent="-533400">
              <a:spcBef>
                <a:spcPct val="50000"/>
              </a:spcBef>
            </a:pPr>
            <a:r>
              <a:rPr lang="ru-RU" altLang="ru-RU" dirty="0" smtClean="0"/>
              <a:t>Блокирующая операция ожидания завершения операции:</a:t>
            </a:r>
            <a:endParaRPr lang="ru-RU" altLang="ru-RU" dirty="0"/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131159" y="1628800"/>
            <a:ext cx="9001125" cy="173990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ru-RU" b="1" dirty="0" err="1">
                <a:latin typeface="Courier New" pitchFamily="49" charset="0"/>
              </a:rPr>
              <a:t>MPI_Isend</a:t>
            </a:r>
            <a:r>
              <a:rPr lang="en-US" altLang="ru-RU" dirty="0">
                <a:latin typeface="Courier New" pitchFamily="49" charset="0"/>
              </a:rPr>
              <a:t>(buf,count,type,dest,tag,</a:t>
            </a:r>
            <a:r>
              <a:rPr lang="en-US" altLang="ru-RU" dirty="0" err="1">
                <a:latin typeface="Courier New" pitchFamily="49" charset="0"/>
              </a:rPr>
              <a:t>comm</a:t>
            </a:r>
            <a:r>
              <a:rPr lang="en-US" altLang="ru-RU" dirty="0">
                <a:latin typeface="Courier New" pitchFamily="49" charset="0"/>
              </a:rPr>
              <a:t>,&amp;request);</a:t>
            </a:r>
          </a:p>
          <a:p>
            <a:pPr eaLnBrk="1" hangingPunct="1"/>
            <a:r>
              <a:rPr lang="en-US" altLang="ru-RU" dirty="0">
                <a:latin typeface="Courier New" pitchFamily="49" charset="0"/>
              </a:rPr>
              <a:t>…</a:t>
            </a:r>
          </a:p>
          <a:p>
            <a:pPr eaLnBrk="1" hangingPunct="1"/>
            <a:r>
              <a:rPr lang="en-US" altLang="ru-RU" dirty="0">
                <a:latin typeface="Courier New" pitchFamily="49" charset="0"/>
              </a:rPr>
              <a:t>do {</a:t>
            </a:r>
          </a:p>
          <a:p>
            <a:pPr eaLnBrk="1" hangingPunct="1"/>
            <a:r>
              <a:rPr lang="en-US" altLang="ru-RU" dirty="0">
                <a:latin typeface="Courier New" pitchFamily="49" charset="0"/>
              </a:rPr>
              <a:t>  …</a:t>
            </a:r>
          </a:p>
          <a:p>
            <a:pPr eaLnBrk="1" hangingPunct="1"/>
            <a:r>
              <a:rPr lang="en-US" altLang="ru-RU" dirty="0">
                <a:latin typeface="Courier New" pitchFamily="49" charset="0"/>
              </a:rPr>
              <a:t>  </a:t>
            </a:r>
            <a:r>
              <a:rPr lang="en-US" altLang="ru-RU" dirty="0" err="1">
                <a:latin typeface="Courier New" pitchFamily="49" charset="0"/>
              </a:rPr>
              <a:t>MPI_Test</a:t>
            </a:r>
            <a:r>
              <a:rPr lang="en-US" altLang="ru-RU" dirty="0">
                <a:latin typeface="Courier New" pitchFamily="49" charset="0"/>
              </a:rPr>
              <a:t>(&amp;</a:t>
            </a:r>
            <a:r>
              <a:rPr lang="en-US" altLang="ru-RU" dirty="0" err="1">
                <a:latin typeface="Courier New" pitchFamily="49" charset="0"/>
              </a:rPr>
              <a:t>request,&amp;flag,&amp;status</a:t>
            </a:r>
            <a:r>
              <a:rPr lang="en-US" altLang="ru-RU" dirty="0">
                <a:latin typeface="Courier New" pitchFamily="49" charset="0"/>
              </a:rPr>
              <a:t>);</a:t>
            </a:r>
            <a:endParaRPr lang="ru-RU" altLang="ru-RU" dirty="0">
              <a:latin typeface="Courier New" pitchFamily="49" charset="0"/>
            </a:endParaRP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} </a:t>
            </a:r>
            <a:r>
              <a:rPr lang="en-US" altLang="ru-RU" dirty="0">
                <a:latin typeface="Courier New" pitchFamily="49" charset="0"/>
              </a:rPr>
              <a:t>while</a:t>
            </a:r>
            <a:r>
              <a:rPr lang="ru-RU" altLang="ru-RU" dirty="0">
                <a:latin typeface="Courier New" pitchFamily="49" charset="0"/>
              </a:rPr>
              <a:t> ( !</a:t>
            </a:r>
            <a:r>
              <a:rPr lang="en-US" altLang="ru-RU" dirty="0">
                <a:latin typeface="Courier New" pitchFamily="49" charset="0"/>
              </a:rPr>
              <a:t>flag</a:t>
            </a:r>
            <a:r>
              <a:rPr lang="ru-RU" altLang="ru-RU" dirty="0">
                <a:latin typeface="Courier New" pitchFamily="49" charset="0"/>
              </a:rPr>
              <a:t> );</a:t>
            </a:r>
            <a:endParaRPr lang="en-US" altLang="ru-RU" dirty="0">
              <a:latin typeface="Courier New" pitchFamily="49" charset="0"/>
            </a:endParaRP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0" y="4941168"/>
            <a:ext cx="9001125" cy="366713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b="1" dirty="0" err="1">
                <a:latin typeface="Courier New" pitchFamily="49" charset="0"/>
              </a:rPr>
              <a:t>MPI_Wait</a:t>
            </a:r>
            <a:r>
              <a:rPr lang="en-US" altLang="ru-RU" dirty="0">
                <a:latin typeface="Courier New" pitchFamily="49" charset="0"/>
              </a:rPr>
              <a:t>( </a:t>
            </a:r>
            <a:r>
              <a:rPr lang="en-US" altLang="ru-RU" dirty="0" err="1">
                <a:latin typeface="Courier New" pitchFamily="49" charset="0"/>
              </a:rPr>
              <a:t>MPI_Request</a:t>
            </a:r>
            <a:r>
              <a:rPr lang="en-US" altLang="ru-RU" dirty="0">
                <a:latin typeface="Courier New" pitchFamily="49" charset="0"/>
              </a:rPr>
              <a:t> *request, </a:t>
            </a:r>
            <a:r>
              <a:rPr lang="en-US" altLang="ru-RU" dirty="0" err="1">
                <a:latin typeface="Courier New" pitchFamily="49" charset="0"/>
              </a:rPr>
              <a:t>MPI_status</a:t>
            </a:r>
            <a:r>
              <a:rPr lang="en-US" altLang="ru-RU" dirty="0">
                <a:latin typeface="Courier New" pitchFamily="49" charset="0"/>
              </a:rPr>
              <a:t> *status);</a:t>
            </a:r>
            <a:r>
              <a:rPr lang="ru-RU" altLang="ru-RU" dirty="0">
                <a:latin typeface="Courier New" pitchFamily="49" charset="0"/>
              </a:rPr>
              <a:t> </a:t>
            </a:r>
            <a:endParaRPr lang="en-US" altLang="ru-RU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395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0" y="1772816"/>
            <a:ext cx="9135630" cy="341632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9pPr>
          </a:lstStyle>
          <a:p>
            <a:pPr eaLnBrk="1" hangingPunct="1"/>
            <a:r>
              <a:rPr lang="ru-RU" altLang="ru-RU" b="1" dirty="0" err="1">
                <a:latin typeface="Courier New" pitchFamily="49" charset="0"/>
              </a:rPr>
              <a:t>MPI_Testall</a:t>
            </a:r>
            <a:r>
              <a:rPr lang="ru-RU" altLang="ru-RU" dirty="0">
                <a:latin typeface="Courier New" pitchFamily="49" charset="0"/>
              </a:rPr>
              <a:t>  - проверка завершения всех перечисленных операций</a:t>
            </a:r>
            <a:endParaRPr lang="en-US" altLang="ru-RU" dirty="0">
              <a:latin typeface="Courier New" pitchFamily="49" charset="0"/>
            </a:endParaRPr>
          </a:p>
          <a:p>
            <a:pPr eaLnBrk="1" hangingPunct="1"/>
            <a:r>
              <a:rPr lang="en-US" altLang="ru-RU" dirty="0">
                <a:latin typeface="Courier New" pitchFamily="49" charset="0"/>
              </a:rPr>
              <a:t>               </a:t>
            </a:r>
            <a:r>
              <a:rPr lang="ru-RU" altLang="ru-RU" dirty="0">
                <a:latin typeface="Courier New" pitchFamily="49" charset="0"/>
              </a:rPr>
              <a:t>обмена,</a:t>
            </a:r>
          </a:p>
          <a:p>
            <a:pPr eaLnBrk="1" hangingPunct="1"/>
            <a:r>
              <a:rPr lang="ru-RU" altLang="ru-RU" b="1" dirty="0" err="1">
                <a:latin typeface="Courier New" pitchFamily="49" charset="0"/>
              </a:rPr>
              <a:t>MPI_Waitall</a:t>
            </a:r>
            <a:r>
              <a:rPr lang="ru-RU" altLang="ru-RU" dirty="0">
                <a:latin typeface="Courier New" pitchFamily="49" charset="0"/>
              </a:rPr>
              <a:t>  – ожидание завершения всех операций обмена,</a:t>
            </a:r>
          </a:p>
          <a:p>
            <a:pPr eaLnBrk="1" hangingPunct="1"/>
            <a:r>
              <a:rPr lang="en-US" altLang="ru-RU" b="1" dirty="0">
                <a:latin typeface="Courier New" pitchFamily="49" charset="0"/>
              </a:rPr>
              <a:t>M</a:t>
            </a:r>
            <a:r>
              <a:rPr lang="ru-RU" altLang="ru-RU" b="1" dirty="0" err="1">
                <a:latin typeface="Courier New" pitchFamily="49" charset="0"/>
              </a:rPr>
              <a:t>PI_Testany</a:t>
            </a:r>
            <a:r>
              <a:rPr lang="ru-RU" altLang="ru-RU" dirty="0">
                <a:latin typeface="Courier New" pitchFamily="49" charset="0"/>
              </a:rPr>
              <a:t>  - проверка завершения хотя бы одной из перечисленных </a:t>
            </a: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               операций обмена,</a:t>
            </a:r>
          </a:p>
          <a:p>
            <a:pPr eaLnBrk="1" hangingPunct="1"/>
            <a:r>
              <a:rPr lang="ru-RU" altLang="ru-RU" b="1" dirty="0" err="1">
                <a:latin typeface="Courier New" pitchFamily="49" charset="0"/>
              </a:rPr>
              <a:t>MPI_Waitany</a:t>
            </a:r>
            <a:r>
              <a:rPr lang="ru-RU" altLang="ru-RU" dirty="0">
                <a:latin typeface="Courier New" pitchFamily="49" charset="0"/>
              </a:rPr>
              <a:t>  – ожидание завершения любой из перечисленных </a:t>
            </a:r>
            <a:r>
              <a:rPr lang="ru-RU" altLang="ru-RU" dirty="0" smtClean="0">
                <a:latin typeface="Courier New" pitchFamily="49" charset="0"/>
              </a:rPr>
              <a:t>операций </a:t>
            </a:r>
            <a:r>
              <a:rPr lang="ru-RU" altLang="ru-RU" dirty="0">
                <a:latin typeface="Courier New" pitchFamily="49" charset="0"/>
              </a:rPr>
              <a:t>обмена,</a:t>
            </a:r>
          </a:p>
          <a:p>
            <a:pPr eaLnBrk="1" hangingPunct="1"/>
            <a:r>
              <a:rPr lang="ru-RU" altLang="ru-RU" b="1" dirty="0" err="1">
                <a:latin typeface="Courier New" pitchFamily="49" charset="0"/>
              </a:rPr>
              <a:t>MPI_Testsome</a:t>
            </a:r>
            <a:r>
              <a:rPr lang="ru-RU" altLang="ru-RU" dirty="0">
                <a:latin typeface="Courier New" pitchFamily="49" charset="0"/>
              </a:rPr>
              <a:t> - проверка завершения каждой из перечисленных </a:t>
            </a:r>
            <a:r>
              <a:rPr lang="ru-RU" altLang="ru-RU" dirty="0" smtClean="0">
                <a:latin typeface="Courier New" pitchFamily="49" charset="0"/>
              </a:rPr>
              <a:t>операций</a:t>
            </a:r>
            <a:r>
              <a:rPr lang="en-US" altLang="ru-RU" dirty="0" smtClean="0">
                <a:latin typeface="Courier New" pitchFamily="49" charset="0"/>
              </a:rPr>
              <a:t> </a:t>
            </a:r>
            <a:r>
              <a:rPr lang="ru-RU" altLang="ru-RU" dirty="0" smtClean="0">
                <a:latin typeface="Courier New" pitchFamily="49" charset="0"/>
              </a:rPr>
              <a:t>обмена</a:t>
            </a:r>
            <a:r>
              <a:rPr lang="ru-RU" altLang="ru-RU" dirty="0">
                <a:latin typeface="Courier New" pitchFamily="49" charset="0"/>
              </a:rPr>
              <a:t>,</a:t>
            </a:r>
          </a:p>
          <a:p>
            <a:pPr eaLnBrk="1" hangingPunct="1"/>
            <a:r>
              <a:rPr lang="ru-RU" altLang="ru-RU" b="1" dirty="0" err="1">
                <a:latin typeface="Courier New" pitchFamily="49" charset="0"/>
              </a:rPr>
              <a:t>MPI_Waitsome</a:t>
            </a:r>
            <a:r>
              <a:rPr lang="ru-RU" altLang="ru-RU" dirty="0">
                <a:latin typeface="Courier New" pitchFamily="49" charset="0"/>
              </a:rPr>
              <a:t> - ожидание завершения хотя бы одной из перечисленных </a:t>
            </a: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               </a:t>
            </a:r>
            <a:endParaRPr lang="en-US" altLang="ru-RU" dirty="0" smtClean="0">
              <a:latin typeface="Courier New" pitchFamily="49" charset="0"/>
            </a:endParaRPr>
          </a:p>
          <a:p>
            <a:pPr eaLnBrk="1" hangingPunct="1"/>
            <a:r>
              <a:rPr lang="ru-RU" altLang="ru-RU" dirty="0" smtClean="0">
                <a:latin typeface="Courier New" pitchFamily="49" charset="0"/>
              </a:rPr>
              <a:t>операций </a:t>
            </a:r>
            <a:r>
              <a:rPr lang="ru-RU" altLang="ru-RU" dirty="0">
                <a:latin typeface="Courier New" pitchFamily="49" charset="0"/>
              </a:rPr>
              <a:t>обмена и оценка состояния по всем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ru-RU" altLang="ru-RU" dirty="0">
                <a:latin typeface="Courier New" pitchFamily="49" charset="0"/>
              </a:rPr>
              <a:t>операциям. </a:t>
            </a:r>
            <a:endParaRPr lang="en-US" altLang="ru-RU" dirty="0">
              <a:latin typeface="Courier New" pitchFamily="49" charset="0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0" y="260649"/>
            <a:ext cx="9705975" cy="1872208"/>
          </a:xfrm>
          <a:prstGeom prst="rect">
            <a:avLst/>
          </a:prstGeom>
          <a:noFill/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3400" indent="-533400"/>
            <a:r>
              <a:rPr lang="ru-RU" altLang="ru-RU" dirty="0" smtClean="0"/>
              <a:t>Дополнительные функций проверки и ожидания неблокирующих операций обмена: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2171240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0" y="116632"/>
            <a:ext cx="9483725" cy="5641663"/>
          </a:xfrm>
          <a:prstGeom prst="rect">
            <a:avLst/>
          </a:prstGeom>
          <a:noFill/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3400" indent="-533400">
              <a:lnSpc>
                <a:spcPct val="90000"/>
              </a:lnSpc>
              <a:spcBef>
                <a:spcPct val="30000"/>
              </a:spcBef>
              <a:buFont typeface="Wingdings" pitchFamily="2" charset="2"/>
              <a:buNone/>
            </a:pPr>
            <a:r>
              <a:rPr lang="ru-RU" altLang="ru-RU" sz="2800" b="1" dirty="0" smtClean="0"/>
              <a:t>Одновременное выполнение передачи и приема</a:t>
            </a:r>
            <a:r>
              <a:rPr lang="ru-RU" altLang="ru-RU" sz="2800" dirty="0" smtClean="0"/>
              <a:t> </a:t>
            </a:r>
            <a:endParaRPr lang="ru-RU" altLang="ru-RU" sz="2800" b="1" dirty="0" smtClean="0"/>
          </a:p>
          <a:p>
            <a:pPr marL="533400" indent="-533400">
              <a:lnSpc>
                <a:spcPct val="90000"/>
              </a:lnSpc>
              <a:spcBef>
                <a:spcPct val="10000"/>
              </a:spcBef>
            </a:pPr>
            <a:r>
              <a:rPr lang="ru-RU" altLang="ru-RU" sz="2800" dirty="0" smtClean="0"/>
              <a:t>Функция, позволяющая эффективно одновременно выполнить передачу и прием данных:</a:t>
            </a:r>
          </a:p>
          <a:p>
            <a:pPr marL="533400" indent="-533400"/>
            <a:endParaRPr lang="en-US" altLang="ru-RU" sz="2800" dirty="0" smtClean="0"/>
          </a:p>
          <a:p>
            <a:pPr marL="533400" indent="-533400"/>
            <a:endParaRPr lang="en-US" altLang="ru-RU" sz="2800" dirty="0"/>
          </a:p>
          <a:p>
            <a:pPr marL="533400" indent="-533400"/>
            <a:endParaRPr lang="ru-RU" altLang="ru-RU" sz="2800" dirty="0" smtClean="0"/>
          </a:p>
          <a:p>
            <a:pPr marL="533400" indent="-533400"/>
            <a:endParaRPr lang="ru-RU" altLang="ru-RU" sz="2800" dirty="0" smtClean="0"/>
          </a:p>
          <a:p>
            <a:pPr marL="533400" indent="-533400"/>
            <a:endParaRPr lang="ru-RU" altLang="ru-RU" sz="2800" dirty="0" smtClean="0"/>
          </a:p>
          <a:p>
            <a:pPr marL="533400" indent="-533400"/>
            <a:endParaRPr lang="ru-RU" altLang="ru-RU" sz="2800" dirty="0" smtClean="0"/>
          </a:p>
          <a:p>
            <a:pPr marL="533400" indent="-533400"/>
            <a:endParaRPr lang="ru-RU" altLang="ru-RU" sz="2800" dirty="0" smtClean="0"/>
          </a:p>
          <a:p>
            <a:pPr marL="533400" indent="-533400">
              <a:lnSpc>
                <a:spcPct val="70000"/>
              </a:lnSpc>
              <a:spcBef>
                <a:spcPct val="0"/>
              </a:spcBef>
            </a:pPr>
            <a:r>
              <a:rPr lang="ru-RU" altLang="ru-RU" sz="2800" dirty="0" smtClean="0"/>
              <a:t>В случае, когда сообщения имеют одинаковый тип, имеется возможность использования единого буфера: </a:t>
            </a:r>
            <a:endParaRPr lang="ru-RU" altLang="ru-RU" sz="2800" dirty="0"/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2327" y="1484784"/>
            <a:ext cx="9459069" cy="3108543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b="1" dirty="0" err="1">
                <a:latin typeface="Courier New" pitchFamily="49" charset="0"/>
              </a:rPr>
              <a:t>MPI_Sendrecv</a:t>
            </a:r>
            <a:r>
              <a:rPr lang="en-US" altLang="ru-RU" dirty="0">
                <a:latin typeface="Courier New" pitchFamily="49" charset="0"/>
              </a:rPr>
              <a:t>(</a:t>
            </a:r>
          </a:p>
          <a:p>
            <a:pPr eaLnBrk="1" hangingPunct="1"/>
            <a:r>
              <a:rPr lang="en-US" altLang="ru-RU" dirty="0">
                <a:latin typeface="Courier New" pitchFamily="49" charset="0"/>
              </a:rPr>
              <a:t>  void *</a:t>
            </a:r>
            <a:r>
              <a:rPr lang="en-US" altLang="ru-RU" dirty="0" err="1">
                <a:latin typeface="Courier New" pitchFamily="49" charset="0"/>
              </a:rPr>
              <a:t>sbuf</a:t>
            </a:r>
            <a:r>
              <a:rPr lang="en-US" altLang="ru-RU" dirty="0">
                <a:latin typeface="Courier New" pitchFamily="49" charset="0"/>
              </a:rPr>
              <a:t>, </a:t>
            </a:r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dirty="0" err="1">
                <a:latin typeface="Courier New" pitchFamily="49" charset="0"/>
              </a:rPr>
              <a:t>scount</a:t>
            </a:r>
            <a:r>
              <a:rPr lang="en-US" altLang="ru-RU" dirty="0">
                <a:latin typeface="Courier New" pitchFamily="49" charset="0"/>
              </a:rPr>
              <a:t>, </a:t>
            </a:r>
            <a:r>
              <a:rPr lang="en-US" altLang="ru-RU" dirty="0" err="1">
                <a:latin typeface="Courier New" pitchFamily="49" charset="0"/>
              </a:rPr>
              <a:t>MPI_Datatype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dirty="0" err="1">
                <a:latin typeface="Courier New" pitchFamily="49" charset="0"/>
              </a:rPr>
              <a:t>stype</a:t>
            </a:r>
            <a:r>
              <a:rPr lang="en-US" altLang="ru-RU" dirty="0">
                <a:latin typeface="Courier New" pitchFamily="49" charset="0"/>
              </a:rPr>
              <a:t>, </a:t>
            </a:r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dirty="0" err="1">
                <a:latin typeface="Courier New" pitchFamily="49" charset="0"/>
              </a:rPr>
              <a:t>dest</a:t>
            </a:r>
            <a:r>
              <a:rPr lang="en-US" altLang="ru-RU" dirty="0">
                <a:latin typeface="Courier New" pitchFamily="49" charset="0"/>
              </a:rPr>
              <a:t>,   </a:t>
            </a:r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stag,</a:t>
            </a:r>
            <a:br>
              <a:rPr lang="en-US" altLang="ru-RU" dirty="0">
                <a:latin typeface="Courier New" pitchFamily="49" charset="0"/>
              </a:rPr>
            </a:br>
            <a:r>
              <a:rPr lang="en-US" altLang="ru-RU" dirty="0">
                <a:latin typeface="Courier New" pitchFamily="49" charset="0"/>
              </a:rPr>
              <a:t>  void *</a:t>
            </a:r>
            <a:r>
              <a:rPr lang="en-US" altLang="ru-RU" dirty="0" err="1">
                <a:latin typeface="Courier New" pitchFamily="49" charset="0"/>
              </a:rPr>
              <a:t>rbuf</a:t>
            </a:r>
            <a:r>
              <a:rPr lang="en-US" altLang="ru-RU" dirty="0">
                <a:latin typeface="Courier New" pitchFamily="49" charset="0"/>
              </a:rPr>
              <a:t>, </a:t>
            </a:r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dirty="0" err="1">
                <a:latin typeface="Courier New" pitchFamily="49" charset="0"/>
              </a:rPr>
              <a:t>rcount</a:t>
            </a:r>
            <a:r>
              <a:rPr lang="en-US" altLang="ru-RU" dirty="0">
                <a:latin typeface="Courier New" pitchFamily="49" charset="0"/>
              </a:rPr>
              <a:t>, </a:t>
            </a:r>
            <a:r>
              <a:rPr lang="en-US" altLang="ru-RU" dirty="0" err="1">
                <a:latin typeface="Courier New" pitchFamily="49" charset="0"/>
              </a:rPr>
              <a:t>MPI_Datatype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dirty="0" err="1">
                <a:latin typeface="Courier New" pitchFamily="49" charset="0"/>
              </a:rPr>
              <a:t>rtype</a:t>
            </a:r>
            <a:r>
              <a:rPr lang="en-US" altLang="ru-RU" dirty="0">
                <a:latin typeface="Courier New" pitchFamily="49" charset="0"/>
              </a:rPr>
              <a:t>, </a:t>
            </a:r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source, </a:t>
            </a:r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dirty="0" err="1">
                <a:latin typeface="Courier New" pitchFamily="49" charset="0"/>
              </a:rPr>
              <a:t>rtag</a:t>
            </a:r>
            <a:r>
              <a:rPr lang="en-US" altLang="ru-RU" dirty="0">
                <a:latin typeface="Courier New" pitchFamily="49" charset="0"/>
              </a:rPr>
              <a:t>,</a:t>
            </a:r>
            <a:br>
              <a:rPr lang="en-US" altLang="ru-RU" dirty="0">
                <a:latin typeface="Courier New" pitchFamily="49" charset="0"/>
              </a:rPr>
            </a:br>
            <a:r>
              <a:rPr lang="en-US" altLang="ru-RU" dirty="0">
                <a:latin typeface="Courier New" pitchFamily="49" charset="0"/>
              </a:rPr>
              <a:t>  </a:t>
            </a:r>
            <a:r>
              <a:rPr lang="en-US" altLang="ru-RU" dirty="0" err="1">
                <a:latin typeface="Courier New" pitchFamily="49" charset="0"/>
              </a:rPr>
              <a:t>MPI_Comm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dirty="0" err="1">
                <a:latin typeface="Courier New" pitchFamily="49" charset="0"/>
              </a:rPr>
              <a:t>comm</a:t>
            </a:r>
            <a:r>
              <a:rPr lang="en-US" altLang="ru-RU" dirty="0">
                <a:latin typeface="Courier New" pitchFamily="49" charset="0"/>
              </a:rPr>
              <a:t>, </a:t>
            </a:r>
            <a:r>
              <a:rPr lang="en-US" altLang="ru-RU" dirty="0" err="1">
                <a:latin typeface="Courier New" pitchFamily="49" charset="0"/>
              </a:rPr>
              <a:t>MPI_Status</a:t>
            </a:r>
            <a:r>
              <a:rPr lang="en-US" altLang="ru-RU" dirty="0">
                <a:latin typeface="Courier New" pitchFamily="49" charset="0"/>
              </a:rPr>
              <a:t> *status),</a:t>
            </a:r>
            <a:r>
              <a:rPr lang="ru-RU" altLang="ru-RU" dirty="0">
                <a:latin typeface="Courier New" pitchFamily="49" charset="0"/>
              </a:rPr>
              <a:t> </a:t>
            </a: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где</a:t>
            </a:r>
          </a:p>
          <a:p>
            <a:pPr eaLnBrk="1" hangingPunct="1"/>
            <a:r>
              <a:rPr lang="en-US" altLang="ru-RU" b="1" dirty="0">
                <a:latin typeface="Courier New" pitchFamily="49" charset="0"/>
              </a:rPr>
              <a:t>- </a:t>
            </a:r>
            <a:r>
              <a:rPr lang="en-US" altLang="ru-RU" b="1" dirty="0" err="1">
                <a:latin typeface="Courier New" pitchFamily="49" charset="0"/>
              </a:rPr>
              <a:t>sbuf</a:t>
            </a:r>
            <a:r>
              <a:rPr lang="ru-RU" altLang="ru-RU" dirty="0">
                <a:latin typeface="Courier New" pitchFamily="49" charset="0"/>
              </a:rPr>
              <a:t>, </a:t>
            </a:r>
            <a:r>
              <a:rPr lang="en-US" altLang="ru-RU" b="1" dirty="0" err="1">
                <a:latin typeface="Courier New" pitchFamily="49" charset="0"/>
              </a:rPr>
              <a:t>scount</a:t>
            </a:r>
            <a:r>
              <a:rPr lang="ru-RU" altLang="ru-RU" dirty="0">
                <a:latin typeface="Courier New" pitchFamily="49" charset="0"/>
              </a:rPr>
              <a:t>, </a:t>
            </a:r>
            <a:r>
              <a:rPr lang="en-US" altLang="ru-RU" b="1" dirty="0" err="1">
                <a:latin typeface="Courier New" pitchFamily="49" charset="0"/>
              </a:rPr>
              <a:t>stype</a:t>
            </a:r>
            <a:r>
              <a:rPr lang="ru-RU" altLang="ru-RU" dirty="0">
                <a:latin typeface="Courier New" pitchFamily="49" charset="0"/>
              </a:rPr>
              <a:t>, </a:t>
            </a:r>
            <a:r>
              <a:rPr lang="en-US" altLang="ru-RU" b="1" dirty="0" err="1">
                <a:latin typeface="Courier New" pitchFamily="49" charset="0"/>
              </a:rPr>
              <a:t>dest</a:t>
            </a:r>
            <a:r>
              <a:rPr lang="ru-RU" altLang="ru-RU" dirty="0">
                <a:latin typeface="Courier New" pitchFamily="49" charset="0"/>
              </a:rPr>
              <a:t>, </a:t>
            </a:r>
            <a:r>
              <a:rPr lang="en-US" altLang="ru-RU" dirty="0">
                <a:latin typeface="Courier New" pitchFamily="49" charset="0"/>
              </a:rPr>
              <a:t>  </a:t>
            </a:r>
            <a:r>
              <a:rPr lang="en-US" altLang="ru-RU" b="1" dirty="0">
                <a:latin typeface="Courier New" pitchFamily="49" charset="0"/>
              </a:rPr>
              <a:t>stag</a:t>
            </a:r>
            <a:r>
              <a:rPr lang="ru-RU" altLang="ru-RU" dirty="0">
                <a:latin typeface="Courier New" pitchFamily="49" charset="0"/>
              </a:rPr>
              <a:t> - </a:t>
            </a:r>
            <a:r>
              <a:rPr lang="ru-RU" altLang="ru-RU" sz="1600" dirty="0">
                <a:latin typeface="Courier New" pitchFamily="49" charset="0"/>
              </a:rPr>
              <a:t>параметры передаваемого сообщения,</a:t>
            </a:r>
          </a:p>
          <a:p>
            <a:pPr eaLnBrk="1" hangingPunct="1"/>
            <a:r>
              <a:rPr lang="en-US" altLang="ru-RU" b="1" dirty="0">
                <a:latin typeface="Courier New" pitchFamily="49" charset="0"/>
              </a:rPr>
              <a:t>- </a:t>
            </a:r>
            <a:r>
              <a:rPr lang="en-US" altLang="ru-RU" b="1" dirty="0" err="1">
                <a:latin typeface="Courier New" pitchFamily="49" charset="0"/>
              </a:rPr>
              <a:t>rbuf</a:t>
            </a:r>
            <a:r>
              <a:rPr lang="ru-RU" altLang="ru-RU" dirty="0">
                <a:latin typeface="Courier New" pitchFamily="49" charset="0"/>
              </a:rPr>
              <a:t>, </a:t>
            </a:r>
            <a:r>
              <a:rPr lang="en-US" altLang="ru-RU" b="1" dirty="0" err="1">
                <a:latin typeface="Courier New" pitchFamily="49" charset="0"/>
              </a:rPr>
              <a:t>rcount</a:t>
            </a:r>
            <a:r>
              <a:rPr lang="ru-RU" altLang="ru-RU" dirty="0">
                <a:latin typeface="Courier New" pitchFamily="49" charset="0"/>
              </a:rPr>
              <a:t>, </a:t>
            </a:r>
            <a:r>
              <a:rPr lang="en-US" altLang="ru-RU" b="1" dirty="0" err="1">
                <a:latin typeface="Courier New" pitchFamily="49" charset="0"/>
              </a:rPr>
              <a:t>rtype</a:t>
            </a:r>
            <a:r>
              <a:rPr lang="ru-RU" altLang="ru-RU" dirty="0">
                <a:latin typeface="Courier New" pitchFamily="49" charset="0"/>
              </a:rPr>
              <a:t>, </a:t>
            </a:r>
            <a:r>
              <a:rPr lang="en-US" altLang="ru-RU" b="1" dirty="0">
                <a:latin typeface="Courier New" pitchFamily="49" charset="0"/>
              </a:rPr>
              <a:t>source</a:t>
            </a:r>
            <a:r>
              <a:rPr lang="ru-RU" altLang="ru-RU" dirty="0">
                <a:latin typeface="Courier New" pitchFamily="49" charset="0"/>
              </a:rPr>
              <a:t>, </a:t>
            </a:r>
            <a:r>
              <a:rPr lang="en-US" altLang="ru-RU" b="1" dirty="0" err="1">
                <a:latin typeface="Courier New" pitchFamily="49" charset="0"/>
              </a:rPr>
              <a:t>rtag</a:t>
            </a:r>
            <a:r>
              <a:rPr lang="ru-RU" altLang="ru-RU" dirty="0">
                <a:latin typeface="Courier New" pitchFamily="49" charset="0"/>
              </a:rPr>
              <a:t> - </a:t>
            </a:r>
            <a:r>
              <a:rPr lang="ru-RU" altLang="ru-RU" sz="1600" dirty="0">
                <a:latin typeface="Courier New" pitchFamily="49" charset="0"/>
              </a:rPr>
              <a:t>параметры принимаемого сообщения,</a:t>
            </a:r>
          </a:p>
          <a:p>
            <a:pPr eaLnBrk="1" hangingPunct="1"/>
            <a:r>
              <a:rPr lang="en-US" altLang="ru-RU" b="1" dirty="0">
                <a:latin typeface="Courier New" pitchFamily="49" charset="0"/>
              </a:rPr>
              <a:t>- </a:t>
            </a:r>
            <a:r>
              <a:rPr lang="en-US" altLang="ru-RU" b="1" dirty="0" err="1">
                <a:latin typeface="Courier New" pitchFamily="49" charset="0"/>
              </a:rPr>
              <a:t>comm</a:t>
            </a:r>
            <a:r>
              <a:rPr lang="ru-RU" altLang="ru-RU" dirty="0">
                <a:latin typeface="Courier New" pitchFamily="49" charset="0"/>
              </a:rPr>
              <a:t> - </a:t>
            </a:r>
            <a:r>
              <a:rPr lang="ru-RU" altLang="ru-RU" sz="1600" dirty="0">
                <a:latin typeface="Courier New" pitchFamily="49" charset="0"/>
              </a:rPr>
              <a:t>коммуникатор, в рамках которого выполняется передача данных,</a:t>
            </a:r>
          </a:p>
          <a:p>
            <a:pPr eaLnBrk="1" hangingPunct="1"/>
            <a:r>
              <a:rPr lang="en-US" altLang="ru-RU" b="1" dirty="0">
                <a:latin typeface="Courier New" pitchFamily="49" charset="0"/>
              </a:rPr>
              <a:t>- status</a:t>
            </a:r>
            <a:r>
              <a:rPr lang="ru-RU" altLang="ru-RU" dirty="0">
                <a:latin typeface="Courier New" pitchFamily="49" charset="0"/>
              </a:rPr>
              <a:t> – </a:t>
            </a:r>
            <a:r>
              <a:rPr lang="ru-RU" altLang="ru-RU" sz="1600" dirty="0">
                <a:latin typeface="Courier New" pitchFamily="49" charset="0"/>
              </a:rPr>
              <a:t>структура данных с информацией о результате выполнения операции.</a:t>
            </a:r>
            <a:r>
              <a:rPr lang="ru-RU" altLang="ru-RU" dirty="0">
                <a:latin typeface="Courier New" pitchFamily="49" charset="0"/>
              </a:rPr>
              <a:t> </a:t>
            </a:r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43316" y="5758295"/>
            <a:ext cx="9542463" cy="915987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b="1" dirty="0" err="1">
                <a:latin typeface="Courier New" pitchFamily="49" charset="0"/>
              </a:rPr>
              <a:t>MPI_Sendrecv_replace</a:t>
            </a:r>
            <a:r>
              <a:rPr lang="en-US" altLang="ru-RU" dirty="0">
                <a:latin typeface="Courier New" pitchFamily="49" charset="0"/>
              </a:rPr>
              <a:t>(void *</a:t>
            </a:r>
            <a:r>
              <a:rPr lang="en-US" altLang="ru-RU" dirty="0" err="1">
                <a:latin typeface="Courier New" pitchFamily="49" charset="0"/>
              </a:rPr>
              <a:t>buf</a:t>
            </a:r>
            <a:r>
              <a:rPr lang="en-US" altLang="ru-RU" dirty="0">
                <a:latin typeface="Courier New" pitchFamily="49" charset="0"/>
              </a:rPr>
              <a:t>, </a:t>
            </a:r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count, </a:t>
            </a:r>
            <a:r>
              <a:rPr lang="en-US" altLang="ru-RU" dirty="0" err="1">
                <a:latin typeface="Courier New" pitchFamily="49" charset="0"/>
              </a:rPr>
              <a:t>MPI_Datatype</a:t>
            </a:r>
            <a:r>
              <a:rPr lang="en-US" altLang="ru-RU" dirty="0">
                <a:latin typeface="Courier New" pitchFamily="49" charset="0"/>
              </a:rPr>
              <a:t> type,</a:t>
            </a:r>
            <a:br>
              <a:rPr lang="en-US" altLang="ru-RU" dirty="0">
                <a:latin typeface="Courier New" pitchFamily="49" charset="0"/>
              </a:rPr>
            </a:br>
            <a:r>
              <a:rPr lang="en-US" altLang="ru-RU" dirty="0">
                <a:latin typeface="Courier New" pitchFamily="49" charset="0"/>
              </a:rPr>
              <a:t>  </a:t>
            </a:r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dirty="0" err="1">
                <a:latin typeface="Courier New" pitchFamily="49" charset="0"/>
              </a:rPr>
              <a:t>dest</a:t>
            </a:r>
            <a:r>
              <a:rPr lang="en-US" altLang="ru-RU" dirty="0">
                <a:latin typeface="Courier New" pitchFamily="49" charset="0"/>
              </a:rPr>
              <a:t>,</a:t>
            </a:r>
            <a:r>
              <a:rPr lang="ru-RU" altLang="ru-RU" dirty="0">
                <a:latin typeface="Courier New" pitchFamily="49" charset="0"/>
              </a:rPr>
              <a:t> </a:t>
            </a:r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stag, </a:t>
            </a:r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source, </a:t>
            </a:r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dirty="0" err="1">
                <a:latin typeface="Courier New" pitchFamily="49" charset="0"/>
              </a:rPr>
              <a:t>rtag</a:t>
            </a:r>
            <a:r>
              <a:rPr lang="en-US" altLang="ru-RU" dirty="0">
                <a:latin typeface="Courier New" pitchFamily="49" charset="0"/>
              </a:rPr>
              <a:t>, </a:t>
            </a:r>
            <a:r>
              <a:rPr lang="en-US" altLang="ru-RU" dirty="0" err="1">
                <a:latin typeface="Courier New" pitchFamily="49" charset="0"/>
              </a:rPr>
              <a:t>MPI_Comm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dirty="0" err="1">
                <a:latin typeface="Courier New" pitchFamily="49" charset="0"/>
              </a:rPr>
              <a:t>comm</a:t>
            </a:r>
            <a:r>
              <a:rPr lang="en-US" altLang="ru-RU" dirty="0">
                <a:latin typeface="Courier New" pitchFamily="49" charset="0"/>
              </a:rPr>
              <a:t>, </a:t>
            </a:r>
            <a:endParaRPr lang="ru-RU" altLang="ru-RU" dirty="0">
              <a:latin typeface="Courier New" pitchFamily="49" charset="0"/>
            </a:endParaRPr>
          </a:p>
          <a:p>
            <a:pPr eaLnBrk="1" hangingPunct="1"/>
            <a:r>
              <a:rPr lang="en-US" altLang="ru-RU" dirty="0">
                <a:latin typeface="Courier New" pitchFamily="49" charset="0"/>
              </a:rPr>
              <a:t>  </a:t>
            </a:r>
            <a:r>
              <a:rPr lang="en-US" altLang="ru-RU" dirty="0" err="1">
                <a:latin typeface="Courier New" pitchFamily="49" charset="0"/>
              </a:rPr>
              <a:t>MPI_Status</a:t>
            </a:r>
            <a:r>
              <a:rPr lang="en-US" altLang="ru-RU" dirty="0">
                <a:latin typeface="Courier New" pitchFamily="49" charset="0"/>
              </a:rPr>
              <a:t> *status).</a:t>
            </a:r>
            <a:endParaRPr lang="ru-RU" altLang="ru-RU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37564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5656" y="2420888"/>
            <a:ext cx="528381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3600" b="1" dirty="0"/>
              <a:t>Коллективные операции </a:t>
            </a:r>
            <a:endParaRPr lang="en-US" altLang="ru-RU" sz="3600" b="1" dirty="0" smtClean="0"/>
          </a:p>
          <a:p>
            <a:r>
              <a:rPr lang="ru-RU" altLang="ru-RU" sz="3600" b="1" dirty="0" smtClean="0"/>
              <a:t>передачи </a:t>
            </a:r>
            <a:r>
              <a:rPr lang="ru-RU" altLang="ru-RU" sz="3600" b="1" dirty="0"/>
              <a:t>данных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0787736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>
          <a:xfrm>
            <a:off x="107504" y="188641"/>
            <a:ext cx="9303196" cy="597721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None/>
            </a:pPr>
            <a:r>
              <a:rPr lang="ru-RU" altLang="ru-RU" dirty="0" smtClean="0"/>
              <a:t>	</a:t>
            </a:r>
            <a:r>
              <a:rPr lang="ru-RU" altLang="ru-RU" b="1" dirty="0" smtClean="0"/>
              <a:t>Обобщенная передача данных от одного процесса всем процессам</a:t>
            </a:r>
            <a:endParaRPr lang="en-US" altLang="ru-RU" b="1" dirty="0" smtClean="0"/>
          </a:p>
          <a:p>
            <a:r>
              <a:rPr lang="ru-RU" altLang="ru-RU" sz="2400" i="1" dirty="0" smtClean="0"/>
              <a:t>Распределение данных</a:t>
            </a:r>
            <a:r>
              <a:rPr lang="en-US" altLang="ru-RU" sz="2400" dirty="0" smtClean="0"/>
              <a:t> – </a:t>
            </a:r>
            <a:r>
              <a:rPr lang="ru-RU" altLang="ru-RU" sz="2400" dirty="0" smtClean="0"/>
              <a:t>ведущий процесс (</a:t>
            </a:r>
            <a:r>
              <a:rPr lang="en-US" altLang="ru-RU" sz="2400" i="1" dirty="0" smtClean="0"/>
              <a:t>root</a:t>
            </a:r>
            <a:r>
              <a:rPr lang="ru-RU" altLang="ru-RU" sz="2400" dirty="0" smtClean="0"/>
              <a:t>) передает процессам различающиеся данные</a:t>
            </a:r>
            <a:r>
              <a:rPr lang="ru-RU" altLang="ru-RU" dirty="0" smtClean="0"/>
              <a:t> </a:t>
            </a:r>
            <a:endParaRPr lang="ru-RU" altLang="ru-RU" dirty="0"/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07505" y="2276872"/>
            <a:ext cx="9036496" cy="3693319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b="1" dirty="0">
                <a:latin typeface="Courier New" pitchFamily="49" charset="0"/>
              </a:rPr>
              <a:t>MPI</a:t>
            </a:r>
            <a:r>
              <a:rPr lang="ru-RU" altLang="ru-RU" b="1" dirty="0">
                <a:latin typeface="Courier New" pitchFamily="49" charset="0"/>
              </a:rPr>
              <a:t>_</a:t>
            </a:r>
            <a:r>
              <a:rPr lang="en-US" altLang="ru-RU" b="1" dirty="0">
                <a:latin typeface="Courier New" pitchFamily="49" charset="0"/>
              </a:rPr>
              <a:t>Scatter</a:t>
            </a:r>
            <a:r>
              <a:rPr lang="ru-RU" altLang="ru-RU" dirty="0">
                <a:latin typeface="Courier New" pitchFamily="49" charset="0"/>
              </a:rPr>
              <a:t>(</a:t>
            </a:r>
            <a:r>
              <a:rPr lang="en-US" altLang="ru-RU" dirty="0">
                <a:latin typeface="Courier New" pitchFamily="49" charset="0"/>
              </a:rPr>
              <a:t>void</a:t>
            </a:r>
            <a:r>
              <a:rPr lang="ru-RU" altLang="ru-RU" dirty="0">
                <a:latin typeface="Courier New" pitchFamily="49" charset="0"/>
              </a:rPr>
              <a:t> *</a:t>
            </a:r>
            <a:r>
              <a:rPr lang="en-US" altLang="ru-RU" dirty="0" err="1">
                <a:latin typeface="Courier New" pitchFamily="49" charset="0"/>
              </a:rPr>
              <a:t>sbuf</a:t>
            </a:r>
            <a:r>
              <a:rPr lang="ru-RU" altLang="ru-RU" dirty="0">
                <a:latin typeface="Courier New" pitchFamily="49" charset="0"/>
              </a:rPr>
              <a:t>,</a:t>
            </a:r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dirty="0" err="1">
                <a:latin typeface="Courier New" pitchFamily="49" charset="0"/>
              </a:rPr>
              <a:t>scount</a:t>
            </a:r>
            <a:r>
              <a:rPr lang="ru-RU" altLang="ru-RU" dirty="0">
                <a:latin typeface="Courier New" pitchFamily="49" charset="0"/>
              </a:rPr>
              <a:t>,</a:t>
            </a:r>
            <a:r>
              <a:rPr lang="en-US" altLang="ru-RU" dirty="0">
                <a:latin typeface="Courier New" pitchFamily="49" charset="0"/>
              </a:rPr>
              <a:t>MPI</a:t>
            </a:r>
            <a:r>
              <a:rPr lang="ru-RU" altLang="ru-RU" dirty="0">
                <a:latin typeface="Courier New" pitchFamily="49" charset="0"/>
              </a:rPr>
              <a:t>_</a:t>
            </a:r>
            <a:r>
              <a:rPr lang="en-US" altLang="ru-RU" dirty="0">
                <a:latin typeface="Courier New" pitchFamily="49" charset="0"/>
              </a:rPr>
              <a:t>Datatype </a:t>
            </a:r>
            <a:r>
              <a:rPr lang="en-US" altLang="ru-RU" dirty="0" err="1">
                <a:latin typeface="Courier New" pitchFamily="49" charset="0"/>
              </a:rPr>
              <a:t>stype</a:t>
            </a:r>
            <a:r>
              <a:rPr lang="ru-RU" altLang="ru-RU" dirty="0">
                <a:latin typeface="Courier New" pitchFamily="49" charset="0"/>
              </a:rPr>
              <a:t>,</a:t>
            </a: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                </a:t>
            </a:r>
            <a:r>
              <a:rPr lang="en-US" altLang="ru-RU" dirty="0">
                <a:latin typeface="Courier New" pitchFamily="49" charset="0"/>
              </a:rPr>
              <a:t>void *</a:t>
            </a:r>
            <a:r>
              <a:rPr lang="en-US" altLang="ru-RU" dirty="0" err="1">
                <a:latin typeface="Courier New" pitchFamily="49" charset="0"/>
              </a:rPr>
              <a:t>rbuf,int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dirty="0" err="1">
                <a:latin typeface="Courier New" pitchFamily="49" charset="0"/>
              </a:rPr>
              <a:t>rcount,MPI_Datatype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dirty="0" err="1">
                <a:latin typeface="Courier New" pitchFamily="49" charset="0"/>
              </a:rPr>
              <a:t>rtype</a:t>
            </a:r>
            <a:r>
              <a:rPr lang="en-US" altLang="ru-RU" dirty="0">
                <a:latin typeface="Courier New" pitchFamily="49" charset="0"/>
              </a:rPr>
              <a:t>,</a:t>
            </a:r>
          </a:p>
          <a:p>
            <a:pPr eaLnBrk="1" hangingPunct="1"/>
            <a:r>
              <a:rPr lang="en-US" altLang="ru-RU" dirty="0">
                <a:latin typeface="Courier New" pitchFamily="49" charset="0"/>
              </a:rPr>
              <a:t>                </a:t>
            </a:r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root, </a:t>
            </a:r>
            <a:r>
              <a:rPr lang="en-US" altLang="ru-RU" dirty="0" err="1">
                <a:latin typeface="Courier New" pitchFamily="49" charset="0"/>
              </a:rPr>
              <a:t>MPI_Comm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dirty="0" err="1">
                <a:latin typeface="Courier New" pitchFamily="49" charset="0"/>
              </a:rPr>
              <a:t>comm</a:t>
            </a:r>
            <a:r>
              <a:rPr lang="en-US" altLang="ru-RU" dirty="0">
                <a:latin typeface="Courier New" pitchFamily="49" charset="0"/>
              </a:rPr>
              <a:t>),</a:t>
            </a:r>
            <a:r>
              <a:rPr lang="ru-RU" altLang="ru-RU" dirty="0">
                <a:latin typeface="Courier New" pitchFamily="49" charset="0"/>
              </a:rPr>
              <a:t> </a:t>
            </a: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где</a:t>
            </a: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- </a:t>
            </a:r>
            <a:r>
              <a:rPr lang="en-US" altLang="ru-RU" b="1" dirty="0" err="1">
                <a:latin typeface="Courier New" pitchFamily="49" charset="0"/>
              </a:rPr>
              <a:t>sbuf</a:t>
            </a:r>
            <a:r>
              <a:rPr lang="ru-RU" altLang="ru-RU" dirty="0">
                <a:latin typeface="Courier New" pitchFamily="49" charset="0"/>
              </a:rPr>
              <a:t>, </a:t>
            </a:r>
            <a:r>
              <a:rPr lang="en-US" altLang="ru-RU" b="1" dirty="0" err="1">
                <a:latin typeface="Courier New" pitchFamily="49" charset="0"/>
              </a:rPr>
              <a:t>scount</a:t>
            </a:r>
            <a:r>
              <a:rPr lang="ru-RU" altLang="ru-RU" dirty="0">
                <a:latin typeface="Courier New" pitchFamily="49" charset="0"/>
              </a:rPr>
              <a:t>, </a:t>
            </a:r>
            <a:r>
              <a:rPr lang="en-US" altLang="ru-RU" b="1" dirty="0" err="1">
                <a:latin typeface="Courier New" pitchFamily="49" charset="0"/>
              </a:rPr>
              <a:t>stype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ru-RU" altLang="ru-RU" dirty="0">
                <a:latin typeface="Courier New" pitchFamily="49" charset="0"/>
              </a:rPr>
              <a:t>- параметры передаваемого сообщения (</a:t>
            </a:r>
            <a:r>
              <a:rPr lang="en-US" altLang="ru-RU" b="1" dirty="0" err="1">
                <a:latin typeface="Courier New" pitchFamily="49" charset="0"/>
              </a:rPr>
              <a:t>scount</a:t>
            </a:r>
            <a:r>
              <a:rPr lang="en-US" altLang="ru-RU" dirty="0">
                <a:latin typeface="Courier New" pitchFamily="49" charset="0"/>
              </a:rPr>
              <a:t> </a:t>
            </a:r>
            <a:endParaRPr lang="ru-RU" altLang="ru-RU" dirty="0">
              <a:latin typeface="Courier New" pitchFamily="49" charset="0"/>
            </a:endParaRP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      определяет количество элементов, передаваемых на каждый процесс),</a:t>
            </a: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- </a:t>
            </a:r>
            <a:r>
              <a:rPr lang="en-US" altLang="ru-RU" b="1" dirty="0" err="1">
                <a:latin typeface="Courier New" pitchFamily="49" charset="0"/>
              </a:rPr>
              <a:t>rbuf</a:t>
            </a:r>
            <a:r>
              <a:rPr lang="ru-RU" altLang="ru-RU" dirty="0">
                <a:latin typeface="Courier New" pitchFamily="49" charset="0"/>
              </a:rPr>
              <a:t>, </a:t>
            </a:r>
            <a:r>
              <a:rPr lang="en-US" altLang="ru-RU" b="1" dirty="0" err="1">
                <a:latin typeface="Courier New" pitchFamily="49" charset="0"/>
              </a:rPr>
              <a:t>rcount</a:t>
            </a:r>
            <a:r>
              <a:rPr lang="ru-RU" altLang="ru-RU" dirty="0">
                <a:latin typeface="Courier New" pitchFamily="49" charset="0"/>
              </a:rPr>
              <a:t>, </a:t>
            </a:r>
            <a:r>
              <a:rPr lang="en-US" altLang="ru-RU" b="1" dirty="0" err="1">
                <a:latin typeface="Courier New" pitchFamily="49" charset="0"/>
              </a:rPr>
              <a:t>rtype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ru-RU" altLang="ru-RU" dirty="0">
                <a:latin typeface="Courier New" pitchFamily="49" charset="0"/>
              </a:rPr>
              <a:t>- параметры сообщения, принимаемого в процессах,</a:t>
            </a: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- </a:t>
            </a:r>
            <a:r>
              <a:rPr lang="en-US" altLang="ru-RU" b="1" dirty="0">
                <a:latin typeface="Courier New" pitchFamily="49" charset="0"/>
              </a:rPr>
              <a:t>root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ru-RU" altLang="ru-RU" dirty="0">
                <a:latin typeface="Courier New" pitchFamily="49" charset="0"/>
              </a:rPr>
              <a:t>– ранг процесса, выполняющего рассылку данных,</a:t>
            </a: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- </a:t>
            </a:r>
            <a:r>
              <a:rPr lang="en-US" altLang="ru-RU" b="1" dirty="0" err="1">
                <a:latin typeface="Courier New" pitchFamily="49" charset="0"/>
              </a:rPr>
              <a:t>comm</a:t>
            </a:r>
            <a:r>
              <a:rPr lang="ru-RU" altLang="ru-RU" dirty="0">
                <a:latin typeface="Courier New" pitchFamily="49" charset="0"/>
              </a:rPr>
              <a:t> - коммуникатор, в рамках которого выполняется передача данных.</a:t>
            </a:r>
            <a:endParaRPr lang="en-US" altLang="ru-RU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42330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179512" y="260649"/>
            <a:ext cx="8712968" cy="590520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None/>
            </a:pPr>
            <a:r>
              <a:rPr lang="ru-RU" altLang="ru-RU" dirty="0" smtClean="0"/>
              <a:t>	</a:t>
            </a:r>
            <a:r>
              <a:rPr lang="ru-RU" altLang="ru-RU" b="1" dirty="0" smtClean="0"/>
              <a:t>Обобщенная передача данных от одного процесса всем процессам</a:t>
            </a:r>
            <a:endParaRPr lang="en-US" altLang="ru-RU" b="1" dirty="0" smtClean="0"/>
          </a:p>
          <a:p>
            <a:r>
              <a:rPr lang="ru-RU" altLang="ru-RU" sz="2400" dirty="0" smtClean="0"/>
              <a:t>Вызов </a:t>
            </a:r>
            <a:r>
              <a:rPr lang="en-US" altLang="ru-RU" sz="2400" i="1" dirty="0" smtClean="0"/>
              <a:t>MPI</a:t>
            </a:r>
            <a:r>
              <a:rPr lang="ru-RU" altLang="ru-RU" sz="2400" i="1" dirty="0" smtClean="0"/>
              <a:t>_</a:t>
            </a:r>
            <a:r>
              <a:rPr lang="en-US" altLang="ru-RU" sz="2400" i="1" dirty="0" smtClean="0"/>
              <a:t>Scatter</a:t>
            </a:r>
            <a:r>
              <a:rPr lang="ru-RU" altLang="ru-RU" sz="2400" dirty="0" smtClean="0"/>
              <a:t> при выполнении рассылки данных должен быть обеспечен в каждом процессе коммуникатора,</a:t>
            </a:r>
          </a:p>
          <a:p>
            <a:r>
              <a:rPr lang="en-US" altLang="ru-RU" sz="2400" i="1" dirty="0" smtClean="0"/>
              <a:t>MPI</a:t>
            </a:r>
            <a:r>
              <a:rPr lang="ru-RU" altLang="ru-RU" sz="2400" i="1" dirty="0" smtClean="0"/>
              <a:t>_</a:t>
            </a:r>
            <a:r>
              <a:rPr lang="en-US" altLang="ru-RU" sz="2400" i="1" dirty="0" smtClean="0"/>
              <a:t>Scatter</a:t>
            </a:r>
            <a:r>
              <a:rPr lang="en-US" altLang="ru-RU" sz="2400" dirty="0" smtClean="0"/>
              <a:t> </a:t>
            </a:r>
            <a:r>
              <a:rPr lang="ru-RU" altLang="ru-RU" sz="2400" dirty="0" smtClean="0"/>
              <a:t>передает всем процессам сообщения одинакового размера. Если размеры сообщений для процессов могут быть разными, следует использовать функцию </a:t>
            </a:r>
            <a:r>
              <a:rPr lang="en-US" altLang="ru-RU" sz="2400" i="1" dirty="0" smtClean="0"/>
              <a:t>MPI</a:t>
            </a:r>
            <a:r>
              <a:rPr lang="ru-RU" altLang="ru-RU" sz="2400" i="1" dirty="0" smtClean="0"/>
              <a:t>_</a:t>
            </a:r>
            <a:r>
              <a:rPr lang="en-US" altLang="ru-RU" sz="2400" i="1" dirty="0" err="1" smtClean="0"/>
              <a:t>Scatterv</a:t>
            </a:r>
            <a:r>
              <a:rPr lang="ru-RU" altLang="ru-RU" sz="2400" dirty="0" smtClean="0"/>
              <a:t>.</a:t>
            </a:r>
          </a:p>
        </p:txBody>
      </p:sp>
      <p:graphicFrame>
        <p:nvGraphicFramePr>
          <p:cNvPr id="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5317842"/>
              </p:ext>
            </p:extLst>
          </p:nvPr>
        </p:nvGraphicFramePr>
        <p:xfrm>
          <a:off x="1403648" y="4077072"/>
          <a:ext cx="5545137" cy="2303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2" name="Рисунок" r:id="rId3" imgW="5300817" imgH="2201923" progId="Word.Picture.8">
                  <p:embed/>
                </p:oleObj>
              </mc:Choice>
              <mc:Fallback>
                <p:oleObj name="Рисунок" r:id="rId3" imgW="5300817" imgH="2201923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648" y="4077072"/>
                        <a:ext cx="5545137" cy="2303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14807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0" y="260648"/>
            <a:ext cx="9144000" cy="659735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indent="-355600">
              <a:buFont typeface="Wingdings" pitchFamily="2" charset="2"/>
              <a:buNone/>
            </a:pPr>
            <a:r>
              <a:rPr lang="ru-RU" altLang="ru-RU" dirty="0" smtClean="0"/>
              <a:t>	</a:t>
            </a:r>
            <a:r>
              <a:rPr lang="ru-RU" altLang="ru-RU" b="1" dirty="0" smtClean="0"/>
              <a:t>Обобщенная передача данных от всех процессов одному процессу… </a:t>
            </a:r>
            <a:endParaRPr lang="en-US" altLang="ru-RU" b="1" dirty="0" smtClean="0"/>
          </a:p>
          <a:p>
            <a:pPr marL="355600" indent="-355600"/>
            <a:r>
              <a:rPr lang="ru-RU" altLang="ru-RU" sz="2400" dirty="0" smtClean="0"/>
              <a:t>Передача данных от всех процессоров одному процессу (</a:t>
            </a:r>
            <a:r>
              <a:rPr lang="ru-RU" altLang="ru-RU" sz="2400" i="1" dirty="0" smtClean="0"/>
              <a:t>сбор данных</a:t>
            </a:r>
            <a:r>
              <a:rPr lang="ru-RU" altLang="ru-RU" sz="2400" dirty="0" smtClean="0"/>
              <a:t>) является обратной к операции распределения данных </a:t>
            </a:r>
          </a:p>
        </p:txBody>
      </p:sp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0" y="2708920"/>
            <a:ext cx="8892480" cy="2585323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b="1" dirty="0">
                <a:latin typeface="Courier New" pitchFamily="49" charset="0"/>
              </a:rPr>
              <a:t>MPI</a:t>
            </a:r>
            <a:r>
              <a:rPr lang="ru-RU" altLang="ru-RU" b="1" dirty="0">
                <a:latin typeface="Courier New" pitchFamily="49" charset="0"/>
              </a:rPr>
              <a:t>_</a:t>
            </a:r>
            <a:r>
              <a:rPr lang="en-US" altLang="ru-RU" b="1" dirty="0">
                <a:latin typeface="Courier New" pitchFamily="49" charset="0"/>
              </a:rPr>
              <a:t>Gather</a:t>
            </a:r>
            <a:r>
              <a:rPr lang="ru-RU" altLang="ru-RU" dirty="0">
                <a:latin typeface="Courier New" pitchFamily="49" charset="0"/>
              </a:rPr>
              <a:t>(</a:t>
            </a:r>
            <a:r>
              <a:rPr lang="en-US" altLang="ru-RU" dirty="0">
                <a:latin typeface="Courier New" pitchFamily="49" charset="0"/>
              </a:rPr>
              <a:t>void</a:t>
            </a:r>
            <a:r>
              <a:rPr lang="ru-RU" altLang="ru-RU" dirty="0">
                <a:latin typeface="Courier New" pitchFamily="49" charset="0"/>
              </a:rPr>
              <a:t> *</a:t>
            </a:r>
            <a:r>
              <a:rPr lang="en-US" altLang="ru-RU" dirty="0" err="1">
                <a:latin typeface="Courier New" pitchFamily="49" charset="0"/>
              </a:rPr>
              <a:t>sbuf</a:t>
            </a:r>
            <a:r>
              <a:rPr lang="ru-RU" altLang="ru-RU" dirty="0">
                <a:latin typeface="Courier New" pitchFamily="49" charset="0"/>
              </a:rPr>
              <a:t>,</a:t>
            </a:r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dirty="0" err="1">
                <a:latin typeface="Courier New" pitchFamily="49" charset="0"/>
              </a:rPr>
              <a:t>scount</a:t>
            </a:r>
            <a:r>
              <a:rPr lang="ru-RU" altLang="ru-RU" dirty="0">
                <a:latin typeface="Courier New" pitchFamily="49" charset="0"/>
              </a:rPr>
              <a:t>,</a:t>
            </a:r>
            <a:r>
              <a:rPr lang="en-US" altLang="ru-RU" dirty="0">
                <a:latin typeface="Courier New" pitchFamily="49" charset="0"/>
              </a:rPr>
              <a:t>MPI</a:t>
            </a:r>
            <a:r>
              <a:rPr lang="ru-RU" altLang="ru-RU" dirty="0">
                <a:latin typeface="Courier New" pitchFamily="49" charset="0"/>
              </a:rPr>
              <a:t>_</a:t>
            </a:r>
            <a:r>
              <a:rPr lang="en-US" altLang="ru-RU" dirty="0">
                <a:latin typeface="Courier New" pitchFamily="49" charset="0"/>
              </a:rPr>
              <a:t>Datatype </a:t>
            </a:r>
            <a:r>
              <a:rPr lang="en-US" altLang="ru-RU" dirty="0" err="1">
                <a:latin typeface="Courier New" pitchFamily="49" charset="0"/>
              </a:rPr>
              <a:t>stype</a:t>
            </a:r>
            <a:r>
              <a:rPr lang="ru-RU" altLang="ru-RU" dirty="0">
                <a:latin typeface="Courier New" pitchFamily="49" charset="0"/>
              </a:rPr>
              <a:t>,</a:t>
            </a: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               </a:t>
            </a:r>
            <a:r>
              <a:rPr lang="en-US" altLang="ru-RU" dirty="0">
                <a:latin typeface="Courier New" pitchFamily="49" charset="0"/>
              </a:rPr>
              <a:t>void *</a:t>
            </a:r>
            <a:r>
              <a:rPr lang="en-US" altLang="ru-RU" dirty="0" err="1">
                <a:latin typeface="Courier New" pitchFamily="49" charset="0"/>
              </a:rPr>
              <a:t>rbuf,int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dirty="0" err="1">
                <a:latin typeface="Courier New" pitchFamily="49" charset="0"/>
              </a:rPr>
              <a:t>rcount,MPI_Datatype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dirty="0" err="1">
                <a:latin typeface="Courier New" pitchFamily="49" charset="0"/>
              </a:rPr>
              <a:t>rtype</a:t>
            </a:r>
            <a:r>
              <a:rPr lang="en-US" altLang="ru-RU" dirty="0">
                <a:latin typeface="Courier New" pitchFamily="49" charset="0"/>
              </a:rPr>
              <a:t>,</a:t>
            </a:r>
          </a:p>
          <a:p>
            <a:pPr eaLnBrk="1" hangingPunct="1"/>
            <a:r>
              <a:rPr lang="en-US" altLang="ru-RU" dirty="0">
                <a:latin typeface="Courier New" pitchFamily="49" charset="0"/>
              </a:rPr>
              <a:t>                </a:t>
            </a:r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root, </a:t>
            </a:r>
            <a:r>
              <a:rPr lang="en-US" altLang="ru-RU" dirty="0" err="1">
                <a:latin typeface="Courier New" pitchFamily="49" charset="0"/>
              </a:rPr>
              <a:t>MPI_Comm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dirty="0" err="1">
                <a:latin typeface="Courier New" pitchFamily="49" charset="0"/>
              </a:rPr>
              <a:t>comm</a:t>
            </a:r>
            <a:r>
              <a:rPr lang="en-US" altLang="ru-RU" dirty="0">
                <a:latin typeface="Courier New" pitchFamily="49" charset="0"/>
              </a:rPr>
              <a:t>),</a:t>
            </a:r>
            <a:endParaRPr lang="ru-RU" altLang="ru-RU" dirty="0">
              <a:latin typeface="Courier New" pitchFamily="49" charset="0"/>
            </a:endParaRP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где</a:t>
            </a: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 - </a:t>
            </a:r>
            <a:r>
              <a:rPr lang="en-US" altLang="ru-RU" b="1" dirty="0" err="1">
                <a:latin typeface="Courier New" pitchFamily="49" charset="0"/>
              </a:rPr>
              <a:t>sbuf</a:t>
            </a:r>
            <a:r>
              <a:rPr lang="ru-RU" altLang="ru-RU" dirty="0">
                <a:latin typeface="Courier New" pitchFamily="49" charset="0"/>
              </a:rPr>
              <a:t>, </a:t>
            </a:r>
            <a:r>
              <a:rPr lang="en-US" altLang="ru-RU" b="1" dirty="0" err="1">
                <a:latin typeface="Courier New" pitchFamily="49" charset="0"/>
              </a:rPr>
              <a:t>scount</a:t>
            </a:r>
            <a:r>
              <a:rPr lang="ru-RU" altLang="ru-RU" dirty="0">
                <a:latin typeface="Courier New" pitchFamily="49" charset="0"/>
              </a:rPr>
              <a:t>, </a:t>
            </a:r>
            <a:r>
              <a:rPr lang="en-US" altLang="ru-RU" b="1" dirty="0" err="1">
                <a:latin typeface="Courier New" pitchFamily="49" charset="0"/>
              </a:rPr>
              <a:t>stype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ru-RU" altLang="ru-RU" dirty="0">
                <a:latin typeface="Courier New" pitchFamily="49" charset="0"/>
              </a:rPr>
              <a:t>- параметры передаваемого сообщения,</a:t>
            </a: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 - </a:t>
            </a:r>
            <a:r>
              <a:rPr lang="en-US" altLang="ru-RU" b="1" dirty="0" err="1">
                <a:latin typeface="Courier New" pitchFamily="49" charset="0"/>
              </a:rPr>
              <a:t>rbuf</a:t>
            </a:r>
            <a:r>
              <a:rPr lang="ru-RU" altLang="ru-RU" dirty="0">
                <a:latin typeface="Courier New" pitchFamily="49" charset="0"/>
              </a:rPr>
              <a:t>, </a:t>
            </a:r>
            <a:r>
              <a:rPr lang="en-US" altLang="ru-RU" b="1" dirty="0" err="1">
                <a:latin typeface="Courier New" pitchFamily="49" charset="0"/>
              </a:rPr>
              <a:t>rcount</a:t>
            </a:r>
            <a:r>
              <a:rPr lang="ru-RU" altLang="ru-RU" dirty="0">
                <a:latin typeface="Courier New" pitchFamily="49" charset="0"/>
              </a:rPr>
              <a:t>, </a:t>
            </a:r>
            <a:r>
              <a:rPr lang="en-US" altLang="ru-RU" b="1" dirty="0" err="1">
                <a:latin typeface="Courier New" pitchFamily="49" charset="0"/>
              </a:rPr>
              <a:t>rtype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ru-RU" altLang="ru-RU" dirty="0">
                <a:latin typeface="Courier New" pitchFamily="49" charset="0"/>
              </a:rPr>
              <a:t>- параметры принимаемого сообщения,</a:t>
            </a: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 - </a:t>
            </a:r>
            <a:r>
              <a:rPr lang="en-US" altLang="ru-RU" b="1" dirty="0">
                <a:latin typeface="Courier New" pitchFamily="49" charset="0"/>
              </a:rPr>
              <a:t>root</a:t>
            </a:r>
            <a:r>
              <a:rPr lang="ru-RU" altLang="ru-RU" dirty="0">
                <a:latin typeface="Courier New" pitchFamily="49" charset="0"/>
              </a:rPr>
              <a:t> – ранг процесса, выполняющего сбор данных,</a:t>
            </a: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 - </a:t>
            </a:r>
            <a:r>
              <a:rPr lang="en-US" altLang="ru-RU" b="1" dirty="0" err="1">
                <a:latin typeface="Courier New" pitchFamily="49" charset="0"/>
              </a:rPr>
              <a:t>comm</a:t>
            </a:r>
            <a:r>
              <a:rPr lang="ru-RU" altLang="ru-RU" dirty="0">
                <a:latin typeface="Courier New" pitchFamily="49" charset="0"/>
              </a:rPr>
              <a:t> - коммуникатор, в рамках которого выполняется передача данных.</a:t>
            </a:r>
            <a:endParaRPr lang="en-US" altLang="ru-RU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15460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0" y="260649"/>
            <a:ext cx="9410700" cy="590520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indent="-355600">
              <a:buFont typeface="Wingdings" pitchFamily="2" charset="2"/>
              <a:buNone/>
            </a:pPr>
            <a:r>
              <a:rPr lang="ru-RU" altLang="ru-RU" dirty="0" smtClean="0"/>
              <a:t>	</a:t>
            </a:r>
            <a:r>
              <a:rPr lang="ru-RU" altLang="ru-RU" b="1" dirty="0" smtClean="0"/>
              <a:t>Обобщенная передача данных от всех процессов одному процессу… </a:t>
            </a:r>
            <a:endParaRPr lang="en-US" altLang="ru-RU" b="1" dirty="0" smtClean="0"/>
          </a:p>
          <a:p>
            <a:pPr marL="355600" indent="-355600"/>
            <a:r>
              <a:rPr lang="en-US" altLang="ru-RU" sz="2400" i="1" dirty="0" smtClean="0"/>
              <a:t>MPI</a:t>
            </a:r>
            <a:r>
              <a:rPr lang="ru-RU" altLang="ru-RU" sz="2400" i="1" dirty="0" smtClean="0"/>
              <a:t>_</a:t>
            </a:r>
            <a:r>
              <a:rPr lang="en-US" altLang="ru-RU" sz="2400" i="1" dirty="0" smtClean="0"/>
              <a:t>Gather</a:t>
            </a:r>
            <a:r>
              <a:rPr lang="en-US" altLang="ru-RU" sz="2400" dirty="0" smtClean="0"/>
              <a:t> </a:t>
            </a:r>
            <a:r>
              <a:rPr lang="ru-RU" altLang="ru-RU" sz="2400" dirty="0" smtClean="0"/>
              <a:t>определяет коллективную операцию, и ее вызов при выполнении сбора данных должен быть обеспечен в каждом процессе коммуникатора</a:t>
            </a:r>
          </a:p>
        </p:txBody>
      </p:sp>
      <p:graphicFrame>
        <p:nvGraphicFramePr>
          <p:cNvPr id="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0358853"/>
              </p:ext>
            </p:extLst>
          </p:nvPr>
        </p:nvGraphicFramePr>
        <p:xfrm>
          <a:off x="755576" y="2636912"/>
          <a:ext cx="6983412" cy="290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4" name="Рисунок" r:id="rId3" imgW="5300817" imgH="2201923" progId="Word.Picture.8">
                  <p:embed/>
                </p:oleObj>
              </mc:Choice>
              <mc:Fallback>
                <p:oleObj name="Рисунок" r:id="rId3" imgW="5300817" imgH="2201923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2636912"/>
                        <a:ext cx="6983412" cy="2901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198988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0" y="188641"/>
            <a:ext cx="9036496" cy="597721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indent="-355600">
              <a:buFont typeface="Wingdings" pitchFamily="2" charset="2"/>
              <a:buNone/>
            </a:pPr>
            <a:r>
              <a:rPr lang="ru-RU" altLang="ru-RU" dirty="0" smtClean="0"/>
              <a:t>	</a:t>
            </a:r>
            <a:r>
              <a:rPr lang="ru-RU" altLang="ru-RU" b="1" dirty="0" smtClean="0"/>
              <a:t>Обобщенная передача данных от всех процессов одному процессу </a:t>
            </a:r>
            <a:endParaRPr lang="en-US" altLang="ru-RU" b="1" dirty="0" smtClean="0"/>
          </a:p>
          <a:p>
            <a:pPr marL="355600" indent="-355600"/>
            <a:r>
              <a:rPr lang="en-US" altLang="ru-RU" sz="2400" i="1" dirty="0" smtClean="0"/>
              <a:t>MPI</a:t>
            </a:r>
            <a:r>
              <a:rPr lang="ru-RU" altLang="ru-RU" sz="2400" i="1" dirty="0" smtClean="0"/>
              <a:t>_</a:t>
            </a:r>
            <a:r>
              <a:rPr lang="en-US" altLang="ru-RU" sz="2400" i="1" dirty="0" smtClean="0"/>
              <a:t>Gather</a:t>
            </a:r>
            <a:r>
              <a:rPr lang="en-US" altLang="ru-RU" sz="2400" dirty="0" smtClean="0"/>
              <a:t> </a:t>
            </a:r>
            <a:r>
              <a:rPr lang="ru-RU" altLang="ru-RU" sz="2400" dirty="0" smtClean="0"/>
              <a:t>собирает данные на одном процессе. Для получения всех собираемых данных на каждом процессе нужно использовать </a:t>
            </a:r>
            <a:r>
              <a:rPr lang="ru-RU" altLang="ru-RU" sz="2400" i="1" dirty="0" smtClean="0"/>
              <a:t>функцию сбора и рассылки</a:t>
            </a:r>
            <a:r>
              <a:rPr lang="ru-RU" altLang="ru-RU" sz="2400" dirty="0" smtClean="0"/>
              <a:t>:</a:t>
            </a:r>
            <a:endParaRPr lang="en-US" altLang="ru-RU" sz="2400" dirty="0" smtClean="0"/>
          </a:p>
          <a:p>
            <a:pPr marL="355600" indent="-355600"/>
            <a:endParaRPr lang="en-US" altLang="ru-RU" sz="2400" dirty="0"/>
          </a:p>
          <a:p>
            <a:pPr marL="355600" indent="-355600"/>
            <a:endParaRPr lang="ru-RU" altLang="ru-RU" sz="2400" dirty="0" smtClean="0"/>
          </a:p>
          <a:p>
            <a:pPr marL="355600" indent="-355600"/>
            <a:endParaRPr lang="ru-RU" altLang="ru-RU" sz="2400" dirty="0" smtClean="0"/>
          </a:p>
          <a:p>
            <a:pPr marL="355600" indent="-355600"/>
            <a:endParaRPr lang="ru-RU" altLang="ru-RU" sz="2400" dirty="0" smtClean="0"/>
          </a:p>
          <a:p>
            <a:pPr marL="355600" indent="-355600"/>
            <a:r>
              <a:rPr lang="ru-RU" altLang="ru-RU" sz="2400" dirty="0" smtClean="0"/>
              <a:t>В случае, когда размеры передаваемых процессами сообщений могут быть различны, для передачи данных необходимо использовать функции </a:t>
            </a:r>
            <a:r>
              <a:rPr lang="en-US" altLang="ru-RU" sz="2400" i="1" dirty="0" smtClean="0"/>
              <a:t>MPI</a:t>
            </a:r>
            <a:r>
              <a:rPr lang="ru-RU" altLang="ru-RU" sz="2400" i="1" dirty="0" smtClean="0"/>
              <a:t>_</a:t>
            </a:r>
            <a:r>
              <a:rPr lang="en-US" altLang="ru-RU" sz="2400" i="1" dirty="0" err="1" smtClean="0"/>
              <a:t>Gatherv</a:t>
            </a:r>
            <a:r>
              <a:rPr lang="en-US" altLang="ru-RU" sz="2400" dirty="0" smtClean="0"/>
              <a:t> </a:t>
            </a:r>
            <a:r>
              <a:rPr lang="ru-RU" altLang="ru-RU" sz="2400" dirty="0" smtClean="0"/>
              <a:t>и </a:t>
            </a:r>
            <a:r>
              <a:rPr lang="en-US" altLang="ru-RU" sz="2400" i="1" dirty="0" smtClean="0"/>
              <a:t>MPI</a:t>
            </a:r>
            <a:r>
              <a:rPr lang="ru-RU" altLang="ru-RU" sz="2400" i="1" dirty="0" smtClean="0"/>
              <a:t>_</a:t>
            </a:r>
            <a:r>
              <a:rPr lang="en-US" altLang="ru-RU" sz="2400" i="1" dirty="0" err="1" smtClean="0"/>
              <a:t>Allgatherv</a:t>
            </a:r>
            <a:r>
              <a:rPr lang="ru-RU" altLang="ru-RU" sz="2400" dirty="0" smtClean="0"/>
              <a:t>.</a:t>
            </a:r>
          </a:p>
        </p:txBody>
      </p:sp>
      <p:sp>
        <p:nvSpPr>
          <p:cNvPr id="3" name="Text Box 8"/>
          <p:cNvSpPr txBox="1">
            <a:spLocks noChangeArrowheads="1"/>
          </p:cNvSpPr>
          <p:nvPr/>
        </p:nvSpPr>
        <p:spPr bwMode="auto">
          <a:xfrm>
            <a:off x="391319" y="2549173"/>
            <a:ext cx="8285137" cy="1200329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b="1" dirty="0" err="1">
                <a:latin typeface="Courier New" pitchFamily="49" charset="0"/>
              </a:rPr>
              <a:t>MPI_Allgather</a:t>
            </a:r>
            <a:r>
              <a:rPr lang="en-US" altLang="ru-RU" dirty="0">
                <a:latin typeface="Courier New" pitchFamily="49" charset="0"/>
              </a:rPr>
              <a:t>(void *</a:t>
            </a:r>
            <a:r>
              <a:rPr lang="en-US" altLang="ru-RU" dirty="0" err="1">
                <a:latin typeface="Courier New" pitchFamily="49" charset="0"/>
              </a:rPr>
              <a:t>sbuf</a:t>
            </a:r>
            <a:r>
              <a:rPr lang="en-US" altLang="ru-RU" dirty="0">
                <a:latin typeface="Courier New" pitchFamily="49" charset="0"/>
              </a:rPr>
              <a:t>, </a:t>
            </a:r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dirty="0" err="1">
                <a:latin typeface="Courier New" pitchFamily="49" charset="0"/>
              </a:rPr>
              <a:t>scount</a:t>
            </a:r>
            <a:r>
              <a:rPr lang="en-US" altLang="ru-RU" dirty="0">
                <a:latin typeface="Courier New" pitchFamily="49" charset="0"/>
              </a:rPr>
              <a:t>, </a:t>
            </a:r>
            <a:r>
              <a:rPr lang="en-US" altLang="ru-RU" dirty="0" err="1">
                <a:latin typeface="Courier New" pitchFamily="49" charset="0"/>
              </a:rPr>
              <a:t>MPI_Datatype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dirty="0" err="1">
                <a:latin typeface="Courier New" pitchFamily="49" charset="0"/>
              </a:rPr>
              <a:t>stype</a:t>
            </a:r>
            <a:r>
              <a:rPr lang="en-US" altLang="ru-RU" dirty="0">
                <a:latin typeface="Courier New" pitchFamily="49" charset="0"/>
              </a:rPr>
              <a:t>,</a:t>
            </a:r>
          </a:p>
          <a:p>
            <a:pPr eaLnBrk="1" hangingPunct="1"/>
            <a:r>
              <a:rPr lang="en-US" altLang="ru-RU" dirty="0">
                <a:latin typeface="Courier New" pitchFamily="49" charset="0"/>
              </a:rPr>
              <a:t>    void *</a:t>
            </a:r>
            <a:r>
              <a:rPr lang="en-US" altLang="ru-RU" dirty="0" err="1">
                <a:latin typeface="Courier New" pitchFamily="49" charset="0"/>
              </a:rPr>
              <a:t>rbuf</a:t>
            </a:r>
            <a:r>
              <a:rPr lang="en-US" altLang="ru-RU" dirty="0">
                <a:latin typeface="Courier New" pitchFamily="49" charset="0"/>
              </a:rPr>
              <a:t>, </a:t>
            </a:r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dirty="0" err="1">
                <a:latin typeface="Courier New" pitchFamily="49" charset="0"/>
              </a:rPr>
              <a:t>rcount</a:t>
            </a:r>
            <a:r>
              <a:rPr lang="en-US" altLang="ru-RU" dirty="0">
                <a:latin typeface="Courier New" pitchFamily="49" charset="0"/>
              </a:rPr>
              <a:t>, </a:t>
            </a:r>
            <a:r>
              <a:rPr lang="en-US" altLang="ru-RU" dirty="0" err="1">
                <a:latin typeface="Courier New" pitchFamily="49" charset="0"/>
              </a:rPr>
              <a:t>MPI_Datatype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dirty="0" err="1">
                <a:latin typeface="Courier New" pitchFamily="49" charset="0"/>
              </a:rPr>
              <a:t>rtype</a:t>
            </a:r>
            <a:r>
              <a:rPr lang="en-US" altLang="ru-RU" dirty="0">
                <a:latin typeface="Courier New" pitchFamily="49" charset="0"/>
              </a:rPr>
              <a:t>, </a:t>
            </a:r>
            <a:r>
              <a:rPr lang="en-US" altLang="ru-RU" dirty="0" err="1">
                <a:latin typeface="Courier New" pitchFamily="49" charset="0"/>
              </a:rPr>
              <a:t>MPI_Comm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dirty="0" err="1">
                <a:latin typeface="Courier New" pitchFamily="49" charset="0"/>
              </a:rPr>
              <a:t>comm</a:t>
            </a:r>
            <a:r>
              <a:rPr lang="en-US" altLang="ru-RU" dirty="0">
                <a:latin typeface="Courier New" pitchFamily="49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3053172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179512" y="476673"/>
            <a:ext cx="8964488" cy="568917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indent="-355600">
              <a:buFont typeface="Wingdings" pitchFamily="2" charset="2"/>
              <a:buNone/>
            </a:pPr>
            <a:r>
              <a:rPr lang="ru-RU" altLang="ru-RU" dirty="0" smtClean="0"/>
              <a:t>	</a:t>
            </a:r>
            <a:r>
              <a:rPr lang="ru-RU" altLang="ru-RU" b="1" dirty="0" smtClean="0"/>
              <a:t>Общая передача данных от всех процессов всем процессам… </a:t>
            </a:r>
            <a:endParaRPr lang="en-US" altLang="ru-RU" b="1" dirty="0" smtClean="0"/>
          </a:p>
        </p:txBody>
      </p:sp>
      <p:graphicFrame>
        <p:nvGraphicFramePr>
          <p:cNvPr id="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5079586"/>
              </p:ext>
            </p:extLst>
          </p:nvPr>
        </p:nvGraphicFramePr>
        <p:xfrm>
          <a:off x="395536" y="2060848"/>
          <a:ext cx="8567737" cy="339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" name="Рисунок" r:id="rId3" imgW="5844232" imgH="2316145" progId="Word.Picture.8">
                  <p:embed/>
                </p:oleObj>
              </mc:Choice>
              <mc:Fallback>
                <p:oleObj name="Рисунок" r:id="rId3" imgW="5844232" imgH="2316145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2060848"/>
                        <a:ext cx="8567737" cy="3397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680645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 txBox="1">
            <a:spLocks noChangeArrowheads="1"/>
          </p:cNvSpPr>
          <p:nvPr/>
        </p:nvSpPr>
        <p:spPr>
          <a:xfrm>
            <a:off x="107505" y="476673"/>
            <a:ext cx="9036496" cy="5689178"/>
          </a:xfrm>
          <a:prstGeom prst="rect">
            <a:avLst/>
          </a:prstGeom>
          <a:noFill/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indent="-355600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dirty="0" smtClean="0"/>
              <a:t>	</a:t>
            </a:r>
            <a:r>
              <a:rPr lang="ru-RU" altLang="ru-RU" b="1" dirty="0" smtClean="0"/>
              <a:t>Обобщенная передача данных от всех процессов всем процессам </a:t>
            </a:r>
            <a:endParaRPr lang="en-US" altLang="ru-RU" b="1" dirty="0" smtClean="0"/>
          </a:p>
          <a:p>
            <a:pPr marL="355600" indent="-355600">
              <a:lnSpc>
                <a:spcPct val="90000"/>
              </a:lnSpc>
            </a:pPr>
            <a:endParaRPr lang="ru-RU" altLang="ru-RU" dirty="0" smtClean="0"/>
          </a:p>
          <a:p>
            <a:pPr marL="355600" indent="-355600">
              <a:lnSpc>
                <a:spcPct val="90000"/>
              </a:lnSpc>
            </a:pPr>
            <a:endParaRPr lang="ru-RU" altLang="ru-RU" dirty="0" smtClean="0"/>
          </a:p>
          <a:p>
            <a:pPr marL="355600" indent="-355600">
              <a:lnSpc>
                <a:spcPct val="90000"/>
              </a:lnSpc>
            </a:pPr>
            <a:endParaRPr lang="ru-RU" altLang="ru-RU" dirty="0" smtClean="0"/>
          </a:p>
          <a:p>
            <a:pPr marL="355600" indent="-355600">
              <a:lnSpc>
                <a:spcPct val="90000"/>
              </a:lnSpc>
              <a:buFont typeface="Wingdings" pitchFamily="2" charset="2"/>
              <a:buNone/>
            </a:pPr>
            <a:endParaRPr lang="ru-RU" altLang="ru-RU" dirty="0" smtClean="0"/>
          </a:p>
          <a:p>
            <a:pPr marL="355600" indent="-355600">
              <a:lnSpc>
                <a:spcPct val="90000"/>
              </a:lnSpc>
              <a:buFont typeface="Wingdings" pitchFamily="2" charset="2"/>
              <a:buNone/>
            </a:pPr>
            <a:endParaRPr lang="ru-RU" altLang="ru-RU" dirty="0" smtClean="0"/>
          </a:p>
          <a:p>
            <a:pPr marL="355600" indent="-355600">
              <a:lnSpc>
                <a:spcPct val="90000"/>
              </a:lnSpc>
            </a:pPr>
            <a:r>
              <a:rPr lang="ru-RU" altLang="ru-RU" sz="2000" dirty="0" smtClean="0"/>
              <a:t>Вызов функции </a:t>
            </a:r>
            <a:r>
              <a:rPr lang="ru-RU" altLang="ru-RU" sz="2000" i="1" dirty="0" smtClean="0"/>
              <a:t>MPI_</a:t>
            </a:r>
            <a:r>
              <a:rPr lang="en-US" altLang="ru-RU" sz="2000" i="1" dirty="0" err="1" smtClean="0"/>
              <a:t>Alltoall</a:t>
            </a:r>
            <a:r>
              <a:rPr lang="en-US" altLang="ru-RU" sz="2000" i="1" dirty="0" smtClean="0"/>
              <a:t> </a:t>
            </a:r>
            <a:r>
              <a:rPr lang="ru-RU" altLang="ru-RU" sz="2000" dirty="0" smtClean="0"/>
              <a:t>при выполнении операции общего обмена данными должен быть выполнен в каждом процессе коммуникатора, </a:t>
            </a:r>
          </a:p>
          <a:p>
            <a:pPr marL="355600" indent="-355600">
              <a:lnSpc>
                <a:spcPct val="90000"/>
              </a:lnSpc>
            </a:pPr>
            <a:r>
              <a:rPr lang="ru-RU" altLang="ru-RU" sz="2000" dirty="0" smtClean="0"/>
              <a:t>Вариант операции общего обмена данных, когда размеры передаваемых процессами сообщений могут быть различны обеспечивается при помощи функций </a:t>
            </a:r>
            <a:r>
              <a:rPr lang="en-US" altLang="ru-RU" sz="2000" i="1" dirty="0" smtClean="0"/>
              <a:t>MPI</a:t>
            </a:r>
            <a:r>
              <a:rPr lang="ru-RU" altLang="ru-RU" sz="2000" i="1" dirty="0" smtClean="0"/>
              <a:t>_</a:t>
            </a:r>
            <a:r>
              <a:rPr lang="en-US" altLang="ru-RU" sz="2000" i="1" dirty="0" err="1" smtClean="0"/>
              <a:t>Alltoallv</a:t>
            </a:r>
            <a:r>
              <a:rPr lang="ru-RU" altLang="ru-RU" sz="2000" dirty="0" smtClean="0"/>
              <a:t>.</a:t>
            </a:r>
          </a:p>
        </p:txBody>
      </p:sp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333945" y="1700808"/>
            <a:ext cx="8630543" cy="2308324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b="1" dirty="0">
                <a:latin typeface="Courier New" pitchFamily="49" charset="0"/>
              </a:rPr>
              <a:t>MPI</a:t>
            </a:r>
            <a:r>
              <a:rPr lang="ru-RU" altLang="ru-RU" b="1" dirty="0">
                <a:latin typeface="Courier New" pitchFamily="49" charset="0"/>
              </a:rPr>
              <a:t>_</a:t>
            </a:r>
            <a:r>
              <a:rPr lang="en-US" altLang="ru-RU" b="1" dirty="0" err="1">
                <a:latin typeface="Courier New" pitchFamily="49" charset="0"/>
              </a:rPr>
              <a:t>Alltoall</a:t>
            </a:r>
            <a:r>
              <a:rPr lang="ru-RU" altLang="ru-RU" dirty="0">
                <a:latin typeface="Courier New" pitchFamily="49" charset="0"/>
              </a:rPr>
              <a:t>(</a:t>
            </a:r>
            <a:r>
              <a:rPr lang="en-US" altLang="ru-RU" dirty="0">
                <a:latin typeface="Courier New" pitchFamily="49" charset="0"/>
              </a:rPr>
              <a:t>void</a:t>
            </a:r>
            <a:r>
              <a:rPr lang="ru-RU" altLang="ru-RU" dirty="0">
                <a:latin typeface="Courier New" pitchFamily="49" charset="0"/>
              </a:rPr>
              <a:t> *</a:t>
            </a:r>
            <a:r>
              <a:rPr lang="en-US" altLang="ru-RU" dirty="0" err="1">
                <a:latin typeface="Courier New" pitchFamily="49" charset="0"/>
              </a:rPr>
              <a:t>sbuf</a:t>
            </a:r>
            <a:r>
              <a:rPr lang="ru-RU" altLang="ru-RU" dirty="0">
                <a:latin typeface="Courier New" pitchFamily="49" charset="0"/>
              </a:rPr>
              <a:t>,</a:t>
            </a:r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dirty="0" err="1">
                <a:latin typeface="Courier New" pitchFamily="49" charset="0"/>
              </a:rPr>
              <a:t>scount</a:t>
            </a:r>
            <a:r>
              <a:rPr lang="ru-RU" altLang="ru-RU" dirty="0">
                <a:latin typeface="Courier New" pitchFamily="49" charset="0"/>
              </a:rPr>
              <a:t>,</a:t>
            </a:r>
            <a:r>
              <a:rPr lang="en-US" altLang="ru-RU" dirty="0">
                <a:latin typeface="Courier New" pitchFamily="49" charset="0"/>
              </a:rPr>
              <a:t>MPI</a:t>
            </a:r>
            <a:r>
              <a:rPr lang="ru-RU" altLang="ru-RU" dirty="0">
                <a:latin typeface="Courier New" pitchFamily="49" charset="0"/>
              </a:rPr>
              <a:t>_</a:t>
            </a:r>
            <a:r>
              <a:rPr lang="en-US" altLang="ru-RU" dirty="0">
                <a:latin typeface="Courier New" pitchFamily="49" charset="0"/>
              </a:rPr>
              <a:t>Datatype </a:t>
            </a:r>
            <a:r>
              <a:rPr lang="en-US" altLang="ru-RU" dirty="0" err="1">
                <a:latin typeface="Courier New" pitchFamily="49" charset="0"/>
              </a:rPr>
              <a:t>stype</a:t>
            </a:r>
            <a:r>
              <a:rPr lang="ru-RU" altLang="ru-RU" dirty="0">
                <a:latin typeface="Courier New" pitchFamily="49" charset="0"/>
              </a:rPr>
              <a:t>,</a:t>
            </a: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    </a:t>
            </a:r>
            <a:r>
              <a:rPr lang="en-US" altLang="ru-RU" dirty="0">
                <a:latin typeface="Courier New" pitchFamily="49" charset="0"/>
              </a:rPr>
              <a:t>void *</a:t>
            </a:r>
            <a:r>
              <a:rPr lang="en-US" altLang="ru-RU" dirty="0" err="1">
                <a:latin typeface="Courier New" pitchFamily="49" charset="0"/>
              </a:rPr>
              <a:t>rbuf,int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dirty="0" err="1">
                <a:latin typeface="Courier New" pitchFamily="49" charset="0"/>
              </a:rPr>
              <a:t>rcount</a:t>
            </a:r>
            <a:r>
              <a:rPr lang="en-US" altLang="ru-RU" dirty="0">
                <a:latin typeface="Courier New" pitchFamily="49" charset="0"/>
              </a:rPr>
              <a:t>,</a:t>
            </a:r>
            <a:r>
              <a:rPr lang="ru-RU" altLang="ru-RU" dirty="0">
                <a:latin typeface="Courier New" pitchFamily="49" charset="0"/>
              </a:rPr>
              <a:t> </a:t>
            </a:r>
            <a:r>
              <a:rPr lang="en-US" altLang="ru-RU" dirty="0" err="1">
                <a:latin typeface="Courier New" pitchFamily="49" charset="0"/>
              </a:rPr>
              <a:t>MPI_Datatype</a:t>
            </a:r>
            <a:r>
              <a:rPr lang="ru-RU" altLang="ru-RU" dirty="0">
                <a:latin typeface="Courier New" pitchFamily="49" charset="0"/>
              </a:rPr>
              <a:t> </a:t>
            </a:r>
            <a:r>
              <a:rPr lang="en-US" altLang="ru-RU" dirty="0" err="1">
                <a:latin typeface="Courier New" pitchFamily="49" charset="0"/>
              </a:rPr>
              <a:t>rtype,MPI_Comm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dirty="0" err="1">
                <a:latin typeface="Courier New" pitchFamily="49" charset="0"/>
              </a:rPr>
              <a:t>comm</a:t>
            </a:r>
            <a:r>
              <a:rPr lang="en-US" altLang="ru-RU" dirty="0">
                <a:latin typeface="Courier New" pitchFamily="49" charset="0"/>
              </a:rPr>
              <a:t>),</a:t>
            </a:r>
            <a:endParaRPr lang="ru-RU" altLang="ru-RU" dirty="0">
              <a:latin typeface="Courier New" pitchFamily="49" charset="0"/>
            </a:endParaRP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где</a:t>
            </a: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 - </a:t>
            </a:r>
            <a:r>
              <a:rPr lang="en-US" altLang="ru-RU" b="1" dirty="0" err="1">
                <a:latin typeface="Courier New" pitchFamily="49" charset="0"/>
              </a:rPr>
              <a:t>sbuf</a:t>
            </a:r>
            <a:r>
              <a:rPr lang="ru-RU" altLang="ru-RU" dirty="0">
                <a:latin typeface="Courier New" pitchFamily="49" charset="0"/>
              </a:rPr>
              <a:t>, </a:t>
            </a:r>
            <a:r>
              <a:rPr lang="en-US" altLang="ru-RU" b="1" dirty="0" err="1">
                <a:latin typeface="Courier New" pitchFamily="49" charset="0"/>
              </a:rPr>
              <a:t>scount</a:t>
            </a:r>
            <a:r>
              <a:rPr lang="ru-RU" altLang="ru-RU" dirty="0">
                <a:latin typeface="Courier New" pitchFamily="49" charset="0"/>
              </a:rPr>
              <a:t>, </a:t>
            </a:r>
            <a:r>
              <a:rPr lang="en-US" altLang="ru-RU" b="1" dirty="0" err="1">
                <a:latin typeface="Courier New" pitchFamily="49" charset="0"/>
              </a:rPr>
              <a:t>stype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ru-RU" altLang="ru-RU" dirty="0">
                <a:latin typeface="Courier New" pitchFamily="49" charset="0"/>
              </a:rPr>
              <a:t>- параметры передаваемых сообщений,</a:t>
            </a: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 - </a:t>
            </a:r>
            <a:r>
              <a:rPr lang="en-US" altLang="ru-RU" b="1" dirty="0" err="1">
                <a:latin typeface="Courier New" pitchFamily="49" charset="0"/>
              </a:rPr>
              <a:t>rbuf</a:t>
            </a:r>
            <a:r>
              <a:rPr lang="ru-RU" altLang="ru-RU" dirty="0">
                <a:latin typeface="Courier New" pitchFamily="49" charset="0"/>
              </a:rPr>
              <a:t>, </a:t>
            </a:r>
            <a:r>
              <a:rPr lang="en-US" altLang="ru-RU" b="1" dirty="0" err="1">
                <a:latin typeface="Courier New" pitchFamily="49" charset="0"/>
              </a:rPr>
              <a:t>rcount</a:t>
            </a:r>
            <a:r>
              <a:rPr lang="ru-RU" altLang="ru-RU" dirty="0">
                <a:latin typeface="Courier New" pitchFamily="49" charset="0"/>
              </a:rPr>
              <a:t>, </a:t>
            </a:r>
            <a:r>
              <a:rPr lang="en-US" altLang="ru-RU" b="1" dirty="0" err="1">
                <a:latin typeface="Courier New" pitchFamily="49" charset="0"/>
              </a:rPr>
              <a:t>rtype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ru-RU" altLang="ru-RU" dirty="0">
                <a:latin typeface="Courier New" pitchFamily="49" charset="0"/>
              </a:rPr>
              <a:t>- параметры принимаемых сообщений</a:t>
            </a: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 - </a:t>
            </a:r>
            <a:r>
              <a:rPr lang="en-US" altLang="ru-RU" b="1" dirty="0" err="1">
                <a:latin typeface="Courier New" pitchFamily="49" charset="0"/>
              </a:rPr>
              <a:t>comm</a:t>
            </a:r>
            <a:r>
              <a:rPr lang="ru-RU" altLang="ru-RU" dirty="0">
                <a:latin typeface="Courier New" pitchFamily="49" charset="0"/>
              </a:rPr>
              <a:t> - коммуникатор, в рамках которого выполняется передача</a:t>
            </a:r>
            <a:br>
              <a:rPr lang="ru-RU" altLang="ru-RU" dirty="0">
                <a:latin typeface="Courier New" pitchFamily="49" charset="0"/>
              </a:rPr>
            </a:br>
            <a:r>
              <a:rPr lang="ru-RU" altLang="ru-RU" dirty="0">
                <a:latin typeface="Courier New" pitchFamily="49" charset="0"/>
              </a:rPr>
              <a:t>          данных. </a:t>
            </a:r>
            <a:endParaRPr lang="en-US" altLang="ru-RU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92066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 txBox="1">
            <a:spLocks noChangeArrowheads="1"/>
          </p:cNvSpPr>
          <p:nvPr/>
        </p:nvSpPr>
        <p:spPr>
          <a:xfrm>
            <a:off x="77787" y="404813"/>
            <a:ext cx="9066213" cy="6120531"/>
          </a:xfrm>
          <a:prstGeom prst="rect">
            <a:avLst/>
          </a:prstGeom>
          <a:noFill/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indent="-355600">
              <a:lnSpc>
                <a:spcPct val="90000"/>
              </a:lnSpc>
              <a:spcAft>
                <a:spcPct val="20000"/>
              </a:spcAft>
              <a:buFont typeface="Wingdings" pitchFamily="2" charset="2"/>
              <a:buNone/>
            </a:pPr>
            <a:r>
              <a:rPr lang="ru-RU" altLang="ru-RU" sz="2400" b="1" dirty="0" smtClean="0"/>
              <a:t>Дополнительные операции редукции данных… </a:t>
            </a:r>
            <a:endParaRPr lang="en-US" altLang="ru-RU" sz="2400" b="1" dirty="0" smtClean="0"/>
          </a:p>
          <a:p>
            <a:pPr marL="355600" indent="-355600">
              <a:lnSpc>
                <a:spcPct val="90000"/>
              </a:lnSpc>
            </a:pPr>
            <a:r>
              <a:rPr lang="en-US" altLang="ru-RU" sz="2400" i="1" dirty="0" smtClean="0"/>
              <a:t>MPI</a:t>
            </a:r>
            <a:r>
              <a:rPr lang="ru-RU" altLang="ru-RU" sz="2400" i="1" dirty="0" smtClean="0"/>
              <a:t>_</a:t>
            </a:r>
            <a:r>
              <a:rPr lang="en-US" altLang="ru-RU" sz="2400" i="1" dirty="0" smtClean="0"/>
              <a:t>Reduce </a:t>
            </a:r>
            <a:r>
              <a:rPr lang="ru-RU" altLang="ru-RU" sz="2400" dirty="0" smtClean="0"/>
              <a:t>обеспечивает получение результатов редукции данных только на одном процессе, </a:t>
            </a:r>
          </a:p>
          <a:p>
            <a:pPr marL="355600" indent="-355600">
              <a:lnSpc>
                <a:spcPct val="90000"/>
              </a:lnSpc>
            </a:pPr>
            <a:r>
              <a:rPr lang="ru-RU" altLang="ru-RU" sz="2400" dirty="0" smtClean="0"/>
              <a:t>Функция </a:t>
            </a:r>
            <a:r>
              <a:rPr lang="en-US" altLang="ru-RU" sz="2400" i="1" dirty="0" smtClean="0"/>
              <a:t>MPI</a:t>
            </a:r>
            <a:r>
              <a:rPr lang="ru-RU" altLang="ru-RU" sz="2400" i="1" dirty="0" smtClean="0"/>
              <a:t>_</a:t>
            </a:r>
            <a:r>
              <a:rPr lang="en-US" altLang="ru-RU" sz="2400" i="1" dirty="0" err="1" smtClean="0"/>
              <a:t>AllReduce</a:t>
            </a:r>
            <a:r>
              <a:rPr lang="en-US" altLang="ru-RU" sz="2400" i="1" dirty="0" smtClean="0"/>
              <a:t> </a:t>
            </a:r>
            <a:r>
              <a:rPr lang="ru-RU" altLang="ru-RU" sz="2400" i="1" dirty="0" smtClean="0"/>
              <a:t>редукции и рассылки </a:t>
            </a:r>
            <a:r>
              <a:rPr lang="ru-RU" altLang="ru-RU" sz="2400" dirty="0" smtClean="0"/>
              <a:t>выполняет рассылку между процессами всех результатов операции редукции: </a:t>
            </a:r>
          </a:p>
          <a:p>
            <a:pPr marL="355600" indent="-355600">
              <a:lnSpc>
                <a:spcPct val="90000"/>
              </a:lnSpc>
            </a:pPr>
            <a:endParaRPr lang="ru-RU" altLang="ru-RU" sz="2400" dirty="0" smtClean="0"/>
          </a:p>
          <a:p>
            <a:pPr marL="355600" indent="-355600">
              <a:lnSpc>
                <a:spcPct val="90000"/>
              </a:lnSpc>
            </a:pPr>
            <a:endParaRPr lang="ru-RU" altLang="ru-RU" sz="2400" dirty="0" smtClean="0"/>
          </a:p>
          <a:p>
            <a:pPr marL="355600" indent="-355600">
              <a:lnSpc>
                <a:spcPct val="90000"/>
              </a:lnSpc>
            </a:pPr>
            <a:r>
              <a:rPr lang="ru-RU" altLang="ru-RU" sz="2400" dirty="0" smtClean="0"/>
              <a:t>Возможность управления распределением этих данных между процессами предоставляется функций </a:t>
            </a:r>
            <a:r>
              <a:rPr lang="en-US" altLang="ru-RU" sz="2400" i="1" dirty="0" smtClean="0"/>
              <a:t>MPI</a:t>
            </a:r>
            <a:r>
              <a:rPr lang="ru-RU" altLang="ru-RU" sz="2400" i="1" dirty="0" smtClean="0"/>
              <a:t>_</a:t>
            </a:r>
            <a:r>
              <a:rPr lang="en-US" altLang="ru-RU" sz="2400" i="1" dirty="0" smtClean="0"/>
              <a:t>Reduce</a:t>
            </a:r>
            <a:r>
              <a:rPr lang="ru-RU" altLang="ru-RU" sz="2400" i="1" dirty="0" smtClean="0"/>
              <a:t>_</a:t>
            </a:r>
            <a:r>
              <a:rPr lang="en-US" altLang="ru-RU" sz="2400" i="1" dirty="0" smtClean="0"/>
              <a:t>scatter</a:t>
            </a:r>
            <a:r>
              <a:rPr lang="ru-RU" altLang="ru-RU" sz="2400" i="1" dirty="0" smtClean="0"/>
              <a:t>,</a:t>
            </a:r>
            <a:r>
              <a:rPr lang="ru-RU" altLang="ru-RU" sz="2400" dirty="0" smtClean="0"/>
              <a:t> </a:t>
            </a:r>
          </a:p>
          <a:p>
            <a:pPr marL="355600" indent="-355600">
              <a:lnSpc>
                <a:spcPct val="90000"/>
              </a:lnSpc>
            </a:pPr>
            <a:r>
              <a:rPr lang="ru-RU" altLang="ru-RU" sz="2400" dirty="0" smtClean="0"/>
              <a:t>Функция </a:t>
            </a:r>
            <a:r>
              <a:rPr lang="en-US" altLang="ru-RU" sz="2400" dirty="0" err="1" smtClean="0"/>
              <a:t>MPI_Scan</a:t>
            </a:r>
            <a:r>
              <a:rPr lang="en-US" altLang="ru-RU" sz="2400" dirty="0" smtClean="0"/>
              <a:t> </a:t>
            </a:r>
            <a:r>
              <a:rPr lang="ru-RU" altLang="ru-RU" sz="2400" dirty="0" smtClean="0"/>
              <a:t>производит операцию сбора и обработки данных, при которой обеспечивается получение и всех частичных результатов редуцирования</a:t>
            </a:r>
          </a:p>
        </p:txBody>
      </p:sp>
      <p:sp>
        <p:nvSpPr>
          <p:cNvPr id="3" name="Text Box 8"/>
          <p:cNvSpPr txBox="1">
            <a:spLocks noChangeArrowheads="1"/>
          </p:cNvSpPr>
          <p:nvPr/>
        </p:nvSpPr>
        <p:spPr bwMode="auto">
          <a:xfrm>
            <a:off x="43298" y="2780928"/>
            <a:ext cx="9001125" cy="64135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b="1" dirty="0" err="1">
                <a:latin typeface="Courier New" pitchFamily="49" charset="0"/>
              </a:rPr>
              <a:t>MPI_Allreduce</a:t>
            </a:r>
            <a:r>
              <a:rPr lang="en-US" altLang="ru-RU" dirty="0">
                <a:latin typeface="Courier New" pitchFamily="49" charset="0"/>
              </a:rPr>
              <a:t>(void *</a:t>
            </a:r>
            <a:r>
              <a:rPr lang="en-US" altLang="ru-RU" dirty="0" err="1">
                <a:latin typeface="Courier New" pitchFamily="49" charset="0"/>
              </a:rPr>
              <a:t>sendbuf</a:t>
            </a:r>
            <a:r>
              <a:rPr lang="en-US" altLang="ru-RU" dirty="0">
                <a:latin typeface="Courier New" pitchFamily="49" charset="0"/>
              </a:rPr>
              <a:t>, void *</a:t>
            </a:r>
            <a:r>
              <a:rPr lang="en-US" altLang="ru-RU" dirty="0" err="1">
                <a:latin typeface="Courier New" pitchFamily="49" charset="0"/>
              </a:rPr>
              <a:t>recvbuf,int</a:t>
            </a:r>
            <a:r>
              <a:rPr lang="en-US" altLang="ru-RU" dirty="0">
                <a:latin typeface="Courier New" pitchFamily="49" charset="0"/>
              </a:rPr>
              <a:t> count,</a:t>
            </a:r>
            <a:r>
              <a:rPr lang="ru-RU" altLang="ru-RU" dirty="0">
                <a:latin typeface="Courier New" pitchFamily="49" charset="0"/>
              </a:rPr>
              <a:t> </a:t>
            </a: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		     </a:t>
            </a:r>
            <a:r>
              <a:rPr lang="en-US" altLang="ru-RU" dirty="0" err="1">
                <a:latin typeface="Courier New" pitchFamily="49" charset="0"/>
              </a:rPr>
              <a:t>MPI_Datatype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dirty="0" err="1">
                <a:latin typeface="Courier New" pitchFamily="49" charset="0"/>
              </a:rPr>
              <a:t>type,MPI_Op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dirty="0" err="1">
                <a:latin typeface="Courier New" pitchFamily="49" charset="0"/>
              </a:rPr>
              <a:t>op,MPI_Comm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dirty="0" err="1">
                <a:latin typeface="Courier New" pitchFamily="49" charset="0"/>
              </a:rPr>
              <a:t>comm</a:t>
            </a:r>
            <a:r>
              <a:rPr lang="en-US" altLang="ru-RU" dirty="0">
                <a:latin typeface="Courier New" pitchFamily="49" charset="0"/>
              </a:rPr>
              <a:t>)</a:t>
            </a:r>
            <a:r>
              <a:rPr lang="ru-RU" altLang="ru-RU" dirty="0">
                <a:latin typeface="Courier New" pitchFamily="49" charset="0"/>
              </a:rPr>
              <a:t> </a:t>
            </a:r>
            <a:endParaRPr lang="en-US" altLang="ru-RU" dirty="0">
              <a:latin typeface="Courier New" pitchFamily="49" charset="0"/>
            </a:endParaRP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43298" y="5373688"/>
            <a:ext cx="9001125" cy="64135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b="1" dirty="0" err="1">
                <a:latin typeface="Courier New" pitchFamily="49" charset="0"/>
              </a:rPr>
              <a:t>MPI_Scan</a:t>
            </a:r>
            <a:r>
              <a:rPr lang="en-US" altLang="ru-RU" dirty="0">
                <a:latin typeface="Courier New" pitchFamily="49" charset="0"/>
              </a:rPr>
              <a:t>(void *</a:t>
            </a:r>
            <a:r>
              <a:rPr lang="en-US" altLang="ru-RU" dirty="0" err="1">
                <a:latin typeface="Courier New" pitchFamily="49" charset="0"/>
              </a:rPr>
              <a:t>sendbuf</a:t>
            </a:r>
            <a:r>
              <a:rPr lang="en-US" altLang="ru-RU" dirty="0">
                <a:latin typeface="Courier New" pitchFamily="49" charset="0"/>
              </a:rPr>
              <a:t>, void *</a:t>
            </a:r>
            <a:r>
              <a:rPr lang="en-US" altLang="ru-RU" dirty="0" err="1">
                <a:latin typeface="Courier New" pitchFamily="49" charset="0"/>
              </a:rPr>
              <a:t>recvbuf,int</a:t>
            </a:r>
            <a:r>
              <a:rPr lang="en-US" altLang="ru-RU" dirty="0">
                <a:latin typeface="Courier New" pitchFamily="49" charset="0"/>
              </a:rPr>
              <a:t> count,</a:t>
            </a:r>
            <a:endParaRPr lang="ru-RU" altLang="ru-RU" dirty="0">
              <a:latin typeface="Courier New" pitchFamily="49" charset="0"/>
            </a:endParaRP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		</a:t>
            </a:r>
            <a:r>
              <a:rPr lang="en-US" altLang="ru-RU" dirty="0" err="1">
                <a:latin typeface="Courier New" pitchFamily="49" charset="0"/>
              </a:rPr>
              <a:t>MPI_Datatype</a:t>
            </a:r>
            <a:r>
              <a:rPr lang="en-US" altLang="ru-RU" dirty="0">
                <a:latin typeface="Courier New" pitchFamily="49" charset="0"/>
              </a:rPr>
              <a:t> type,</a:t>
            </a:r>
            <a:r>
              <a:rPr lang="ru-RU" altLang="ru-RU" dirty="0">
                <a:latin typeface="Courier New" pitchFamily="49" charset="0"/>
              </a:rPr>
              <a:t> </a:t>
            </a:r>
            <a:r>
              <a:rPr lang="en-US" altLang="ru-RU" dirty="0" err="1">
                <a:latin typeface="Courier New" pitchFamily="49" charset="0"/>
              </a:rPr>
              <a:t>MPI_Op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dirty="0" err="1">
                <a:latin typeface="Courier New" pitchFamily="49" charset="0"/>
              </a:rPr>
              <a:t>op,MPI_Comm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dirty="0" err="1">
                <a:latin typeface="Courier New" pitchFamily="49" charset="0"/>
              </a:rPr>
              <a:t>comm</a:t>
            </a:r>
            <a:r>
              <a:rPr lang="en-US" altLang="ru-RU" dirty="0">
                <a:latin typeface="Courier New" pitchFamily="49" charset="0"/>
              </a:rPr>
              <a:t>)</a:t>
            </a:r>
            <a:r>
              <a:rPr lang="ru-RU" altLang="ru-RU" dirty="0">
                <a:latin typeface="Courier New" pitchFamily="49" charset="0"/>
              </a:rPr>
              <a:t> </a:t>
            </a:r>
            <a:endParaRPr lang="en-US" altLang="ru-RU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81428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 txBox="1">
            <a:spLocks noChangeArrowheads="1"/>
          </p:cNvSpPr>
          <p:nvPr/>
        </p:nvSpPr>
        <p:spPr>
          <a:xfrm>
            <a:off x="107505" y="260648"/>
            <a:ext cx="8928992" cy="6597351"/>
          </a:xfrm>
          <a:prstGeom prst="rect">
            <a:avLst/>
          </a:prstGeom>
          <a:noFill/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indent="-355600">
              <a:buFont typeface="Wingdings" pitchFamily="2" charset="2"/>
              <a:buNone/>
            </a:pPr>
            <a:r>
              <a:rPr lang="ru-RU" altLang="ru-RU" b="1" dirty="0" smtClean="0"/>
              <a:t>Дополнительные операции редукции данных</a:t>
            </a:r>
            <a:r>
              <a:rPr lang="ru-RU" altLang="ru-RU" sz="3600" b="1" dirty="0" smtClean="0"/>
              <a:t> </a:t>
            </a:r>
            <a:endParaRPr lang="en-US" altLang="ru-RU" sz="3600" b="1" dirty="0" smtClean="0"/>
          </a:p>
          <a:p>
            <a:pPr marL="355600" indent="-355600"/>
            <a:r>
              <a:rPr lang="ru-RU" altLang="ru-RU" sz="2400" dirty="0" smtClean="0"/>
              <a:t>При выполнении функции </a:t>
            </a:r>
            <a:r>
              <a:rPr lang="en-US" altLang="ru-RU" sz="2400" i="1" dirty="0" smtClean="0"/>
              <a:t>MPI</a:t>
            </a:r>
            <a:r>
              <a:rPr lang="ru-RU" altLang="ru-RU" sz="2400" i="1" dirty="0" smtClean="0"/>
              <a:t>_</a:t>
            </a:r>
            <a:r>
              <a:rPr lang="en-US" altLang="ru-RU" sz="2400" i="1" dirty="0" smtClean="0"/>
              <a:t>Scan </a:t>
            </a:r>
            <a:r>
              <a:rPr lang="ru-RU" altLang="ru-RU" sz="2400" dirty="0" smtClean="0"/>
              <a:t>элементы получаемых сообщений представляют собой результаты обработки соответствующих элементов передаваемых процессами сообщений, при этом для получения результатов на процессе с рангом </a:t>
            </a:r>
            <a:r>
              <a:rPr lang="en-US" altLang="ru-RU" sz="2400" i="1" dirty="0" err="1" smtClean="0"/>
              <a:t>i</a:t>
            </a:r>
            <a:r>
              <a:rPr lang="ru-RU" altLang="ru-RU" sz="2400" dirty="0" smtClean="0"/>
              <a:t>, </a:t>
            </a:r>
            <a:r>
              <a:rPr lang="ru-RU" altLang="ru-RU" sz="2400" i="1" dirty="0" smtClean="0"/>
              <a:t>0</a:t>
            </a:r>
            <a:r>
              <a:rPr lang="ru-RU" altLang="ru-RU" sz="2400" i="1" dirty="0" smtClean="0">
                <a:sym typeface="Symbol" pitchFamily="18" charset="2"/>
              </a:rPr>
              <a:t></a:t>
            </a:r>
            <a:r>
              <a:rPr lang="ru-RU" altLang="ru-RU" sz="2400" i="1" dirty="0" smtClean="0"/>
              <a:t> </a:t>
            </a:r>
            <a:r>
              <a:rPr lang="en-US" altLang="ru-RU" sz="2400" i="1" dirty="0" err="1" smtClean="0"/>
              <a:t>i</a:t>
            </a:r>
            <a:r>
              <a:rPr lang="ru-RU" altLang="ru-RU" sz="2400" i="1" dirty="0" smtClean="0"/>
              <a:t>&lt;</a:t>
            </a:r>
            <a:r>
              <a:rPr lang="en-US" altLang="ru-RU" sz="2400" i="1" dirty="0" smtClean="0"/>
              <a:t>n</a:t>
            </a:r>
            <a:r>
              <a:rPr lang="ru-RU" altLang="ru-RU" sz="2400" i="1" dirty="0" smtClean="0"/>
              <a:t>, </a:t>
            </a:r>
            <a:r>
              <a:rPr lang="ru-RU" altLang="ru-RU" sz="2400" dirty="0" smtClean="0"/>
              <a:t>используются данные от процессов, ранг которых меньше или равен  </a:t>
            </a:r>
            <a:r>
              <a:rPr lang="en-US" altLang="ru-RU" sz="2400" i="1" dirty="0" err="1" smtClean="0"/>
              <a:t>i</a:t>
            </a:r>
            <a:endParaRPr lang="ru-RU" altLang="ru-RU" sz="2400" dirty="0" smtClean="0"/>
          </a:p>
        </p:txBody>
      </p:sp>
      <p:graphicFrame>
        <p:nvGraphicFramePr>
          <p:cNvPr id="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5550699"/>
              </p:ext>
            </p:extLst>
          </p:nvPr>
        </p:nvGraphicFramePr>
        <p:xfrm>
          <a:off x="1331640" y="3717032"/>
          <a:ext cx="6048375" cy="2719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8" name="Рисунок" r:id="rId3" imgW="4919562" imgH="2211291" progId="Word.Picture.8">
                  <p:embed/>
                </p:oleObj>
              </mc:Choice>
              <mc:Fallback>
                <p:oleObj name="Рисунок" r:id="rId3" imgW="4919562" imgH="2211291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3717032"/>
                        <a:ext cx="6048375" cy="2719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940897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16779" y="2420888"/>
            <a:ext cx="9217025" cy="561975"/>
          </a:xfrm>
          <a:prstGeom prst="rect">
            <a:avLst/>
          </a:prstGeom>
          <a:noFill/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/>
            <a:r>
              <a:rPr lang="ru-RU" altLang="ru-RU" b="1" dirty="0" smtClean="0"/>
              <a:t>Производные типы данных в </a:t>
            </a:r>
            <a:r>
              <a:rPr lang="en-US" altLang="ru-RU" b="1" dirty="0" smtClean="0"/>
              <a:t>MPI</a:t>
            </a:r>
            <a:endParaRPr lang="ru-RU" altLang="ru-RU" b="1" dirty="0" smtClean="0"/>
          </a:p>
        </p:txBody>
      </p:sp>
    </p:spTree>
    <p:extLst>
      <p:ext uri="{BB962C8B-B14F-4D97-AF65-F5344CB8AC3E}">
        <p14:creationId xmlns:p14="http://schemas.microsoft.com/office/powerpoint/2010/main" val="18505837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0"/>
          <p:cNvSpPr txBox="1">
            <a:spLocks noChangeArrowheads="1"/>
          </p:cNvSpPr>
          <p:nvPr/>
        </p:nvSpPr>
        <p:spPr>
          <a:xfrm>
            <a:off x="1" y="116632"/>
            <a:ext cx="9036496" cy="6741367"/>
          </a:xfrm>
          <a:prstGeom prst="rect">
            <a:avLst/>
          </a:prstGeom>
          <a:noFill/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sz="2400" dirty="0" smtClean="0"/>
              <a:t>Во всех ранее рассмотренных примерах использования функций передачи данных предполагалось, что сообщения представляют собой некоторый непрерывный вектор элементов предусмотренного в MPI типа,</a:t>
            </a:r>
            <a:endParaRPr lang="en-US" altLang="ru-RU" sz="2400" dirty="0" smtClean="0"/>
          </a:p>
          <a:p>
            <a:r>
              <a:rPr lang="en-US" altLang="ru-RU" sz="2400" dirty="0" smtClean="0"/>
              <a:t>B</a:t>
            </a:r>
            <a:r>
              <a:rPr lang="ru-RU" altLang="ru-RU" sz="2400" dirty="0" smtClean="0"/>
              <a:t> общем случае, необходимые к пересылке данные могут располагаться не рядом и состоять из разного типа значений: </a:t>
            </a:r>
            <a:endParaRPr lang="en-US" altLang="ru-RU" sz="2400" dirty="0" smtClean="0"/>
          </a:p>
          <a:p>
            <a:pPr lvl="1"/>
            <a:r>
              <a:rPr lang="ru-RU" altLang="ru-RU" sz="2400" dirty="0" smtClean="0"/>
              <a:t>разрозненные данные могут быть переданы с использованием нескольких сообщений </a:t>
            </a:r>
            <a:r>
              <a:rPr lang="en-US" altLang="ru-RU" sz="2400" dirty="0" smtClean="0"/>
              <a:t>(</a:t>
            </a:r>
            <a:r>
              <a:rPr lang="ru-RU" altLang="ru-RU" sz="2400" dirty="0" smtClean="0"/>
              <a:t>такой способ ведет к накоплению латентности множества выполняемых операций передачи данных </a:t>
            </a:r>
            <a:r>
              <a:rPr lang="en-US" altLang="ru-RU" sz="2400" dirty="0" smtClean="0"/>
              <a:t>)</a:t>
            </a:r>
            <a:r>
              <a:rPr lang="ru-RU" altLang="ru-RU" sz="2400" dirty="0" smtClean="0"/>
              <a:t>,</a:t>
            </a:r>
            <a:endParaRPr lang="en-US" altLang="ru-RU" sz="2400" dirty="0" smtClean="0"/>
          </a:p>
          <a:p>
            <a:pPr lvl="1"/>
            <a:r>
              <a:rPr lang="ru-RU" altLang="ru-RU" sz="2400" dirty="0" smtClean="0"/>
              <a:t>разрозненные данные могут быть предварительно упакованы в формат того или иного непрерывного вектора (появление лишних операций копирования данных).</a:t>
            </a:r>
          </a:p>
        </p:txBody>
      </p:sp>
    </p:spTree>
    <p:extLst>
      <p:ext uri="{BB962C8B-B14F-4D97-AF65-F5344CB8AC3E}">
        <p14:creationId xmlns:p14="http://schemas.microsoft.com/office/powerpoint/2010/main" val="20493378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 txBox="1">
            <a:spLocks noChangeArrowheads="1"/>
          </p:cNvSpPr>
          <p:nvPr/>
        </p:nvSpPr>
        <p:spPr>
          <a:xfrm>
            <a:off x="1" y="116632"/>
            <a:ext cx="9036496" cy="6624735"/>
          </a:xfrm>
          <a:prstGeom prst="rect">
            <a:avLst/>
          </a:prstGeom>
          <a:noFill/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sz="2800" i="1" dirty="0" smtClean="0"/>
              <a:t>Производный тип данных</a:t>
            </a:r>
            <a:r>
              <a:rPr lang="ru-RU" altLang="ru-RU" sz="2800" dirty="0" smtClean="0"/>
              <a:t> в </a:t>
            </a:r>
            <a:r>
              <a:rPr lang="en-US" altLang="ru-RU" sz="2800" dirty="0" smtClean="0"/>
              <a:t>MPI</a:t>
            </a:r>
            <a:r>
              <a:rPr lang="ru-RU" altLang="ru-RU" sz="2800" dirty="0" smtClean="0"/>
              <a:t> - описание набора значений предусмотренного в </a:t>
            </a:r>
            <a:r>
              <a:rPr lang="en-US" altLang="ru-RU" sz="2800" dirty="0" smtClean="0"/>
              <a:t>MPI </a:t>
            </a:r>
            <a:r>
              <a:rPr lang="ru-RU" altLang="ru-RU" sz="2800" dirty="0" smtClean="0"/>
              <a:t>типа, значения могут не располагаться непрерывно по памяти: </a:t>
            </a:r>
          </a:p>
          <a:p>
            <a:pPr lvl="1"/>
            <a:r>
              <a:rPr lang="ru-RU" altLang="ru-RU" dirty="0" smtClean="0"/>
              <a:t>Задание типа в </a:t>
            </a:r>
            <a:r>
              <a:rPr lang="en-US" altLang="ru-RU" dirty="0" smtClean="0"/>
              <a:t>MPI </a:t>
            </a:r>
            <a:r>
              <a:rPr lang="ru-RU" altLang="ru-RU" dirty="0" smtClean="0"/>
              <a:t>принято осуществлять при помощи </a:t>
            </a:r>
            <a:r>
              <a:rPr lang="ru-RU" altLang="ru-RU" i="1" dirty="0" smtClean="0"/>
              <a:t>карты типа</a:t>
            </a:r>
            <a:r>
              <a:rPr lang="ru-RU" altLang="ru-RU" dirty="0" smtClean="0"/>
              <a:t> (</a:t>
            </a:r>
            <a:r>
              <a:rPr lang="en-US" altLang="ru-RU" i="1" dirty="0" smtClean="0"/>
              <a:t>type map</a:t>
            </a:r>
            <a:r>
              <a:rPr lang="ru-RU" altLang="ru-RU" dirty="0" smtClean="0"/>
              <a:t>) в виде последовательности описаний входящих в тип значений, каждое отдельное значение описывается указанием типа и смещения адреса месторасположения от некоторого базового адреса: </a:t>
            </a:r>
            <a:endParaRPr lang="en-US" altLang="ru-RU" dirty="0" smtClean="0"/>
          </a:p>
          <a:p>
            <a:pPr lvl="1"/>
            <a:endParaRPr lang="en-US" altLang="ru-RU" dirty="0" smtClean="0"/>
          </a:p>
          <a:p>
            <a:pPr lvl="1">
              <a:spcBef>
                <a:spcPct val="60000"/>
              </a:spcBef>
            </a:pPr>
            <a:r>
              <a:rPr lang="ru-RU" altLang="ru-RU" dirty="0" smtClean="0"/>
              <a:t>Часть карты типа с указанием только типов значений именуется в </a:t>
            </a:r>
            <a:r>
              <a:rPr lang="en-US" altLang="ru-RU" dirty="0" smtClean="0"/>
              <a:t>MPI </a:t>
            </a:r>
            <a:r>
              <a:rPr lang="ru-RU" altLang="ru-RU" i="1" dirty="0" smtClean="0"/>
              <a:t>сигнатурой типа</a:t>
            </a:r>
            <a:r>
              <a:rPr lang="ru-RU" altLang="ru-RU" dirty="0" smtClean="0"/>
              <a:t>:</a:t>
            </a:r>
          </a:p>
        </p:txBody>
      </p:sp>
      <p:sp>
        <p:nvSpPr>
          <p:cNvPr id="3" name="Text Box 8"/>
          <p:cNvSpPr txBox="1">
            <a:spLocks noChangeArrowheads="1"/>
          </p:cNvSpPr>
          <p:nvPr/>
        </p:nvSpPr>
        <p:spPr bwMode="auto">
          <a:xfrm>
            <a:off x="647700" y="4371975"/>
            <a:ext cx="7993063" cy="366712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ru-RU" b="1" i="1" dirty="0" err="1">
                <a:latin typeface="Arial" charset="0"/>
              </a:rPr>
              <a:t>TypeMap</a:t>
            </a:r>
            <a:r>
              <a:rPr lang="en-US" altLang="ru-RU" b="1" i="1" dirty="0">
                <a:latin typeface="Arial" charset="0"/>
              </a:rPr>
              <a:t> </a:t>
            </a:r>
            <a:r>
              <a:rPr lang="ru-RU" altLang="ru-RU" dirty="0">
                <a:latin typeface="Arial" charset="0"/>
              </a:rPr>
              <a:t>= </a:t>
            </a:r>
            <a:r>
              <a:rPr lang="en-US" altLang="ru-RU" dirty="0">
                <a:latin typeface="Arial" charset="0"/>
              </a:rPr>
              <a:t>{(type</a:t>
            </a:r>
            <a:r>
              <a:rPr lang="en-US" altLang="ru-RU" baseline="-25000" dirty="0">
                <a:latin typeface="Arial" charset="0"/>
              </a:rPr>
              <a:t>0</a:t>
            </a:r>
            <a:r>
              <a:rPr lang="en-US" altLang="ru-RU" dirty="0">
                <a:latin typeface="Arial" charset="0"/>
              </a:rPr>
              <a:t>, disp</a:t>
            </a:r>
            <a:r>
              <a:rPr lang="en-US" altLang="ru-RU" baseline="-25000" dirty="0">
                <a:latin typeface="Arial" charset="0"/>
              </a:rPr>
              <a:t>0</a:t>
            </a:r>
            <a:r>
              <a:rPr lang="en-US" altLang="ru-RU" dirty="0">
                <a:latin typeface="Arial" charset="0"/>
              </a:rPr>
              <a:t>), (type</a:t>
            </a:r>
            <a:r>
              <a:rPr lang="en-US" altLang="ru-RU" baseline="-25000" dirty="0">
                <a:latin typeface="Arial" charset="0"/>
              </a:rPr>
              <a:t>1</a:t>
            </a:r>
            <a:r>
              <a:rPr lang="en-US" altLang="ru-RU" dirty="0">
                <a:latin typeface="Arial" charset="0"/>
              </a:rPr>
              <a:t>, disp</a:t>
            </a:r>
            <a:r>
              <a:rPr lang="en-US" altLang="ru-RU" baseline="-25000" dirty="0">
                <a:latin typeface="Arial" charset="0"/>
              </a:rPr>
              <a:t>1</a:t>
            </a:r>
            <a:r>
              <a:rPr lang="en-US" altLang="ru-RU" dirty="0">
                <a:latin typeface="Arial" charset="0"/>
              </a:rPr>
              <a:t>), … , (type</a:t>
            </a:r>
            <a:r>
              <a:rPr lang="en-US" altLang="ru-RU" baseline="-25000" dirty="0">
                <a:latin typeface="Arial" charset="0"/>
              </a:rPr>
              <a:t>n-1</a:t>
            </a:r>
            <a:r>
              <a:rPr lang="en-US" altLang="ru-RU" dirty="0">
                <a:latin typeface="Arial" charset="0"/>
              </a:rPr>
              <a:t>, disp</a:t>
            </a:r>
            <a:r>
              <a:rPr lang="en-US" altLang="ru-RU" baseline="-25000" dirty="0">
                <a:latin typeface="Arial" charset="0"/>
              </a:rPr>
              <a:t>n-1</a:t>
            </a:r>
            <a:r>
              <a:rPr lang="en-US" altLang="ru-RU" dirty="0">
                <a:latin typeface="Arial" charset="0"/>
              </a:rPr>
              <a:t>)}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651504" y="5982495"/>
            <a:ext cx="7288213" cy="366712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ru-RU" b="1" i="1">
                <a:latin typeface="Arial" charset="0"/>
              </a:rPr>
              <a:t>TypeSignature </a:t>
            </a:r>
            <a:r>
              <a:rPr lang="ru-RU" altLang="ru-RU">
                <a:latin typeface="Arial" charset="0"/>
              </a:rPr>
              <a:t>= </a:t>
            </a:r>
            <a:r>
              <a:rPr lang="en-US" altLang="ru-RU">
                <a:latin typeface="Arial" charset="0"/>
              </a:rPr>
              <a:t>{type</a:t>
            </a:r>
            <a:r>
              <a:rPr lang="en-US" altLang="ru-RU" baseline="-25000">
                <a:latin typeface="Arial" charset="0"/>
              </a:rPr>
              <a:t>0</a:t>
            </a:r>
            <a:r>
              <a:rPr lang="en-US" altLang="ru-RU">
                <a:latin typeface="Arial" charset="0"/>
              </a:rPr>
              <a:t>,  type</a:t>
            </a:r>
            <a:r>
              <a:rPr lang="en-US" altLang="ru-RU" baseline="-25000">
                <a:latin typeface="Arial" charset="0"/>
              </a:rPr>
              <a:t>1</a:t>
            </a:r>
            <a:r>
              <a:rPr lang="en-US" altLang="ru-RU">
                <a:latin typeface="Arial" charset="0"/>
              </a:rPr>
              <a:t>, … , type</a:t>
            </a:r>
            <a:r>
              <a:rPr lang="en-US" altLang="ru-RU" baseline="-25000">
                <a:latin typeface="Arial" charset="0"/>
              </a:rPr>
              <a:t>n-1</a:t>
            </a:r>
            <a:r>
              <a:rPr lang="en-US" altLang="ru-RU">
                <a:latin typeface="Arial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6020351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 txBox="1">
            <a:spLocks noChangeArrowheads="1"/>
          </p:cNvSpPr>
          <p:nvPr/>
        </p:nvSpPr>
        <p:spPr>
          <a:xfrm>
            <a:off x="0" y="188641"/>
            <a:ext cx="9561513" cy="5977210"/>
          </a:xfrm>
          <a:prstGeom prst="rect">
            <a:avLst/>
          </a:prstGeom>
          <a:noFill/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sz="2400" b="1" dirty="0" smtClean="0"/>
              <a:t>Пример</a:t>
            </a:r>
            <a:r>
              <a:rPr lang="ru-RU" altLang="ru-RU" dirty="0" smtClean="0"/>
              <a:t>.</a:t>
            </a:r>
            <a:r>
              <a:rPr lang="ru-RU" altLang="ru-RU" sz="2400" dirty="0" smtClean="0"/>
              <a:t> </a:t>
            </a:r>
          </a:p>
          <a:p>
            <a:pPr lvl="1"/>
            <a:r>
              <a:rPr lang="ru-RU" altLang="ru-RU" dirty="0" smtClean="0"/>
              <a:t>Пусть в сообщение должны входить значения переменных:</a:t>
            </a:r>
            <a:r>
              <a:rPr lang="ru-RU" altLang="ru-RU" sz="2000" dirty="0" smtClean="0"/>
              <a:t> </a:t>
            </a:r>
          </a:p>
          <a:p>
            <a:pPr lvl="1"/>
            <a:endParaRPr lang="ru-RU" altLang="ru-RU" sz="2000" dirty="0" smtClean="0"/>
          </a:p>
          <a:p>
            <a:pPr lvl="1"/>
            <a:endParaRPr lang="ru-RU" altLang="ru-RU" sz="2000" dirty="0" smtClean="0"/>
          </a:p>
          <a:p>
            <a:pPr lvl="1"/>
            <a:endParaRPr lang="ru-RU" altLang="ru-RU" sz="2000" dirty="0" smtClean="0"/>
          </a:p>
          <a:p>
            <a:pPr lvl="1"/>
            <a:r>
              <a:rPr lang="ru-RU" altLang="ru-RU" dirty="0" smtClean="0"/>
              <a:t>Тогда производный тип для описания таких данных должен иметь карту типа следующего вида:</a:t>
            </a:r>
            <a:endParaRPr lang="en-US" altLang="ru-RU" sz="2000" dirty="0" smtClean="0"/>
          </a:p>
          <a:p>
            <a:pPr lvl="1"/>
            <a:endParaRPr lang="en-US" altLang="ru-RU" sz="2000" dirty="0" smtClean="0"/>
          </a:p>
        </p:txBody>
      </p:sp>
      <p:sp>
        <p:nvSpPr>
          <p:cNvPr id="3" name="Text Box 8"/>
          <p:cNvSpPr txBox="1">
            <a:spLocks noChangeArrowheads="1"/>
          </p:cNvSpPr>
          <p:nvPr/>
        </p:nvSpPr>
        <p:spPr bwMode="auto">
          <a:xfrm>
            <a:off x="395536" y="1772816"/>
            <a:ext cx="7288212" cy="91598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ru-RU" dirty="0">
                <a:latin typeface="Courier New" pitchFamily="49" charset="0"/>
              </a:rPr>
              <a:t>double a; </a:t>
            </a:r>
            <a:r>
              <a:rPr lang="en-US" altLang="ru-RU" dirty="0" smtClean="0">
                <a:latin typeface="Courier New" pitchFamily="49" charset="0"/>
              </a:rPr>
              <a:t>/* </a:t>
            </a:r>
            <a:r>
              <a:rPr lang="en-US" altLang="ru-RU" dirty="0" err="1" smtClean="0">
                <a:latin typeface="Courier New" pitchFamily="49" charset="0"/>
              </a:rPr>
              <a:t>адрес</a:t>
            </a:r>
            <a:r>
              <a:rPr lang="en-US" altLang="ru-RU" dirty="0" smtClean="0">
                <a:latin typeface="Courier New" pitchFamily="49" charset="0"/>
              </a:rPr>
              <a:t> 24 */</a:t>
            </a:r>
          </a:p>
          <a:p>
            <a:pPr eaLnBrk="1" hangingPunct="1"/>
            <a:r>
              <a:rPr lang="en-US" altLang="ru-RU" dirty="0" smtClean="0">
                <a:latin typeface="Courier New" pitchFamily="49" charset="0"/>
              </a:rPr>
              <a:t>double b; /* </a:t>
            </a:r>
            <a:r>
              <a:rPr lang="en-US" altLang="ru-RU" dirty="0" err="1" smtClean="0">
                <a:latin typeface="Courier New" pitchFamily="49" charset="0"/>
              </a:rPr>
              <a:t>адрес</a:t>
            </a:r>
            <a:r>
              <a:rPr lang="en-US" altLang="ru-RU" dirty="0" smtClean="0">
                <a:latin typeface="Courier New" pitchFamily="49" charset="0"/>
              </a:rPr>
              <a:t> 40 */</a:t>
            </a:r>
          </a:p>
          <a:p>
            <a:pPr eaLnBrk="1" hangingPunct="1"/>
            <a:r>
              <a:rPr lang="en-US" altLang="ru-RU" dirty="0" err="1" smtClean="0">
                <a:latin typeface="Courier New" pitchFamily="49" charset="0"/>
              </a:rPr>
              <a:t>int</a:t>
            </a:r>
            <a:r>
              <a:rPr lang="ru-RU" altLang="ru-RU" dirty="0" smtClean="0">
                <a:latin typeface="Courier New" pitchFamily="49" charset="0"/>
              </a:rPr>
              <a:t>    </a:t>
            </a:r>
            <a:r>
              <a:rPr lang="en-US" altLang="ru-RU" dirty="0" smtClean="0">
                <a:latin typeface="Courier New" pitchFamily="49" charset="0"/>
              </a:rPr>
              <a:t>n</a:t>
            </a:r>
            <a:r>
              <a:rPr lang="ru-RU" altLang="ru-RU" dirty="0" smtClean="0">
                <a:latin typeface="Courier New" pitchFamily="49" charset="0"/>
              </a:rPr>
              <a:t>; /* адрес 48 */</a:t>
            </a:r>
            <a:endParaRPr lang="en-US" altLang="ru-RU" dirty="0">
              <a:latin typeface="Courier New" pitchFamily="49" charset="0"/>
            </a:endParaRP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430141" y="3913187"/>
            <a:ext cx="7288213" cy="1190625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ru-RU" dirty="0">
                <a:latin typeface="Courier New" pitchFamily="49" charset="0"/>
              </a:rPr>
              <a:t>{(MPI_DOUBLE,0),</a:t>
            </a:r>
          </a:p>
          <a:p>
            <a:pPr eaLnBrk="1" hangingPunct="1"/>
            <a:r>
              <a:rPr lang="en-US" altLang="ru-RU" dirty="0">
                <a:latin typeface="Courier New" pitchFamily="49" charset="0"/>
              </a:rPr>
              <a:t> (MPI_DOUBLE,16),</a:t>
            </a:r>
          </a:p>
          <a:p>
            <a:pPr eaLnBrk="1" hangingPunct="1"/>
            <a:r>
              <a:rPr lang="en-US" altLang="ru-RU" dirty="0">
                <a:latin typeface="Courier New" pitchFamily="49" charset="0"/>
              </a:rPr>
              <a:t> (MPI_INT,24)</a:t>
            </a:r>
            <a:endParaRPr lang="ru-RU" altLang="ru-RU" dirty="0">
              <a:latin typeface="Courier New" pitchFamily="49" charset="0"/>
            </a:endParaRP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}</a:t>
            </a:r>
            <a:endParaRPr lang="en-US" altLang="ru-RU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3998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 txBox="1">
            <a:spLocks noChangeArrowheads="1"/>
          </p:cNvSpPr>
          <p:nvPr/>
        </p:nvSpPr>
        <p:spPr>
          <a:xfrm>
            <a:off x="1" y="188640"/>
            <a:ext cx="9036496" cy="6408711"/>
          </a:xfrm>
          <a:prstGeom prst="rect">
            <a:avLst/>
          </a:prstGeom>
          <a:noFill/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sz="2400" dirty="0" smtClean="0"/>
              <a:t>Для производных типов данных в </a:t>
            </a:r>
            <a:r>
              <a:rPr lang="en-US" altLang="ru-RU" sz="2400" dirty="0" smtClean="0"/>
              <a:t>MPI </a:t>
            </a:r>
            <a:r>
              <a:rPr lang="ru-RU" altLang="ru-RU" sz="2400" dirty="0" smtClean="0"/>
              <a:t>используется следующих ряд новых понятий: </a:t>
            </a:r>
          </a:p>
          <a:p>
            <a:pPr lvl="1"/>
            <a:r>
              <a:rPr lang="ru-RU" altLang="ru-RU" sz="2400" i="1" dirty="0" smtClean="0"/>
              <a:t>нижняя граница </a:t>
            </a:r>
            <a:r>
              <a:rPr lang="ru-RU" altLang="ru-RU" sz="2400" dirty="0" smtClean="0"/>
              <a:t>типа: </a:t>
            </a:r>
          </a:p>
          <a:p>
            <a:pPr lvl="1"/>
            <a:endParaRPr lang="ru-RU" altLang="ru-RU" sz="2400" dirty="0" smtClean="0"/>
          </a:p>
          <a:p>
            <a:pPr lvl="1">
              <a:spcBef>
                <a:spcPct val="50000"/>
              </a:spcBef>
            </a:pPr>
            <a:r>
              <a:rPr lang="ru-RU" altLang="ru-RU" sz="2400" i="1" dirty="0" smtClean="0"/>
              <a:t>верхняя граница</a:t>
            </a:r>
            <a:r>
              <a:rPr lang="ru-RU" altLang="ru-RU" sz="2400" dirty="0" smtClean="0"/>
              <a:t> типа:</a:t>
            </a:r>
          </a:p>
          <a:p>
            <a:pPr lvl="1">
              <a:spcBef>
                <a:spcPct val="50000"/>
              </a:spcBef>
            </a:pPr>
            <a:endParaRPr lang="ru-RU" altLang="ru-RU" sz="2400" dirty="0" smtClean="0"/>
          </a:p>
          <a:p>
            <a:pPr lvl="1">
              <a:spcBef>
                <a:spcPct val="50000"/>
              </a:spcBef>
            </a:pPr>
            <a:r>
              <a:rPr lang="ru-RU" altLang="ru-RU" sz="2400" i="1" dirty="0" smtClean="0"/>
              <a:t>протяженность</a:t>
            </a:r>
            <a:r>
              <a:rPr lang="ru-RU" altLang="ru-RU" sz="2400" dirty="0" smtClean="0"/>
              <a:t> типа (размер памяти в байтах, который нужно отводить для одного элемента производного типа):</a:t>
            </a:r>
          </a:p>
          <a:p>
            <a:pPr lvl="1">
              <a:spcBef>
                <a:spcPct val="50000"/>
              </a:spcBef>
            </a:pPr>
            <a:endParaRPr lang="ru-RU" altLang="ru-RU" sz="2400" dirty="0" smtClean="0"/>
          </a:p>
          <a:p>
            <a:pPr lvl="1">
              <a:spcBef>
                <a:spcPct val="50000"/>
              </a:spcBef>
            </a:pPr>
            <a:r>
              <a:rPr lang="ru-RU" altLang="ru-RU" sz="2400" i="1" dirty="0" smtClean="0"/>
              <a:t>размер</a:t>
            </a:r>
            <a:r>
              <a:rPr lang="ru-RU" altLang="ru-RU" sz="2400" dirty="0" smtClean="0"/>
              <a:t> типа данных - это число байтов, которые занимают данные.</a:t>
            </a:r>
          </a:p>
          <a:p>
            <a:pPr lvl="1">
              <a:spcBef>
                <a:spcPct val="50000"/>
              </a:spcBef>
              <a:buFontTx/>
              <a:buNone/>
            </a:pPr>
            <a:r>
              <a:rPr lang="ru-RU" altLang="ru-RU" sz="2400" dirty="0" smtClean="0"/>
              <a:t> Различие в значениях протяженности и размера состоит в величине округления для выравнивания адресов. </a:t>
            </a:r>
            <a:endParaRPr lang="en-US" altLang="ru-RU" sz="2400" dirty="0" smtClean="0"/>
          </a:p>
        </p:txBody>
      </p:sp>
      <p:graphicFrame>
        <p:nvGraphicFramePr>
          <p:cNvPr id="3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9840714"/>
              </p:ext>
            </p:extLst>
          </p:nvPr>
        </p:nvGraphicFramePr>
        <p:xfrm>
          <a:off x="777168" y="1484784"/>
          <a:ext cx="3673475" cy="50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03" name="Формула" r:id="rId3" imgW="1803240" imgH="241200" progId="Equation.3">
                  <p:embed/>
                </p:oleObj>
              </mc:Choice>
              <mc:Fallback>
                <p:oleObj name="Формула" r:id="rId3" imgW="180324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168" y="1484784"/>
                        <a:ext cx="3673475" cy="501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9319253"/>
              </p:ext>
            </p:extLst>
          </p:nvPr>
        </p:nvGraphicFramePr>
        <p:xfrm>
          <a:off x="827584" y="2564904"/>
          <a:ext cx="6183313" cy="50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04" name="Формула" r:id="rId5" imgW="3035160" imgH="241200" progId="Equation.3">
                  <p:embed/>
                </p:oleObj>
              </mc:Choice>
              <mc:Fallback>
                <p:oleObj name="Формула" r:id="rId5" imgW="303516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2564904"/>
                        <a:ext cx="6183313" cy="501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4092116"/>
              </p:ext>
            </p:extLst>
          </p:nvPr>
        </p:nvGraphicFramePr>
        <p:xfrm>
          <a:off x="827584" y="4005064"/>
          <a:ext cx="6545263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05" name="Формула" r:id="rId7" imgW="3213000" imgH="203040" progId="Equation.3">
                  <p:embed/>
                </p:oleObj>
              </mc:Choice>
              <mc:Fallback>
                <p:oleObj name="Формула" r:id="rId7" imgW="32130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4005064"/>
                        <a:ext cx="6545263" cy="422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877587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 txBox="1">
            <a:spLocks noChangeArrowheads="1"/>
          </p:cNvSpPr>
          <p:nvPr/>
        </p:nvSpPr>
        <p:spPr>
          <a:xfrm>
            <a:off x="10166" y="290512"/>
            <a:ext cx="9066213" cy="4968875"/>
          </a:xfrm>
          <a:prstGeom prst="rect">
            <a:avLst/>
          </a:prstGeom>
          <a:noFill/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sz="2400" dirty="0" smtClean="0"/>
              <a:t>Для получения значения протяженности и размера типа в </a:t>
            </a:r>
            <a:r>
              <a:rPr lang="en-US" altLang="ru-RU" sz="2400" dirty="0" smtClean="0"/>
              <a:t>MPI</a:t>
            </a:r>
            <a:r>
              <a:rPr lang="ru-RU" altLang="ru-RU" sz="2400" dirty="0" smtClean="0"/>
              <a:t> предусмотрены функции:</a:t>
            </a:r>
          </a:p>
          <a:p>
            <a:endParaRPr lang="ru-RU" altLang="ru-RU" sz="2400" dirty="0" smtClean="0"/>
          </a:p>
          <a:p>
            <a:endParaRPr lang="ru-RU" altLang="ru-RU" sz="2400" dirty="0" smtClean="0"/>
          </a:p>
          <a:p>
            <a:r>
              <a:rPr lang="ru-RU" altLang="ru-RU" sz="2400" dirty="0" smtClean="0"/>
              <a:t>Определение нижней и верхней границ типа может быть выполнено при помощи функций:</a:t>
            </a:r>
          </a:p>
          <a:p>
            <a:endParaRPr lang="ru-RU" altLang="ru-RU" sz="2400" dirty="0" smtClean="0"/>
          </a:p>
          <a:p>
            <a:endParaRPr lang="ru-RU" altLang="ru-RU" sz="2400" dirty="0" smtClean="0"/>
          </a:p>
          <a:p>
            <a:r>
              <a:rPr lang="ru-RU" altLang="ru-RU" sz="2400" dirty="0" smtClean="0"/>
              <a:t>Важной и необходимой при конструировании производных типов является функция получения адреса переменной:</a:t>
            </a:r>
            <a:endParaRPr lang="en-US" altLang="ru-RU" sz="2400" dirty="0" smtClean="0"/>
          </a:p>
        </p:txBody>
      </p:sp>
      <p:sp>
        <p:nvSpPr>
          <p:cNvPr id="3" name="Text Box 12"/>
          <p:cNvSpPr txBox="1">
            <a:spLocks noChangeArrowheads="1"/>
          </p:cNvSpPr>
          <p:nvPr/>
        </p:nvSpPr>
        <p:spPr bwMode="auto">
          <a:xfrm>
            <a:off x="435616" y="1227137"/>
            <a:ext cx="8569325" cy="64135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b="1" dirty="0" err="1">
                <a:latin typeface="Courier New" pitchFamily="49" charset="0"/>
              </a:rPr>
              <a:t>MPI_Type_extent</a:t>
            </a:r>
            <a:r>
              <a:rPr lang="en-US" altLang="ru-RU" b="1" dirty="0">
                <a:latin typeface="Courier New" pitchFamily="49" charset="0"/>
              </a:rPr>
              <a:t> </a:t>
            </a:r>
            <a:r>
              <a:rPr lang="en-US" altLang="ru-RU" dirty="0">
                <a:latin typeface="Courier New" pitchFamily="49" charset="0"/>
              </a:rPr>
              <a:t>( </a:t>
            </a:r>
            <a:r>
              <a:rPr lang="en-US" altLang="ru-RU" dirty="0" err="1">
                <a:latin typeface="Courier New" pitchFamily="49" charset="0"/>
              </a:rPr>
              <a:t>MPI_Datatype</a:t>
            </a:r>
            <a:r>
              <a:rPr lang="en-US" altLang="ru-RU" dirty="0">
                <a:latin typeface="Courier New" pitchFamily="49" charset="0"/>
              </a:rPr>
              <a:t> type, </a:t>
            </a:r>
            <a:r>
              <a:rPr lang="en-US" altLang="ru-RU" dirty="0" err="1">
                <a:latin typeface="Courier New" pitchFamily="49" charset="0"/>
              </a:rPr>
              <a:t>MPI_Aint</a:t>
            </a:r>
            <a:r>
              <a:rPr lang="en-US" altLang="ru-RU" dirty="0">
                <a:latin typeface="Courier New" pitchFamily="49" charset="0"/>
              </a:rPr>
              <a:t> *extent );</a:t>
            </a:r>
          </a:p>
          <a:p>
            <a:pPr eaLnBrk="1" hangingPunct="1"/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b="1" dirty="0" err="1">
                <a:latin typeface="Courier New" pitchFamily="49" charset="0"/>
              </a:rPr>
              <a:t>MPI_Type_size</a:t>
            </a:r>
            <a:r>
              <a:rPr lang="en-US" altLang="ru-RU" b="1" dirty="0">
                <a:latin typeface="Courier New" pitchFamily="49" charset="0"/>
              </a:rPr>
              <a:t>   </a:t>
            </a:r>
            <a:r>
              <a:rPr lang="en-US" altLang="ru-RU" dirty="0">
                <a:latin typeface="Courier New" pitchFamily="49" charset="0"/>
              </a:rPr>
              <a:t>( </a:t>
            </a:r>
            <a:r>
              <a:rPr lang="en-US" altLang="ru-RU" dirty="0" err="1">
                <a:latin typeface="Courier New" pitchFamily="49" charset="0"/>
              </a:rPr>
              <a:t>MPI_Datatype</a:t>
            </a:r>
            <a:r>
              <a:rPr lang="en-US" altLang="ru-RU" dirty="0">
                <a:latin typeface="Courier New" pitchFamily="49" charset="0"/>
              </a:rPr>
              <a:t> type, </a:t>
            </a:r>
            <a:r>
              <a:rPr lang="en-US" altLang="ru-RU" dirty="0" err="1">
                <a:latin typeface="Courier New" pitchFamily="49" charset="0"/>
              </a:rPr>
              <a:t>MPI_Aint</a:t>
            </a:r>
            <a:r>
              <a:rPr lang="en-US" altLang="ru-RU" dirty="0">
                <a:latin typeface="Courier New" pitchFamily="49" charset="0"/>
              </a:rPr>
              <a:t> *size );</a:t>
            </a:r>
            <a:r>
              <a:rPr lang="ru-RU" altLang="ru-RU" dirty="0">
                <a:latin typeface="Courier New" pitchFamily="49" charset="0"/>
              </a:rPr>
              <a:t> </a:t>
            </a:r>
            <a:endParaRPr lang="en-US" altLang="ru-RU" dirty="0">
              <a:latin typeface="Courier New" pitchFamily="49" charset="0"/>
            </a:endParaRPr>
          </a:p>
        </p:txBody>
      </p:sp>
      <p:sp>
        <p:nvSpPr>
          <p:cNvPr id="4" name="Text Box 13"/>
          <p:cNvSpPr txBox="1">
            <a:spLocks noChangeArrowheads="1"/>
          </p:cNvSpPr>
          <p:nvPr/>
        </p:nvSpPr>
        <p:spPr bwMode="auto">
          <a:xfrm>
            <a:off x="435616" y="2882900"/>
            <a:ext cx="8569325" cy="64135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ru-RU">
                <a:latin typeface="Courier New" pitchFamily="49" charset="0"/>
              </a:rPr>
              <a:t>int </a:t>
            </a:r>
            <a:r>
              <a:rPr lang="en-US" altLang="ru-RU" b="1">
                <a:latin typeface="Courier New" pitchFamily="49" charset="0"/>
              </a:rPr>
              <a:t>MPI_Type_lb</a:t>
            </a:r>
            <a:r>
              <a:rPr lang="en-US" altLang="ru-RU">
                <a:latin typeface="Courier New" pitchFamily="49" charset="0"/>
              </a:rPr>
              <a:t> ( MPI_Datatype type, MPI_Aint *disp );</a:t>
            </a:r>
          </a:p>
          <a:p>
            <a:pPr eaLnBrk="1" hangingPunct="1"/>
            <a:r>
              <a:rPr lang="en-US" altLang="ru-RU">
                <a:latin typeface="Courier New" pitchFamily="49" charset="0"/>
              </a:rPr>
              <a:t>int </a:t>
            </a:r>
            <a:r>
              <a:rPr lang="en-US" altLang="ru-RU" b="1">
                <a:latin typeface="Courier New" pitchFamily="49" charset="0"/>
              </a:rPr>
              <a:t>MPI_Type_ub </a:t>
            </a:r>
            <a:r>
              <a:rPr lang="en-US" altLang="ru-RU">
                <a:latin typeface="Courier New" pitchFamily="49" charset="0"/>
              </a:rPr>
              <a:t>( MPI_Datatype type, MPI_Aint *disp );</a:t>
            </a:r>
            <a:r>
              <a:rPr lang="ru-RU" altLang="ru-RU"/>
              <a:t> </a:t>
            </a:r>
            <a:endParaRPr lang="en-US" altLang="ru-RU"/>
          </a:p>
        </p:txBody>
      </p:sp>
      <p:sp>
        <p:nvSpPr>
          <p:cNvPr id="5" name="Text Box 15"/>
          <p:cNvSpPr txBox="1">
            <a:spLocks noChangeArrowheads="1"/>
          </p:cNvSpPr>
          <p:nvPr/>
        </p:nvSpPr>
        <p:spPr bwMode="auto">
          <a:xfrm>
            <a:off x="435616" y="4545012"/>
            <a:ext cx="8569325" cy="366713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ru-RU">
                <a:latin typeface="Courier New" pitchFamily="49" charset="0"/>
              </a:rPr>
              <a:t>int </a:t>
            </a:r>
            <a:r>
              <a:rPr lang="en-US" altLang="ru-RU" b="1">
                <a:latin typeface="Courier New" pitchFamily="49" charset="0"/>
              </a:rPr>
              <a:t>MPI_Address </a:t>
            </a:r>
            <a:r>
              <a:rPr lang="en-US" altLang="ru-RU">
                <a:latin typeface="Courier New" pitchFamily="49" charset="0"/>
              </a:rPr>
              <a:t>( void *location, MPI_Aint *address );</a:t>
            </a:r>
            <a:r>
              <a:rPr lang="ru-RU" altLang="ru-RU"/>
              <a:t> </a:t>
            </a:r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2655462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 txBox="1">
            <a:spLocks noChangeArrowheads="1"/>
          </p:cNvSpPr>
          <p:nvPr/>
        </p:nvSpPr>
        <p:spPr>
          <a:xfrm>
            <a:off x="0" y="260648"/>
            <a:ext cx="9144000" cy="6480720"/>
          </a:xfrm>
          <a:prstGeom prst="rect">
            <a:avLst/>
          </a:prstGeom>
          <a:noFill/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sz="2400" dirty="0" smtClean="0"/>
              <a:t>Способы конструирования производных типов данных:</a:t>
            </a:r>
          </a:p>
          <a:p>
            <a:pPr lvl="1"/>
            <a:r>
              <a:rPr lang="ru-RU" altLang="ru-RU" sz="2400" b="1" i="1" dirty="0" smtClean="0"/>
              <a:t>Непрерывный </a:t>
            </a:r>
            <a:r>
              <a:rPr lang="ru-RU" altLang="ru-RU" sz="2400" dirty="0" smtClean="0"/>
              <a:t>способ позволяет определить непрерывный набор элементов существующего типа как новый производный тип,</a:t>
            </a:r>
            <a:endParaRPr lang="ru-RU" altLang="ru-RU" sz="2400" b="1" i="1" dirty="0" smtClean="0"/>
          </a:p>
          <a:p>
            <a:pPr lvl="1"/>
            <a:r>
              <a:rPr lang="ru-RU" altLang="ru-RU" sz="2400" b="1" i="1" dirty="0" smtClean="0"/>
              <a:t>Векторный</a:t>
            </a:r>
            <a:r>
              <a:rPr lang="ru-RU" altLang="ru-RU" sz="2400" dirty="0" smtClean="0"/>
              <a:t> способ обеспечивает создание нового производного типа как набора элементов существующего типа, между элементами которого существуют регулярные промежутки по памяти. При этом, размер промежутков задается в числе элементов исходного типа,</a:t>
            </a:r>
            <a:endParaRPr lang="ru-RU" altLang="ru-RU" sz="2400" b="1" i="1" dirty="0" smtClean="0"/>
          </a:p>
          <a:p>
            <a:pPr lvl="1"/>
            <a:r>
              <a:rPr lang="ru-RU" altLang="ru-RU" sz="2400" b="1" i="1" dirty="0" smtClean="0"/>
              <a:t>Индексный</a:t>
            </a:r>
            <a:r>
              <a:rPr lang="ru-RU" altLang="ru-RU" sz="2400" dirty="0" smtClean="0"/>
              <a:t> способ отличается от векторного метода тем, что промежутки между элементами исходного типа могут иметь нерегулярный характер,</a:t>
            </a:r>
            <a:endParaRPr lang="ru-RU" altLang="ru-RU" sz="2400" b="1" i="1" dirty="0" smtClean="0"/>
          </a:p>
          <a:p>
            <a:pPr lvl="1"/>
            <a:r>
              <a:rPr lang="ru-RU" altLang="ru-RU" sz="2400" b="1" i="1" dirty="0" smtClean="0"/>
              <a:t>Структурный</a:t>
            </a:r>
            <a:r>
              <a:rPr lang="ru-RU" altLang="ru-RU" sz="2400" dirty="0" smtClean="0"/>
              <a:t> способ обеспечивает самое общее описание производного типа через явное указание карты создаваемого типа данных.</a:t>
            </a:r>
            <a:endParaRPr lang="en-US" altLang="ru-RU" sz="2400" dirty="0" smtClean="0"/>
          </a:p>
        </p:txBody>
      </p:sp>
    </p:spTree>
    <p:extLst>
      <p:ext uri="{BB962C8B-B14F-4D97-AF65-F5344CB8AC3E}">
        <p14:creationId xmlns:p14="http://schemas.microsoft.com/office/powerpoint/2010/main" val="33299342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 txBox="1">
            <a:spLocks noChangeArrowheads="1"/>
          </p:cNvSpPr>
          <p:nvPr/>
        </p:nvSpPr>
        <p:spPr>
          <a:xfrm>
            <a:off x="1" y="260649"/>
            <a:ext cx="8676456" cy="5905202"/>
          </a:xfrm>
          <a:prstGeom prst="rect">
            <a:avLst/>
          </a:prstGeom>
          <a:noFill/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sz="2800" b="1" dirty="0" smtClean="0"/>
              <a:t>Непрерывный способ конструирования:</a:t>
            </a:r>
          </a:p>
          <a:p>
            <a:endParaRPr lang="ru-RU" altLang="ru-RU" sz="2800" dirty="0" smtClean="0"/>
          </a:p>
          <a:p>
            <a:pPr marL="457200" lvl="1" indent="0">
              <a:buNone/>
            </a:pPr>
            <a:endParaRPr lang="en-US" altLang="ru-RU" dirty="0" smtClean="0"/>
          </a:p>
          <a:p>
            <a:pPr marL="457200" lvl="1" indent="0">
              <a:buNone/>
            </a:pPr>
            <a:r>
              <a:rPr lang="ru-RU" altLang="ru-RU" dirty="0" smtClean="0"/>
              <a:t>Как следует из описания, новый тип </a:t>
            </a:r>
            <a:r>
              <a:rPr lang="en-US" altLang="ru-RU" i="1" dirty="0" err="1" smtClean="0"/>
              <a:t>newtype</a:t>
            </a:r>
            <a:r>
              <a:rPr lang="en-US" altLang="ru-RU" dirty="0" smtClean="0"/>
              <a:t> </a:t>
            </a:r>
            <a:r>
              <a:rPr lang="ru-RU" altLang="ru-RU" dirty="0" smtClean="0"/>
              <a:t>создается как </a:t>
            </a:r>
            <a:r>
              <a:rPr lang="en-US" altLang="ru-RU" i="1" dirty="0" smtClean="0"/>
              <a:t>count</a:t>
            </a:r>
            <a:r>
              <a:rPr lang="en-US" altLang="ru-RU" dirty="0" smtClean="0"/>
              <a:t> </a:t>
            </a:r>
            <a:r>
              <a:rPr lang="ru-RU" altLang="ru-RU" dirty="0" smtClean="0"/>
              <a:t>элементов исходного типа </a:t>
            </a:r>
            <a:r>
              <a:rPr lang="en-US" altLang="ru-RU" i="1" dirty="0" err="1" smtClean="0"/>
              <a:t>oldtype</a:t>
            </a:r>
            <a:r>
              <a:rPr lang="ru-RU" altLang="ru-RU" dirty="0" smtClean="0"/>
              <a:t>. Например, если исходный тип данных имеет карту типа </a:t>
            </a:r>
          </a:p>
          <a:p>
            <a:pPr lvl="1"/>
            <a:endParaRPr lang="ru-RU" altLang="ru-RU" dirty="0" smtClean="0"/>
          </a:p>
          <a:p>
            <a:pPr lvl="1">
              <a:buFontTx/>
              <a:buNone/>
            </a:pPr>
            <a:r>
              <a:rPr lang="ru-RU" altLang="ru-RU" dirty="0" smtClean="0"/>
              <a:t>	то вызов функции </a:t>
            </a:r>
            <a:r>
              <a:rPr lang="en-US" altLang="ru-RU" i="1" dirty="0" smtClean="0"/>
              <a:t>MPI</a:t>
            </a:r>
            <a:r>
              <a:rPr lang="ru-RU" altLang="ru-RU" i="1" dirty="0" smtClean="0"/>
              <a:t>_</a:t>
            </a:r>
            <a:r>
              <a:rPr lang="en-US" altLang="ru-RU" i="1" dirty="0" smtClean="0"/>
              <a:t>Type</a:t>
            </a:r>
            <a:r>
              <a:rPr lang="ru-RU" altLang="ru-RU" i="1" dirty="0" smtClean="0"/>
              <a:t>_</a:t>
            </a:r>
            <a:r>
              <a:rPr lang="en-US" altLang="ru-RU" i="1" dirty="0" smtClean="0"/>
              <a:t>contiguous </a:t>
            </a:r>
            <a:r>
              <a:rPr lang="ru-RU" altLang="ru-RU" dirty="0" smtClean="0"/>
              <a:t>с параметрами </a:t>
            </a:r>
          </a:p>
          <a:p>
            <a:pPr lvl="1">
              <a:buFontTx/>
              <a:buNone/>
            </a:pPr>
            <a:endParaRPr lang="en-US" altLang="ru-RU" dirty="0" smtClean="0"/>
          </a:p>
          <a:p>
            <a:pPr lvl="1">
              <a:buFontTx/>
              <a:buNone/>
            </a:pPr>
            <a:r>
              <a:rPr lang="ru-RU" altLang="ru-RU" dirty="0" smtClean="0"/>
              <a:t>	приведет к созданию типа данных с картой типа:</a:t>
            </a:r>
          </a:p>
        </p:txBody>
      </p:sp>
      <p:sp>
        <p:nvSpPr>
          <p:cNvPr id="3" name="Text Box 9"/>
          <p:cNvSpPr txBox="1">
            <a:spLocks noChangeArrowheads="1"/>
          </p:cNvSpPr>
          <p:nvPr/>
        </p:nvSpPr>
        <p:spPr bwMode="auto">
          <a:xfrm>
            <a:off x="251520" y="980728"/>
            <a:ext cx="8569325" cy="64135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b="1" dirty="0" err="1">
                <a:latin typeface="Courier New" pitchFamily="49" charset="0"/>
              </a:rPr>
              <a:t>MPI_Type_contiguous</a:t>
            </a:r>
            <a:r>
              <a:rPr lang="en-US" altLang="ru-RU" dirty="0">
                <a:latin typeface="Courier New" pitchFamily="49" charset="0"/>
              </a:rPr>
              <a:t>(</a:t>
            </a:r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dirty="0" err="1">
                <a:latin typeface="Courier New" pitchFamily="49" charset="0"/>
              </a:rPr>
              <a:t>count,MPI_Data_type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dirty="0" err="1">
                <a:latin typeface="Courier New" pitchFamily="49" charset="0"/>
              </a:rPr>
              <a:t>oldtype</a:t>
            </a:r>
            <a:r>
              <a:rPr lang="en-US" altLang="ru-RU" dirty="0">
                <a:latin typeface="Courier New" pitchFamily="49" charset="0"/>
              </a:rPr>
              <a:t>,</a:t>
            </a:r>
            <a:r>
              <a:rPr lang="ru-RU" altLang="ru-RU" dirty="0">
                <a:latin typeface="Courier New" pitchFamily="49" charset="0"/>
              </a:rPr>
              <a:t> </a:t>
            </a: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			    </a:t>
            </a:r>
            <a:r>
              <a:rPr lang="en-US" altLang="ru-RU" dirty="0" err="1">
                <a:latin typeface="Courier New" pitchFamily="49" charset="0"/>
              </a:rPr>
              <a:t>MPI_Datatype</a:t>
            </a:r>
            <a:r>
              <a:rPr lang="en-US" altLang="ru-RU" dirty="0">
                <a:latin typeface="Courier New" pitchFamily="49" charset="0"/>
              </a:rPr>
              <a:t> *</a:t>
            </a:r>
            <a:r>
              <a:rPr lang="en-US" altLang="ru-RU" dirty="0" err="1">
                <a:latin typeface="Courier New" pitchFamily="49" charset="0"/>
              </a:rPr>
              <a:t>newtype</a:t>
            </a:r>
            <a:r>
              <a:rPr lang="en-US" altLang="ru-RU" dirty="0">
                <a:latin typeface="Courier New" pitchFamily="49" charset="0"/>
              </a:rPr>
              <a:t>);</a:t>
            </a:r>
            <a:r>
              <a:rPr lang="ru-RU" altLang="ru-RU" dirty="0">
                <a:latin typeface="Courier New" pitchFamily="49" charset="0"/>
              </a:rPr>
              <a:t> </a:t>
            </a:r>
            <a:endParaRPr lang="en-US" altLang="ru-RU" dirty="0">
              <a:latin typeface="Courier New" pitchFamily="49" charset="0"/>
            </a:endParaRPr>
          </a:p>
        </p:txBody>
      </p:sp>
      <p:sp>
        <p:nvSpPr>
          <p:cNvPr id="4" name="Text Box 10"/>
          <p:cNvSpPr txBox="1">
            <a:spLocks noChangeArrowheads="1"/>
          </p:cNvSpPr>
          <p:nvPr/>
        </p:nvSpPr>
        <p:spPr bwMode="auto">
          <a:xfrm>
            <a:off x="251519" y="3725359"/>
            <a:ext cx="8569325" cy="366712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9pPr>
          </a:lstStyle>
          <a:p>
            <a:pPr lvl="1" eaLnBrk="1" hangingPunct="1">
              <a:spcBef>
                <a:spcPct val="20000"/>
              </a:spcBef>
            </a:pPr>
            <a:r>
              <a:rPr lang="ru-RU" altLang="ru-RU" dirty="0">
                <a:latin typeface="Courier New" pitchFamily="49" charset="0"/>
              </a:rPr>
              <a:t>{ (</a:t>
            </a:r>
            <a:r>
              <a:rPr lang="en-US" altLang="ru-RU" dirty="0">
                <a:latin typeface="Courier New" pitchFamily="49" charset="0"/>
              </a:rPr>
              <a:t>MPI</a:t>
            </a:r>
            <a:r>
              <a:rPr lang="ru-RU" altLang="ru-RU" dirty="0">
                <a:latin typeface="Courier New" pitchFamily="49" charset="0"/>
              </a:rPr>
              <a:t>_</a:t>
            </a:r>
            <a:r>
              <a:rPr lang="en-US" altLang="ru-RU" dirty="0">
                <a:latin typeface="Courier New" pitchFamily="49" charset="0"/>
              </a:rPr>
              <a:t>INT</a:t>
            </a:r>
            <a:r>
              <a:rPr lang="ru-RU" altLang="ru-RU" dirty="0">
                <a:latin typeface="Courier New" pitchFamily="49" charset="0"/>
              </a:rPr>
              <a:t>,0),(</a:t>
            </a:r>
            <a:r>
              <a:rPr lang="en-US" altLang="ru-RU" dirty="0">
                <a:latin typeface="Courier New" pitchFamily="49" charset="0"/>
              </a:rPr>
              <a:t>MPI</a:t>
            </a:r>
            <a:r>
              <a:rPr lang="ru-RU" altLang="ru-RU" dirty="0">
                <a:latin typeface="Courier New" pitchFamily="49" charset="0"/>
              </a:rPr>
              <a:t>_</a:t>
            </a:r>
            <a:r>
              <a:rPr lang="en-US" altLang="ru-RU" dirty="0">
                <a:latin typeface="Courier New" pitchFamily="49" charset="0"/>
              </a:rPr>
              <a:t>DOUBLE</a:t>
            </a:r>
            <a:r>
              <a:rPr lang="ru-RU" altLang="ru-RU" dirty="0">
                <a:latin typeface="Courier New" pitchFamily="49" charset="0"/>
              </a:rPr>
              <a:t>,8) },</a:t>
            </a:r>
            <a:r>
              <a:rPr lang="ru-RU" altLang="ru-RU" dirty="0"/>
              <a:t> </a:t>
            </a:r>
            <a:endParaRPr lang="en-US" altLang="ru-RU" dirty="0">
              <a:latin typeface="Courier New" pitchFamily="49" charset="0"/>
            </a:endParaRPr>
          </a:p>
        </p:txBody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323528" y="5157192"/>
            <a:ext cx="8569325" cy="366712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ru-RU" dirty="0" err="1">
                <a:latin typeface="Courier New" pitchFamily="49" charset="0"/>
              </a:rPr>
              <a:t>MPI_Type_contiguous</a:t>
            </a:r>
            <a:r>
              <a:rPr lang="en-US" altLang="ru-RU" dirty="0">
                <a:latin typeface="Courier New" pitchFamily="49" charset="0"/>
              </a:rPr>
              <a:t> (2, </a:t>
            </a:r>
            <a:r>
              <a:rPr lang="en-US" altLang="ru-RU" dirty="0" err="1">
                <a:latin typeface="Courier New" pitchFamily="49" charset="0"/>
              </a:rPr>
              <a:t>oldtype</a:t>
            </a:r>
            <a:r>
              <a:rPr lang="en-US" altLang="ru-RU" dirty="0">
                <a:latin typeface="Courier New" pitchFamily="49" charset="0"/>
              </a:rPr>
              <a:t>, &amp;</a:t>
            </a:r>
            <a:r>
              <a:rPr lang="en-US" altLang="ru-RU" dirty="0" err="1">
                <a:latin typeface="Courier New" pitchFamily="49" charset="0"/>
              </a:rPr>
              <a:t>newtype</a:t>
            </a:r>
            <a:r>
              <a:rPr lang="en-US" altLang="ru-RU" dirty="0">
                <a:latin typeface="Courier New" pitchFamily="49" charset="0"/>
              </a:rPr>
              <a:t>);</a:t>
            </a:r>
            <a:endParaRPr lang="ru-RU" altLang="ru-RU" dirty="0">
              <a:latin typeface="Courier New" pitchFamily="49" charset="0"/>
            </a:endParaRPr>
          </a:p>
        </p:txBody>
      </p:sp>
      <p:sp>
        <p:nvSpPr>
          <p:cNvPr id="6" name="Text Box 12"/>
          <p:cNvSpPr txBox="1">
            <a:spLocks noChangeArrowheads="1"/>
          </p:cNvSpPr>
          <p:nvPr/>
        </p:nvSpPr>
        <p:spPr bwMode="auto">
          <a:xfrm>
            <a:off x="346123" y="6309320"/>
            <a:ext cx="8569325" cy="366712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ru-RU" dirty="0">
                <a:latin typeface="Arial" charset="0"/>
              </a:rPr>
              <a:t>{ (MPI_INT,0),(MPI_DOUBLE,8),(MPI_INT,16),(MPI_DOUBLE,24) }.</a:t>
            </a:r>
            <a:endParaRPr lang="ru-RU" altLang="ru-RU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91286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 txBox="1">
            <a:spLocks noChangeArrowheads="1"/>
          </p:cNvSpPr>
          <p:nvPr/>
        </p:nvSpPr>
        <p:spPr>
          <a:xfrm>
            <a:off x="77787" y="476672"/>
            <a:ext cx="9066213" cy="1511300"/>
          </a:xfrm>
          <a:prstGeom prst="rect">
            <a:avLst/>
          </a:prstGeom>
          <a:noFill/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sz="2400" b="1" dirty="0" smtClean="0"/>
              <a:t>Векторный способ конструирования…</a:t>
            </a:r>
          </a:p>
          <a:p>
            <a:pPr lvl="1"/>
            <a:r>
              <a:rPr lang="ru-RU" altLang="ru-RU" sz="1800" dirty="0" smtClean="0"/>
              <a:t>при векторном способе новый производный тип создается как набор блоков из элементов исходного типа, при этом между блоками могут иметься регулярные промежутки по памяти.</a:t>
            </a:r>
          </a:p>
        </p:txBody>
      </p:sp>
      <p:sp>
        <p:nvSpPr>
          <p:cNvPr id="3" name="Text Box 9"/>
          <p:cNvSpPr txBox="1">
            <a:spLocks noChangeArrowheads="1"/>
          </p:cNvSpPr>
          <p:nvPr/>
        </p:nvSpPr>
        <p:spPr bwMode="auto">
          <a:xfrm>
            <a:off x="179512" y="1996054"/>
            <a:ext cx="9074150" cy="2563813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b="1" dirty="0" err="1">
                <a:latin typeface="Courier New" pitchFamily="49" charset="0"/>
              </a:rPr>
              <a:t>MPI_Type_vector</a:t>
            </a:r>
            <a:r>
              <a:rPr lang="en-US" altLang="ru-RU" b="1" dirty="0">
                <a:latin typeface="Courier New" pitchFamily="49" charset="0"/>
              </a:rPr>
              <a:t> </a:t>
            </a:r>
            <a:r>
              <a:rPr lang="en-US" altLang="ru-RU" dirty="0">
                <a:latin typeface="Courier New" pitchFamily="49" charset="0"/>
              </a:rPr>
              <a:t>( </a:t>
            </a:r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count, </a:t>
            </a:r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dirty="0" err="1">
                <a:latin typeface="Courier New" pitchFamily="49" charset="0"/>
              </a:rPr>
              <a:t>blocklen</a:t>
            </a:r>
            <a:r>
              <a:rPr lang="en-US" altLang="ru-RU" dirty="0">
                <a:latin typeface="Courier New" pitchFamily="49" charset="0"/>
              </a:rPr>
              <a:t>, </a:t>
            </a:r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stride, </a:t>
            </a:r>
          </a:p>
          <a:p>
            <a:pPr eaLnBrk="1" hangingPunct="1"/>
            <a:r>
              <a:rPr lang="en-US" altLang="ru-RU" dirty="0">
                <a:latin typeface="Courier New" pitchFamily="49" charset="0"/>
              </a:rPr>
              <a:t>  </a:t>
            </a:r>
            <a:r>
              <a:rPr lang="en-US" altLang="ru-RU" dirty="0" err="1">
                <a:latin typeface="Courier New" pitchFamily="49" charset="0"/>
              </a:rPr>
              <a:t>MPI_Data_type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dirty="0" err="1">
                <a:latin typeface="Courier New" pitchFamily="49" charset="0"/>
              </a:rPr>
              <a:t>oldtype</a:t>
            </a:r>
            <a:r>
              <a:rPr lang="en-US" altLang="ru-RU" dirty="0">
                <a:latin typeface="Courier New" pitchFamily="49" charset="0"/>
              </a:rPr>
              <a:t>, </a:t>
            </a:r>
            <a:r>
              <a:rPr lang="en-US" altLang="ru-RU" dirty="0" err="1">
                <a:latin typeface="Courier New" pitchFamily="49" charset="0"/>
              </a:rPr>
              <a:t>MPI_Datatype</a:t>
            </a:r>
            <a:r>
              <a:rPr lang="en-US" altLang="ru-RU" dirty="0">
                <a:latin typeface="Courier New" pitchFamily="49" charset="0"/>
              </a:rPr>
              <a:t> *</a:t>
            </a:r>
            <a:r>
              <a:rPr lang="en-US" altLang="ru-RU" dirty="0" err="1">
                <a:latin typeface="Courier New" pitchFamily="49" charset="0"/>
              </a:rPr>
              <a:t>newtype</a:t>
            </a:r>
            <a:r>
              <a:rPr lang="en-US" altLang="ru-RU" dirty="0">
                <a:latin typeface="Courier New" pitchFamily="49" charset="0"/>
              </a:rPr>
              <a:t> ),</a:t>
            </a:r>
            <a:r>
              <a:rPr lang="ru-RU" altLang="ru-RU" dirty="0">
                <a:latin typeface="Courier New" pitchFamily="49" charset="0"/>
              </a:rPr>
              <a:t> </a:t>
            </a: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где</a:t>
            </a: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- </a:t>
            </a:r>
            <a:r>
              <a:rPr lang="en-US" altLang="ru-RU" b="1" dirty="0">
                <a:latin typeface="Courier New" pitchFamily="49" charset="0"/>
              </a:rPr>
              <a:t>count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ru-RU" altLang="ru-RU" dirty="0">
                <a:latin typeface="Courier New" pitchFamily="49" charset="0"/>
              </a:rPr>
              <a:t>   – количество блоков,</a:t>
            </a: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- </a:t>
            </a:r>
            <a:r>
              <a:rPr lang="en-US" altLang="ru-RU" b="1" dirty="0" err="1">
                <a:latin typeface="Courier New" pitchFamily="49" charset="0"/>
              </a:rPr>
              <a:t>blocklen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ru-RU" altLang="ru-RU" dirty="0">
                <a:latin typeface="Courier New" pitchFamily="49" charset="0"/>
              </a:rPr>
              <a:t>– размер каждого блока,</a:t>
            </a: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- </a:t>
            </a:r>
            <a:r>
              <a:rPr lang="en-US" altLang="ru-RU" b="1" dirty="0">
                <a:latin typeface="Courier New" pitchFamily="49" charset="0"/>
              </a:rPr>
              <a:t>stride</a:t>
            </a:r>
            <a:r>
              <a:rPr lang="ru-RU" altLang="ru-RU" b="1" dirty="0">
                <a:latin typeface="Courier New" pitchFamily="49" charset="0"/>
              </a:rPr>
              <a:t>  </a:t>
            </a:r>
            <a:r>
              <a:rPr lang="ru-RU" altLang="ru-RU" dirty="0">
                <a:latin typeface="Courier New" pitchFamily="49" charset="0"/>
              </a:rPr>
              <a:t> – количество элементов, расположенных между двумя </a:t>
            </a: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	      соседними блоками</a:t>
            </a: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- </a:t>
            </a:r>
            <a:r>
              <a:rPr lang="en-US" altLang="ru-RU" b="1" dirty="0" err="1">
                <a:latin typeface="Courier New" pitchFamily="49" charset="0"/>
              </a:rPr>
              <a:t>oldtype</a:t>
            </a:r>
            <a:r>
              <a:rPr lang="ru-RU" altLang="ru-RU" b="1" dirty="0">
                <a:latin typeface="Courier New" pitchFamily="49" charset="0"/>
              </a:rPr>
              <a:t>  </a:t>
            </a:r>
            <a:r>
              <a:rPr lang="ru-RU" altLang="ru-RU" dirty="0">
                <a:latin typeface="Courier New" pitchFamily="49" charset="0"/>
              </a:rPr>
              <a:t>- исходный тип данных,</a:t>
            </a: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- </a:t>
            </a:r>
            <a:r>
              <a:rPr lang="en-US" altLang="ru-RU" b="1" dirty="0" err="1">
                <a:latin typeface="Courier New" pitchFamily="49" charset="0"/>
              </a:rPr>
              <a:t>newtype</a:t>
            </a:r>
            <a:r>
              <a:rPr lang="ru-RU" altLang="ru-RU" b="1" dirty="0">
                <a:latin typeface="Courier New" pitchFamily="49" charset="0"/>
              </a:rPr>
              <a:t>  </a:t>
            </a:r>
            <a:r>
              <a:rPr lang="ru-RU" altLang="ru-RU" dirty="0">
                <a:latin typeface="Courier New" pitchFamily="49" charset="0"/>
              </a:rPr>
              <a:t>- новый определяемый тип данных.</a:t>
            </a:r>
            <a:endParaRPr lang="en-US" altLang="ru-RU" dirty="0">
              <a:latin typeface="Courier New" pitchFamily="49" charset="0"/>
            </a:endParaRPr>
          </a:p>
        </p:txBody>
      </p:sp>
      <p:sp>
        <p:nvSpPr>
          <p:cNvPr id="4" name="Text Box 10"/>
          <p:cNvSpPr txBox="1">
            <a:spLocks noChangeArrowheads="1"/>
          </p:cNvSpPr>
          <p:nvPr/>
        </p:nvSpPr>
        <p:spPr bwMode="auto">
          <a:xfrm>
            <a:off x="251520" y="5877272"/>
            <a:ext cx="9074150" cy="64135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b="1" dirty="0" err="1">
                <a:latin typeface="Courier New" pitchFamily="49" charset="0"/>
              </a:rPr>
              <a:t>MPI_Type_hvector</a:t>
            </a:r>
            <a:r>
              <a:rPr lang="en-US" altLang="ru-RU" b="1" dirty="0">
                <a:latin typeface="Courier New" pitchFamily="49" charset="0"/>
              </a:rPr>
              <a:t> </a:t>
            </a:r>
            <a:r>
              <a:rPr lang="en-US" altLang="ru-RU" dirty="0">
                <a:latin typeface="Courier New" pitchFamily="49" charset="0"/>
              </a:rPr>
              <a:t>( </a:t>
            </a:r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count, </a:t>
            </a:r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dirty="0" err="1">
                <a:latin typeface="Courier New" pitchFamily="49" charset="0"/>
              </a:rPr>
              <a:t>blocklen</a:t>
            </a:r>
            <a:r>
              <a:rPr lang="en-US" altLang="ru-RU" dirty="0">
                <a:latin typeface="Courier New" pitchFamily="49" charset="0"/>
              </a:rPr>
              <a:t>, </a:t>
            </a:r>
            <a:r>
              <a:rPr lang="en-US" altLang="ru-RU" dirty="0" err="1">
                <a:latin typeface="Courier New" pitchFamily="49" charset="0"/>
              </a:rPr>
              <a:t>MPI_Aint</a:t>
            </a:r>
            <a:r>
              <a:rPr lang="en-US" altLang="ru-RU" dirty="0">
                <a:latin typeface="Courier New" pitchFamily="49" charset="0"/>
              </a:rPr>
              <a:t> stride,</a:t>
            </a:r>
            <a:endParaRPr lang="ru-RU" altLang="ru-RU" dirty="0">
              <a:latin typeface="Courier New" pitchFamily="49" charset="0"/>
            </a:endParaRP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   </a:t>
            </a:r>
            <a:r>
              <a:rPr lang="en-US" altLang="ru-RU" dirty="0" err="1">
                <a:latin typeface="Courier New" pitchFamily="49" charset="0"/>
              </a:rPr>
              <a:t>MPI_Data_type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dirty="0" err="1">
                <a:latin typeface="Courier New" pitchFamily="49" charset="0"/>
              </a:rPr>
              <a:t>oldtype</a:t>
            </a:r>
            <a:r>
              <a:rPr lang="en-US" altLang="ru-RU" dirty="0">
                <a:latin typeface="Courier New" pitchFamily="49" charset="0"/>
              </a:rPr>
              <a:t>, </a:t>
            </a:r>
            <a:r>
              <a:rPr lang="en-US" altLang="ru-RU" dirty="0" err="1">
                <a:latin typeface="Courier New" pitchFamily="49" charset="0"/>
              </a:rPr>
              <a:t>MPI_Datatype</a:t>
            </a:r>
            <a:r>
              <a:rPr lang="en-US" altLang="ru-RU" dirty="0">
                <a:latin typeface="Courier New" pitchFamily="49" charset="0"/>
              </a:rPr>
              <a:t> *</a:t>
            </a:r>
            <a:r>
              <a:rPr lang="en-US" altLang="ru-RU" dirty="0" err="1">
                <a:latin typeface="Courier New" pitchFamily="49" charset="0"/>
              </a:rPr>
              <a:t>newtype</a:t>
            </a:r>
            <a:r>
              <a:rPr lang="en-US" altLang="ru-RU" dirty="0">
                <a:latin typeface="Courier New" pitchFamily="49" charset="0"/>
              </a:rPr>
              <a:t> );</a:t>
            </a:r>
            <a:r>
              <a:rPr lang="ru-RU" altLang="ru-RU" dirty="0">
                <a:latin typeface="Courier New" pitchFamily="49" charset="0"/>
              </a:rPr>
              <a:t> </a:t>
            </a:r>
            <a:endParaRPr lang="en-US" altLang="ru-RU" dirty="0">
              <a:latin typeface="Courier New" pitchFamily="49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183480" y="4927599"/>
            <a:ext cx="9066213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9pPr>
          </a:lstStyle>
          <a:p>
            <a:pPr lvl="1" eaLnBrk="1" hangingPunct="1">
              <a:spcBef>
                <a:spcPct val="20000"/>
              </a:spcBef>
              <a:buFontTx/>
              <a:buChar char="–"/>
            </a:pPr>
            <a:r>
              <a:rPr lang="ru-RU" altLang="ru-RU" dirty="0">
                <a:latin typeface="Arial" charset="0"/>
              </a:rPr>
              <a:t>Если интервалы между блоками задаются в байтах, а не в элементах исходного типа данных, следует использовать функцию:</a:t>
            </a:r>
          </a:p>
        </p:txBody>
      </p:sp>
    </p:spTree>
    <p:extLst>
      <p:ext uri="{BB962C8B-B14F-4D97-AF65-F5344CB8AC3E}">
        <p14:creationId xmlns:p14="http://schemas.microsoft.com/office/powerpoint/2010/main" val="7026743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 txBox="1">
            <a:spLocks noChangeArrowheads="1"/>
          </p:cNvSpPr>
          <p:nvPr/>
        </p:nvSpPr>
        <p:spPr>
          <a:xfrm>
            <a:off x="26399" y="46580"/>
            <a:ext cx="9066213" cy="1439863"/>
          </a:xfrm>
          <a:prstGeom prst="rect">
            <a:avLst/>
          </a:prstGeom>
          <a:noFill/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sz="2400" b="1" dirty="0" smtClean="0"/>
              <a:t>Векторный способ конструирования:</a:t>
            </a:r>
          </a:p>
          <a:p>
            <a:pPr lvl="1"/>
            <a:r>
              <a:rPr lang="ru-RU" altLang="ru-RU" sz="2400" dirty="0" smtClean="0"/>
              <a:t>создание производных типов для описания </a:t>
            </a:r>
            <a:r>
              <a:rPr lang="ru-RU" altLang="ru-RU" sz="2400" dirty="0" err="1" smtClean="0"/>
              <a:t>подмассивов</a:t>
            </a:r>
            <a:r>
              <a:rPr lang="ru-RU" altLang="ru-RU" sz="2400" dirty="0" smtClean="0"/>
              <a:t> многомерных массивов </a:t>
            </a:r>
          </a:p>
        </p:txBody>
      </p:sp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0" y="1484784"/>
            <a:ext cx="9252520" cy="4247317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b="1" dirty="0" err="1">
                <a:latin typeface="Courier New" pitchFamily="49" charset="0"/>
              </a:rPr>
              <a:t>MPI_Type_create_subarray</a:t>
            </a:r>
            <a:r>
              <a:rPr lang="en-US" altLang="ru-RU" b="1" dirty="0">
                <a:latin typeface="Courier New" pitchFamily="49" charset="0"/>
              </a:rPr>
              <a:t> </a:t>
            </a:r>
            <a:r>
              <a:rPr lang="en-US" altLang="ru-RU" dirty="0">
                <a:latin typeface="Courier New" pitchFamily="49" charset="0"/>
              </a:rPr>
              <a:t>( </a:t>
            </a:r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dirty="0" err="1">
                <a:latin typeface="Courier New" pitchFamily="49" charset="0"/>
              </a:rPr>
              <a:t>ndims</a:t>
            </a:r>
            <a:r>
              <a:rPr lang="en-US" altLang="ru-RU" dirty="0">
                <a:latin typeface="Courier New" pitchFamily="49" charset="0"/>
              </a:rPr>
              <a:t>, </a:t>
            </a:r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*sizes, </a:t>
            </a:r>
            <a:endParaRPr lang="ru-RU" altLang="ru-RU" dirty="0">
              <a:latin typeface="Courier New" pitchFamily="49" charset="0"/>
            </a:endParaRP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	</a:t>
            </a:r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*</a:t>
            </a:r>
            <a:r>
              <a:rPr lang="en-US" altLang="ru-RU" dirty="0" err="1">
                <a:latin typeface="Courier New" pitchFamily="49" charset="0"/>
              </a:rPr>
              <a:t>subsizes</a:t>
            </a:r>
            <a:r>
              <a:rPr lang="en-US" altLang="ru-RU" dirty="0">
                <a:latin typeface="Courier New" pitchFamily="49" charset="0"/>
              </a:rPr>
              <a:t>, </a:t>
            </a:r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*starts, </a:t>
            </a:r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order, </a:t>
            </a:r>
            <a:endParaRPr lang="ru-RU" altLang="ru-RU" dirty="0">
              <a:latin typeface="Courier New" pitchFamily="49" charset="0"/>
            </a:endParaRP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	</a:t>
            </a:r>
            <a:r>
              <a:rPr lang="en-US" altLang="ru-RU" dirty="0" err="1">
                <a:latin typeface="Courier New" pitchFamily="49" charset="0"/>
              </a:rPr>
              <a:t>MPI_Data_type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dirty="0" err="1">
                <a:latin typeface="Courier New" pitchFamily="49" charset="0"/>
              </a:rPr>
              <a:t>oldtype</a:t>
            </a:r>
            <a:r>
              <a:rPr lang="en-US" altLang="ru-RU" dirty="0">
                <a:latin typeface="Courier New" pitchFamily="49" charset="0"/>
              </a:rPr>
              <a:t>, </a:t>
            </a:r>
            <a:r>
              <a:rPr lang="en-US" altLang="ru-RU" dirty="0" err="1">
                <a:latin typeface="Courier New" pitchFamily="49" charset="0"/>
              </a:rPr>
              <a:t>MPI_Datatype</a:t>
            </a:r>
            <a:r>
              <a:rPr lang="en-US" altLang="ru-RU" dirty="0">
                <a:latin typeface="Courier New" pitchFamily="49" charset="0"/>
              </a:rPr>
              <a:t> *</a:t>
            </a:r>
            <a:r>
              <a:rPr lang="en-US" altLang="ru-RU" dirty="0" err="1">
                <a:latin typeface="Courier New" pitchFamily="49" charset="0"/>
              </a:rPr>
              <a:t>newtype</a:t>
            </a:r>
            <a:r>
              <a:rPr lang="en-US" altLang="ru-RU" dirty="0">
                <a:latin typeface="Courier New" pitchFamily="49" charset="0"/>
              </a:rPr>
              <a:t> ),</a:t>
            </a:r>
            <a:r>
              <a:rPr lang="ru-RU" altLang="ru-RU" dirty="0">
                <a:latin typeface="Courier New" pitchFamily="49" charset="0"/>
              </a:rPr>
              <a:t> </a:t>
            </a: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где</a:t>
            </a: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- </a:t>
            </a:r>
            <a:r>
              <a:rPr lang="en-US" altLang="ru-RU" b="1" dirty="0" err="1">
                <a:latin typeface="Courier New" pitchFamily="49" charset="0"/>
              </a:rPr>
              <a:t>ndims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ru-RU" altLang="ru-RU" dirty="0">
                <a:latin typeface="Courier New" pitchFamily="49" charset="0"/>
              </a:rPr>
              <a:t>   – размерность массива,</a:t>
            </a: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- </a:t>
            </a:r>
            <a:r>
              <a:rPr lang="en-US" altLang="ru-RU" b="1" dirty="0">
                <a:latin typeface="Courier New" pitchFamily="49" charset="0"/>
              </a:rPr>
              <a:t>sizes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ru-RU" altLang="ru-RU" dirty="0">
                <a:latin typeface="Courier New" pitchFamily="49" charset="0"/>
              </a:rPr>
              <a:t>   – количество элементов в каждой размерности исходного </a:t>
            </a: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	      массива,</a:t>
            </a: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- </a:t>
            </a:r>
            <a:r>
              <a:rPr lang="en-US" altLang="ru-RU" b="1" dirty="0" err="1">
                <a:latin typeface="Courier New" pitchFamily="49" charset="0"/>
              </a:rPr>
              <a:t>subsizes</a:t>
            </a:r>
            <a:r>
              <a:rPr lang="ru-RU" altLang="ru-RU" dirty="0">
                <a:latin typeface="Courier New" pitchFamily="49" charset="0"/>
              </a:rPr>
              <a:t> – количество элементов в каждой размерности определяемого</a:t>
            </a: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             </a:t>
            </a:r>
            <a:r>
              <a:rPr lang="ru-RU" altLang="ru-RU" dirty="0" err="1">
                <a:latin typeface="Courier New" pitchFamily="49" charset="0"/>
              </a:rPr>
              <a:t>подмассива</a:t>
            </a:r>
            <a:r>
              <a:rPr lang="ru-RU" altLang="ru-RU" dirty="0">
                <a:latin typeface="Courier New" pitchFamily="49" charset="0"/>
              </a:rPr>
              <a:t>,</a:t>
            </a: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- </a:t>
            </a:r>
            <a:r>
              <a:rPr lang="en-US" altLang="ru-RU" b="1" dirty="0">
                <a:latin typeface="Courier New" pitchFamily="49" charset="0"/>
              </a:rPr>
              <a:t>starts</a:t>
            </a:r>
            <a:r>
              <a:rPr lang="ru-RU" altLang="ru-RU" b="1" dirty="0">
                <a:latin typeface="Courier New" pitchFamily="49" charset="0"/>
              </a:rPr>
              <a:t>  </a:t>
            </a:r>
            <a:r>
              <a:rPr lang="ru-RU" altLang="ru-RU" dirty="0">
                <a:latin typeface="Courier New" pitchFamily="49" charset="0"/>
              </a:rPr>
              <a:t> – индексы начальных элементов в каждой размерности </a:t>
            </a:r>
            <a:br>
              <a:rPr lang="ru-RU" altLang="ru-RU" dirty="0">
                <a:latin typeface="Courier New" pitchFamily="49" charset="0"/>
              </a:rPr>
            </a:br>
            <a:r>
              <a:rPr lang="ru-RU" altLang="ru-RU" dirty="0">
                <a:latin typeface="Courier New" pitchFamily="49" charset="0"/>
              </a:rPr>
              <a:t>             определяемого </a:t>
            </a:r>
            <a:r>
              <a:rPr lang="ru-RU" altLang="ru-RU" dirty="0" err="1">
                <a:latin typeface="Courier New" pitchFamily="49" charset="0"/>
              </a:rPr>
              <a:t>подмассива</a:t>
            </a:r>
            <a:r>
              <a:rPr lang="ru-RU" altLang="ru-RU" dirty="0">
                <a:latin typeface="Courier New" pitchFamily="49" charset="0"/>
              </a:rPr>
              <a:t>,</a:t>
            </a: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- </a:t>
            </a:r>
            <a:r>
              <a:rPr lang="en-US" altLang="ru-RU" b="1" dirty="0">
                <a:latin typeface="Courier New" pitchFamily="49" charset="0"/>
              </a:rPr>
              <a:t>order</a:t>
            </a:r>
            <a:r>
              <a:rPr lang="ru-RU" altLang="ru-RU" b="1" dirty="0">
                <a:latin typeface="Courier New" pitchFamily="49" charset="0"/>
              </a:rPr>
              <a:t>    </a:t>
            </a:r>
            <a:r>
              <a:rPr lang="ru-RU" altLang="ru-RU" dirty="0">
                <a:latin typeface="Courier New" pitchFamily="49" charset="0"/>
              </a:rPr>
              <a:t>- параметр для указания необходимости переупорядочения,</a:t>
            </a: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- </a:t>
            </a:r>
            <a:r>
              <a:rPr lang="en-US" altLang="ru-RU" b="1" dirty="0" err="1">
                <a:latin typeface="Courier New" pitchFamily="49" charset="0"/>
              </a:rPr>
              <a:t>oldtype</a:t>
            </a:r>
            <a:r>
              <a:rPr lang="ru-RU" altLang="ru-RU" b="1" dirty="0">
                <a:latin typeface="Courier New" pitchFamily="49" charset="0"/>
              </a:rPr>
              <a:t>  </a:t>
            </a:r>
            <a:r>
              <a:rPr lang="ru-RU" altLang="ru-RU" dirty="0">
                <a:latin typeface="Courier New" pitchFamily="49" charset="0"/>
              </a:rPr>
              <a:t>- тип данных элементов исходного массива,</a:t>
            </a: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- </a:t>
            </a:r>
            <a:r>
              <a:rPr lang="en-US" altLang="ru-RU" b="1" dirty="0" err="1">
                <a:latin typeface="Courier New" pitchFamily="49" charset="0"/>
              </a:rPr>
              <a:t>newtype</a:t>
            </a:r>
            <a:r>
              <a:rPr lang="ru-RU" altLang="ru-RU" b="1" dirty="0">
                <a:latin typeface="Courier New" pitchFamily="49" charset="0"/>
              </a:rPr>
              <a:t>  </a:t>
            </a:r>
            <a:r>
              <a:rPr lang="ru-RU" altLang="ru-RU" dirty="0">
                <a:latin typeface="Courier New" pitchFamily="49" charset="0"/>
              </a:rPr>
              <a:t>- новый тип данных для описания </a:t>
            </a:r>
            <a:r>
              <a:rPr lang="ru-RU" altLang="ru-RU" dirty="0" err="1">
                <a:latin typeface="Courier New" pitchFamily="49" charset="0"/>
              </a:rPr>
              <a:t>подмассива</a:t>
            </a:r>
            <a:r>
              <a:rPr lang="ru-RU" altLang="ru-RU" dirty="0">
                <a:latin typeface="Courier New" pitchFamily="49" charset="0"/>
              </a:rPr>
              <a:t>.</a:t>
            </a:r>
            <a:endParaRPr lang="en-US" altLang="ru-RU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8539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 txBox="1">
            <a:spLocks noChangeArrowheads="1"/>
          </p:cNvSpPr>
          <p:nvPr/>
        </p:nvSpPr>
        <p:spPr>
          <a:xfrm>
            <a:off x="0" y="285029"/>
            <a:ext cx="9066213" cy="1727200"/>
          </a:xfrm>
          <a:prstGeom prst="rect">
            <a:avLst/>
          </a:prstGeom>
          <a:noFill/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sz="2400" b="1" dirty="0" smtClean="0"/>
              <a:t>Индексный способ конструирования:</a:t>
            </a:r>
          </a:p>
          <a:p>
            <a:pPr lvl="1"/>
            <a:r>
              <a:rPr lang="ru-RU" altLang="ru-RU" sz="1800" dirty="0" smtClean="0"/>
              <a:t>новый производный тип создается как набор блоков разного размера из элементов исходного типа, при этом между блоками могут иметься разные</a:t>
            </a:r>
            <a:r>
              <a:rPr lang="en-US" altLang="ru-RU" sz="1800" dirty="0" smtClean="0"/>
              <a:t> </a:t>
            </a:r>
            <a:r>
              <a:rPr lang="ru-RU" altLang="ru-RU" sz="1800" dirty="0" smtClean="0"/>
              <a:t>промежутки по памяти</a:t>
            </a:r>
            <a:r>
              <a:rPr lang="ru-RU" altLang="ru-RU" dirty="0" smtClean="0"/>
              <a:t>. </a:t>
            </a:r>
            <a:endParaRPr lang="ru-RU" altLang="ru-RU" sz="2000" dirty="0" smtClean="0"/>
          </a:p>
          <a:p>
            <a:pPr lvl="1"/>
            <a:endParaRPr lang="ru-RU" altLang="ru-RU" sz="2000" dirty="0" smtClean="0"/>
          </a:p>
        </p:txBody>
      </p:sp>
      <p:sp>
        <p:nvSpPr>
          <p:cNvPr id="3" name="Text Box 9"/>
          <p:cNvSpPr txBox="1">
            <a:spLocks noChangeArrowheads="1"/>
          </p:cNvSpPr>
          <p:nvPr/>
        </p:nvSpPr>
        <p:spPr bwMode="auto">
          <a:xfrm>
            <a:off x="60508" y="1729222"/>
            <a:ext cx="9074150" cy="2563813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b="1" dirty="0" err="1">
                <a:latin typeface="Courier New" pitchFamily="49" charset="0"/>
              </a:rPr>
              <a:t>MPI_Type_indexed</a:t>
            </a:r>
            <a:r>
              <a:rPr lang="en-US" altLang="ru-RU" b="1" dirty="0">
                <a:latin typeface="Courier New" pitchFamily="49" charset="0"/>
              </a:rPr>
              <a:t> </a:t>
            </a:r>
            <a:r>
              <a:rPr lang="en-US" altLang="ru-RU" dirty="0">
                <a:latin typeface="Courier New" pitchFamily="49" charset="0"/>
              </a:rPr>
              <a:t>( </a:t>
            </a:r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count, </a:t>
            </a:r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dirty="0" err="1">
                <a:latin typeface="Courier New" pitchFamily="49" charset="0"/>
              </a:rPr>
              <a:t>blocklens</a:t>
            </a:r>
            <a:r>
              <a:rPr lang="en-US" altLang="ru-RU" dirty="0">
                <a:latin typeface="Courier New" pitchFamily="49" charset="0"/>
              </a:rPr>
              <a:t>[], </a:t>
            </a:r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indices[], </a:t>
            </a:r>
          </a:p>
          <a:p>
            <a:pPr eaLnBrk="1" hangingPunct="1"/>
            <a:r>
              <a:rPr lang="en-US" altLang="ru-RU" dirty="0">
                <a:latin typeface="Courier New" pitchFamily="49" charset="0"/>
              </a:rPr>
              <a:t>  </a:t>
            </a:r>
            <a:r>
              <a:rPr lang="en-US" altLang="ru-RU" dirty="0" err="1">
                <a:latin typeface="Courier New" pitchFamily="49" charset="0"/>
              </a:rPr>
              <a:t>MPI_Data_type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dirty="0" err="1">
                <a:latin typeface="Courier New" pitchFamily="49" charset="0"/>
              </a:rPr>
              <a:t>oldtype</a:t>
            </a:r>
            <a:r>
              <a:rPr lang="en-US" altLang="ru-RU" dirty="0">
                <a:latin typeface="Courier New" pitchFamily="49" charset="0"/>
              </a:rPr>
              <a:t>, </a:t>
            </a:r>
            <a:r>
              <a:rPr lang="en-US" altLang="ru-RU" dirty="0" err="1">
                <a:latin typeface="Courier New" pitchFamily="49" charset="0"/>
              </a:rPr>
              <a:t>MPI_Datatype</a:t>
            </a:r>
            <a:r>
              <a:rPr lang="en-US" altLang="ru-RU" dirty="0">
                <a:latin typeface="Courier New" pitchFamily="49" charset="0"/>
              </a:rPr>
              <a:t> *</a:t>
            </a:r>
            <a:r>
              <a:rPr lang="en-US" altLang="ru-RU" dirty="0" err="1">
                <a:latin typeface="Courier New" pitchFamily="49" charset="0"/>
              </a:rPr>
              <a:t>newtype</a:t>
            </a:r>
            <a:r>
              <a:rPr lang="en-US" altLang="ru-RU" dirty="0">
                <a:latin typeface="Courier New" pitchFamily="49" charset="0"/>
              </a:rPr>
              <a:t> ),</a:t>
            </a:r>
            <a:r>
              <a:rPr lang="ru-RU" altLang="ru-RU" dirty="0">
                <a:latin typeface="Courier New" pitchFamily="49" charset="0"/>
              </a:rPr>
              <a:t> </a:t>
            </a: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где</a:t>
            </a: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- </a:t>
            </a:r>
            <a:r>
              <a:rPr lang="en-US" altLang="ru-RU" b="1" dirty="0">
                <a:latin typeface="Courier New" pitchFamily="49" charset="0"/>
              </a:rPr>
              <a:t>count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ru-RU" altLang="ru-RU" dirty="0">
                <a:latin typeface="Courier New" pitchFamily="49" charset="0"/>
              </a:rPr>
              <a:t>    – количество блоков,</a:t>
            </a: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- </a:t>
            </a:r>
            <a:r>
              <a:rPr lang="en-US" altLang="ru-RU" b="1" dirty="0" err="1">
                <a:latin typeface="Courier New" pitchFamily="49" charset="0"/>
              </a:rPr>
              <a:t>blocklens</a:t>
            </a:r>
            <a:r>
              <a:rPr lang="ru-RU" altLang="ru-RU" dirty="0">
                <a:latin typeface="Courier New" pitchFamily="49" charset="0"/>
              </a:rPr>
              <a:t> – количество элементов в </a:t>
            </a:r>
            <a:r>
              <a:rPr lang="ru-RU" altLang="ru-RU" dirty="0" err="1">
                <a:latin typeface="Courier New" pitchFamily="49" charset="0"/>
              </a:rPr>
              <a:t>каждов</a:t>
            </a:r>
            <a:r>
              <a:rPr lang="ru-RU" altLang="ru-RU" dirty="0">
                <a:latin typeface="Courier New" pitchFamily="49" charset="0"/>
              </a:rPr>
              <a:t> блоке,</a:t>
            </a: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- </a:t>
            </a:r>
            <a:r>
              <a:rPr lang="en-US" altLang="ru-RU" b="1" dirty="0">
                <a:latin typeface="Courier New" pitchFamily="49" charset="0"/>
              </a:rPr>
              <a:t>indices  </a:t>
            </a:r>
            <a:r>
              <a:rPr lang="ru-RU" altLang="ru-RU" dirty="0">
                <a:latin typeface="Courier New" pitchFamily="49" charset="0"/>
              </a:rPr>
              <a:t> – смещение каждого блока от начала типа (в количестве </a:t>
            </a: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              элементов исходного типа),</a:t>
            </a: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- </a:t>
            </a:r>
            <a:r>
              <a:rPr lang="en-US" altLang="ru-RU" b="1" dirty="0" err="1">
                <a:latin typeface="Courier New" pitchFamily="49" charset="0"/>
              </a:rPr>
              <a:t>oldtype</a:t>
            </a:r>
            <a:r>
              <a:rPr lang="ru-RU" altLang="ru-RU" b="1" dirty="0">
                <a:latin typeface="Courier New" pitchFamily="49" charset="0"/>
              </a:rPr>
              <a:t>  </a:t>
            </a:r>
            <a:r>
              <a:rPr lang="ru-RU" altLang="ru-RU" dirty="0">
                <a:latin typeface="Courier New" pitchFamily="49" charset="0"/>
              </a:rPr>
              <a:t> - исходный тип данных,</a:t>
            </a: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- </a:t>
            </a:r>
            <a:r>
              <a:rPr lang="en-US" altLang="ru-RU" b="1" dirty="0" err="1">
                <a:latin typeface="Courier New" pitchFamily="49" charset="0"/>
              </a:rPr>
              <a:t>newtype</a:t>
            </a:r>
            <a:r>
              <a:rPr lang="ru-RU" altLang="ru-RU" b="1" dirty="0">
                <a:latin typeface="Courier New" pitchFamily="49" charset="0"/>
              </a:rPr>
              <a:t>  </a:t>
            </a:r>
            <a:r>
              <a:rPr lang="ru-RU" altLang="ru-RU" dirty="0">
                <a:latin typeface="Courier New" pitchFamily="49" charset="0"/>
              </a:rPr>
              <a:t> - новый определяемый тип данных. </a:t>
            </a:r>
            <a:endParaRPr lang="en-US" altLang="ru-RU" dirty="0">
              <a:latin typeface="Courier New" pitchFamily="49" charset="0"/>
            </a:endParaRPr>
          </a:p>
        </p:txBody>
      </p:sp>
      <p:sp>
        <p:nvSpPr>
          <p:cNvPr id="4" name="Text Box 10"/>
          <p:cNvSpPr txBox="1">
            <a:spLocks noChangeArrowheads="1"/>
          </p:cNvSpPr>
          <p:nvPr/>
        </p:nvSpPr>
        <p:spPr bwMode="auto">
          <a:xfrm>
            <a:off x="48257" y="5437764"/>
            <a:ext cx="9074150" cy="64135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b="1" dirty="0" err="1">
                <a:latin typeface="Courier New" pitchFamily="49" charset="0"/>
              </a:rPr>
              <a:t>MPI_Type_hindexed</a:t>
            </a:r>
            <a:r>
              <a:rPr lang="en-US" altLang="ru-RU" b="1" dirty="0">
                <a:latin typeface="Courier New" pitchFamily="49" charset="0"/>
              </a:rPr>
              <a:t> </a:t>
            </a:r>
            <a:r>
              <a:rPr lang="en-US" altLang="ru-RU" dirty="0">
                <a:latin typeface="Courier New" pitchFamily="49" charset="0"/>
              </a:rPr>
              <a:t>( </a:t>
            </a:r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count, </a:t>
            </a:r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dirty="0" err="1">
                <a:latin typeface="Courier New" pitchFamily="49" charset="0"/>
              </a:rPr>
              <a:t>blocklens</a:t>
            </a:r>
            <a:r>
              <a:rPr lang="en-US" altLang="ru-RU" dirty="0">
                <a:latin typeface="Courier New" pitchFamily="49" charset="0"/>
              </a:rPr>
              <a:t>[], </a:t>
            </a:r>
            <a:endParaRPr lang="ru-RU" altLang="ru-RU" dirty="0">
              <a:latin typeface="Courier New" pitchFamily="49" charset="0"/>
            </a:endParaRP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 </a:t>
            </a:r>
            <a:r>
              <a:rPr lang="en-US" altLang="ru-RU" dirty="0" err="1">
                <a:latin typeface="Courier New" pitchFamily="49" charset="0"/>
              </a:rPr>
              <a:t>MPI_Aint</a:t>
            </a:r>
            <a:r>
              <a:rPr lang="en-US" altLang="ru-RU" dirty="0">
                <a:latin typeface="Courier New" pitchFamily="49" charset="0"/>
              </a:rPr>
              <a:t> indices[],</a:t>
            </a:r>
            <a:r>
              <a:rPr lang="en-US" altLang="ru-RU" dirty="0" err="1">
                <a:latin typeface="Courier New" pitchFamily="49" charset="0"/>
              </a:rPr>
              <a:t>MPI_Data_type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dirty="0" err="1">
                <a:latin typeface="Courier New" pitchFamily="49" charset="0"/>
              </a:rPr>
              <a:t>oldtype,MPI_Datatype</a:t>
            </a:r>
            <a:r>
              <a:rPr lang="en-US" altLang="ru-RU" dirty="0">
                <a:latin typeface="Courier New" pitchFamily="49" charset="0"/>
              </a:rPr>
              <a:t> *</a:t>
            </a:r>
            <a:r>
              <a:rPr lang="en-US" altLang="ru-RU" dirty="0" err="1">
                <a:latin typeface="Courier New" pitchFamily="49" charset="0"/>
              </a:rPr>
              <a:t>newtype</a:t>
            </a:r>
            <a:r>
              <a:rPr lang="en-US" altLang="ru-RU" dirty="0">
                <a:latin typeface="Courier New" pitchFamily="49" charset="0"/>
              </a:rPr>
              <a:t>);</a:t>
            </a:r>
            <a:r>
              <a:rPr lang="ru-RU" altLang="ru-RU" dirty="0">
                <a:latin typeface="Courier New" pitchFamily="49" charset="0"/>
              </a:rPr>
              <a:t> </a:t>
            </a:r>
            <a:endParaRPr lang="en-US" altLang="ru-RU" dirty="0">
              <a:latin typeface="Courier New" pitchFamily="49" charset="0"/>
            </a:endParaRPr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-35991" y="4437112"/>
            <a:ext cx="9066213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9pPr>
          </a:lstStyle>
          <a:p>
            <a:pPr lvl="1" eaLnBrk="1" hangingPunct="1">
              <a:spcBef>
                <a:spcPct val="20000"/>
              </a:spcBef>
              <a:buFontTx/>
              <a:buChar char="–"/>
            </a:pPr>
            <a:r>
              <a:rPr lang="ru-RU" altLang="ru-RU" dirty="0">
                <a:latin typeface="Arial" charset="0"/>
              </a:rPr>
              <a:t>Если интервалы между блоками задаются в байтах, а не в элементах исходного типа данных, следует использовать функцию:</a:t>
            </a:r>
          </a:p>
        </p:txBody>
      </p:sp>
    </p:spTree>
    <p:extLst>
      <p:ext uri="{BB962C8B-B14F-4D97-AF65-F5344CB8AC3E}">
        <p14:creationId xmlns:p14="http://schemas.microsoft.com/office/powerpoint/2010/main" val="14470204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 txBox="1">
            <a:spLocks noChangeArrowheads="1"/>
          </p:cNvSpPr>
          <p:nvPr/>
        </p:nvSpPr>
        <p:spPr>
          <a:xfrm>
            <a:off x="0" y="764704"/>
            <a:ext cx="9066213" cy="1727200"/>
          </a:xfrm>
          <a:prstGeom prst="rect">
            <a:avLst/>
          </a:prstGeom>
          <a:noFill/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sz="2400" b="1" smtClean="0"/>
              <a:t>Индексный способ конструирования:</a:t>
            </a:r>
          </a:p>
          <a:p>
            <a:pPr lvl="1"/>
            <a:r>
              <a:rPr lang="ru-RU" altLang="ru-RU" smtClean="0"/>
              <a:t>конструирования типа для описания верхней треугольной матрицы размером </a:t>
            </a:r>
            <a:r>
              <a:rPr lang="en-US" altLang="ru-RU" i="1" smtClean="0"/>
              <a:t>n</a:t>
            </a:r>
            <a:r>
              <a:rPr lang="en-US" altLang="ru-RU" sz="2000" i="1" smtClean="0"/>
              <a:t>x</a:t>
            </a:r>
            <a:r>
              <a:rPr lang="en-US" altLang="ru-RU" i="1" smtClean="0"/>
              <a:t>n</a:t>
            </a:r>
            <a:r>
              <a:rPr lang="ru-RU" altLang="ru-RU" smtClean="0"/>
              <a:t>: </a:t>
            </a:r>
            <a:endParaRPr lang="ru-RU" altLang="ru-RU" sz="2000" smtClean="0"/>
          </a:p>
          <a:p>
            <a:pPr lvl="1"/>
            <a:endParaRPr lang="ru-RU" altLang="ru-RU" sz="2000" dirty="0" smtClean="0"/>
          </a:p>
        </p:txBody>
      </p:sp>
      <p:sp>
        <p:nvSpPr>
          <p:cNvPr id="3" name="Text Box 9"/>
          <p:cNvSpPr txBox="1">
            <a:spLocks noChangeArrowheads="1"/>
          </p:cNvSpPr>
          <p:nvPr/>
        </p:nvSpPr>
        <p:spPr bwMode="auto">
          <a:xfrm>
            <a:off x="65088" y="2341092"/>
            <a:ext cx="9074150" cy="2014537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9pPr>
          </a:lstStyle>
          <a:p>
            <a:pPr eaLnBrk="1" hangingPunct="1"/>
            <a:r>
              <a:rPr lang="ru-RU" altLang="ru-RU" dirty="0">
                <a:latin typeface="Courier New" pitchFamily="49" charset="0"/>
              </a:rPr>
              <a:t>// конструирование типа для описания верхней треугольной матрицы</a:t>
            </a:r>
            <a:endParaRPr lang="en-US" altLang="ru-RU" dirty="0">
              <a:latin typeface="Courier New" pitchFamily="49" charset="0"/>
            </a:endParaRPr>
          </a:p>
          <a:p>
            <a:pPr eaLnBrk="1" hangingPunct="1"/>
            <a:r>
              <a:rPr lang="en-US" altLang="ru-RU" dirty="0">
                <a:latin typeface="Courier New" pitchFamily="49" charset="0"/>
              </a:rPr>
              <a:t>for ( </a:t>
            </a:r>
            <a:r>
              <a:rPr lang="en-US" altLang="ru-RU" dirty="0" err="1">
                <a:latin typeface="Courier New" pitchFamily="49" charset="0"/>
              </a:rPr>
              <a:t>i</a:t>
            </a:r>
            <a:r>
              <a:rPr lang="en-US" altLang="ru-RU" dirty="0">
                <a:latin typeface="Courier New" pitchFamily="49" charset="0"/>
              </a:rPr>
              <a:t>=0, </a:t>
            </a:r>
            <a:r>
              <a:rPr lang="en-US" altLang="ru-RU" dirty="0" err="1">
                <a:latin typeface="Courier New" pitchFamily="49" charset="0"/>
              </a:rPr>
              <a:t>i</a:t>
            </a:r>
            <a:r>
              <a:rPr lang="en-US" altLang="ru-RU" dirty="0">
                <a:latin typeface="Courier New" pitchFamily="49" charset="0"/>
              </a:rPr>
              <a:t>&lt;n; </a:t>
            </a:r>
            <a:r>
              <a:rPr lang="en-US" altLang="ru-RU" dirty="0" err="1">
                <a:latin typeface="Courier New" pitchFamily="49" charset="0"/>
              </a:rPr>
              <a:t>i</a:t>
            </a:r>
            <a:r>
              <a:rPr lang="en-US" altLang="ru-RU" dirty="0">
                <a:latin typeface="Courier New" pitchFamily="49" charset="0"/>
              </a:rPr>
              <a:t>++ ) {</a:t>
            </a:r>
          </a:p>
          <a:p>
            <a:pPr eaLnBrk="1" hangingPunct="1"/>
            <a:r>
              <a:rPr lang="en-US" altLang="ru-RU" dirty="0">
                <a:latin typeface="Courier New" pitchFamily="49" charset="0"/>
              </a:rPr>
              <a:t>  </a:t>
            </a:r>
            <a:r>
              <a:rPr lang="en-US" altLang="ru-RU" dirty="0" err="1">
                <a:latin typeface="Courier New" pitchFamily="49" charset="0"/>
              </a:rPr>
              <a:t>blocklens</a:t>
            </a:r>
            <a:r>
              <a:rPr lang="en-US" altLang="ru-RU" dirty="0">
                <a:latin typeface="Courier New" pitchFamily="49" charset="0"/>
              </a:rPr>
              <a:t>[</a:t>
            </a:r>
            <a:r>
              <a:rPr lang="en-US" altLang="ru-RU" dirty="0" err="1">
                <a:latin typeface="Courier New" pitchFamily="49" charset="0"/>
              </a:rPr>
              <a:t>i</a:t>
            </a:r>
            <a:r>
              <a:rPr lang="en-US" altLang="ru-RU" dirty="0">
                <a:latin typeface="Courier New" pitchFamily="49" charset="0"/>
              </a:rPr>
              <a:t>] = n - </a:t>
            </a:r>
            <a:r>
              <a:rPr lang="en-US" altLang="ru-RU" dirty="0" err="1">
                <a:latin typeface="Courier New" pitchFamily="49" charset="0"/>
              </a:rPr>
              <a:t>i</a:t>
            </a:r>
            <a:r>
              <a:rPr lang="en-US" altLang="ru-RU" dirty="0">
                <a:latin typeface="Courier New" pitchFamily="49" charset="0"/>
              </a:rPr>
              <a:t>;</a:t>
            </a:r>
          </a:p>
          <a:p>
            <a:pPr eaLnBrk="1" hangingPunct="1"/>
            <a:r>
              <a:rPr lang="en-US" altLang="ru-RU" dirty="0">
                <a:latin typeface="Courier New" pitchFamily="49" charset="0"/>
              </a:rPr>
              <a:t>  indices[</a:t>
            </a:r>
            <a:r>
              <a:rPr lang="en-US" altLang="ru-RU" dirty="0" err="1">
                <a:latin typeface="Courier New" pitchFamily="49" charset="0"/>
              </a:rPr>
              <a:t>i</a:t>
            </a:r>
            <a:r>
              <a:rPr lang="en-US" altLang="ru-RU" dirty="0">
                <a:latin typeface="Courier New" pitchFamily="49" charset="0"/>
              </a:rPr>
              <a:t>]   = </a:t>
            </a:r>
            <a:r>
              <a:rPr lang="en-US" altLang="ru-RU" dirty="0" err="1">
                <a:latin typeface="Courier New" pitchFamily="49" charset="0"/>
              </a:rPr>
              <a:t>i</a:t>
            </a:r>
            <a:r>
              <a:rPr lang="en-US" altLang="ru-RU" dirty="0">
                <a:latin typeface="Courier New" pitchFamily="49" charset="0"/>
              </a:rPr>
              <a:t> * n + </a:t>
            </a:r>
            <a:r>
              <a:rPr lang="en-US" altLang="ru-RU" dirty="0" err="1">
                <a:latin typeface="Courier New" pitchFamily="49" charset="0"/>
              </a:rPr>
              <a:t>i</a:t>
            </a:r>
            <a:r>
              <a:rPr lang="en-US" altLang="ru-RU" dirty="0">
                <a:latin typeface="Courier New" pitchFamily="49" charset="0"/>
              </a:rPr>
              <a:t>;</a:t>
            </a:r>
          </a:p>
          <a:p>
            <a:pPr eaLnBrk="1" hangingPunct="1"/>
            <a:r>
              <a:rPr lang="en-US" altLang="ru-RU" dirty="0">
                <a:latin typeface="Courier New" pitchFamily="49" charset="0"/>
              </a:rPr>
              <a:t>}</a:t>
            </a:r>
          </a:p>
          <a:p>
            <a:pPr eaLnBrk="1" hangingPunct="1"/>
            <a:r>
              <a:rPr lang="en-US" altLang="ru-RU" b="1" dirty="0" err="1">
                <a:latin typeface="Courier New" pitchFamily="49" charset="0"/>
              </a:rPr>
              <a:t>MPI_Type_indexed</a:t>
            </a:r>
            <a:r>
              <a:rPr lang="en-US" altLang="ru-RU" b="1" dirty="0">
                <a:latin typeface="Courier New" pitchFamily="49" charset="0"/>
              </a:rPr>
              <a:t> </a:t>
            </a:r>
            <a:r>
              <a:rPr lang="en-US" altLang="ru-RU" dirty="0">
                <a:latin typeface="Courier New" pitchFamily="49" charset="0"/>
              </a:rPr>
              <a:t>( n, </a:t>
            </a:r>
            <a:r>
              <a:rPr lang="en-US" altLang="ru-RU" dirty="0" err="1">
                <a:latin typeface="Courier New" pitchFamily="49" charset="0"/>
              </a:rPr>
              <a:t>blocklens</a:t>
            </a:r>
            <a:r>
              <a:rPr lang="en-US" altLang="ru-RU" dirty="0">
                <a:latin typeface="Courier New" pitchFamily="49" charset="0"/>
              </a:rPr>
              <a:t>, indices, &amp;</a:t>
            </a:r>
            <a:r>
              <a:rPr lang="en-US" altLang="ru-RU" dirty="0" err="1">
                <a:latin typeface="Courier New" pitchFamily="49" charset="0"/>
              </a:rPr>
              <a:t>UTMatrixType</a:t>
            </a:r>
            <a:r>
              <a:rPr lang="en-US" altLang="ru-RU" dirty="0">
                <a:latin typeface="Courier New" pitchFamily="49" charset="0"/>
              </a:rPr>
              <a:t>, </a:t>
            </a:r>
            <a:endParaRPr lang="ru-RU" altLang="ru-RU" dirty="0">
              <a:latin typeface="Courier New" pitchFamily="49" charset="0"/>
            </a:endParaRP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		     </a:t>
            </a:r>
            <a:r>
              <a:rPr lang="en-US" altLang="ru-RU" dirty="0">
                <a:latin typeface="Courier New" pitchFamily="49" charset="0"/>
              </a:rPr>
              <a:t>&amp;</a:t>
            </a:r>
            <a:r>
              <a:rPr lang="en-US" altLang="ru-RU" dirty="0" err="1">
                <a:latin typeface="Courier New" pitchFamily="49" charset="0"/>
              </a:rPr>
              <a:t>ElemType</a:t>
            </a:r>
            <a:r>
              <a:rPr lang="en-US" altLang="ru-RU" dirty="0">
                <a:latin typeface="Courier New" pitchFamily="49" charset="0"/>
              </a:rPr>
              <a:t> );</a:t>
            </a:r>
          </a:p>
        </p:txBody>
      </p:sp>
    </p:spTree>
    <p:extLst>
      <p:ext uri="{BB962C8B-B14F-4D97-AF65-F5344CB8AC3E}">
        <p14:creationId xmlns:p14="http://schemas.microsoft.com/office/powerpoint/2010/main" val="16178898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 txBox="1">
            <a:spLocks noChangeArrowheads="1"/>
          </p:cNvSpPr>
          <p:nvPr/>
        </p:nvSpPr>
        <p:spPr>
          <a:xfrm>
            <a:off x="0" y="980728"/>
            <a:ext cx="9066213" cy="1727200"/>
          </a:xfrm>
          <a:prstGeom prst="rect">
            <a:avLst/>
          </a:prstGeom>
          <a:noFill/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sz="2400" b="1" dirty="0" smtClean="0"/>
              <a:t>Структурный способ конструирования:</a:t>
            </a:r>
          </a:p>
          <a:p>
            <a:pPr lvl="1"/>
            <a:r>
              <a:rPr lang="ru-RU" altLang="ru-RU" dirty="0" smtClean="0"/>
              <a:t>является самым общим методом конструирования производного типа данных при явном задании соответствующей карты типа:</a:t>
            </a:r>
            <a:endParaRPr lang="ru-RU" altLang="ru-RU" sz="2000" dirty="0" smtClean="0"/>
          </a:p>
          <a:p>
            <a:pPr lvl="1"/>
            <a:endParaRPr lang="ru-RU" altLang="ru-RU" sz="2000" dirty="0" smtClean="0"/>
          </a:p>
        </p:txBody>
      </p:sp>
      <p:sp>
        <p:nvSpPr>
          <p:cNvPr id="3" name="Text Box 9"/>
          <p:cNvSpPr txBox="1">
            <a:spLocks noChangeArrowheads="1"/>
          </p:cNvSpPr>
          <p:nvPr/>
        </p:nvSpPr>
        <p:spPr bwMode="auto">
          <a:xfrm>
            <a:off x="65088" y="2782540"/>
            <a:ext cx="9078912" cy="2862322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b="1" dirty="0">
                <a:latin typeface="Courier New" pitchFamily="49" charset="0"/>
              </a:rPr>
              <a:t>MPI</a:t>
            </a:r>
            <a:r>
              <a:rPr lang="ru-RU" altLang="ru-RU" b="1" dirty="0">
                <a:latin typeface="Courier New" pitchFamily="49" charset="0"/>
              </a:rPr>
              <a:t>_</a:t>
            </a:r>
            <a:r>
              <a:rPr lang="en-US" altLang="ru-RU" b="1" dirty="0">
                <a:latin typeface="Courier New" pitchFamily="49" charset="0"/>
              </a:rPr>
              <a:t>Type</a:t>
            </a:r>
            <a:r>
              <a:rPr lang="ru-RU" altLang="ru-RU" b="1" dirty="0">
                <a:latin typeface="Courier New" pitchFamily="49" charset="0"/>
              </a:rPr>
              <a:t>_</a:t>
            </a:r>
            <a:r>
              <a:rPr lang="en-US" altLang="ru-RU" b="1" dirty="0" err="1">
                <a:latin typeface="Courier New" pitchFamily="49" charset="0"/>
              </a:rPr>
              <a:t>struct</a:t>
            </a:r>
            <a:r>
              <a:rPr lang="en-US" altLang="ru-RU" b="1" dirty="0">
                <a:latin typeface="Courier New" pitchFamily="49" charset="0"/>
              </a:rPr>
              <a:t> </a:t>
            </a:r>
            <a:r>
              <a:rPr lang="ru-RU" altLang="ru-RU" dirty="0">
                <a:latin typeface="Courier New" pitchFamily="49" charset="0"/>
              </a:rPr>
              <a:t>( </a:t>
            </a:r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count</a:t>
            </a:r>
            <a:r>
              <a:rPr lang="ru-RU" altLang="ru-RU" dirty="0">
                <a:latin typeface="Courier New" pitchFamily="49" charset="0"/>
              </a:rPr>
              <a:t>, </a:t>
            </a:r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dirty="0" err="1">
                <a:latin typeface="Courier New" pitchFamily="49" charset="0"/>
              </a:rPr>
              <a:t>blocklens</a:t>
            </a:r>
            <a:r>
              <a:rPr lang="ru-RU" altLang="ru-RU" dirty="0">
                <a:latin typeface="Courier New" pitchFamily="49" charset="0"/>
              </a:rPr>
              <a:t>[], </a:t>
            </a: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  </a:t>
            </a:r>
            <a:r>
              <a:rPr lang="en-US" altLang="ru-RU" dirty="0">
                <a:latin typeface="Courier New" pitchFamily="49" charset="0"/>
              </a:rPr>
              <a:t>MPI</a:t>
            </a:r>
            <a:r>
              <a:rPr lang="ru-RU" altLang="ru-RU" dirty="0">
                <a:latin typeface="Courier New" pitchFamily="49" charset="0"/>
              </a:rPr>
              <a:t>_</a:t>
            </a:r>
            <a:r>
              <a:rPr lang="en-US" altLang="ru-RU" dirty="0" err="1">
                <a:latin typeface="Courier New" pitchFamily="49" charset="0"/>
              </a:rPr>
              <a:t>Aint</a:t>
            </a:r>
            <a:r>
              <a:rPr lang="en-US" altLang="ru-RU" dirty="0">
                <a:latin typeface="Courier New" pitchFamily="49" charset="0"/>
              </a:rPr>
              <a:t> indices</a:t>
            </a:r>
            <a:r>
              <a:rPr lang="ru-RU" altLang="ru-RU" dirty="0">
                <a:latin typeface="Courier New" pitchFamily="49" charset="0"/>
              </a:rPr>
              <a:t>[], </a:t>
            </a:r>
            <a:r>
              <a:rPr lang="en-US" altLang="ru-RU" dirty="0" err="1">
                <a:latin typeface="Courier New" pitchFamily="49" charset="0"/>
              </a:rPr>
              <a:t>MPI_Data_type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dirty="0" err="1">
                <a:latin typeface="Courier New" pitchFamily="49" charset="0"/>
              </a:rPr>
              <a:t>oldtypes</a:t>
            </a:r>
            <a:r>
              <a:rPr lang="en-US" altLang="ru-RU" dirty="0">
                <a:latin typeface="Courier New" pitchFamily="49" charset="0"/>
              </a:rPr>
              <a:t>[], </a:t>
            </a:r>
            <a:endParaRPr lang="ru-RU" altLang="ru-RU" dirty="0">
              <a:latin typeface="Courier New" pitchFamily="49" charset="0"/>
            </a:endParaRP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  </a:t>
            </a:r>
            <a:r>
              <a:rPr lang="en-US" altLang="ru-RU" dirty="0" err="1">
                <a:latin typeface="Courier New" pitchFamily="49" charset="0"/>
              </a:rPr>
              <a:t>MPI_Datatype</a:t>
            </a:r>
            <a:r>
              <a:rPr lang="en-US" altLang="ru-RU" dirty="0">
                <a:latin typeface="Courier New" pitchFamily="49" charset="0"/>
              </a:rPr>
              <a:t> *</a:t>
            </a:r>
            <a:r>
              <a:rPr lang="en-US" altLang="ru-RU" dirty="0" err="1">
                <a:latin typeface="Courier New" pitchFamily="49" charset="0"/>
              </a:rPr>
              <a:t>newtype</a:t>
            </a:r>
            <a:r>
              <a:rPr lang="en-US" altLang="ru-RU" dirty="0">
                <a:latin typeface="Courier New" pitchFamily="49" charset="0"/>
              </a:rPr>
              <a:t> ),</a:t>
            </a:r>
            <a:r>
              <a:rPr lang="ru-RU" altLang="ru-RU" dirty="0">
                <a:latin typeface="Courier New" pitchFamily="49" charset="0"/>
              </a:rPr>
              <a:t> </a:t>
            </a: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где</a:t>
            </a: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 - </a:t>
            </a:r>
            <a:r>
              <a:rPr lang="en-US" altLang="ru-RU" b="1" dirty="0">
                <a:latin typeface="Courier New" pitchFamily="49" charset="0"/>
              </a:rPr>
              <a:t>count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ru-RU" altLang="ru-RU" dirty="0">
                <a:latin typeface="Courier New" pitchFamily="49" charset="0"/>
              </a:rPr>
              <a:t>     – количество блоков,</a:t>
            </a: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 - </a:t>
            </a:r>
            <a:r>
              <a:rPr lang="en-US" altLang="ru-RU" b="1" dirty="0" err="1">
                <a:latin typeface="Courier New" pitchFamily="49" charset="0"/>
              </a:rPr>
              <a:t>blocklens</a:t>
            </a:r>
            <a:r>
              <a:rPr lang="en-US" altLang="ru-RU" b="1" dirty="0">
                <a:latin typeface="Courier New" pitchFamily="49" charset="0"/>
              </a:rPr>
              <a:t> </a:t>
            </a:r>
            <a:r>
              <a:rPr lang="ru-RU" altLang="ru-RU" dirty="0">
                <a:latin typeface="Courier New" pitchFamily="49" charset="0"/>
              </a:rPr>
              <a:t> – количество элементов в </a:t>
            </a:r>
            <a:r>
              <a:rPr lang="ru-RU" altLang="ru-RU" dirty="0" err="1">
                <a:latin typeface="Courier New" pitchFamily="49" charset="0"/>
              </a:rPr>
              <a:t>каждов</a:t>
            </a:r>
            <a:r>
              <a:rPr lang="ru-RU" altLang="ru-RU" dirty="0">
                <a:latin typeface="Courier New" pitchFamily="49" charset="0"/>
              </a:rPr>
              <a:t> блоке,</a:t>
            </a: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 - </a:t>
            </a:r>
            <a:r>
              <a:rPr lang="en-US" altLang="ru-RU" b="1" dirty="0">
                <a:latin typeface="Courier New" pitchFamily="49" charset="0"/>
              </a:rPr>
              <a:t>indices  </a:t>
            </a:r>
            <a:r>
              <a:rPr lang="en-US" altLang="ru-RU" dirty="0">
                <a:latin typeface="Courier New" pitchFamily="49" charset="0"/>
              </a:rPr>
              <a:t>  </a:t>
            </a:r>
            <a:r>
              <a:rPr lang="ru-RU" altLang="ru-RU" dirty="0">
                <a:latin typeface="Courier New" pitchFamily="49" charset="0"/>
              </a:rPr>
              <a:t>– смещение каждого блока от начала типа (в байтах),</a:t>
            </a: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 - </a:t>
            </a:r>
            <a:r>
              <a:rPr lang="en-US" altLang="ru-RU" b="1" dirty="0" err="1">
                <a:latin typeface="Courier New" pitchFamily="49" charset="0"/>
              </a:rPr>
              <a:t>oldtypes</a:t>
            </a:r>
            <a:r>
              <a:rPr lang="ru-RU" altLang="ru-RU" b="1" dirty="0">
                <a:latin typeface="Courier New" pitchFamily="49" charset="0"/>
              </a:rPr>
              <a:t>  </a:t>
            </a:r>
            <a:r>
              <a:rPr lang="ru-RU" altLang="ru-RU" dirty="0">
                <a:latin typeface="Courier New" pitchFamily="49" charset="0"/>
              </a:rPr>
              <a:t> - исходные типы данных в каждом блоке в отдельности,</a:t>
            </a: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 - </a:t>
            </a:r>
            <a:r>
              <a:rPr lang="en-US" altLang="ru-RU" b="1" dirty="0" err="1">
                <a:latin typeface="Courier New" pitchFamily="49" charset="0"/>
              </a:rPr>
              <a:t>newtype</a:t>
            </a:r>
            <a:r>
              <a:rPr lang="ru-RU" altLang="ru-RU" b="1" dirty="0">
                <a:latin typeface="Courier New" pitchFamily="49" charset="0"/>
              </a:rPr>
              <a:t>   </a:t>
            </a:r>
            <a:r>
              <a:rPr lang="ru-RU" altLang="ru-RU" dirty="0">
                <a:latin typeface="Courier New" pitchFamily="49" charset="0"/>
              </a:rPr>
              <a:t> - новый определяемый тип данных.</a:t>
            </a:r>
            <a:endParaRPr lang="en-US" altLang="ru-RU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89249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 txBox="1">
            <a:spLocks noChangeArrowheads="1"/>
          </p:cNvSpPr>
          <p:nvPr/>
        </p:nvSpPr>
        <p:spPr>
          <a:xfrm>
            <a:off x="0" y="869156"/>
            <a:ext cx="9066213" cy="4720084"/>
          </a:xfrm>
          <a:prstGeom prst="rect">
            <a:avLst/>
          </a:prstGeom>
          <a:noFill/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sz="2400" b="1" dirty="0" smtClean="0"/>
              <a:t>Объявление производных типов и их удаление:</a:t>
            </a:r>
            <a:r>
              <a:rPr lang="ru-RU" altLang="ru-RU" dirty="0" smtClean="0"/>
              <a:t> </a:t>
            </a:r>
          </a:p>
          <a:p>
            <a:pPr lvl="1"/>
            <a:r>
              <a:rPr lang="ru-RU" altLang="ru-RU" dirty="0" smtClean="0"/>
              <a:t>перед использованием созданный тип </a:t>
            </a:r>
            <a:r>
              <a:rPr lang="ru-RU" altLang="ru-RU" i="1" dirty="0" smtClean="0"/>
              <a:t>должен быть объявлен</a:t>
            </a:r>
            <a:r>
              <a:rPr lang="ru-RU" altLang="ru-RU" dirty="0" smtClean="0"/>
              <a:t> :</a:t>
            </a:r>
          </a:p>
          <a:p>
            <a:pPr lvl="1"/>
            <a:endParaRPr lang="ru-RU" altLang="ru-RU" dirty="0" smtClean="0"/>
          </a:p>
          <a:p>
            <a:pPr lvl="1"/>
            <a:endParaRPr lang="ru-RU" altLang="ru-RU" dirty="0" smtClean="0"/>
          </a:p>
          <a:p>
            <a:pPr lvl="1"/>
            <a:r>
              <a:rPr lang="ru-RU" altLang="ru-RU" dirty="0" smtClean="0"/>
              <a:t>При завершении использования производный тип должен быть аннулирован при помощи функции: </a:t>
            </a:r>
            <a:endParaRPr lang="ru-RU" altLang="ru-RU" sz="2000" dirty="0" smtClean="0"/>
          </a:p>
          <a:p>
            <a:pPr lvl="1"/>
            <a:endParaRPr lang="ru-RU" altLang="ru-RU" sz="2000" dirty="0" smtClean="0"/>
          </a:p>
        </p:txBody>
      </p:sp>
      <p:sp>
        <p:nvSpPr>
          <p:cNvPr id="3" name="Text Box 9"/>
          <p:cNvSpPr txBox="1">
            <a:spLocks noChangeArrowheads="1"/>
          </p:cNvSpPr>
          <p:nvPr/>
        </p:nvSpPr>
        <p:spPr bwMode="auto">
          <a:xfrm>
            <a:off x="539552" y="2558255"/>
            <a:ext cx="8280400" cy="366713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ru-RU">
                <a:latin typeface="Courier New" pitchFamily="49" charset="0"/>
              </a:rPr>
              <a:t>int </a:t>
            </a:r>
            <a:r>
              <a:rPr lang="en-US" altLang="ru-RU" b="1">
                <a:latin typeface="Courier New" pitchFamily="49" charset="0"/>
              </a:rPr>
              <a:t>MPI_Type_commit </a:t>
            </a:r>
            <a:r>
              <a:rPr lang="en-US" altLang="ru-RU">
                <a:latin typeface="Courier New" pitchFamily="49" charset="0"/>
              </a:rPr>
              <a:t>(MPI_Datatype *type );</a:t>
            </a:r>
            <a:r>
              <a:rPr lang="ru-RU" altLang="ru-RU">
                <a:latin typeface="Courier New" pitchFamily="49" charset="0"/>
              </a:rPr>
              <a:t> </a:t>
            </a:r>
            <a:endParaRPr lang="en-US" altLang="ru-RU">
              <a:latin typeface="Courier New" pitchFamily="49" charset="0"/>
            </a:endParaRPr>
          </a:p>
        </p:txBody>
      </p:sp>
      <p:sp>
        <p:nvSpPr>
          <p:cNvPr id="4" name="Text Box 10"/>
          <p:cNvSpPr txBox="1">
            <a:spLocks noChangeArrowheads="1"/>
          </p:cNvSpPr>
          <p:nvPr/>
        </p:nvSpPr>
        <p:spPr bwMode="auto">
          <a:xfrm>
            <a:off x="539552" y="4588308"/>
            <a:ext cx="8280400" cy="366712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b="1" dirty="0" err="1">
                <a:latin typeface="Courier New" pitchFamily="49" charset="0"/>
              </a:rPr>
              <a:t>MPI_Type_free</a:t>
            </a:r>
            <a:r>
              <a:rPr lang="en-US" altLang="ru-RU" b="1" dirty="0">
                <a:latin typeface="Courier New" pitchFamily="49" charset="0"/>
              </a:rPr>
              <a:t> </a:t>
            </a:r>
            <a:r>
              <a:rPr lang="en-US" altLang="ru-RU" dirty="0">
                <a:latin typeface="Courier New" pitchFamily="49" charset="0"/>
              </a:rPr>
              <a:t>(</a:t>
            </a:r>
            <a:r>
              <a:rPr lang="en-US" altLang="ru-RU" dirty="0" err="1">
                <a:latin typeface="Courier New" pitchFamily="49" charset="0"/>
              </a:rPr>
              <a:t>MPI_Datatype</a:t>
            </a:r>
            <a:r>
              <a:rPr lang="en-US" altLang="ru-RU" dirty="0">
                <a:latin typeface="Courier New" pitchFamily="49" charset="0"/>
              </a:rPr>
              <a:t> *type );</a:t>
            </a:r>
            <a:r>
              <a:rPr lang="ru-RU" altLang="ru-RU" dirty="0">
                <a:latin typeface="Courier New" pitchFamily="49" charset="0"/>
              </a:rPr>
              <a:t>  </a:t>
            </a:r>
            <a:endParaRPr lang="en-US" altLang="ru-RU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628024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 txBox="1">
            <a:spLocks noChangeArrowheads="1"/>
          </p:cNvSpPr>
          <p:nvPr/>
        </p:nvSpPr>
        <p:spPr>
          <a:xfrm>
            <a:off x="107505" y="188641"/>
            <a:ext cx="8928992" cy="2448271"/>
          </a:xfrm>
          <a:prstGeom prst="rect">
            <a:avLst/>
          </a:prstGeom>
          <a:noFill/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ru-RU" altLang="ru-RU" sz="2400" b="1" dirty="0" smtClean="0"/>
              <a:t>Формирование сообщений при помощи упаковки и распаковки данных</a:t>
            </a:r>
            <a:endParaRPr lang="ru-RU" altLang="ru-RU" dirty="0" smtClean="0"/>
          </a:p>
          <a:p>
            <a:pPr lvl="1"/>
            <a:r>
              <a:rPr lang="ru-RU" altLang="ru-RU" dirty="0" smtClean="0"/>
              <a:t>явный способ сборки и разборки сообщений, в которые могут входить значения разных типов и располагаемых в разных областях памяти:</a:t>
            </a:r>
            <a:endParaRPr lang="ru-RU" altLang="ru-RU" sz="2000" dirty="0" smtClean="0"/>
          </a:p>
        </p:txBody>
      </p:sp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107505" y="2780928"/>
            <a:ext cx="8928992" cy="341632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b="1" dirty="0" err="1">
                <a:latin typeface="Courier New" pitchFamily="49" charset="0"/>
              </a:rPr>
              <a:t>MPI_Pack</a:t>
            </a:r>
            <a:r>
              <a:rPr lang="en-US" altLang="ru-RU" b="1" dirty="0">
                <a:latin typeface="Courier New" pitchFamily="49" charset="0"/>
              </a:rPr>
              <a:t> </a:t>
            </a:r>
            <a:r>
              <a:rPr lang="en-US" altLang="ru-RU" dirty="0">
                <a:latin typeface="Courier New" pitchFamily="49" charset="0"/>
              </a:rPr>
              <a:t>( void *data, </a:t>
            </a:r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count, </a:t>
            </a:r>
            <a:r>
              <a:rPr lang="en-US" altLang="ru-RU" dirty="0" err="1">
                <a:latin typeface="Courier New" pitchFamily="49" charset="0"/>
              </a:rPr>
              <a:t>MPI_Datatype</a:t>
            </a:r>
            <a:r>
              <a:rPr lang="en-US" altLang="ru-RU" dirty="0">
                <a:latin typeface="Courier New" pitchFamily="49" charset="0"/>
              </a:rPr>
              <a:t> type, </a:t>
            </a:r>
          </a:p>
          <a:p>
            <a:pPr eaLnBrk="1" hangingPunct="1"/>
            <a:r>
              <a:rPr lang="en-US" altLang="ru-RU" dirty="0">
                <a:latin typeface="Courier New" pitchFamily="49" charset="0"/>
              </a:rPr>
              <a:t>  void *</a:t>
            </a:r>
            <a:r>
              <a:rPr lang="en-US" altLang="ru-RU" dirty="0" err="1">
                <a:latin typeface="Courier New" pitchFamily="49" charset="0"/>
              </a:rPr>
              <a:t>buf</a:t>
            </a:r>
            <a:r>
              <a:rPr lang="en-US" altLang="ru-RU" dirty="0">
                <a:latin typeface="Courier New" pitchFamily="49" charset="0"/>
              </a:rPr>
              <a:t>, </a:t>
            </a:r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dirty="0" err="1">
                <a:latin typeface="Courier New" pitchFamily="49" charset="0"/>
              </a:rPr>
              <a:t>bufsize</a:t>
            </a:r>
            <a:r>
              <a:rPr lang="en-US" altLang="ru-RU" dirty="0">
                <a:latin typeface="Courier New" pitchFamily="49" charset="0"/>
              </a:rPr>
              <a:t>, </a:t>
            </a:r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*</a:t>
            </a:r>
            <a:r>
              <a:rPr lang="en-US" altLang="ru-RU" dirty="0" err="1">
                <a:latin typeface="Courier New" pitchFamily="49" charset="0"/>
              </a:rPr>
              <a:t>bufpos</a:t>
            </a:r>
            <a:r>
              <a:rPr lang="en-US" altLang="ru-RU" dirty="0">
                <a:latin typeface="Courier New" pitchFamily="49" charset="0"/>
              </a:rPr>
              <a:t>, </a:t>
            </a:r>
            <a:r>
              <a:rPr lang="en-US" altLang="ru-RU" dirty="0" err="1">
                <a:latin typeface="Courier New" pitchFamily="49" charset="0"/>
              </a:rPr>
              <a:t>MPI_Comm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dirty="0" err="1">
                <a:latin typeface="Courier New" pitchFamily="49" charset="0"/>
              </a:rPr>
              <a:t>comm</a:t>
            </a:r>
            <a:r>
              <a:rPr lang="en-US" altLang="ru-RU" dirty="0">
                <a:latin typeface="Courier New" pitchFamily="49" charset="0"/>
              </a:rPr>
              <a:t>),</a:t>
            </a:r>
            <a:r>
              <a:rPr lang="ru-RU" altLang="ru-RU" dirty="0">
                <a:latin typeface="Courier New" pitchFamily="49" charset="0"/>
              </a:rPr>
              <a:t> </a:t>
            </a: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где</a:t>
            </a: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 - </a:t>
            </a:r>
            <a:r>
              <a:rPr lang="en-US" altLang="ru-RU" b="1" dirty="0">
                <a:latin typeface="Courier New" pitchFamily="49" charset="0"/>
              </a:rPr>
              <a:t>data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ru-RU" altLang="ru-RU" dirty="0">
                <a:latin typeface="Courier New" pitchFamily="49" charset="0"/>
              </a:rPr>
              <a:t>  – буфер памяти с элементами для упаковки,</a:t>
            </a: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 - </a:t>
            </a:r>
            <a:r>
              <a:rPr lang="en-US" altLang="ru-RU" b="1" dirty="0">
                <a:latin typeface="Courier New" pitchFamily="49" charset="0"/>
              </a:rPr>
              <a:t>count </a:t>
            </a:r>
            <a:r>
              <a:rPr lang="ru-RU" altLang="ru-RU" dirty="0">
                <a:latin typeface="Courier New" pitchFamily="49" charset="0"/>
              </a:rPr>
              <a:t> – количество элементов в буфере,</a:t>
            </a: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 - </a:t>
            </a:r>
            <a:r>
              <a:rPr lang="en-US" altLang="ru-RU" b="1" dirty="0">
                <a:latin typeface="Courier New" pitchFamily="49" charset="0"/>
              </a:rPr>
              <a:t>type  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ru-RU" altLang="ru-RU" dirty="0">
                <a:latin typeface="Courier New" pitchFamily="49" charset="0"/>
              </a:rPr>
              <a:t>– тип данных для упаковываемых элементов,</a:t>
            </a: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 - </a:t>
            </a:r>
            <a:r>
              <a:rPr lang="en-US" altLang="ru-RU" b="1" dirty="0" err="1">
                <a:latin typeface="Courier New" pitchFamily="49" charset="0"/>
              </a:rPr>
              <a:t>buf</a:t>
            </a:r>
            <a:r>
              <a:rPr lang="ru-RU" altLang="ru-RU" b="1" dirty="0">
                <a:latin typeface="Courier New" pitchFamily="49" charset="0"/>
              </a:rPr>
              <a:t>  </a:t>
            </a:r>
            <a:r>
              <a:rPr lang="ru-RU" altLang="ru-RU" dirty="0">
                <a:latin typeface="Courier New" pitchFamily="49" charset="0"/>
              </a:rPr>
              <a:t>  - буфер памяти для упаковки,</a:t>
            </a: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 - </a:t>
            </a:r>
            <a:r>
              <a:rPr lang="en-US" altLang="ru-RU" b="1" dirty="0" err="1">
                <a:latin typeface="Courier New" pitchFamily="49" charset="0"/>
              </a:rPr>
              <a:t>buflen</a:t>
            </a:r>
            <a:r>
              <a:rPr lang="en-US" altLang="ru-RU" b="1" dirty="0">
                <a:latin typeface="Courier New" pitchFamily="49" charset="0"/>
              </a:rPr>
              <a:t> </a:t>
            </a:r>
            <a:r>
              <a:rPr lang="ru-RU" altLang="ru-RU" dirty="0">
                <a:latin typeface="Courier New" pitchFamily="49" charset="0"/>
              </a:rPr>
              <a:t>– размер буфера в байтах,</a:t>
            </a: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 - </a:t>
            </a:r>
            <a:r>
              <a:rPr lang="en-US" altLang="ru-RU" b="1" dirty="0" err="1">
                <a:latin typeface="Courier New" pitchFamily="49" charset="0"/>
              </a:rPr>
              <a:t>bufpos</a:t>
            </a:r>
            <a:r>
              <a:rPr lang="en-US" altLang="ru-RU" b="1" dirty="0">
                <a:latin typeface="Courier New" pitchFamily="49" charset="0"/>
              </a:rPr>
              <a:t> </a:t>
            </a:r>
            <a:r>
              <a:rPr lang="ru-RU" altLang="ru-RU" dirty="0">
                <a:latin typeface="Courier New" pitchFamily="49" charset="0"/>
              </a:rPr>
              <a:t>– позиция для начала записи в буфер (в байтах от начала</a:t>
            </a: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            буфера),</a:t>
            </a:r>
          </a:p>
          <a:p>
            <a:pPr eaLnBrk="1" hangingPunct="1"/>
            <a:r>
              <a:rPr lang="ru-RU" altLang="ru-RU" dirty="0">
                <a:latin typeface="Courier New" pitchFamily="49" charset="0"/>
              </a:rPr>
              <a:t> - </a:t>
            </a:r>
            <a:r>
              <a:rPr lang="en-US" altLang="ru-RU" b="1" dirty="0" err="1">
                <a:latin typeface="Courier New" pitchFamily="49" charset="0"/>
              </a:rPr>
              <a:t>comm</a:t>
            </a:r>
            <a:r>
              <a:rPr lang="ru-RU" altLang="ru-RU" b="1" dirty="0">
                <a:latin typeface="Courier New" pitchFamily="49" charset="0"/>
              </a:rPr>
              <a:t>  </a:t>
            </a:r>
            <a:r>
              <a:rPr lang="ru-RU" altLang="ru-RU" dirty="0">
                <a:latin typeface="Courier New" pitchFamily="49" charset="0"/>
              </a:rPr>
              <a:t> - коммуникатор для упакованного сообщения.</a:t>
            </a:r>
            <a:endParaRPr lang="en-US" altLang="ru-RU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13867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 txBox="1">
            <a:spLocks noChangeArrowheads="1"/>
          </p:cNvSpPr>
          <p:nvPr/>
        </p:nvSpPr>
        <p:spPr>
          <a:xfrm>
            <a:off x="-23548" y="332656"/>
            <a:ext cx="9066213" cy="1079500"/>
          </a:xfrm>
          <a:prstGeom prst="rect">
            <a:avLst/>
          </a:prstGeom>
          <a:noFill/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sz="2400" b="1" smtClean="0"/>
              <a:t>Формирование сообщений при помощи упаковки и распаковки данных…</a:t>
            </a:r>
            <a:endParaRPr lang="ru-RU" altLang="ru-RU" sz="2000" b="1" dirty="0" smtClean="0"/>
          </a:p>
        </p:txBody>
      </p:sp>
      <p:graphicFrame>
        <p:nvGraphicFramePr>
          <p:cNvPr id="3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6055316"/>
              </p:ext>
            </p:extLst>
          </p:nvPr>
        </p:nvGraphicFramePr>
        <p:xfrm>
          <a:off x="539552" y="1700808"/>
          <a:ext cx="6337300" cy="413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2" name="Рисунок" r:id="rId3" imgW="5781446" imgH="3771900" progId="Word.Picture.8">
                  <p:embed/>
                </p:oleObj>
              </mc:Choice>
              <mc:Fallback>
                <p:oleObj name="Рисунок" r:id="rId3" imgW="5781446" imgH="3771900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2" y="1700808"/>
                        <a:ext cx="6337300" cy="413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456442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 txBox="1">
            <a:spLocks noChangeArrowheads="1"/>
          </p:cNvSpPr>
          <p:nvPr/>
        </p:nvSpPr>
        <p:spPr>
          <a:xfrm>
            <a:off x="0" y="404664"/>
            <a:ext cx="9066213" cy="5832648"/>
          </a:xfrm>
          <a:prstGeom prst="rect">
            <a:avLst/>
          </a:prstGeom>
          <a:noFill/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sz="2400" b="1" dirty="0" smtClean="0"/>
              <a:t>Формирование сообщений при помощи упаковки и распаковки данных</a:t>
            </a:r>
          </a:p>
          <a:p>
            <a:pPr lvl="1"/>
            <a:r>
              <a:rPr lang="ru-RU" altLang="ru-RU" sz="2400" dirty="0" smtClean="0"/>
              <a:t>Для определения необходимого размера буфера для упаковки может быть использована функция:</a:t>
            </a:r>
          </a:p>
          <a:p>
            <a:pPr lvl="1"/>
            <a:endParaRPr lang="ru-RU" altLang="ru-RU" sz="2400" dirty="0" smtClean="0"/>
          </a:p>
          <a:p>
            <a:pPr lvl="1"/>
            <a:endParaRPr lang="ru-RU" altLang="ru-RU" sz="2400" dirty="0" smtClean="0"/>
          </a:p>
          <a:p>
            <a:pPr lvl="1"/>
            <a:r>
              <a:rPr lang="ru-RU" altLang="ru-RU" sz="2400" dirty="0" smtClean="0"/>
              <a:t>После упаковки всех необходимых данных подготовленный буфер может быть использован в функциях передачи данных с указанием типа </a:t>
            </a:r>
            <a:r>
              <a:rPr lang="en-US" altLang="ru-RU" sz="2400" i="1" dirty="0" smtClean="0"/>
              <a:t>MPI</a:t>
            </a:r>
            <a:r>
              <a:rPr lang="ru-RU" altLang="ru-RU" sz="2400" i="1" dirty="0" smtClean="0"/>
              <a:t>_</a:t>
            </a:r>
            <a:r>
              <a:rPr lang="en-US" altLang="ru-RU" sz="2400" i="1" dirty="0" smtClean="0"/>
              <a:t>PACKED</a:t>
            </a:r>
            <a:r>
              <a:rPr lang="ru-RU" altLang="ru-RU" sz="2400" dirty="0" smtClean="0"/>
              <a:t>,</a:t>
            </a:r>
          </a:p>
          <a:p>
            <a:pPr lvl="1"/>
            <a:r>
              <a:rPr lang="ru-RU" altLang="ru-RU" sz="2400" dirty="0" smtClean="0"/>
              <a:t>После получения сообщения с типом </a:t>
            </a:r>
            <a:r>
              <a:rPr lang="en-US" altLang="ru-RU" sz="2400" i="1" dirty="0" smtClean="0"/>
              <a:t>MPI</a:t>
            </a:r>
            <a:r>
              <a:rPr lang="ru-RU" altLang="ru-RU" sz="2400" i="1" dirty="0" smtClean="0"/>
              <a:t>_</a:t>
            </a:r>
            <a:r>
              <a:rPr lang="en-US" altLang="ru-RU" sz="2400" i="1" dirty="0" smtClean="0"/>
              <a:t>PACKED </a:t>
            </a:r>
            <a:r>
              <a:rPr lang="ru-RU" altLang="ru-RU" sz="2400" dirty="0" smtClean="0"/>
              <a:t>данные могут быть распакованы при помощи функции:</a:t>
            </a:r>
          </a:p>
        </p:txBody>
      </p:sp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320675" y="2210224"/>
            <a:ext cx="8424862" cy="64135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ru-RU" b="1">
                <a:latin typeface="Courier New" pitchFamily="49" charset="0"/>
              </a:rPr>
              <a:t>MPI_Pack_size </a:t>
            </a:r>
            <a:r>
              <a:rPr lang="en-US" altLang="ru-RU">
                <a:latin typeface="Courier New" pitchFamily="49" charset="0"/>
              </a:rPr>
              <a:t>(int count, MPI_Datatype type, MPI_Comm comm,</a:t>
            </a:r>
            <a:endParaRPr lang="ru-RU" altLang="ru-RU">
              <a:latin typeface="Courier New" pitchFamily="49" charset="0"/>
            </a:endParaRPr>
          </a:p>
          <a:p>
            <a:pPr eaLnBrk="1" hangingPunct="1"/>
            <a:r>
              <a:rPr lang="ru-RU" altLang="ru-RU">
                <a:latin typeface="Courier New" pitchFamily="49" charset="0"/>
              </a:rPr>
              <a:t>               </a:t>
            </a:r>
            <a:r>
              <a:rPr lang="en-US" altLang="ru-RU">
                <a:latin typeface="Courier New" pitchFamily="49" charset="0"/>
              </a:rPr>
              <a:t>int</a:t>
            </a:r>
            <a:r>
              <a:rPr lang="ru-RU" altLang="ru-RU">
                <a:latin typeface="Courier New" pitchFamily="49" charset="0"/>
              </a:rPr>
              <a:t> </a:t>
            </a:r>
            <a:r>
              <a:rPr lang="en-US" altLang="ru-RU">
                <a:latin typeface="Courier New" pitchFamily="49" charset="0"/>
              </a:rPr>
              <a:t>*size);</a:t>
            </a:r>
            <a:r>
              <a:rPr lang="ru-RU" altLang="ru-RU"/>
              <a:t> </a:t>
            </a:r>
            <a:endParaRPr lang="en-US" altLang="ru-RU"/>
          </a:p>
        </p:txBody>
      </p:sp>
      <p:sp>
        <p:nvSpPr>
          <p:cNvPr id="4" name="Text Box 12"/>
          <p:cNvSpPr txBox="1">
            <a:spLocks noChangeArrowheads="1"/>
          </p:cNvSpPr>
          <p:nvPr/>
        </p:nvSpPr>
        <p:spPr bwMode="auto">
          <a:xfrm>
            <a:off x="320675" y="5052864"/>
            <a:ext cx="8424862" cy="64135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b="1" dirty="0" err="1">
                <a:latin typeface="Courier New" pitchFamily="49" charset="0"/>
              </a:rPr>
              <a:t>MPI_Unpack</a:t>
            </a:r>
            <a:r>
              <a:rPr lang="en-US" altLang="ru-RU" b="1" dirty="0">
                <a:latin typeface="Courier New" pitchFamily="49" charset="0"/>
              </a:rPr>
              <a:t> </a:t>
            </a:r>
            <a:r>
              <a:rPr lang="en-US" altLang="ru-RU" dirty="0">
                <a:latin typeface="Courier New" pitchFamily="49" charset="0"/>
              </a:rPr>
              <a:t>(void *</a:t>
            </a:r>
            <a:r>
              <a:rPr lang="en-US" altLang="ru-RU" dirty="0" err="1">
                <a:latin typeface="Courier New" pitchFamily="49" charset="0"/>
              </a:rPr>
              <a:t>buf</a:t>
            </a:r>
            <a:r>
              <a:rPr lang="en-US" altLang="ru-RU" dirty="0">
                <a:latin typeface="Courier New" pitchFamily="49" charset="0"/>
              </a:rPr>
              <a:t>, </a:t>
            </a:r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dirty="0" err="1">
                <a:latin typeface="Courier New" pitchFamily="49" charset="0"/>
              </a:rPr>
              <a:t>bufsize</a:t>
            </a:r>
            <a:r>
              <a:rPr lang="en-US" altLang="ru-RU" dirty="0">
                <a:latin typeface="Courier New" pitchFamily="49" charset="0"/>
              </a:rPr>
              <a:t>, </a:t>
            </a:r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*</a:t>
            </a:r>
            <a:r>
              <a:rPr lang="en-US" altLang="ru-RU" dirty="0" err="1">
                <a:latin typeface="Courier New" pitchFamily="49" charset="0"/>
              </a:rPr>
              <a:t>bufpos</a:t>
            </a:r>
            <a:r>
              <a:rPr lang="en-US" altLang="ru-RU" dirty="0">
                <a:latin typeface="Courier New" pitchFamily="49" charset="0"/>
              </a:rPr>
              <a:t>, </a:t>
            </a:r>
          </a:p>
          <a:p>
            <a:pPr eaLnBrk="1" hangingPunct="1"/>
            <a:r>
              <a:rPr lang="en-US" altLang="ru-RU" dirty="0">
                <a:latin typeface="Courier New" pitchFamily="49" charset="0"/>
              </a:rPr>
              <a:t>  void *data, </a:t>
            </a:r>
            <a:r>
              <a:rPr lang="en-US" altLang="ru-RU" dirty="0" err="1">
                <a:latin typeface="Courier New" pitchFamily="49" charset="0"/>
              </a:rPr>
              <a:t>int</a:t>
            </a:r>
            <a:r>
              <a:rPr lang="en-US" altLang="ru-RU" dirty="0">
                <a:latin typeface="Courier New" pitchFamily="49" charset="0"/>
              </a:rPr>
              <a:t> count, </a:t>
            </a:r>
            <a:r>
              <a:rPr lang="en-US" altLang="ru-RU" dirty="0" err="1">
                <a:latin typeface="Courier New" pitchFamily="49" charset="0"/>
              </a:rPr>
              <a:t>MPI_Datatype</a:t>
            </a:r>
            <a:r>
              <a:rPr lang="en-US" altLang="ru-RU" dirty="0">
                <a:latin typeface="Courier New" pitchFamily="49" charset="0"/>
              </a:rPr>
              <a:t> type, </a:t>
            </a:r>
            <a:r>
              <a:rPr lang="en-US" altLang="ru-RU" dirty="0" err="1">
                <a:latin typeface="Courier New" pitchFamily="49" charset="0"/>
              </a:rPr>
              <a:t>MPI_Comm</a:t>
            </a:r>
            <a:r>
              <a:rPr lang="en-US" altLang="ru-RU" dirty="0">
                <a:latin typeface="Courier New" pitchFamily="49" charset="0"/>
              </a:rPr>
              <a:t> </a:t>
            </a:r>
            <a:r>
              <a:rPr lang="en-US" altLang="ru-RU" dirty="0" err="1">
                <a:latin typeface="Courier New" pitchFamily="49" charset="0"/>
              </a:rPr>
              <a:t>comm</a:t>
            </a:r>
            <a:r>
              <a:rPr lang="ru-RU" altLang="ru-RU" dirty="0">
                <a:latin typeface="Courier New" pitchFamily="49" charset="0"/>
              </a:rPr>
              <a:t>)</a:t>
            </a:r>
            <a:r>
              <a:rPr lang="en-US" altLang="ru-RU" dirty="0">
                <a:latin typeface="Courier New" pitchFamily="49" charset="0"/>
              </a:rPr>
              <a:t>;</a:t>
            </a:r>
            <a:endParaRPr lang="ru-RU" altLang="ru-RU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235195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 txBox="1">
            <a:spLocks noChangeArrowheads="1"/>
          </p:cNvSpPr>
          <p:nvPr/>
        </p:nvSpPr>
        <p:spPr>
          <a:xfrm>
            <a:off x="34204" y="372268"/>
            <a:ext cx="9066213" cy="4968875"/>
          </a:xfrm>
          <a:prstGeom prst="rect">
            <a:avLst/>
          </a:prstGeom>
          <a:noFill/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sz="2400" b="1" dirty="0" smtClean="0"/>
              <a:t>Формирование сообщений при помощи упаковки и распаковки данных…</a:t>
            </a:r>
          </a:p>
          <a:p>
            <a:pPr lvl="1"/>
            <a:r>
              <a:rPr lang="ru-RU" altLang="ru-RU" sz="2400" dirty="0" smtClean="0"/>
              <a:t>Вызов функции </a:t>
            </a:r>
            <a:r>
              <a:rPr lang="en-US" altLang="ru-RU" sz="2400" i="1" dirty="0" smtClean="0"/>
              <a:t>MPI</a:t>
            </a:r>
            <a:r>
              <a:rPr lang="ru-RU" altLang="ru-RU" sz="2400" i="1" dirty="0" smtClean="0"/>
              <a:t>_</a:t>
            </a:r>
            <a:r>
              <a:rPr lang="en-US" altLang="ru-RU" sz="2400" i="1" dirty="0" smtClean="0"/>
              <a:t>Pack</a:t>
            </a:r>
            <a:r>
              <a:rPr lang="en-US" altLang="ru-RU" sz="2400" dirty="0" smtClean="0"/>
              <a:t> </a:t>
            </a:r>
            <a:r>
              <a:rPr lang="ru-RU" altLang="ru-RU" sz="2400" dirty="0" smtClean="0"/>
              <a:t>осуществляется последовательно для упаковки всех необходимых данных. Если в сообщение должны входить данные</a:t>
            </a:r>
          </a:p>
          <a:p>
            <a:pPr lvl="1">
              <a:buFontTx/>
              <a:buNone/>
            </a:pPr>
            <a:endParaRPr lang="ru-RU" altLang="ru-RU" sz="2400" dirty="0" smtClean="0"/>
          </a:p>
          <a:p>
            <a:pPr lvl="1">
              <a:spcBef>
                <a:spcPct val="50000"/>
              </a:spcBef>
              <a:buFontTx/>
              <a:buNone/>
            </a:pPr>
            <a:r>
              <a:rPr lang="ru-RU" altLang="ru-RU" sz="2400" dirty="0" smtClean="0"/>
              <a:t>	то для их упаковки необходимо выполнить:</a:t>
            </a:r>
          </a:p>
          <a:p>
            <a:pPr lvl="1">
              <a:spcBef>
                <a:spcPct val="50000"/>
              </a:spcBef>
              <a:buFontTx/>
              <a:buNone/>
            </a:pPr>
            <a:endParaRPr lang="ru-RU" altLang="ru-RU" sz="2400" dirty="0" smtClean="0"/>
          </a:p>
          <a:p>
            <a:pPr lvl="1">
              <a:spcBef>
                <a:spcPct val="50000"/>
              </a:spcBef>
              <a:buFontTx/>
              <a:buNone/>
            </a:pPr>
            <a:endParaRPr lang="ru-RU" altLang="ru-RU" sz="2400" dirty="0" smtClean="0"/>
          </a:p>
          <a:p>
            <a:pPr lvl="1">
              <a:spcBef>
                <a:spcPct val="50000"/>
              </a:spcBef>
              <a:buFontTx/>
              <a:buNone/>
            </a:pPr>
            <a:endParaRPr lang="ru-RU" altLang="ru-RU" sz="2400" dirty="0" smtClean="0"/>
          </a:p>
          <a:p>
            <a:pPr lvl="1">
              <a:spcBef>
                <a:spcPct val="50000"/>
              </a:spcBef>
            </a:pPr>
            <a:r>
              <a:rPr lang="ru-RU" altLang="ru-RU" sz="2400" dirty="0" smtClean="0"/>
              <a:t>Для распаковки упакованных данных необходимо выполнить: </a:t>
            </a:r>
          </a:p>
        </p:txBody>
      </p:sp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682436" y="2420888"/>
            <a:ext cx="7416800" cy="366713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ru-RU" dirty="0">
                <a:latin typeface="Arial" charset="0"/>
              </a:rPr>
              <a:t>double a /* </a:t>
            </a:r>
            <a:r>
              <a:rPr lang="en-US" altLang="ru-RU" dirty="0" err="1">
                <a:latin typeface="Arial" charset="0"/>
              </a:rPr>
              <a:t>адрес</a:t>
            </a:r>
            <a:r>
              <a:rPr lang="en-US" altLang="ru-RU" dirty="0">
                <a:latin typeface="Arial" charset="0"/>
              </a:rPr>
              <a:t> 24 */</a:t>
            </a:r>
            <a:r>
              <a:rPr lang="ru-RU" altLang="ru-RU" dirty="0">
                <a:latin typeface="Arial" charset="0"/>
              </a:rPr>
              <a:t>; </a:t>
            </a:r>
            <a:r>
              <a:rPr lang="en-US" altLang="ru-RU" dirty="0">
                <a:latin typeface="Arial" charset="0"/>
              </a:rPr>
              <a:t>double b /* </a:t>
            </a:r>
            <a:r>
              <a:rPr lang="en-US" altLang="ru-RU" dirty="0" err="1">
                <a:latin typeface="Arial" charset="0"/>
              </a:rPr>
              <a:t>адрес</a:t>
            </a:r>
            <a:r>
              <a:rPr lang="en-US" altLang="ru-RU" dirty="0">
                <a:latin typeface="Arial" charset="0"/>
              </a:rPr>
              <a:t> 40 */</a:t>
            </a:r>
            <a:r>
              <a:rPr lang="ru-RU" altLang="ru-RU" dirty="0">
                <a:latin typeface="Arial" charset="0"/>
              </a:rPr>
              <a:t>; </a:t>
            </a:r>
            <a:r>
              <a:rPr lang="en-US" altLang="ru-RU" dirty="0" err="1">
                <a:latin typeface="Arial" charset="0"/>
              </a:rPr>
              <a:t>int</a:t>
            </a:r>
            <a:r>
              <a:rPr lang="ru-RU" altLang="ru-RU" dirty="0">
                <a:latin typeface="Arial" charset="0"/>
              </a:rPr>
              <a:t>    </a:t>
            </a:r>
            <a:r>
              <a:rPr lang="en-US" altLang="ru-RU" dirty="0">
                <a:latin typeface="Arial" charset="0"/>
              </a:rPr>
              <a:t>n</a:t>
            </a:r>
            <a:r>
              <a:rPr lang="ru-RU" altLang="ru-RU" dirty="0">
                <a:latin typeface="Arial" charset="0"/>
              </a:rPr>
              <a:t> /* адрес 48 */;</a:t>
            </a:r>
            <a:endParaRPr lang="en-US" altLang="ru-RU" dirty="0">
              <a:latin typeface="Arial" charset="0"/>
            </a:endParaRPr>
          </a:p>
        </p:txBody>
      </p:sp>
      <p:sp>
        <p:nvSpPr>
          <p:cNvPr id="4" name="Text Box 11"/>
          <p:cNvSpPr txBox="1">
            <a:spLocks noChangeArrowheads="1"/>
          </p:cNvSpPr>
          <p:nvPr/>
        </p:nvSpPr>
        <p:spPr bwMode="auto">
          <a:xfrm>
            <a:off x="807588" y="3573016"/>
            <a:ext cx="7416800" cy="1190625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ru-RU" dirty="0" err="1">
                <a:latin typeface="Courier New" pitchFamily="49" charset="0"/>
              </a:rPr>
              <a:t>bufpos</a:t>
            </a:r>
            <a:r>
              <a:rPr lang="en-US" altLang="ru-RU" dirty="0">
                <a:latin typeface="Courier New" pitchFamily="49" charset="0"/>
              </a:rPr>
              <a:t> = 0;</a:t>
            </a:r>
          </a:p>
          <a:p>
            <a:pPr eaLnBrk="1" hangingPunct="1"/>
            <a:r>
              <a:rPr lang="en-US" altLang="ru-RU" dirty="0" err="1">
                <a:latin typeface="Courier New" pitchFamily="49" charset="0"/>
              </a:rPr>
              <a:t>MPI_Pack</a:t>
            </a:r>
            <a:r>
              <a:rPr lang="en-US" altLang="ru-RU" dirty="0">
                <a:latin typeface="Courier New" pitchFamily="49" charset="0"/>
              </a:rPr>
              <a:t>(a,1,MPI_DOUBLE,buf,buflen,&amp;bufpos,comm);</a:t>
            </a:r>
          </a:p>
          <a:p>
            <a:pPr eaLnBrk="1" hangingPunct="1"/>
            <a:r>
              <a:rPr lang="en-US" altLang="ru-RU" dirty="0" err="1">
                <a:latin typeface="Courier New" pitchFamily="49" charset="0"/>
              </a:rPr>
              <a:t>MPI_Pack</a:t>
            </a:r>
            <a:r>
              <a:rPr lang="en-US" altLang="ru-RU" dirty="0">
                <a:latin typeface="Courier New" pitchFamily="49" charset="0"/>
              </a:rPr>
              <a:t>(b,1,MPI_DOUBLE,buf,buflen,&amp;bufpos,comm);</a:t>
            </a:r>
          </a:p>
          <a:p>
            <a:pPr eaLnBrk="1" hangingPunct="1"/>
            <a:r>
              <a:rPr lang="en-US" altLang="ru-RU" dirty="0" err="1">
                <a:latin typeface="Courier New" pitchFamily="49" charset="0"/>
              </a:rPr>
              <a:t>MPI_Pack</a:t>
            </a:r>
            <a:r>
              <a:rPr lang="en-US" altLang="ru-RU" dirty="0">
                <a:latin typeface="Courier New" pitchFamily="49" charset="0"/>
              </a:rPr>
              <a:t>(n,1,MPI_INT,buf,buflen,&amp;bufpos,comm);</a:t>
            </a:r>
          </a:p>
        </p:txBody>
      </p:sp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683568" y="5589240"/>
            <a:ext cx="7416800" cy="1190625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ru-RU" dirty="0" err="1">
                <a:latin typeface="Courier New" pitchFamily="49" charset="0"/>
              </a:rPr>
              <a:t>bufpos</a:t>
            </a:r>
            <a:r>
              <a:rPr lang="en-US" altLang="ru-RU" dirty="0">
                <a:latin typeface="Courier New" pitchFamily="49" charset="0"/>
              </a:rPr>
              <a:t> = 0;</a:t>
            </a:r>
          </a:p>
          <a:p>
            <a:pPr eaLnBrk="1" hangingPunct="1"/>
            <a:r>
              <a:rPr lang="en-US" altLang="ru-RU" dirty="0" err="1">
                <a:latin typeface="Courier New" pitchFamily="49" charset="0"/>
              </a:rPr>
              <a:t>MPI_Unpack</a:t>
            </a:r>
            <a:r>
              <a:rPr lang="en-US" altLang="ru-RU" dirty="0">
                <a:latin typeface="Courier New" pitchFamily="49" charset="0"/>
              </a:rPr>
              <a:t>(buf,buflen,&amp;bufpos,a,1,MPI_DOUBLE,comm);</a:t>
            </a:r>
          </a:p>
          <a:p>
            <a:pPr eaLnBrk="1" hangingPunct="1"/>
            <a:r>
              <a:rPr lang="en-US" altLang="ru-RU" dirty="0" err="1">
                <a:latin typeface="Courier New" pitchFamily="49" charset="0"/>
              </a:rPr>
              <a:t>MPI_Unpack</a:t>
            </a:r>
            <a:r>
              <a:rPr lang="en-US" altLang="ru-RU" dirty="0">
                <a:latin typeface="Courier New" pitchFamily="49" charset="0"/>
              </a:rPr>
              <a:t>(buf,buflen,&amp;bufpos,b,1,MPI_DOUBLE,comm);</a:t>
            </a:r>
          </a:p>
          <a:p>
            <a:pPr eaLnBrk="1" hangingPunct="1"/>
            <a:r>
              <a:rPr lang="en-US" altLang="ru-RU" dirty="0" err="1">
                <a:latin typeface="Courier New" pitchFamily="49" charset="0"/>
              </a:rPr>
              <a:t>MPI_Unpack</a:t>
            </a:r>
            <a:r>
              <a:rPr lang="en-US" altLang="ru-RU" dirty="0">
                <a:latin typeface="Courier New" pitchFamily="49" charset="0"/>
              </a:rPr>
              <a:t>(buf,buflen,&amp;bufpos,n,1,MPI_INT,comm);</a:t>
            </a:r>
          </a:p>
        </p:txBody>
      </p:sp>
    </p:spTree>
    <p:extLst>
      <p:ext uri="{BB962C8B-B14F-4D97-AF65-F5344CB8AC3E}">
        <p14:creationId xmlns:p14="http://schemas.microsoft.com/office/powerpoint/2010/main" val="4665743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 txBox="1">
            <a:spLocks noChangeArrowheads="1"/>
          </p:cNvSpPr>
          <p:nvPr/>
        </p:nvSpPr>
        <p:spPr>
          <a:xfrm>
            <a:off x="65714" y="260648"/>
            <a:ext cx="9066213" cy="4968875"/>
          </a:xfrm>
          <a:prstGeom prst="rect">
            <a:avLst/>
          </a:prstGeom>
          <a:noFill/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sz="2400" b="1" dirty="0" smtClean="0"/>
              <a:t>Формирование сообщений при помощи упаковки и распаковки данных:</a:t>
            </a:r>
          </a:p>
          <a:p>
            <a:pPr lvl="1" algn="just"/>
            <a:r>
              <a:rPr lang="ru-RU" altLang="ru-RU" dirty="0" smtClean="0"/>
              <a:t>Данный подход приводит к необходимости дополнительных действий по упаковке и распаковке данных, </a:t>
            </a:r>
          </a:p>
          <a:p>
            <a:pPr lvl="1" algn="just"/>
            <a:r>
              <a:rPr lang="ru-RU" altLang="ru-RU" dirty="0" smtClean="0"/>
              <a:t>Он может быть оправдан при сравнительно небольших размерах сообщений и при малом количестве повторений, </a:t>
            </a:r>
          </a:p>
          <a:p>
            <a:pPr lvl="1" algn="just"/>
            <a:r>
              <a:rPr lang="ru-RU" altLang="ru-RU" dirty="0" smtClean="0"/>
              <a:t>Упаковка и распаковка может оказаться полезной при явном использовании буферов для буферизованного способа передачи данных.</a:t>
            </a:r>
          </a:p>
        </p:txBody>
      </p:sp>
    </p:spTree>
    <p:extLst>
      <p:ext uri="{BB962C8B-B14F-4D97-AF65-F5344CB8AC3E}">
        <p14:creationId xmlns:p14="http://schemas.microsoft.com/office/powerpoint/2010/main" val="349351311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</TotalTime>
  <Words>2423</Words>
  <Application>Microsoft Office PowerPoint</Application>
  <PresentationFormat>Экран (4:3)</PresentationFormat>
  <Paragraphs>356</Paragraphs>
  <Slides>40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40</vt:i4>
      </vt:variant>
    </vt:vector>
  </HeadingPairs>
  <TitlesOfParts>
    <vt:vector size="49" baseType="lpstr">
      <vt:lpstr>Arial</vt:lpstr>
      <vt:lpstr>Bernard MT Condensed</vt:lpstr>
      <vt:lpstr>Calibri</vt:lpstr>
      <vt:lpstr>Courier New</vt:lpstr>
      <vt:lpstr>Symbol</vt:lpstr>
      <vt:lpstr>Wingdings</vt:lpstr>
      <vt:lpstr>Тема Office</vt:lpstr>
      <vt:lpstr>Рисунок</vt:lpstr>
      <vt:lpstr>Формула</vt:lpstr>
      <vt:lpstr>Режимы передачи данных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fgafarov</dc:creator>
  <cp:lastModifiedBy>fgafarov</cp:lastModifiedBy>
  <cp:revision>60</cp:revision>
  <dcterms:created xsi:type="dcterms:W3CDTF">2015-03-26T12:10:18Z</dcterms:created>
  <dcterms:modified xsi:type="dcterms:W3CDTF">2016-05-12T09:43:50Z</dcterms:modified>
</cp:coreProperties>
</file>