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84" y="-6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20.09.2018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20.09.2018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20.09.2018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20.09.2018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Рекурсивные алгоритмы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38692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92500" lnSpcReduction="20000"/>
          </a:bodyPr>
          <a:lstStyle/>
          <a:p>
            <a:r>
              <a:rPr lang="ru-RU" dirty="0"/>
              <a:t>Многие понятия, используемые в математике, лингвистике, философии являются рекурсивными по своей природе. Это означает, что для определения понятия используется само это понятие. Классическим примером является определение факториала: 0! :: =1; n! ::= n*(n-1)! Рекурсивная функция – эта такая функция, которая прямо или опосредованно вызывает сама себя. Примеры функций, непосредственно вызывающих сами себя, мы рассмотрим в данной лекции. Примеры взаимно рекурсивных функциональных модулей будут представлены позже </a:t>
            </a:r>
          </a:p>
        </p:txBody>
      </p:sp>
    </p:spTree>
    <p:extLst>
      <p:ext uri="{BB962C8B-B14F-4D97-AF65-F5344CB8AC3E}">
        <p14:creationId xmlns:p14="http://schemas.microsoft.com/office/powerpoint/2010/main" val="254032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648072"/>
          </a:xfrm>
        </p:spPr>
        <p:txBody>
          <a:bodyPr>
            <a:normAutofit fontScale="90000"/>
          </a:bodyPr>
          <a:lstStyle/>
          <a:p>
            <a:r>
              <a:rPr lang="ru-RU" sz="2400" dirty="0"/>
              <a:t>Задача поиска выхода из лабиринта </a:t>
            </a:r>
            <a:r>
              <a:rPr lang="ru-RU" sz="2400" dirty="0" smtClean="0"/>
              <a:t/>
            </a:r>
            <a:br>
              <a:rPr lang="ru-RU" sz="2400" dirty="0" smtClean="0"/>
            </a:br>
            <a:r>
              <a:rPr lang="ru-RU" sz="2400" b="1" dirty="0"/>
              <a:t>Простой алгоритм обхода лабиринта (псевдокод) </a:t>
            </a:r>
            <a:endParaRPr lang="ru-RU" sz="2400" dirty="0"/>
          </a:p>
        </p:txBody>
      </p:sp>
      <p:sp>
        <p:nvSpPr>
          <p:cNvPr id="3" name="Объект 2"/>
          <p:cNvSpPr>
            <a:spLocks noGrp="1"/>
          </p:cNvSpPr>
          <p:nvPr>
            <p:ph idx="1"/>
          </p:nvPr>
        </p:nvSpPr>
        <p:spPr>
          <a:xfrm>
            <a:off x="457200" y="1124744"/>
            <a:ext cx="8229600" cy="5001419"/>
          </a:xfrm>
        </p:spPr>
        <p:txBody>
          <a:bodyPr>
            <a:normAutofit fontScale="55000" lnSpcReduction="20000"/>
          </a:bodyPr>
          <a:lstStyle/>
          <a:p>
            <a:pPr marL="0" indent="0">
              <a:buNone/>
            </a:pPr>
            <a:r>
              <a:rPr lang="ru-RU" dirty="0"/>
              <a:t>// Необходимые типы: </a:t>
            </a:r>
            <a:endParaRPr lang="ru-RU" dirty="0" smtClean="0"/>
          </a:p>
          <a:p>
            <a:pPr marL="0" indent="0">
              <a:buNone/>
            </a:pPr>
            <a:r>
              <a:rPr lang="ru-RU" dirty="0" smtClean="0"/>
              <a:t>// </a:t>
            </a:r>
          </a:p>
          <a:p>
            <a:pPr marL="0" indent="0">
              <a:buNone/>
            </a:pPr>
            <a:r>
              <a:rPr lang="ru-RU" dirty="0" smtClean="0"/>
              <a:t>// </a:t>
            </a:r>
            <a:r>
              <a:rPr lang="en-US" dirty="0"/>
              <a:t>MAZE_TYPE – </a:t>
            </a:r>
            <a:r>
              <a:rPr lang="ru-RU" dirty="0" smtClean="0"/>
              <a:t>тип-лабиринт</a:t>
            </a:r>
          </a:p>
          <a:p>
            <a:pPr marL="0" indent="0">
              <a:buNone/>
            </a:pPr>
            <a:r>
              <a:rPr lang="ru-RU" dirty="0" smtClean="0"/>
              <a:t>// </a:t>
            </a:r>
            <a:r>
              <a:rPr lang="en-US" dirty="0"/>
              <a:t>MAZE_POINT – </a:t>
            </a:r>
            <a:r>
              <a:rPr lang="ru-RU" dirty="0"/>
              <a:t>тип-координата позиции в лабиринте </a:t>
            </a:r>
            <a:endParaRPr lang="ru-RU" dirty="0" smtClean="0"/>
          </a:p>
          <a:p>
            <a:pPr marL="0" indent="0">
              <a:buNone/>
            </a:pPr>
            <a:r>
              <a:rPr lang="ru-RU" dirty="0" smtClean="0"/>
              <a:t>// </a:t>
            </a:r>
            <a:r>
              <a:rPr lang="en-US" dirty="0"/>
              <a:t>MAZE_PATH – </a:t>
            </a:r>
            <a:r>
              <a:rPr lang="ru-RU" dirty="0"/>
              <a:t>путь через лабиринт </a:t>
            </a:r>
            <a:endParaRPr lang="ru-RU" dirty="0" smtClean="0"/>
          </a:p>
          <a:p>
            <a:pPr marL="0" indent="0">
              <a:buNone/>
            </a:pPr>
            <a:r>
              <a:rPr lang="en-US" dirty="0" smtClean="0"/>
              <a:t>MAZE_TYPE </a:t>
            </a:r>
            <a:r>
              <a:rPr lang="en-US" dirty="0"/>
              <a:t>maze; </a:t>
            </a:r>
            <a:endParaRPr lang="ru-RU" dirty="0" smtClean="0"/>
          </a:p>
          <a:p>
            <a:pPr marL="0" indent="0">
              <a:buNone/>
            </a:pPr>
            <a:r>
              <a:rPr lang="en-US" dirty="0" smtClean="0"/>
              <a:t>// </a:t>
            </a:r>
            <a:r>
              <a:rPr lang="ru-RU" dirty="0"/>
              <a:t>Определение лабиринта </a:t>
            </a:r>
            <a:r>
              <a:rPr lang="en-US" dirty="0"/>
              <a:t>MAZE_PATH path; // </a:t>
            </a:r>
            <a:r>
              <a:rPr lang="ru-RU" dirty="0"/>
              <a:t>Путь через лабиринт </a:t>
            </a:r>
            <a:endParaRPr lang="ru-RU" dirty="0" smtClean="0"/>
          </a:p>
          <a:p>
            <a:pPr marL="0" indent="0">
              <a:buNone/>
            </a:pPr>
            <a:r>
              <a:rPr lang="ru-RU" dirty="0" smtClean="0"/>
              <a:t>// </a:t>
            </a:r>
            <a:r>
              <a:rPr lang="ru-RU" dirty="0"/>
              <a:t>(занесение-извлечение координат </a:t>
            </a:r>
            <a:r>
              <a:rPr lang="ru-RU" dirty="0" smtClean="0"/>
              <a:t>по</a:t>
            </a:r>
          </a:p>
          <a:p>
            <a:pPr marL="0" indent="0">
              <a:buNone/>
            </a:pPr>
            <a:r>
              <a:rPr lang="ru-RU" dirty="0" smtClean="0"/>
              <a:t> </a:t>
            </a:r>
            <a:r>
              <a:rPr lang="ru-RU" dirty="0"/>
              <a:t>// правилам стека) </a:t>
            </a:r>
            <a:endParaRPr lang="ru-RU" dirty="0" smtClean="0"/>
          </a:p>
          <a:p>
            <a:pPr marL="0" indent="0">
              <a:buNone/>
            </a:pPr>
            <a:r>
              <a:rPr lang="ru-RU" dirty="0" smtClean="0"/>
              <a:t>// </a:t>
            </a:r>
            <a:r>
              <a:rPr lang="ru-RU" dirty="0"/>
              <a:t>Рекурсивный алгоритм поиска пути </a:t>
            </a:r>
            <a:endParaRPr lang="ru-RU" dirty="0" smtClean="0"/>
          </a:p>
          <a:p>
            <a:pPr marL="0" indent="0">
              <a:buNone/>
            </a:pPr>
            <a:r>
              <a:rPr lang="en-US" dirty="0" smtClean="0"/>
              <a:t>bool </a:t>
            </a:r>
            <a:r>
              <a:rPr lang="en-US" dirty="0" err="1"/>
              <a:t>FindMazePath</a:t>
            </a:r>
            <a:r>
              <a:rPr lang="en-US" dirty="0"/>
              <a:t>( MAZE_TYPE&amp; maze, </a:t>
            </a:r>
            <a:endParaRPr lang="ru-RU" dirty="0" smtClean="0"/>
          </a:p>
          <a:p>
            <a:pPr marL="0" indent="0">
              <a:buNone/>
            </a:pPr>
            <a:r>
              <a:rPr lang="en-US" dirty="0" smtClean="0"/>
              <a:t>MAZE_POINT</a:t>
            </a:r>
            <a:r>
              <a:rPr lang="en-US" dirty="0"/>
              <a:t>&amp; position ) </a:t>
            </a:r>
            <a:endParaRPr lang="ru-RU" dirty="0" smtClean="0"/>
          </a:p>
          <a:p>
            <a:pPr marL="0" indent="0">
              <a:buNone/>
            </a:pPr>
            <a:r>
              <a:rPr lang="en-US" dirty="0" smtClean="0"/>
              <a:t>{ </a:t>
            </a:r>
            <a:endParaRPr lang="ru-RU" dirty="0" smtClean="0"/>
          </a:p>
          <a:p>
            <a:pPr marL="0" indent="0">
              <a:buNone/>
            </a:pPr>
            <a:r>
              <a:rPr lang="en-US" dirty="0" smtClean="0"/>
              <a:t>MAZE_POINT </a:t>
            </a:r>
            <a:r>
              <a:rPr lang="en-US" dirty="0"/>
              <a:t>attempt; // </a:t>
            </a:r>
            <a:r>
              <a:rPr lang="ru-RU" dirty="0"/>
              <a:t>Попытки движения в лабиринте </a:t>
            </a:r>
            <a:endParaRPr lang="ru-RU" dirty="0" smtClean="0"/>
          </a:p>
          <a:p>
            <a:pPr marL="0" indent="0">
              <a:buNone/>
            </a:pPr>
            <a:r>
              <a:rPr lang="ru-RU" dirty="0"/>
              <a:t> </a:t>
            </a:r>
            <a:r>
              <a:rPr lang="ru-RU" dirty="0" smtClean="0"/>
              <a:t>                                        // </a:t>
            </a:r>
            <a:r>
              <a:rPr lang="ru-RU" dirty="0"/>
              <a:t>(вправо, влево, вверх, вниз) </a:t>
            </a:r>
            <a:endParaRPr lang="ru-RU" dirty="0" smtClean="0"/>
          </a:p>
          <a:p>
            <a:pPr marL="0" indent="0">
              <a:buNone/>
            </a:pPr>
            <a:r>
              <a:rPr lang="ru-RU" dirty="0" smtClean="0"/>
              <a:t>// </a:t>
            </a:r>
            <a:r>
              <a:rPr lang="ru-RU" dirty="0"/>
              <a:t>Проверяем, не посещали ли раньше </a:t>
            </a:r>
            <a:endParaRPr lang="ru-RU" dirty="0" smtClean="0"/>
          </a:p>
          <a:p>
            <a:pPr marL="0" indent="0">
              <a:buNone/>
            </a:pPr>
            <a:r>
              <a:rPr lang="en-US" dirty="0" smtClean="0"/>
              <a:t>if</a:t>
            </a:r>
            <a:r>
              <a:rPr lang="en-US" dirty="0"/>
              <a:t>( </a:t>
            </a:r>
            <a:r>
              <a:rPr lang="en-US" dirty="0" err="1"/>
              <a:t>AlreadyTried</a:t>
            </a:r>
            <a:r>
              <a:rPr lang="en-US" dirty="0"/>
              <a:t>( maze, position ) ) return false; </a:t>
            </a:r>
            <a:endParaRPr lang="ru-RU" dirty="0"/>
          </a:p>
        </p:txBody>
      </p:sp>
    </p:spTree>
    <p:extLst>
      <p:ext uri="{BB962C8B-B14F-4D97-AF65-F5344CB8AC3E}">
        <p14:creationId xmlns:p14="http://schemas.microsoft.com/office/powerpoint/2010/main" val="1505293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Autofit/>
          </a:bodyPr>
          <a:lstStyle/>
          <a:p>
            <a:pPr marL="0" indent="0">
              <a:buNone/>
            </a:pPr>
            <a:r>
              <a:rPr lang="ru-RU" sz="1000" dirty="0"/>
              <a:t>// Проверяем, не выход ли это </a:t>
            </a:r>
            <a:endParaRPr lang="ru-RU" sz="1000" dirty="0" smtClean="0"/>
          </a:p>
          <a:p>
            <a:pPr marL="0" indent="0">
              <a:buNone/>
            </a:pPr>
            <a:r>
              <a:rPr lang="en-US" sz="1000" dirty="0" smtClean="0"/>
              <a:t>if</a:t>
            </a:r>
            <a:r>
              <a:rPr lang="en-US" sz="1000" dirty="0"/>
              <a:t>( </a:t>
            </a:r>
            <a:r>
              <a:rPr lang="en-US" sz="1000" dirty="0" err="1"/>
              <a:t>PositionIsExit</a:t>
            </a:r>
            <a:r>
              <a:rPr lang="en-US" sz="1000" dirty="0"/>
              <a:t>( maze, position ) ) </a:t>
            </a:r>
            <a:endParaRPr lang="ru-RU" sz="1000" dirty="0" smtClean="0"/>
          </a:p>
          <a:p>
            <a:pPr marL="0" indent="0">
              <a:buNone/>
            </a:pPr>
            <a:r>
              <a:rPr lang="en-US" sz="1000" dirty="0" smtClean="0"/>
              <a:t>{ </a:t>
            </a:r>
            <a:endParaRPr lang="ru-RU" sz="1000" dirty="0" smtClean="0"/>
          </a:p>
          <a:p>
            <a:pPr marL="0" indent="0">
              <a:buNone/>
            </a:pPr>
            <a:r>
              <a:rPr lang="en-US" sz="1000" dirty="0" err="1" smtClean="0"/>
              <a:t>PushToPath</a:t>
            </a:r>
            <a:r>
              <a:rPr lang="en-US" sz="1000" dirty="0"/>
              <a:t>( path, position ); </a:t>
            </a:r>
            <a:endParaRPr lang="ru-RU" sz="1000" dirty="0" smtClean="0"/>
          </a:p>
          <a:p>
            <a:pPr marL="0" indent="0">
              <a:buNone/>
            </a:pPr>
            <a:r>
              <a:rPr lang="en-US" sz="1000" dirty="0" smtClean="0"/>
              <a:t>return </a:t>
            </a:r>
            <a:r>
              <a:rPr lang="en-US" sz="1000" dirty="0"/>
              <a:t>true; </a:t>
            </a:r>
            <a:endParaRPr lang="ru-RU" sz="1000" dirty="0" smtClean="0"/>
          </a:p>
          <a:p>
            <a:pPr marL="0" indent="0">
              <a:buNone/>
            </a:pPr>
            <a:r>
              <a:rPr lang="en-US" sz="1000" dirty="0" smtClean="0"/>
              <a:t>} </a:t>
            </a:r>
            <a:endParaRPr lang="ru-RU" sz="1000" dirty="0" smtClean="0"/>
          </a:p>
          <a:p>
            <a:pPr marL="0" indent="0">
              <a:buNone/>
            </a:pPr>
            <a:r>
              <a:rPr lang="en-US" sz="1000" dirty="0" err="1" smtClean="0"/>
              <a:t>MarkAsTried</a:t>
            </a:r>
            <a:r>
              <a:rPr lang="en-US" sz="1000" dirty="0"/>
              <a:t>( maze, position ); // </a:t>
            </a:r>
            <a:r>
              <a:rPr lang="ru-RU" sz="1000" dirty="0"/>
              <a:t>Отметить позицию как </a:t>
            </a:r>
            <a:r>
              <a:rPr lang="ru-RU" sz="1000" dirty="0" smtClean="0"/>
              <a:t> </a:t>
            </a:r>
            <a:r>
              <a:rPr lang="ru-RU" sz="1000" dirty="0"/>
              <a:t>посещенную </a:t>
            </a:r>
            <a:endParaRPr lang="ru-RU" sz="1000" dirty="0" smtClean="0"/>
          </a:p>
          <a:p>
            <a:pPr marL="0" indent="0">
              <a:buNone/>
            </a:pPr>
            <a:r>
              <a:rPr lang="en-US" sz="1000" dirty="0" err="1" smtClean="0"/>
              <a:t>PushToPath</a:t>
            </a:r>
            <a:r>
              <a:rPr lang="en-US" sz="1000" dirty="0"/>
              <a:t>( path, position ); // </a:t>
            </a:r>
            <a:r>
              <a:rPr lang="ru-RU" sz="1000" dirty="0"/>
              <a:t>Втолкнуть в стек </a:t>
            </a:r>
            <a:endParaRPr lang="ru-RU" sz="1000" dirty="0" smtClean="0"/>
          </a:p>
          <a:p>
            <a:pPr marL="0" indent="0">
              <a:buNone/>
            </a:pPr>
            <a:r>
              <a:rPr lang="ru-RU" sz="1000" dirty="0" smtClean="0"/>
              <a:t>// </a:t>
            </a:r>
            <a:r>
              <a:rPr lang="ru-RU" sz="1000" dirty="0"/>
              <a:t>Совершаем попытки движения и рекурсивно </a:t>
            </a:r>
            <a:r>
              <a:rPr lang="ru-RU" sz="1000" dirty="0" smtClean="0"/>
              <a:t> </a:t>
            </a:r>
            <a:r>
              <a:rPr lang="ru-RU" sz="1000" dirty="0"/>
              <a:t>вызываем поиск пути из новой позиции </a:t>
            </a:r>
            <a:endParaRPr lang="ru-RU" sz="1000" dirty="0" smtClean="0"/>
          </a:p>
          <a:p>
            <a:pPr marL="0" indent="0">
              <a:buNone/>
            </a:pPr>
            <a:r>
              <a:rPr lang="en-US" sz="1000" dirty="0" smtClean="0"/>
              <a:t>if</a:t>
            </a:r>
            <a:r>
              <a:rPr lang="en-US" sz="1000" dirty="0"/>
              <a:t>( </a:t>
            </a:r>
            <a:r>
              <a:rPr lang="en-US" sz="1000" dirty="0" err="1"/>
              <a:t>MoveLeft</a:t>
            </a:r>
            <a:r>
              <a:rPr lang="en-US" sz="1000" dirty="0"/>
              <a:t>( maze, position, attempt ) ) </a:t>
            </a:r>
            <a:endParaRPr lang="ru-RU" sz="1000" dirty="0" smtClean="0"/>
          </a:p>
          <a:p>
            <a:pPr marL="0" indent="0">
              <a:buNone/>
            </a:pPr>
            <a:r>
              <a:rPr lang="en-US" sz="1000" dirty="0" smtClean="0"/>
              <a:t>{ </a:t>
            </a:r>
            <a:endParaRPr lang="ru-RU" sz="1000" dirty="0" smtClean="0"/>
          </a:p>
          <a:p>
            <a:pPr marL="0" indent="0">
              <a:buNone/>
            </a:pPr>
            <a:r>
              <a:rPr lang="en-US" sz="1000" dirty="0" smtClean="0"/>
              <a:t>if</a:t>
            </a:r>
            <a:r>
              <a:rPr lang="en-US" sz="1000" dirty="0"/>
              <a:t>( </a:t>
            </a:r>
            <a:r>
              <a:rPr lang="en-US" sz="1000" dirty="0" err="1"/>
              <a:t>FindMazePath</a:t>
            </a:r>
            <a:r>
              <a:rPr lang="en-US" sz="1000" dirty="0"/>
              <a:t>( maze, attempt ) ) return true; </a:t>
            </a:r>
            <a:endParaRPr lang="ru-RU" sz="1000" dirty="0" smtClean="0"/>
          </a:p>
          <a:p>
            <a:pPr marL="0" indent="0">
              <a:buNone/>
            </a:pPr>
            <a:r>
              <a:rPr lang="en-US" sz="1000" dirty="0" smtClean="0"/>
              <a:t>} </a:t>
            </a:r>
            <a:endParaRPr lang="ru-RU" sz="1000" dirty="0" smtClean="0"/>
          </a:p>
          <a:p>
            <a:pPr marL="0" indent="0">
              <a:buNone/>
            </a:pPr>
            <a:r>
              <a:rPr lang="en-US" sz="1000" dirty="0" smtClean="0"/>
              <a:t>if</a:t>
            </a:r>
            <a:r>
              <a:rPr lang="en-US" sz="1000" dirty="0"/>
              <a:t>( </a:t>
            </a:r>
            <a:r>
              <a:rPr lang="en-US" sz="1000" dirty="0" err="1"/>
              <a:t>MoveRight</a:t>
            </a:r>
            <a:r>
              <a:rPr lang="en-US" sz="1000" dirty="0"/>
              <a:t> ( maze, position, attempt ) ) </a:t>
            </a:r>
            <a:endParaRPr lang="ru-RU" sz="1000" dirty="0" smtClean="0"/>
          </a:p>
          <a:p>
            <a:pPr marL="0" indent="0">
              <a:buNone/>
            </a:pPr>
            <a:r>
              <a:rPr lang="en-US" sz="1000" dirty="0" smtClean="0"/>
              <a:t>{</a:t>
            </a:r>
            <a:endParaRPr lang="ru-RU" sz="1000" dirty="0" smtClean="0"/>
          </a:p>
          <a:p>
            <a:pPr marL="0" indent="0">
              <a:buNone/>
            </a:pPr>
            <a:r>
              <a:rPr lang="en-US" sz="1000" dirty="0" smtClean="0"/>
              <a:t> </a:t>
            </a:r>
            <a:r>
              <a:rPr lang="en-US" sz="1000" dirty="0"/>
              <a:t>if( </a:t>
            </a:r>
            <a:r>
              <a:rPr lang="en-US" sz="1000" dirty="0" err="1"/>
              <a:t>FindMazePath</a:t>
            </a:r>
            <a:r>
              <a:rPr lang="en-US" sz="1000" dirty="0"/>
              <a:t>( maze, attempt ) ) return true; </a:t>
            </a:r>
            <a:endParaRPr lang="ru-RU" sz="1000" dirty="0" smtClean="0"/>
          </a:p>
          <a:p>
            <a:pPr marL="0" indent="0">
              <a:buNone/>
            </a:pPr>
            <a:r>
              <a:rPr lang="en-US" sz="1000" dirty="0" smtClean="0"/>
              <a:t>}</a:t>
            </a:r>
            <a:endParaRPr lang="ru-RU" sz="1000" dirty="0" smtClean="0"/>
          </a:p>
          <a:p>
            <a:pPr marL="0" indent="0">
              <a:buNone/>
            </a:pPr>
            <a:r>
              <a:rPr lang="en-US" sz="1000" dirty="0" smtClean="0"/>
              <a:t> </a:t>
            </a:r>
            <a:r>
              <a:rPr lang="en-US" sz="1000" dirty="0"/>
              <a:t>if( </a:t>
            </a:r>
            <a:r>
              <a:rPr lang="en-US" sz="1000" dirty="0" err="1"/>
              <a:t>MoveUp</a:t>
            </a:r>
            <a:r>
              <a:rPr lang="en-US" sz="1000" dirty="0"/>
              <a:t>( maze, position, attempt ) </a:t>
            </a:r>
            <a:r>
              <a:rPr lang="en-US" sz="1000" dirty="0" smtClean="0"/>
              <a:t>)</a:t>
            </a:r>
            <a:endParaRPr lang="ru-RU" sz="1000" dirty="0" smtClean="0"/>
          </a:p>
          <a:p>
            <a:pPr marL="0" indent="0">
              <a:buNone/>
            </a:pPr>
            <a:r>
              <a:rPr lang="en-US" sz="1000" dirty="0" smtClean="0"/>
              <a:t> {</a:t>
            </a:r>
            <a:endParaRPr lang="ru-RU" sz="1000" dirty="0" smtClean="0"/>
          </a:p>
          <a:p>
            <a:pPr marL="0" indent="0">
              <a:buNone/>
            </a:pPr>
            <a:r>
              <a:rPr lang="en-US" sz="1000" dirty="0" smtClean="0"/>
              <a:t> </a:t>
            </a:r>
            <a:r>
              <a:rPr lang="en-US" sz="1000" dirty="0"/>
              <a:t>if( </a:t>
            </a:r>
            <a:r>
              <a:rPr lang="en-US" sz="1000" dirty="0" err="1"/>
              <a:t>FindMazePath</a:t>
            </a:r>
            <a:r>
              <a:rPr lang="en-US" sz="1000" dirty="0"/>
              <a:t>( maze, attempt ) ) return true; </a:t>
            </a:r>
            <a:endParaRPr lang="ru-RU" sz="1000" dirty="0" smtClean="0"/>
          </a:p>
          <a:p>
            <a:pPr marL="0" indent="0">
              <a:buNone/>
            </a:pPr>
            <a:r>
              <a:rPr lang="en-US" sz="1000" dirty="0" smtClean="0"/>
              <a:t>}</a:t>
            </a:r>
            <a:endParaRPr lang="ru-RU" sz="1000" dirty="0" smtClean="0"/>
          </a:p>
          <a:p>
            <a:pPr marL="0" indent="0">
              <a:buNone/>
            </a:pPr>
            <a:r>
              <a:rPr lang="en-US" sz="1000" dirty="0" smtClean="0"/>
              <a:t> </a:t>
            </a:r>
            <a:r>
              <a:rPr lang="en-US" sz="1000" dirty="0"/>
              <a:t>if( </a:t>
            </a:r>
            <a:r>
              <a:rPr lang="en-US" sz="1000" dirty="0" err="1"/>
              <a:t>MoveDown</a:t>
            </a:r>
            <a:r>
              <a:rPr lang="en-US" sz="1000" dirty="0"/>
              <a:t> ( maze, position, attempt ) ) </a:t>
            </a:r>
            <a:endParaRPr lang="ru-RU" sz="1000" dirty="0" smtClean="0"/>
          </a:p>
          <a:p>
            <a:pPr marL="0" indent="0">
              <a:buNone/>
            </a:pPr>
            <a:r>
              <a:rPr lang="en-US" sz="1000" dirty="0" smtClean="0"/>
              <a:t>{</a:t>
            </a:r>
            <a:endParaRPr lang="ru-RU" sz="1000" dirty="0" smtClean="0"/>
          </a:p>
          <a:p>
            <a:pPr marL="0" indent="0">
              <a:buNone/>
            </a:pPr>
            <a:r>
              <a:rPr lang="en-US" sz="1000" dirty="0" smtClean="0"/>
              <a:t> </a:t>
            </a:r>
            <a:r>
              <a:rPr lang="en-US" sz="1000" dirty="0"/>
              <a:t>if( </a:t>
            </a:r>
            <a:r>
              <a:rPr lang="en-US" sz="1000" dirty="0" err="1"/>
              <a:t>FindMazePath</a:t>
            </a:r>
            <a:r>
              <a:rPr lang="en-US" sz="1000" dirty="0"/>
              <a:t>( maze, attempt ) ) return true; </a:t>
            </a:r>
            <a:endParaRPr lang="ru-RU" sz="1000" dirty="0" smtClean="0"/>
          </a:p>
          <a:p>
            <a:pPr marL="0" indent="0">
              <a:buNone/>
            </a:pPr>
            <a:r>
              <a:rPr lang="en-US" sz="1000" dirty="0" smtClean="0"/>
              <a:t>}</a:t>
            </a:r>
            <a:endParaRPr lang="ru-RU" sz="1000" dirty="0" smtClean="0"/>
          </a:p>
          <a:p>
            <a:pPr marL="0" indent="0">
              <a:buNone/>
            </a:pPr>
            <a:r>
              <a:rPr lang="en-US" sz="1000" dirty="0" smtClean="0"/>
              <a:t> </a:t>
            </a:r>
            <a:r>
              <a:rPr lang="en-US" sz="1000" dirty="0"/>
              <a:t>// </a:t>
            </a:r>
            <a:r>
              <a:rPr lang="ru-RU" sz="1000" dirty="0"/>
              <a:t>Здесь: ни одна попытка не увенчалась успехом</a:t>
            </a:r>
            <a:r>
              <a:rPr lang="ru-RU" sz="1000" dirty="0" smtClean="0"/>
              <a:t>, </a:t>
            </a:r>
            <a:r>
              <a:rPr lang="ru-RU" sz="1000" dirty="0"/>
              <a:t>следовательно, из этой позиции пути нет </a:t>
            </a:r>
            <a:endParaRPr lang="ru-RU" sz="1000" dirty="0" smtClean="0"/>
          </a:p>
          <a:p>
            <a:pPr marL="0" indent="0">
              <a:buNone/>
            </a:pPr>
            <a:r>
              <a:rPr lang="en-US" sz="1000" dirty="0" err="1" smtClean="0"/>
              <a:t>PopFromPath</a:t>
            </a:r>
            <a:r>
              <a:rPr lang="en-US" sz="1000" dirty="0"/>
              <a:t>( path ); // </a:t>
            </a:r>
            <a:r>
              <a:rPr lang="ru-RU" sz="1000" dirty="0"/>
              <a:t>Исключить из </a:t>
            </a:r>
            <a:r>
              <a:rPr lang="ru-RU" sz="1000" dirty="0" smtClean="0"/>
              <a:t>стека</a:t>
            </a:r>
          </a:p>
          <a:p>
            <a:pPr marL="0" indent="0">
              <a:buNone/>
            </a:pPr>
            <a:r>
              <a:rPr lang="en-US" sz="1000" dirty="0"/>
              <a:t>return false; </a:t>
            </a:r>
          </a:p>
          <a:p>
            <a:pPr marL="0" indent="0">
              <a:buNone/>
            </a:pPr>
            <a:r>
              <a:rPr lang="ru-RU" sz="1000" dirty="0"/>
              <a:t>} </a:t>
            </a:r>
          </a:p>
        </p:txBody>
      </p:sp>
    </p:spTree>
    <p:extLst>
      <p:ext uri="{BB962C8B-B14F-4D97-AF65-F5344CB8AC3E}">
        <p14:creationId xmlns:p14="http://schemas.microsoft.com/office/powerpoint/2010/main" val="2970715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70000" lnSpcReduction="20000"/>
          </a:bodyPr>
          <a:lstStyle/>
          <a:p>
            <a:r>
              <a:rPr lang="ru-RU" dirty="0"/>
              <a:t>В процессе поиска пути функция </a:t>
            </a:r>
            <a:r>
              <a:rPr lang="ru-RU" dirty="0" err="1"/>
              <a:t>FindMazePath</a:t>
            </a:r>
            <a:r>
              <a:rPr lang="ru-RU" dirty="0"/>
              <a:t> рекурсивно вызывает сама себя до тех пор, пока не будет выполнено одно из условий – выход из лабиринта обнаружен или рассмотрены все возможные пути. Процесс поиска пути из лабиринта в соответствии с приведенным алгоритмом иллюстрирует </a:t>
            </a:r>
            <a:r>
              <a:rPr lang="ru-RU" dirty="0" smtClean="0"/>
              <a:t>следующий слайд. </a:t>
            </a:r>
            <a:r>
              <a:rPr lang="ru-RU" dirty="0"/>
              <a:t>При написании рекурсивного алгоритма следует учитывать следующее: </a:t>
            </a:r>
          </a:p>
          <a:p>
            <a:r>
              <a:rPr lang="ru-RU" dirty="0" smtClean="0"/>
              <a:t>Убедитесь</a:t>
            </a:r>
            <a:r>
              <a:rPr lang="ru-RU" dirty="0"/>
              <a:t>, что рекурсия останавливается (особую внимательность следует проявлять при написании взаимно-рекурсивных функций, если уж их никак не избежать). </a:t>
            </a:r>
          </a:p>
          <a:p>
            <a:r>
              <a:rPr lang="ru-RU" dirty="0" smtClean="0"/>
              <a:t>Оцените </a:t>
            </a:r>
            <a:r>
              <a:rPr lang="ru-RU" dirty="0"/>
              <a:t>максимальную глубину рекурсии и вытекающие из этого требования к системному стеку. Сопоставьте полученные результаты с затратами на возможную реализацию алгоритма в итерационной форме. </a:t>
            </a:r>
          </a:p>
          <a:p>
            <a:r>
              <a:rPr lang="ru-RU" dirty="0" smtClean="0"/>
              <a:t>Не </a:t>
            </a:r>
            <a:r>
              <a:rPr lang="ru-RU" dirty="0"/>
              <a:t>используйте рекурсию для тривиальных алгоритмов. </a:t>
            </a:r>
          </a:p>
          <a:p>
            <a:endParaRPr lang="ru-RU" dirty="0"/>
          </a:p>
        </p:txBody>
      </p:sp>
    </p:spTree>
    <p:extLst>
      <p:ext uri="{BB962C8B-B14F-4D97-AF65-F5344CB8AC3E}">
        <p14:creationId xmlns:p14="http://schemas.microsoft.com/office/powerpoint/2010/main" val="1913004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a:bodyPr>
          <a:lstStyle/>
          <a:p>
            <a:r>
              <a:rPr lang="ru-RU" sz="2000" b="1" i="1" dirty="0"/>
              <a:t>Поиск пути по алгоритму </a:t>
            </a:r>
            <a:r>
              <a:rPr lang="ru-RU" sz="2000" b="1" i="1" dirty="0" err="1"/>
              <a:t>FindMazePath</a:t>
            </a:r>
            <a:r>
              <a:rPr lang="ru-RU" sz="2000" b="1" i="1" dirty="0"/>
              <a:t> </a:t>
            </a:r>
            <a:endParaRPr lang="ru-RU" sz="2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1334" y="1484784"/>
            <a:ext cx="7145215"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214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62500" lnSpcReduction="20000"/>
          </a:bodyPr>
          <a:lstStyle/>
          <a:p>
            <a:r>
              <a:rPr lang="ru-RU" dirty="0"/>
              <a:t>Не все то, что определяется рекурсивно, следует рекурсивно реализовывать. Например, задача вычисления факториала прекрасно решается чисто итерационной процедурой. В принципе, любой рекурсивный алгоритм может быть преобразован к итерационной форме. В простейших случаях это преобразование «бесплатно» (как, например, в случае факториала или вычисления чисел Фибоначчи). Однако в большинстве практических случаев такое преобразование достигается за счет определения вспомогательных структур данных, заменяющих стек рекурсивных вызовов, поэтому при выборе варианта решения следует сопоставить расходы на организацию рекурсивных вычислений (главным образом, связанные с затратами на хранение информации в стеке приложения) с расходами на организацию вспомогательных структур данных. </a:t>
            </a:r>
            <a:endParaRPr lang="ru-RU" dirty="0" smtClean="0"/>
          </a:p>
          <a:p>
            <a:r>
              <a:rPr lang="ru-RU" dirty="0"/>
              <a:t>Исследуем преобразование рекурсивного алгоритма к итерационному на примере функции быстрой сортировки массива, хранящегося в оперативной </a:t>
            </a:r>
            <a:r>
              <a:rPr lang="ru-RU" dirty="0" smtClean="0"/>
              <a:t>памяти</a:t>
            </a:r>
            <a:r>
              <a:rPr lang="ru-RU" dirty="0"/>
              <a:t>, или так называемой сортировки Хоара [</a:t>
            </a:r>
            <a:r>
              <a:rPr lang="ru-RU" dirty="0" err="1"/>
              <a:t>Dahl</a:t>
            </a:r>
            <a:r>
              <a:rPr lang="ru-RU" dirty="0"/>
              <a:t>, </a:t>
            </a:r>
            <a:r>
              <a:rPr lang="ru-RU" dirty="0" err="1"/>
              <a:t>Dijkstra</a:t>
            </a:r>
            <a:r>
              <a:rPr lang="ru-RU" dirty="0"/>
              <a:t>, </a:t>
            </a:r>
            <a:r>
              <a:rPr lang="ru-RU" dirty="0" err="1"/>
              <a:t>Hoare</a:t>
            </a:r>
            <a:r>
              <a:rPr lang="ru-RU" dirty="0"/>
              <a:t>, 1972]. Для простоты изложения рассмотрим сортировку массива целых чисел. </a:t>
            </a:r>
          </a:p>
        </p:txBody>
      </p:sp>
    </p:spTree>
    <p:extLst>
      <p:ext uri="{BB962C8B-B14F-4D97-AF65-F5344CB8AC3E}">
        <p14:creationId xmlns:p14="http://schemas.microsoft.com/office/powerpoint/2010/main" val="44163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Быстрая сортировка Хоара (рекурсивный вариант) </a:t>
            </a:r>
          </a:p>
        </p:txBody>
      </p:sp>
      <p:sp>
        <p:nvSpPr>
          <p:cNvPr id="3" name="Объект 2"/>
          <p:cNvSpPr>
            <a:spLocks noGrp="1"/>
          </p:cNvSpPr>
          <p:nvPr>
            <p:ph idx="1"/>
          </p:nvPr>
        </p:nvSpPr>
        <p:spPr/>
        <p:txBody>
          <a:bodyPr>
            <a:normAutofit fontScale="62500" lnSpcReduction="20000"/>
          </a:bodyPr>
          <a:lstStyle/>
          <a:p>
            <a:r>
              <a:rPr lang="ru-RU" dirty="0"/>
              <a:t>Быстрая сортировка является представителем класса обменных сортировок (простейшим примером обменной сортировки является представленный выше алгоритм сортировки простыми обменами). Основная проблема алгоритма сортировки простыми обменами заключается в том, что осуществляются обмены соседних элементов. Поэтому наиболее «неудачные» элементы достигают своего окончательного места очень медленно, что и определяет низкую эффективность сортировки простыми обменами, оцениваемую величиной (по числу сравнений и пересылок). Поэтому возникает идея увеличить расстояния, на которых происходят обмены. Эта идея была реализована Ч. Хоаром в виде следующего алгоритма. В основе алгоритма лежат разделение последовательности элементов на две </a:t>
            </a:r>
            <a:r>
              <a:rPr lang="ru-RU" dirty="0" err="1"/>
              <a:t>подпоследовательности</a:t>
            </a:r>
            <a:r>
              <a:rPr lang="ru-RU" dirty="0"/>
              <a:t> относительно значения одного из элементов (который называется разделяющим элементом). Очевидно, что такое разделение может быть достигнуто однократным просмотром последовательности (см.  с</a:t>
            </a:r>
            <a:r>
              <a:rPr lang="ru-RU" dirty="0" smtClean="0"/>
              <a:t>лед. слайд). </a:t>
            </a:r>
            <a:endParaRPr lang="ru-RU" dirty="0"/>
          </a:p>
        </p:txBody>
      </p:sp>
    </p:spTree>
    <p:extLst>
      <p:ext uri="{BB962C8B-B14F-4D97-AF65-F5344CB8AC3E}">
        <p14:creationId xmlns:p14="http://schemas.microsoft.com/office/powerpoint/2010/main" val="3704418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200" b="1" i="1" dirty="0"/>
              <a:t>Разделение сегмента в ходе сортировки </a:t>
            </a:r>
            <a:endParaRPr lang="ru-RU" sz="32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797918"/>
            <a:ext cx="6840760" cy="5424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0577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b="1" dirty="0"/>
              <a:t>Разделение сегмента </a:t>
            </a:r>
            <a:endParaRPr lang="ru-RU" dirty="0"/>
          </a:p>
        </p:txBody>
      </p:sp>
      <p:sp>
        <p:nvSpPr>
          <p:cNvPr id="3" name="Объект 2"/>
          <p:cNvSpPr>
            <a:spLocks noGrp="1"/>
          </p:cNvSpPr>
          <p:nvPr>
            <p:ph idx="1"/>
          </p:nvPr>
        </p:nvSpPr>
        <p:spPr>
          <a:xfrm>
            <a:off x="457200" y="836712"/>
            <a:ext cx="8229600" cy="5289451"/>
          </a:xfrm>
        </p:spPr>
        <p:txBody>
          <a:bodyPr>
            <a:normAutofit fontScale="55000" lnSpcReduction="20000"/>
          </a:bodyPr>
          <a:lstStyle/>
          <a:p>
            <a:pPr marL="0" indent="0">
              <a:buNone/>
            </a:pPr>
            <a:r>
              <a:rPr lang="en-US" dirty="0" err="1"/>
              <a:t>int</a:t>
            </a:r>
            <a:r>
              <a:rPr lang="en-US" dirty="0"/>
              <a:t> </a:t>
            </a:r>
            <a:r>
              <a:rPr lang="en-US" dirty="0" err="1"/>
              <a:t>ixLeft</a:t>
            </a:r>
            <a:r>
              <a:rPr lang="en-US" dirty="0"/>
              <a:t>; // </a:t>
            </a:r>
            <a:r>
              <a:rPr lang="ru-RU" dirty="0"/>
              <a:t>Индекс просмотра элементов массива слева направо</a:t>
            </a:r>
          </a:p>
          <a:p>
            <a:pPr marL="0" indent="0">
              <a:buNone/>
            </a:pPr>
            <a:r>
              <a:rPr lang="en-US" dirty="0" err="1"/>
              <a:t>int</a:t>
            </a:r>
            <a:r>
              <a:rPr lang="en-US" dirty="0"/>
              <a:t> </a:t>
            </a:r>
            <a:r>
              <a:rPr lang="en-US" dirty="0" err="1"/>
              <a:t>ixRight</a:t>
            </a:r>
            <a:r>
              <a:rPr lang="en-US" dirty="0"/>
              <a:t>; // </a:t>
            </a:r>
            <a:r>
              <a:rPr lang="ru-RU" dirty="0"/>
              <a:t>Индекс просмотра элементов массива справа налево</a:t>
            </a:r>
          </a:p>
          <a:p>
            <a:pPr marL="0" indent="0">
              <a:buNone/>
            </a:pPr>
            <a:r>
              <a:rPr lang="en-US" dirty="0" err="1"/>
              <a:t>int</a:t>
            </a:r>
            <a:r>
              <a:rPr lang="en-US" dirty="0"/>
              <a:t> copy; // </a:t>
            </a:r>
            <a:r>
              <a:rPr lang="ru-RU" dirty="0"/>
              <a:t>Вспомогательная переменная для перестановки</a:t>
            </a:r>
          </a:p>
          <a:p>
            <a:pPr marL="0" indent="0">
              <a:buNone/>
            </a:pPr>
            <a:r>
              <a:rPr lang="en-US" dirty="0" err="1"/>
              <a:t>ixLeft</a:t>
            </a:r>
            <a:r>
              <a:rPr lang="en-US" dirty="0"/>
              <a:t> = 0;</a:t>
            </a:r>
          </a:p>
          <a:p>
            <a:pPr marL="0" indent="0">
              <a:buNone/>
            </a:pPr>
            <a:r>
              <a:rPr lang="en-US" dirty="0" err="1"/>
              <a:t>ixRight</a:t>
            </a:r>
            <a:r>
              <a:rPr lang="en-US" dirty="0"/>
              <a:t> = n-1;</a:t>
            </a:r>
          </a:p>
          <a:p>
            <a:pPr marL="0" indent="0">
              <a:buNone/>
            </a:pPr>
            <a:r>
              <a:rPr lang="en-US" dirty="0"/>
              <a:t>while( </a:t>
            </a:r>
            <a:r>
              <a:rPr lang="en-US" dirty="0" err="1"/>
              <a:t>ixLeft</a:t>
            </a:r>
            <a:r>
              <a:rPr lang="en-US" dirty="0"/>
              <a:t> &lt;= </a:t>
            </a:r>
            <a:r>
              <a:rPr lang="en-US" dirty="0" err="1"/>
              <a:t>ixRight</a:t>
            </a:r>
            <a:r>
              <a:rPr lang="en-US" dirty="0"/>
              <a:t> )</a:t>
            </a:r>
          </a:p>
          <a:p>
            <a:pPr marL="0" indent="0">
              <a:buNone/>
            </a:pPr>
            <a:r>
              <a:rPr lang="en-US" dirty="0"/>
              <a:t>{</a:t>
            </a:r>
          </a:p>
          <a:p>
            <a:pPr marL="0" indent="0">
              <a:buNone/>
            </a:pPr>
            <a:r>
              <a:rPr lang="ru-RU" dirty="0" smtClean="0"/>
              <a:t>          </a:t>
            </a:r>
            <a:r>
              <a:rPr lang="en-US" dirty="0" smtClean="0"/>
              <a:t>while</a:t>
            </a:r>
            <a:r>
              <a:rPr lang="en-US" dirty="0"/>
              <a:t>( a[ </a:t>
            </a:r>
            <a:r>
              <a:rPr lang="en-US" dirty="0" err="1"/>
              <a:t>ixLeft</a:t>
            </a:r>
            <a:r>
              <a:rPr lang="en-US" dirty="0"/>
              <a:t> ] &lt; x ) </a:t>
            </a:r>
            <a:r>
              <a:rPr lang="en-US" dirty="0" err="1"/>
              <a:t>ixLeft</a:t>
            </a:r>
            <a:r>
              <a:rPr lang="en-US" dirty="0"/>
              <a:t>++;</a:t>
            </a:r>
          </a:p>
          <a:p>
            <a:pPr marL="0" indent="0">
              <a:buNone/>
            </a:pPr>
            <a:r>
              <a:rPr lang="ru-RU" dirty="0" smtClean="0"/>
              <a:t>          </a:t>
            </a:r>
            <a:r>
              <a:rPr lang="en-US" dirty="0" smtClean="0"/>
              <a:t>while</a:t>
            </a:r>
            <a:r>
              <a:rPr lang="en-US" dirty="0"/>
              <a:t>( x &lt; a[ </a:t>
            </a:r>
            <a:r>
              <a:rPr lang="en-US" dirty="0" err="1"/>
              <a:t>ixRight</a:t>
            </a:r>
            <a:r>
              <a:rPr lang="en-US" dirty="0"/>
              <a:t> ] ) </a:t>
            </a:r>
            <a:r>
              <a:rPr lang="en-US" dirty="0" err="1"/>
              <a:t>ixRight</a:t>
            </a:r>
            <a:r>
              <a:rPr lang="en-US" dirty="0"/>
              <a:t>--;</a:t>
            </a:r>
          </a:p>
          <a:p>
            <a:pPr marL="0" indent="0">
              <a:buNone/>
            </a:pPr>
            <a:r>
              <a:rPr lang="ru-RU" dirty="0" smtClean="0"/>
              <a:t>          </a:t>
            </a:r>
            <a:r>
              <a:rPr lang="en-US" dirty="0" smtClean="0"/>
              <a:t>if</a:t>
            </a:r>
            <a:r>
              <a:rPr lang="en-US" dirty="0"/>
              <a:t>( </a:t>
            </a:r>
            <a:r>
              <a:rPr lang="en-US" dirty="0" err="1"/>
              <a:t>ixLeft</a:t>
            </a:r>
            <a:r>
              <a:rPr lang="en-US" dirty="0"/>
              <a:t> &lt;= </a:t>
            </a:r>
            <a:r>
              <a:rPr lang="en-US" dirty="0" err="1"/>
              <a:t>ixRight</a:t>
            </a:r>
            <a:r>
              <a:rPr lang="en-US" dirty="0"/>
              <a:t> )</a:t>
            </a:r>
          </a:p>
          <a:p>
            <a:pPr marL="0" indent="0">
              <a:buNone/>
            </a:pPr>
            <a:r>
              <a:rPr lang="ru-RU" dirty="0" smtClean="0"/>
              <a:t>          </a:t>
            </a:r>
            <a:r>
              <a:rPr lang="en-US" dirty="0" smtClean="0"/>
              <a:t>{</a:t>
            </a:r>
            <a:endParaRPr lang="en-US" dirty="0"/>
          </a:p>
          <a:p>
            <a:pPr marL="0" indent="0">
              <a:buNone/>
            </a:pPr>
            <a:r>
              <a:rPr lang="ru-RU" dirty="0" smtClean="0"/>
              <a:t>               </a:t>
            </a:r>
            <a:r>
              <a:rPr lang="en-US" dirty="0" smtClean="0"/>
              <a:t>copy </a:t>
            </a:r>
            <a:r>
              <a:rPr lang="en-US" dirty="0"/>
              <a:t>= a[ </a:t>
            </a:r>
            <a:r>
              <a:rPr lang="en-US" dirty="0" err="1"/>
              <a:t>ixLeft</a:t>
            </a:r>
            <a:r>
              <a:rPr lang="en-US" dirty="0"/>
              <a:t> ];</a:t>
            </a:r>
          </a:p>
          <a:p>
            <a:pPr marL="0" indent="0">
              <a:buNone/>
            </a:pPr>
            <a:r>
              <a:rPr lang="ru-RU" dirty="0" smtClean="0"/>
              <a:t>               </a:t>
            </a:r>
            <a:r>
              <a:rPr lang="en-US" dirty="0" smtClean="0"/>
              <a:t>a</a:t>
            </a:r>
            <a:r>
              <a:rPr lang="en-US" dirty="0"/>
              <a:t>[ </a:t>
            </a:r>
            <a:r>
              <a:rPr lang="en-US" dirty="0" err="1"/>
              <a:t>ixLeft</a:t>
            </a:r>
            <a:r>
              <a:rPr lang="en-US" dirty="0"/>
              <a:t> ] = a[ </a:t>
            </a:r>
            <a:r>
              <a:rPr lang="en-US" dirty="0" err="1"/>
              <a:t>ixRight</a:t>
            </a:r>
            <a:r>
              <a:rPr lang="en-US" dirty="0"/>
              <a:t> ];</a:t>
            </a:r>
          </a:p>
          <a:p>
            <a:pPr marL="0" indent="0">
              <a:buNone/>
            </a:pPr>
            <a:r>
              <a:rPr lang="ru-RU" dirty="0" smtClean="0"/>
              <a:t>               </a:t>
            </a:r>
            <a:r>
              <a:rPr lang="en-US" dirty="0" smtClean="0"/>
              <a:t>a</a:t>
            </a:r>
            <a:r>
              <a:rPr lang="en-US" dirty="0"/>
              <a:t>[ </a:t>
            </a:r>
            <a:r>
              <a:rPr lang="en-US" dirty="0" err="1"/>
              <a:t>ixRight</a:t>
            </a:r>
            <a:r>
              <a:rPr lang="en-US" dirty="0"/>
              <a:t> ] = copy;</a:t>
            </a:r>
          </a:p>
          <a:p>
            <a:pPr marL="0" indent="0">
              <a:buNone/>
            </a:pPr>
            <a:r>
              <a:rPr lang="ru-RU" dirty="0" smtClean="0"/>
              <a:t>                </a:t>
            </a:r>
            <a:r>
              <a:rPr lang="en-US" dirty="0" err="1" smtClean="0"/>
              <a:t>ixLeft</a:t>
            </a:r>
            <a:r>
              <a:rPr lang="en-US" dirty="0"/>
              <a:t>++;</a:t>
            </a:r>
          </a:p>
          <a:p>
            <a:pPr marL="0" indent="0">
              <a:buNone/>
            </a:pPr>
            <a:r>
              <a:rPr lang="ru-RU" dirty="0" smtClean="0"/>
              <a:t>                </a:t>
            </a:r>
            <a:r>
              <a:rPr lang="en-US" dirty="0" err="1" smtClean="0"/>
              <a:t>ixRight</a:t>
            </a:r>
            <a:r>
              <a:rPr lang="en-US" dirty="0" smtClean="0"/>
              <a:t>-</a:t>
            </a:r>
            <a:r>
              <a:rPr lang="en-US" dirty="0"/>
              <a:t>-;</a:t>
            </a:r>
          </a:p>
          <a:p>
            <a:pPr marL="0" indent="0">
              <a:buNone/>
            </a:pPr>
            <a:r>
              <a:rPr lang="ru-RU" smtClean="0"/>
              <a:t>          </a:t>
            </a:r>
            <a:r>
              <a:rPr lang="en-US" smtClean="0"/>
              <a:t>}</a:t>
            </a:r>
            <a:endParaRPr lang="en-US" dirty="0"/>
          </a:p>
          <a:p>
            <a:pPr marL="0" indent="0">
              <a:buNone/>
            </a:pPr>
            <a:r>
              <a:rPr lang="en-US" dirty="0"/>
              <a:t>}</a:t>
            </a:r>
            <a:endParaRPr lang="ru-RU" dirty="0"/>
          </a:p>
        </p:txBody>
      </p:sp>
    </p:spTree>
    <p:extLst>
      <p:ext uri="{BB962C8B-B14F-4D97-AF65-F5344CB8AC3E}">
        <p14:creationId xmlns:p14="http://schemas.microsoft.com/office/powerpoint/2010/main" val="197043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77500" lnSpcReduction="20000"/>
          </a:bodyPr>
          <a:lstStyle/>
          <a:p>
            <a:r>
              <a:rPr lang="ru-RU" dirty="0"/>
              <a:t>В результате цикла разделения в левой части массива оказываются все элементы, меньшие или равные </a:t>
            </a:r>
            <a:r>
              <a:rPr lang="ru-RU" i="1" dirty="0"/>
              <a:t>x</a:t>
            </a:r>
            <a:r>
              <a:rPr lang="ru-RU" dirty="0"/>
              <a:t>, а в правой части массива – все элементы, большие или равные </a:t>
            </a:r>
            <a:r>
              <a:rPr lang="ru-RU" i="1" dirty="0"/>
              <a:t>x</a:t>
            </a:r>
            <a:r>
              <a:rPr lang="ru-RU" dirty="0"/>
              <a:t>. Таким образом, исходная последовательность разделена на 2 </a:t>
            </a:r>
            <a:r>
              <a:rPr lang="ru-RU" dirty="0" err="1"/>
              <a:t>подпоследовательности</a:t>
            </a:r>
            <a:r>
              <a:rPr lang="ru-RU" dirty="0"/>
              <a:t>, которые далее можно рассматривать независимо. Иными словами, если каждую из получившихся </a:t>
            </a:r>
            <a:r>
              <a:rPr lang="ru-RU" dirty="0" err="1"/>
              <a:t>подпоследовательностей</a:t>
            </a:r>
            <a:r>
              <a:rPr lang="ru-RU" dirty="0"/>
              <a:t> упорядочить, упорядоченной окажется и исходная последовательность. Нетрудно заметить, что, продолжая далее разделение последовательностей, мы и получим требуемое упорядочение элементов. Соответствующий вычислительный процесс реализуется посредством рекурсивной процедуры (см. </a:t>
            </a:r>
            <a:r>
              <a:rPr lang="ru-RU" dirty="0" smtClean="0"/>
              <a:t>листинг). </a:t>
            </a:r>
            <a:r>
              <a:rPr lang="ru-RU" dirty="0"/>
              <a:t>Для сортировки всего массива следует вызвать функцию </a:t>
            </a:r>
            <a:r>
              <a:rPr lang="ru-RU" dirty="0" err="1"/>
              <a:t>Split</a:t>
            </a:r>
            <a:r>
              <a:rPr lang="ru-RU" dirty="0"/>
              <a:t>, указав в качестве границ левой и правой частей сегмента индексы первого и последнего элементов исходного массива. </a:t>
            </a:r>
            <a:endParaRPr lang="ru-RU" dirty="0"/>
          </a:p>
        </p:txBody>
      </p:sp>
    </p:spTree>
    <p:extLst>
      <p:ext uri="{BB962C8B-B14F-4D97-AF65-F5344CB8AC3E}">
        <p14:creationId xmlns:p14="http://schemas.microsoft.com/office/powerpoint/2010/main" val="219854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77500" lnSpcReduction="20000"/>
          </a:bodyPr>
          <a:lstStyle/>
          <a:p>
            <a:pPr marL="0" indent="0">
              <a:buNone/>
            </a:pPr>
            <a:r>
              <a:rPr lang="ru-RU" dirty="0"/>
              <a:t>// Функция разделения сегмента, ограниченного индексами</a:t>
            </a:r>
          </a:p>
          <a:p>
            <a:pPr marL="0" indent="0">
              <a:buNone/>
            </a:pPr>
            <a:r>
              <a:rPr lang="ru-RU" dirty="0"/>
              <a:t>// </a:t>
            </a:r>
            <a:r>
              <a:rPr lang="en-US" dirty="0"/>
              <a:t>left </a:t>
            </a:r>
            <a:r>
              <a:rPr lang="ru-RU" dirty="0"/>
              <a:t>и </a:t>
            </a:r>
            <a:r>
              <a:rPr lang="en-US" dirty="0"/>
              <a:t>right</a:t>
            </a:r>
          </a:p>
          <a:p>
            <a:pPr marL="0" indent="0">
              <a:buNone/>
            </a:pPr>
            <a:r>
              <a:rPr lang="en-US" dirty="0"/>
              <a:t>void Split( </a:t>
            </a:r>
            <a:r>
              <a:rPr lang="en-US" dirty="0" err="1"/>
              <a:t>int</a:t>
            </a:r>
            <a:r>
              <a:rPr lang="en-US" dirty="0"/>
              <a:t> *a, </a:t>
            </a:r>
            <a:r>
              <a:rPr lang="en-US" dirty="0" err="1"/>
              <a:t>int</a:t>
            </a:r>
            <a:r>
              <a:rPr lang="en-US" dirty="0"/>
              <a:t> n, </a:t>
            </a:r>
            <a:r>
              <a:rPr lang="en-US" dirty="0" err="1"/>
              <a:t>int</a:t>
            </a:r>
            <a:r>
              <a:rPr lang="en-US" dirty="0"/>
              <a:t> left, </a:t>
            </a:r>
            <a:r>
              <a:rPr lang="en-US" dirty="0" err="1"/>
              <a:t>int</a:t>
            </a:r>
            <a:r>
              <a:rPr lang="en-US" dirty="0"/>
              <a:t> right )</a:t>
            </a:r>
          </a:p>
          <a:p>
            <a:pPr marL="0" indent="0">
              <a:buNone/>
            </a:pPr>
            <a:r>
              <a:rPr lang="en-US" dirty="0"/>
              <a:t>{</a:t>
            </a:r>
          </a:p>
          <a:p>
            <a:pPr marL="0" indent="0">
              <a:buNone/>
            </a:pPr>
            <a:r>
              <a:rPr lang="ru-RU" dirty="0" smtClean="0"/>
              <a:t>          </a:t>
            </a:r>
            <a:r>
              <a:rPr lang="en-US" dirty="0" err="1" smtClean="0"/>
              <a:t>int</a:t>
            </a:r>
            <a:r>
              <a:rPr lang="en-US" dirty="0" smtClean="0"/>
              <a:t> </a:t>
            </a:r>
            <a:r>
              <a:rPr lang="en-US" dirty="0" err="1"/>
              <a:t>ixLeft</a:t>
            </a:r>
            <a:r>
              <a:rPr lang="en-US" dirty="0"/>
              <a:t>; // </a:t>
            </a:r>
            <a:r>
              <a:rPr lang="ru-RU" dirty="0"/>
              <a:t>Индекс при просмотре слева направо</a:t>
            </a:r>
          </a:p>
          <a:p>
            <a:pPr marL="0" indent="0">
              <a:buNone/>
            </a:pPr>
            <a:r>
              <a:rPr lang="ru-RU" dirty="0" smtClean="0"/>
              <a:t>          </a:t>
            </a:r>
            <a:r>
              <a:rPr lang="en-US" dirty="0" err="1" smtClean="0"/>
              <a:t>int</a:t>
            </a:r>
            <a:r>
              <a:rPr lang="en-US" dirty="0" smtClean="0"/>
              <a:t> </a:t>
            </a:r>
            <a:r>
              <a:rPr lang="en-US" dirty="0" err="1"/>
              <a:t>ixRight</a:t>
            </a:r>
            <a:r>
              <a:rPr lang="en-US" dirty="0"/>
              <a:t>; // </a:t>
            </a:r>
            <a:r>
              <a:rPr lang="ru-RU" dirty="0"/>
              <a:t>Индекс при просмотре справа налево</a:t>
            </a:r>
          </a:p>
          <a:p>
            <a:pPr marL="0" indent="0">
              <a:buNone/>
            </a:pPr>
            <a:r>
              <a:rPr lang="ru-RU" dirty="0" smtClean="0"/>
              <a:t>          </a:t>
            </a:r>
            <a:r>
              <a:rPr lang="en-US" dirty="0" err="1" smtClean="0"/>
              <a:t>int</a:t>
            </a:r>
            <a:r>
              <a:rPr lang="en-US" dirty="0" smtClean="0"/>
              <a:t> </a:t>
            </a:r>
            <a:r>
              <a:rPr lang="en-US" dirty="0"/>
              <a:t>copy; // </a:t>
            </a:r>
            <a:r>
              <a:rPr lang="ru-RU" sz="2600" dirty="0"/>
              <a:t>Вспомогательная переменная для перестановки</a:t>
            </a:r>
          </a:p>
          <a:p>
            <a:pPr marL="0" indent="0">
              <a:buNone/>
            </a:pPr>
            <a:r>
              <a:rPr lang="ru-RU" dirty="0" smtClean="0"/>
              <a:t>          </a:t>
            </a:r>
            <a:r>
              <a:rPr lang="en-US" dirty="0" err="1" smtClean="0"/>
              <a:t>int</a:t>
            </a:r>
            <a:r>
              <a:rPr lang="en-US" dirty="0" smtClean="0"/>
              <a:t> </a:t>
            </a:r>
            <a:r>
              <a:rPr lang="en-US" dirty="0"/>
              <a:t>x; // </a:t>
            </a:r>
            <a:r>
              <a:rPr lang="ru-RU" dirty="0"/>
              <a:t>Разделяющий элемент</a:t>
            </a:r>
          </a:p>
          <a:p>
            <a:pPr marL="0" indent="0">
              <a:buNone/>
            </a:pPr>
            <a:r>
              <a:rPr lang="ru-RU" dirty="0" smtClean="0"/>
              <a:t>          </a:t>
            </a:r>
            <a:r>
              <a:rPr lang="en-US" dirty="0" smtClean="0"/>
              <a:t>if</a:t>
            </a:r>
            <a:r>
              <a:rPr lang="en-US" dirty="0"/>
              <a:t>( right &lt;= left ) return;</a:t>
            </a:r>
          </a:p>
          <a:p>
            <a:pPr marL="0" indent="0">
              <a:buNone/>
            </a:pPr>
            <a:r>
              <a:rPr lang="ru-RU" dirty="0" smtClean="0"/>
              <a:t>         </a:t>
            </a:r>
            <a:r>
              <a:rPr lang="en-US" dirty="0" smtClean="0"/>
              <a:t>// </a:t>
            </a:r>
            <a:r>
              <a:rPr lang="ru-RU" dirty="0"/>
              <a:t>Здесь должен быть выбран разделяющий элемент </a:t>
            </a:r>
            <a:r>
              <a:rPr lang="en-US" dirty="0"/>
              <a:t>x</a:t>
            </a:r>
          </a:p>
          <a:p>
            <a:pPr marL="0" indent="0">
              <a:buNone/>
            </a:pPr>
            <a:r>
              <a:rPr lang="ru-RU" dirty="0" smtClean="0"/>
              <a:t>         </a:t>
            </a:r>
            <a:r>
              <a:rPr lang="en-US" dirty="0" smtClean="0"/>
              <a:t>// </a:t>
            </a:r>
            <a:r>
              <a:rPr lang="ru-RU" dirty="0"/>
              <a:t>среди элементов </a:t>
            </a:r>
            <a:r>
              <a:rPr lang="en-US" dirty="0"/>
              <a:t>a[ left ] ... a[ right ]</a:t>
            </a:r>
          </a:p>
          <a:p>
            <a:pPr marL="0" indent="0">
              <a:buNone/>
            </a:pPr>
            <a:r>
              <a:rPr lang="ru-RU" dirty="0" smtClean="0"/>
              <a:t>       </a:t>
            </a:r>
            <a:r>
              <a:rPr lang="en-US" dirty="0" smtClean="0"/>
              <a:t>// </a:t>
            </a:r>
            <a:r>
              <a:rPr lang="en-US" dirty="0"/>
              <a:t>...</a:t>
            </a:r>
            <a:endParaRPr lang="ru-RU" dirty="0"/>
          </a:p>
        </p:txBody>
      </p:sp>
    </p:spTree>
    <p:extLst>
      <p:ext uri="{BB962C8B-B14F-4D97-AF65-F5344CB8AC3E}">
        <p14:creationId xmlns:p14="http://schemas.microsoft.com/office/powerpoint/2010/main" val="347208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32500" lnSpcReduction="20000"/>
          </a:bodyPr>
          <a:lstStyle/>
          <a:p>
            <a:pPr marL="0" indent="0">
              <a:buNone/>
            </a:pPr>
            <a:r>
              <a:rPr lang="en-US" dirty="0" err="1"/>
              <a:t>ixLeft</a:t>
            </a:r>
            <a:r>
              <a:rPr lang="en-US" dirty="0"/>
              <a:t> = left;</a:t>
            </a:r>
          </a:p>
          <a:p>
            <a:pPr marL="0" indent="0">
              <a:buNone/>
            </a:pPr>
            <a:r>
              <a:rPr lang="en-US" dirty="0" err="1"/>
              <a:t>ixRight</a:t>
            </a:r>
            <a:r>
              <a:rPr lang="en-US" dirty="0"/>
              <a:t> = right;</a:t>
            </a:r>
          </a:p>
          <a:p>
            <a:pPr marL="0" indent="0">
              <a:buNone/>
            </a:pPr>
            <a:r>
              <a:rPr lang="en-US" dirty="0"/>
              <a:t>while( </a:t>
            </a:r>
            <a:r>
              <a:rPr lang="en-US" dirty="0" err="1"/>
              <a:t>ixLeft</a:t>
            </a:r>
            <a:r>
              <a:rPr lang="en-US" dirty="0"/>
              <a:t> &lt;= </a:t>
            </a:r>
            <a:r>
              <a:rPr lang="en-US" dirty="0" err="1"/>
              <a:t>ixRight</a:t>
            </a:r>
            <a:r>
              <a:rPr lang="en-US" dirty="0"/>
              <a:t> )</a:t>
            </a:r>
          </a:p>
          <a:p>
            <a:pPr marL="0" indent="0">
              <a:buNone/>
            </a:pPr>
            <a:r>
              <a:rPr lang="en-US" dirty="0"/>
              <a:t>{</a:t>
            </a:r>
          </a:p>
          <a:p>
            <a:pPr marL="0" indent="0">
              <a:buNone/>
            </a:pPr>
            <a:r>
              <a:rPr lang="ru-RU" dirty="0" smtClean="0"/>
              <a:t>                </a:t>
            </a:r>
            <a:r>
              <a:rPr lang="en-US" dirty="0" smtClean="0"/>
              <a:t>while</a:t>
            </a:r>
            <a:r>
              <a:rPr lang="en-US" dirty="0"/>
              <a:t>( a[ </a:t>
            </a:r>
            <a:r>
              <a:rPr lang="en-US" dirty="0" err="1"/>
              <a:t>ixLeft</a:t>
            </a:r>
            <a:r>
              <a:rPr lang="en-US" dirty="0"/>
              <a:t> ] &lt; x ) </a:t>
            </a:r>
            <a:r>
              <a:rPr lang="en-US" dirty="0" err="1"/>
              <a:t>ixLeft</a:t>
            </a:r>
            <a:r>
              <a:rPr lang="en-US" dirty="0"/>
              <a:t>++;</a:t>
            </a:r>
          </a:p>
          <a:p>
            <a:pPr marL="0" indent="0">
              <a:buNone/>
            </a:pPr>
            <a:r>
              <a:rPr lang="ru-RU" dirty="0" smtClean="0"/>
              <a:t>                </a:t>
            </a:r>
            <a:r>
              <a:rPr lang="en-US" dirty="0" smtClean="0"/>
              <a:t>while</a:t>
            </a:r>
            <a:r>
              <a:rPr lang="en-US" dirty="0"/>
              <a:t>( x &lt; a[ </a:t>
            </a:r>
            <a:r>
              <a:rPr lang="en-US" dirty="0" err="1"/>
              <a:t>ixRight</a:t>
            </a:r>
            <a:r>
              <a:rPr lang="en-US" dirty="0"/>
              <a:t> ] ) </a:t>
            </a:r>
            <a:r>
              <a:rPr lang="en-US" dirty="0" err="1"/>
              <a:t>ixRight</a:t>
            </a:r>
            <a:r>
              <a:rPr lang="en-US" dirty="0"/>
              <a:t>--;</a:t>
            </a:r>
          </a:p>
          <a:p>
            <a:pPr marL="0" indent="0">
              <a:buNone/>
            </a:pPr>
            <a:r>
              <a:rPr lang="ru-RU" dirty="0" smtClean="0"/>
              <a:t>                </a:t>
            </a:r>
            <a:r>
              <a:rPr lang="en-US" dirty="0" smtClean="0"/>
              <a:t>if</a:t>
            </a:r>
            <a:r>
              <a:rPr lang="en-US" dirty="0"/>
              <a:t>( </a:t>
            </a:r>
            <a:r>
              <a:rPr lang="en-US" dirty="0" err="1"/>
              <a:t>ixLeft</a:t>
            </a:r>
            <a:r>
              <a:rPr lang="en-US" dirty="0"/>
              <a:t> &lt;= </a:t>
            </a:r>
            <a:r>
              <a:rPr lang="en-US" dirty="0" err="1"/>
              <a:t>ixRight</a:t>
            </a:r>
            <a:r>
              <a:rPr lang="en-US" dirty="0"/>
              <a:t> )</a:t>
            </a:r>
          </a:p>
          <a:p>
            <a:pPr marL="0" indent="0">
              <a:buNone/>
            </a:pPr>
            <a:r>
              <a:rPr lang="ru-RU" dirty="0" smtClean="0"/>
              <a:t>                </a:t>
            </a:r>
            <a:r>
              <a:rPr lang="en-US" dirty="0" smtClean="0"/>
              <a:t>{</a:t>
            </a:r>
            <a:endParaRPr lang="en-US" dirty="0"/>
          </a:p>
          <a:p>
            <a:pPr marL="0" indent="0">
              <a:buNone/>
            </a:pPr>
            <a:r>
              <a:rPr lang="ru-RU" dirty="0" smtClean="0"/>
              <a:t>                       </a:t>
            </a:r>
            <a:r>
              <a:rPr lang="en-US" dirty="0" smtClean="0"/>
              <a:t>copy </a:t>
            </a:r>
            <a:r>
              <a:rPr lang="en-US" dirty="0"/>
              <a:t>= a[ </a:t>
            </a:r>
            <a:r>
              <a:rPr lang="en-US" dirty="0" err="1"/>
              <a:t>ixLeft</a:t>
            </a:r>
            <a:r>
              <a:rPr lang="en-US" dirty="0"/>
              <a:t> ];</a:t>
            </a:r>
          </a:p>
          <a:p>
            <a:pPr marL="0" indent="0">
              <a:buNone/>
            </a:pPr>
            <a:r>
              <a:rPr lang="ru-RU" dirty="0" smtClean="0"/>
              <a:t>                       </a:t>
            </a:r>
            <a:r>
              <a:rPr lang="en-US" dirty="0" smtClean="0"/>
              <a:t>a</a:t>
            </a:r>
            <a:r>
              <a:rPr lang="en-US" dirty="0"/>
              <a:t>[ </a:t>
            </a:r>
            <a:r>
              <a:rPr lang="en-US" dirty="0" err="1"/>
              <a:t>ixLeft</a:t>
            </a:r>
            <a:r>
              <a:rPr lang="en-US" dirty="0"/>
              <a:t> ] = a[ </a:t>
            </a:r>
            <a:r>
              <a:rPr lang="en-US" dirty="0" err="1"/>
              <a:t>ixRight</a:t>
            </a:r>
            <a:r>
              <a:rPr lang="en-US" dirty="0"/>
              <a:t> ];</a:t>
            </a:r>
          </a:p>
          <a:p>
            <a:pPr marL="0" indent="0">
              <a:buNone/>
            </a:pPr>
            <a:r>
              <a:rPr lang="ru-RU" dirty="0" smtClean="0"/>
              <a:t>                       </a:t>
            </a:r>
            <a:r>
              <a:rPr lang="en-US" dirty="0" smtClean="0"/>
              <a:t>a</a:t>
            </a:r>
            <a:r>
              <a:rPr lang="en-US" dirty="0"/>
              <a:t>[ </a:t>
            </a:r>
            <a:r>
              <a:rPr lang="en-US" dirty="0" err="1"/>
              <a:t>ixRight</a:t>
            </a:r>
            <a:r>
              <a:rPr lang="en-US" dirty="0"/>
              <a:t> ] = copy;</a:t>
            </a:r>
          </a:p>
          <a:p>
            <a:pPr marL="0" indent="0">
              <a:buNone/>
            </a:pPr>
            <a:r>
              <a:rPr lang="ru-RU" dirty="0" smtClean="0"/>
              <a:t>                       </a:t>
            </a:r>
            <a:r>
              <a:rPr lang="en-US" dirty="0" err="1" smtClean="0"/>
              <a:t>ixLeft</a:t>
            </a:r>
            <a:r>
              <a:rPr lang="en-US" dirty="0"/>
              <a:t>++;</a:t>
            </a:r>
          </a:p>
          <a:p>
            <a:pPr marL="0" indent="0">
              <a:buNone/>
            </a:pPr>
            <a:r>
              <a:rPr lang="ru-RU" dirty="0" smtClean="0"/>
              <a:t>                       </a:t>
            </a:r>
            <a:r>
              <a:rPr lang="en-US" dirty="0" err="1" smtClean="0"/>
              <a:t>ixRight</a:t>
            </a:r>
            <a:r>
              <a:rPr lang="en-US" dirty="0" smtClean="0"/>
              <a:t>-</a:t>
            </a:r>
            <a:r>
              <a:rPr lang="en-US" dirty="0"/>
              <a:t>-;</a:t>
            </a:r>
          </a:p>
          <a:p>
            <a:pPr marL="0" indent="0">
              <a:buNone/>
            </a:pPr>
            <a:r>
              <a:rPr lang="ru-RU" dirty="0" smtClean="0"/>
              <a:t>                  </a:t>
            </a:r>
            <a:r>
              <a:rPr lang="en-US" dirty="0" smtClean="0"/>
              <a:t>}</a:t>
            </a:r>
            <a:endParaRPr lang="en-US" dirty="0"/>
          </a:p>
          <a:p>
            <a:pPr marL="0" indent="0">
              <a:buNone/>
            </a:pPr>
            <a:r>
              <a:rPr lang="en-US" dirty="0"/>
              <a:t>}</a:t>
            </a:r>
          </a:p>
          <a:p>
            <a:pPr marL="0" indent="0">
              <a:buNone/>
            </a:pPr>
            <a:r>
              <a:rPr lang="en-US" dirty="0"/>
              <a:t>// </a:t>
            </a:r>
            <a:r>
              <a:rPr lang="ru-RU" dirty="0"/>
              <a:t>Здесь: получены две </a:t>
            </a:r>
            <a:r>
              <a:rPr lang="ru-RU" dirty="0" err="1" smtClean="0"/>
              <a:t>подпоследовательности</a:t>
            </a:r>
            <a:r>
              <a:rPr lang="ru-RU" dirty="0" smtClean="0"/>
              <a:t>  Первая</a:t>
            </a:r>
            <a:r>
              <a:rPr lang="ru-RU" dirty="0"/>
              <a:t>: </a:t>
            </a:r>
            <a:r>
              <a:rPr lang="en-US" dirty="0"/>
              <a:t>a[ left ] ... a[ </a:t>
            </a:r>
            <a:r>
              <a:rPr lang="en-US" dirty="0" err="1"/>
              <a:t>ixRight</a:t>
            </a:r>
            <a:r>
              <a:rPr lang="en-US" dirty="0"/>
              <a:t> </a:t>
            </a:r>
            <a:r>
              <a:rPr lang="en-US" dirty="0" smtClean="0"/>
              <a:t>]</a:t>
            </a:r>
            <a:r>
              <a:rPr lang="ru-RU" dirty="0" smtClean="0"/>
              <a:t> </a:t>
            </a:r>
            <a:r>
              <a:rPr lang="en-US" dirty="0" smtClean="0"/>
              <a:t> </a:t>
            </a:r>
            <a:r>
              <a:rPr lang="ru-RU" dirty="0"/>
              <a:t>Вторая </a:t>
            </a:r>
            <a:r>
              <a:rPr lang="en-US" dirty="0"/>
              <a:t>a[ </a:t>
            </a:r>
            <a:r>
              <a:rPr lang="en-US" dirty="0" err="1"/>
              <a:t>ixLeft</a:t>
            </a:r>
            <a:r>
              <a:rPr lang="en-US" dirty="0"/>
              <a:t> ] ... a[ right ]</a:t>
            </a:r>
          </a:p>
          <a:p>
            <a:pPr marL="0" indent="0">
              <a:buNone/>
            </a:pPr>
            <a:r>
              <a:rPr lang="en-US" dirty="0"/>
              <a:t>// </a:t>
            </a:r>
            <a:r>
              <a:rPr lang="ru-RU" dirty="0"/>
              <a:t>Теперь нужно разделить получившиеся </a:t>
            </a:r>
            <a:r>
              <a:rPr lang="ru-RU" dirty="0" err="1"/>
              <a:t>подпоследовательности</a:t>
            </a:r>
            <a:r>
              <a:rPr lang="ru-RU" dirty="0" smtClean="0"/>
              <a:t>,  </a:t>
            </a:r>
            <a:r>
              <a:rPr lang="ru-RU" dirty="0"/>
              <a:t>причем для уменьшения максимальной глубины рекурсии</a:t>
            </a:r>
          </a:p>
          <a:p>
            <a:pPr marL="0" indent="0">
              <a:buNone/>
            </a:pPr>
            <a:r>
              <a:rPr lang="ru-RU" dirty="0"/>
              <a:t>// лучше сначала разделять более короткую</a:t>
            </a:r>
          </a:p>
          <a:p>
            <a:pPr marL="0" indent="0">
              <a:buNone/>
            </a:pPr>
            <a:r>
              <a:rPr lang="en-US" dirty="0"/>
              <a:t>if( </a:t>
            </a:r>
            <a:r>
              <a:rPr lang="en-US" dirty="0" err="1"/>
              <a:t>ixRight</a:t>
            </a:r>
            <a:r>
              <a:rPr lang="en-US" dirty="0"/>
              <a:t> – left &lt; right – </a:t>
            </a:r>
            <a:r>
              <a:rPr lang="en-US" dirty="0" err="1"/>
              <a:t>ixLeft</a:t>
            </a:r>
            <a:r>
              <a:rPr lang="en-US" dirty="0"/>
              <a:t> )</a:t>
            </a:r>
          </a:p>
          <a:p>
            <a:pPr marL="0" indent="0">
              <a:buNone/>
            </a:pPr>
            <a:r>
              <a:rPr lang="en-US" dirty="0"/>
              <a:t>{</a:t>
            </a:r>
          </a:p>
          <a:p>
            <a:pPr marL="0" indent="0">
              <a:buNone/>
            </a:pPr>
            <a:r>
              <a:rPr lang="ru-RU" dirty="0" smtClean="0"/>
              <a:t>                     </a:t>
            </a:r>
            <a:r>
              <a:rPr lang="en-US" dirty="0" smtClean="0"/>
              <a:t>Split</a:t>
            </a:r>
            <a:r>
              <a:rPr lang="en-US" dirty="0"/>
              <a:t>( a, n, left, </a:t>
            </a:r>
            <a:r>
              <a:rPr lang="en-US" dirty="0" err="1"/>
              <a:t>ixRight</a:t>
            </a:r>
            <a:r>
              <a:rPr lang="en-US" dirty="0"/>
              <a:t> );</a:t>
            </a:r>
          </a:p>
          <a:p>
            <a:pPr marL="0" indent="0">
              <a:buNone/>
            </a:pPr>
            <a:r>
              <a:rPr lang="ru-RU" dirty="0" smtClean="0"/>
              <a:t>                      </a:t>
            </a:r>
            <a:r>
              <a:rPr lang="en-US" dirty="0" smtClean="0"/>
              <a:t>Split</a:t>
            </a:r>
            <a:r>
              <a:rPr lang="en-US" dirty="0"/>
              <a:t>( a, n, </a:t>
            </a:r>
            <a:r>
              <a:rPr lang="en-US" dirty="0" err="1"/>
              <a:t>ixLeft</a:t>
            </a:r>
            <a:r>
              <a:rPr lang="en-US" dirty="0"/>
              <a:t>, right );</a:t>
            </a:r>
          </a:p>
          <a:p>
            <a:pPr marL="0" indent="0">
              <a:buNone/>
            </a:pPr>
            <a:r>
              <a:rPr lang="en-US" dirty="0"/>
              <a:t>}</a:t>
            </a:r>
          </a:p>
          <a:p>
            <a:pPr marL="0" indent="0">
              <a:buNone/>
            </a:pPr>
            <a:r>
              <a:rPr lang="en-US" dirty="0"/>
              <a:t>else</a:t>
            </a:r>
          </a:p>
          <a:p>
            <a:pPr marL="0" indent="0">
              <a:buNone/>
            </a:pPr>
            <a:r>
              <a:rPr lang="en-US" dirty="0"/>
              <a:t>{</a:t>
            </a:r>
          </a:p>
          <a:p>
            <a:pPr marL="0" indent="0">
              <a:buNone/>
            </a:pPr>
            <a:r>
              <a:rPr lang="ru-RU" dirty="0" smtClean="0"/>
              <a:t>                      </a:t>
            </a:r>
            <a:r>
              <a:rPr lang="en-US" dirty="0" smtClean="0"/>
              <a:t>Split</a:t>
            </a:r>
            <a:r>
              <a:rPr lang="en-US" dirty="0"/>
              <a:t>( a, n, </a:t>
            </a:r>
            <a:r>
              <a:rPr lang="en-US" dirty="0" err="1"/>
              <a:t>ixLeft</a:t>
            </a:r>
            <a:r>
              <a:rPr lang="en-US" dirty="0"/>
              <a:t>, right );</a:t>
            </a:r>
          </a:p>
          <a:p>
            <a:pPr marL="0" indent="0">
              <a:buNone/>
            </a:pPr>
            <a:r>
              <a:rPr lang="ru-RU" dirty="0" smtClean="0"/>
              <a:t>                      </a:t>
            </a:r>
            <a:r>
              <a:rPr lang="en-US" dirty="0" smtClean="0"/>
              <a:t>Split</a:t>
            </a:r>
            <a:r>
              <a:rPr lang="en-US" dirty="0"/>
              <a:t>( a, n, left, </a:t>
            </a:r>
            <a:r>
              <a:rPr lang="en-US" dirty="0" err="1"/>
              <a:t>ixRight</a:t>
            </a:r>
            <a:r>
              <a:rPr lang="en-US" dirty="0"/>
              <a:t> );</a:t>
            </a:r>
          </a:p>
          <a:p>
            <a:pPr marL="0" indent="0">
              <a:buNone/>
            </a:pPr>
            <a:r>
              <a:rPr lang="en-US" dirty="0"/>
              <a:t>}</a:t>
            </a:r>
          </a:p>
          <a:p>
            <a:pPr marL="0" indent="0">
              <a:buNone/>
            </a:pPr>
            <a:r>
              <a:rPr lang="en-US" dirty="0"/>
              <a:t>}</a:t>
            </a:r>
          </a:p>
          <a:p>
            <a:pPr marL="0" indent="0">
              <a:buNone/>
            </a:pPr>
            <a:r>
              <a:rPr lang="en-US" dirty="0"/>
              <a:t>// </a:t>
            </a:r>
            <a:r>
              <a:rPr lang="ru-RU" dirty="0"/>
              <a:t>Функция сортировки Хоара (рекурсивный вариант)</a:t>
            </a:r>
          </a:p>
          <a:p>
            <a:pPr marL="0" indent="0">
              <a:buNone/>
            </a:pPr>
            <a:r>
              <a:rPr lang="en-US" dirty="0"/>
              <a:t>void </a:t>
            </a:r>
            <a:r>
              <a:rPr lang="en-US" dirty="0" err="1"/>
              <a:t>QuickSort</a:t>
            </a:r>
            <a:r>
              <a:rPr lang="en-US" dirty="0"/>
              <a:t>( </a:t>
            </a:r>
            <a:r>
              <a:rPr lang="en-US" dirty="0" err="1"/>
              <a:t>int</a:t>
            </a:r>
            <a:r>
              <a:rPr lang="en-US" dirty="0"/>
              <a:t> *a, </a:t>
            </a:r>
            <a:r>
              <a:rPr lang="en-US" dirty="0" err="1"/>
              <a:t>int</a:t>
            </a:r>
            <a:r>
              <a:rPr lang="en-US" dirty="0"/>
              <a:t> n )</a:t>
            </a:r>
          </a:p>
          <a:p>
            <a:pPr marL="0" indent="0">
              <a:buNone/>
            </a:pPr>
            <a:r>
              <a:rPr lang="en-US" dirty="0"/>
              <a:t>{</a:t>
            </a:r>
          </a:p>
          <a:p>
            <a:pPr marL="0" indent="0">
              <a:buNone/>
            </a:pPr>
            <a:r>
              <a:rPr lang="ru-RU" dirty="0" smtClean="0"/>
              <a:t>               </a:t>
            </a:r>
            <a:r>
              <a:rPr lang="en-US" dirty="0" smtClean="0"/>
              <a:t>Split</a:t>
            </a:r>
            <a:r>
              <a:rPr lang="en-US" dirty="0"/>
              <a:t>( a, n, 0, n-1 );</a:t>
            </a:r>
          </a:p>
          <a:p>
            <a:pPr marL="0" indent="0">
              <a:buNone/>
            </a:pPr>
            <a:r>
              <a:rPr lang="en-US" dirty="0"/>
              <a:t>}</a:t>
            </a:r>
            <a:endParaRPr lang="ru-RU" dirty="0"/>
          </a:p>
        </p:txBody>
      </p:sp>
    </p:spTree>
    <p:extLst>
      <p:ext uri="{BB962C8B-B14F-4D97-AF65-F5344CB8AC3E}">
        <p14:creationId xmlns:p14="http://schemas.microsoft.com/office/powerpoint/2010/main" val="2726294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85000" lnSpcReduction="10000"/>
          </a:bodyPr>
          <a:lstStyle/>
          <a:p>
            <a:r>
              <a:rPr lang="ru-RU" dirty="0"/>
              <a:t>Понятно, что наибольшая скорость сортировки может быть достигнута в том случае, когда при каждом очередном разделении </a:t>
            </a:r>
            <a:r>
              <a:rPr lang="ru-RU" dirty="0" err="1"/>
              <a:t>подпоследовательность</a:t>
            </a:r>
            <a:r>
              <a:rPr lang="ru-RU" dirty="0"/>
              <a:t> делится на 2 равные части (в этом случае исходная последовательность сортируется за </a:t>
            </a:r>
            <a:r>
              <a:rPr lang="en-US" dirty="0" smtClean="0"/>
              <a:t>log</a:t>
            </a:r>
            <a:r>
              <a:rPr lang="en-US" baseline="-25000" dirty="0" smtClean="0"/>
              <a:t>2</a:t>
            </a:r>
            <a:r>
              <a:rPr lang="en-US" dirty="0" smtClean="0"/>
              <a:t>n </a:t>
            </a:r>
            <a:r>
              <a:rPr lang="ru-RU" dirty="0" smtClean="0"/>
              <a:t>разбиений</a:t>
            </a:r>
            <a:r>
              <a:rPr lang="ru-RU" dirty="0"/>
              <a:t>). Наихудший случай возникает тогда, когда в качестве разделяющего элемента выбирается наибольший или наименьший элемент разделяемой </a:t>
            </a:r>
            <a:r>
              <a:rPr lang="ru-RU" dirty="0" err="1"/>
              <a:t>подпоследовательности</a:t>
            </a:r>
            <a:r>
              <a:rPr lang="ru-RU" dirty="0"/>
              <a:t>. В этом случае результатом разделения являются две </a:t>
            </a:r>
            <a:r>
              <a:rPr lang="ru-RU" dirty="0" err="1"/>
              <a:t>подпоследовательности</a:t>
            </a:r>
            <a:r>
              <a:rPr lang="ru-RU" dirty="0"/>
              <a:t>, одна из которых содержит лишь 1 элемент, а вторая – все остальные элементы. Очевидно, что при таких разбиениях эффективность сортировки будет сопоставима с эффективностью сортировки простыми обменами. </a:t>
            </a:r>
            <a:endParaRPr lang="ru-RU" dirty="0"/>
          </a:p>
        </p:txBody>
      </p:sp>
    </p:spTree>
    <p:extLst>
      <p:ext uri="{BB962C8B-B14F-4D97-AF65-F5344CB8AC3E}">
        <p14:creationId xmlns:p14="http://schemas.microsoft.com/office/powerpoint/2010/main" val="3670470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85000" lnSpcReduction="20000"/>
          </a:bodyPr>
          <a:lstStyle/>
          <a:p>
            <a:r>
              <a:rPr lang="ru-RU" dirty="0"/>
              <a:t>К сожалению, выбор элемента </a:t>
            </a:r>
            <a:r>
              <a:rPr lang="ru-RU" i="1" dirty="0"/>
              <a:t>x</a:t>
            </a:r>
            <a:r>
              <a:rPr lang="ru-RU" dirty="0"/>
              <a:t>, приводящего к желаемому разбиению (такой желаемый элемент называется медианой </a:t>
            </a:r>
            <a:r>
              <a:rPr lang="ru-RU" dirty="0" err="1"/>
              <a:t>подпоследовательности</a:t>
            </a:r>
            <a:r>
              <a:rPr lang="ru-RU" dirty="0"/>
              <a:t>), в свою очередь, является трудоемкой задачей. Поэтому разделяющий элемент выбирают каким-либо простым регулярным образом, рассчитывая на то, что в среднем мы не будем получать неравномерные разделения слишком часто. Математики показали, что наибольшая эффективность сортировки достигается при выборе разделяющего элемента случайным образом. Соответствующая модификация спроектированных функций из </a:t>
            </a:r>
            <a:r>
              <a:rPr lang="ru-RU" dirty="0" smtClean="0"/>
              <a:t>предыдущего листинга </a:t>
            </a:r>
            <a:r>
              <a:rPr lang="ru-RU" dirty="0"/>
              <a:t>с использованием генератора случайных чисел стандартной библиотеки C выглядит следующим образом: </a:t>
            </a:r>
            <a:endParaRPr lang="ru-RU" dirty="0"/>
          </a:p>
        </p:txBody>
      </p:sp>
    </p:spTree>
    <p:extLst>
      <p:ext uri="{BB962C8B-B14F-4D97-AF65-F5344CB8AC3E}">
        <p14:creationId xmlns:p14="http://schemas.microsoft.com/office/powerpoint/2010/main" val="364957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62500" lnSpcReduction="20000"/>
          </a:bodyPr>
          <a:lstStyle/>
          <a:p>
            <a:pPr marL="0" indent="0">
              <a:buNone/>
            </a:pPr>
            <a:r>
              <a:rPr lang="en-US" dirty="0"/>
              <a:t>#include &lt;</a:t>
            </a:r>
            <a:r>
              <a:rPr lang="en-US" dirty="0" err="1"/>
              <a:t>stdlib.h</a:t>
            </a:r>
            <a:r>
              <a:rPr lang="en-US" dirty="0"/>
              <a:t>&gt;</a:t>
            </a:r>
          </a:p>
          <a:p>
            <a:pPr marL="0" indent="0">
              <a:buNone/>
            </a:pPr>
            <a:r>
              <a:rPr lang="en-US" dirty="0"/>
              <a:t>#include &lt;</a:t>
            </a:r>
            <a:r>
              <a:rPr lang="en-US" dirty="0" err="1"/>
              <a:t>time.h</a:t>
            </a:r>
            <a:r>
              <a:rPr lang="en-US" dirty="0"/>
              <a:t>&gt;</a:t>
            </a:r>
          </a:p>
          <a:p>
            <a:pPr marL="0" indent="0">
              <a:buNone/>
            </a:pPr>
            <a:r>
              <a:rPr lang="en-US" dirty="0"/>
              <a:t>void Split( </a:t>
            </a:r>
            <a:r>
              <a:rPr lang="en-US" dirty="0" err="1"/>
              <a:t>int</a:t>
            </a:r>
            <a:r>
              <a:rPr lang="en-US" dirty="0"/>
              <a:t> *a, </a:t>
            </a:r>
            <a:r>
              <a:rPr lang="en-US" dirty="0" err="1"/>
              <a:t>int</a:t>
            </a:r>
            <a:r>
              <a:rPr lang="en-US" dirty="0"/>
              <a:t> n, </a:t>
            </a:r>
            <a:r>
              <a:rPr lang="en-US" dirty="0" err="1"/>
              <a:t>int</a:t>
            </a:r>
            <a:r>
              <a:rPr lang="en-US" dirty="0"/>
              <a:t> left, </a:t>
            </a:r>
            <a:r>
              <a:rPr lang="en-US" dirty="0" err="1"/>
              <a:t>int</a:t>
            </a:r>
            <a:r>
              <a:rPr lang="en-US" dirty="0"/>
              <a:t> right )</a:t>
            </a:r>
          </a:p>
          <a:p>
            <a:pPr marL="0" indent="0">
              <a:buNone/>
            </a:pPr>
            <a:r>
              <a:rPr lang="en-US" dirty="0"/>
              <a:t>{</a:t>
            </a:r>
          </a:p>
          <a:p>
            <a:pPr marL="0" indent="0">
              <a:buNone/>
            </a:pPr>
            <a:r>
              <a:rPr lang="ru-RU" dirty="0" smtClean="0"/>
              <a:t>           </a:t>
            </a:r>
            <a:r>
              <a:rPr lang="en-US" dirty="0" smtClean="0"/>
              <a:t>// </a:t>
            </a:r>
            <a:r>
              <a:rPr lang="en-US" dirty="0"/>
              <a:t>...</a:t>
            </a:r>
          </a:p>
          <a:p>
            <a:pPr marL="0" indent="0">
              <a:buNone/>
            </a:pPr>
            <a:r>
              <a:rPr lang="ru-RU" dirty="0" smtClean="0"/>
              <a:t>           </a:t>
            </a:r>
            <a:r>
              <a:rPr lang="en-US" dirty="0" smtClean="0"/>
              <a:t>// </a:t>
            </a:r>
            <a:r>
              <a:rPr lang="ru-RU" dirty="0"/>
              <a:t>Выбор разделяющего элемента</a:t>
            </a:r>
          </a:p>
          <a:p>
            <a:pPr marL="0" indent="0">
              <a:buNone/>
            </a:pPr>
            <a:r>
              <a:rPr lang="ru-RU" dirty="0" smtClean="0"/>
              <a:t>           </a:t>
            </a:r>
            <a:r>
              <a:rPr lang="en-US" dirty="0" smtClean="0"/>
              <a:t>x </a:t>
            </a:r>
            <a:r>
              <a:rPr lang="en-US" dirty="0"/>
              <a:t>= a[ left + rand() % (right-left) ];</a:t>
            </a:r>
          </a:p>
          <a:p>
            <a:pPr marL="0" indent="0">
              <a:buNone/>
            </a:pPr>
            <a:r>
              <a:rPr lang="ru-RU" dirty="0" smtClean="0"/>
              <a:t>          </a:t>
            </a:r>
            <a:r>
              <a:rPr lang="en-US" dirty="0" smtClean="0"/>
              <a:t>// </a:t>
            </a:r>
            <a:r>
              <a:rPr lang="en-US" dirty="0"/>
              <a:t>...</a:t>
            </a:r>
          </a:p>
          <a:p>
            <a:pPr marL="0" indent="0">
              <a:buNone/>
            </a:pPr>
            <a:r>
              <a:rPr lang="en-US" dirty="0"/>
              <a:t>}</a:t>
            </a:r>
          </a:p>
          <a:p>
            <a:pPr marL="0" indent="0">
              <a:buNone/>
            </a:pPr>
            <a:r>
              <a:rPr lang="en-US" dirty="0"/>
              <a:t>void </a:t>
            </a:r>
            <a:r>
              <a:rPr lang="en-US" dirty="0" err="1"/>
              <a:t>QuickSort</a:t>
            </a:r>
            <a:r>
              <a:rPr lang="en-US" dirty="0"/>
              <a:t>( </a:t>
            </a:r>
            <a:r>
              <a:rPr lang="en-US" dirty="0" err="1"/>
              <a:t>int</a:t>
            </a:r>
            <a:r>
              <a:rPr lang="en-US" dirty="0"/>
              <a:t> *a, </a:t>
            </a:r>
            <a:r>
              <a:rPr lang="en-US" dirty="0" err="1"/>
              <a:t>int</a:t>
            </a:r>
            <a:r>
              <a:rPr lang="en-US" dirty="0"/>
              <a:t> n )</a:t>
            </a:r>
          </a:p>
          <a:p>
            <a:pPr marL="0" indent="0">
              <a:buNone/>
            </a:pPr>
            <a:r>
              <a:rPr lang="en-US" dirty="0"/>
              <a:t>{</a:t>
            </a:r>
          </a:p>
          <a:p>
            <a:pPr marL="0" indent="0">
              <a:buNone/>
            </a:pPr>
            <a:r>
              <a:rPr lang="ru-RU" dirty="0" smtClean="0"/>
              <a:t>          </a:t>
            </a:r>
            <a:r>
              <a:rPr lang="en-US" dirty="0" smtClean="0"/>
              <a:t>// </a:t>
            </a:r>
            <a:r>
              <a:rPr lang="en-US" dirty="0"/>
              <a:t>"</a:t>
            </a:r>
            <a:r>
              <a:rPr lang="ru-RU" dirty="0"/>
              <a:t>Рассеивание" генератора случайных чисел</a:t>
            </a:r>
          </a:p>
          <a:p>
            <a:pPr marL="0" indent="0">
              <a:buNone/>
            </a:pPr>
            <a:r>
              <a:rPr lang="ru-RU" dirty="0" smtClean="0"/>
              <a:t>         // </a:t>
            </a:r>
            <a:r>
              <a:rPr lang="ru-RU" dirty="0"/>
              <a:t>на основе некоторого псевдослучайного фактора</a:t>
            </a:r>
          </a:p>
          <a:p>
            <a:pPr marL="0" indent="0">
              <a:buNone/>
            </a:pPr>
            <a:r>
              <a:rPr lang="ru-RU" dirty="0" smtClean="0"/>
              <a:t>         // </a:t>
            </a:r>
            <a:r>
              <a:rPr lang="ru-RU" dirty="0"/>
              <a:t>(чаще всего используют текущее время)</a:t>
            </a:r>
          </a:p>
          <a:p>
            <a:pPr marL="0" indent="0">
              <a:buNone/>
            </a:pPr>
            <a:r>
              <a:rPr lang="ru-RU" dirty="0" smtClean="0"/>
              <a:t>         </a:t>
            </a:r>
            <a:r>
              <a:rPr lang="en-US" dirty="0" err="1" smtClean="0"/>
              <a:t>srand</a:t>
            </a:r>
            <a:r>
              <a:rPr lang="en-US" dirty="0"/>
              <a:t>( (unsigned) time( NULL ) );</a:t>
            </a:r>
          </a:p>
          <a:p>
            <a:pPr marL="0" indent="0">
              <a:buNone/>
            </a:pPr>
            <a:r>
              <a:rPr lang="ru-RU" dirty="0" smtClean="0"/>
              <a:t>        </a:t>
            </a:r>
            <a:r>
              <a:rPr lang="en-US" dirty="0" smtClean="0"/>
              <a:t>// </a:t>
            </a:r>
            <a:r>
              <a:rPr lang="ru-RU" dirty="0"/>
              <a:t>Вызов функции разделения сегментов</a:t>
            </a:r>
          </a:p>
          <a:p>
            <a:pPr marL="0" indent="0">
              <a:buNone/>
            </a:pPr>
            <a:r>
              <a:rPr lang="en-US" dirty="0"/>
              <a:t>Split( a, n, 0, n-1 );</a:t>
            </a:r>
          </a:p>
          <a:p>
            <a:pPr marL="0" indent="0">
              <a:buNone/>
            </a:pPr>
            <a:r>
              <a:rPr lang="en-US" dirty="0"/>
              <a:t>}</a:t>
            </a:r>
            <a:endParaRPr lang="ru-RU" dirty="0"/>
          </a:p>
        </p:txBody>
      </p:sp>
    </p:spTree>
    <p:extLst>
      <p:ext uri="{BB962C8B-B14F-4D97-AF65-F5344CB8AC3E}">
        <p14:creationId xmlns:p14="http://schemas.microsoft.com/office/powerpoint/2010/main" val="272452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400" dirty="0"/>
              <a:t>Оценка эффективности быстрой сортировки </a:t>
            </a:r>
            <a:endParaRPr lang="ru-RU" sz="24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331" y="1700808"/>
            <a:ext cx="7718516" cy="338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258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5517" y="1196752"/>
            <a:ext cx="7816239" cy="4392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081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4510" y="1556792"/>
            <a:ext cx="8172481"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8582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400" dirty="0"/>
              <a:t>Реализация быстрой сортировки в итерационной форме </a:t>
            </a:r>
            <a:endParaRPr lang="ru-RU" sz="2400" dirty="0"/>
          </a:p>
        </p:txBody>
      </p:sp>
      <p:sp>
        <p:nvSpPr>
          <p:cNvPr id="3" name="Объект 2"/>
          <p:cNvSpPr>
            <a:spLocks noGrp="1"/>
          </p:cNvSpPr>
          <p:nvPr>
            <p:ph idx="1"/>
          </p:nvPr>
        </p:nvSpPr>
        <p:spPr>
          <a:xfrm>
            <a:off x="457200" y="764704"/>
            <a:ext cx="8229600" cy="5361459"/>
          </a:xfrm>
        </p:spPr>
        <p:txBody>
          <a:bodyPr>
            <a:normAutofit fontScale="62500" lnSpcReduction="20000"/>
          </a:bodyPr>
          <a:lstStyle/>
          <a:p>
            <a:r>
              <a:rPr lang="ru-RU" dirty="0"/>
              <a:t>Каждый рекурсивный вызов приводит к созданию очередного кадра стека, в который, в частности, помещаются параметры и локальные переменные функции </a:t>
            </a:r>
            <a:r>
              <a:rPr lang="ru-RU" dirty="0" err="1"/>
              <a:t>QuickSort</a:t>
            </a:r>
            <a:r>
              <a:rPr lang="ru-RU" dirty="0"/>
              <a:t>. Поэтому даже при относительно небольших значениях </a:t>
            </a:r>
            <a:r>
              <a:rPr lang="ru-RU" i="1" dirty="0"/>
              <a:t>n </a:t>
            </a:r>
            <a:r>
              <a:rPr lang="ru-RU" dirty="0"/>
              <a:t>стек приложения может переполниться. Таким образом, постановка задачи избавления от рекурсии является в данном случае обоснованной. Анализируя структуру данных, используемых в функции </a:t>
            </a:r>
            <a:r>
              <a:rPr lang="ru-RU" dirty="0" err="1"/>
              <a:t>QuickSort</a:t>
            </a:r>
            <a:r>
              <a:rPr lang="ru-RU" dirty="0"/>
              <a:t>, можно заметить, что основная информация в связи с организацией рекурсии относится к переменным </a:t>
            </a:r>
            <a:r>
              <a:rPr lang="ru-RU" dirty="0" err="1"/>
              <a:t>left</a:t>
            </a:r>
            <a:r>
              <a:rPr lang="ru-RU" dirty="0"/>
              <a:t> и </a:t>
            </a:r>
            <a:r>
              <a:rPr lang="ru-RU" dirty="0" err="1"/>
              <a:t>right</a:t>
            </a:r>
            <a:r>
              <a:rPr lang="ru-RU" dirty="0"/>
              <a:t>, обозначающим границы разделяемого сегмента. Если вместо использования стека приложения создать вспомогательный стек запросов на разделение (стек отложенных сегментов), то рекурсивного определения можно избежать. Для этого определим вспомогательный класс </a:t>
            </a:r>
            <a:r>
              <a:rPr lang="ru-RU" dirty="0" err="1"/>
              <a:t>QuickSortStack</a:t>
            </a:r>
            <a:r>
              <a:rPr lang="ru-RU" dirty="0"/>
              <a:t>, содержащий структуру </a:t>
            </a:r>
            <a:r>
              <a:rPr lang="ru-RU" dirty="0" err="1"/>
              <a:t>StackItem</a:t>
            </a:r>
            <a:r>
              <a:rPr lang="ru-RU" dirty="0"/>
              <a:t>, представляющую собой описание отдельного запроса на разделение (пару индексов </a:t>
            </a:r>
            <a:r>
              <a:rPr lang="ru-RU" dirty="0" err="1"/>
              <a:t>left</a:t>
            </a:r>
            <a:r>
              <a:rPr lang="ru-RU" dirty="0"/>
              <a:t> и </a:t>
            </a:r>
            <a:r>
              <a:rPr lang="ru-RU" dirty="0" err="1"/>
              <a:t>right</a:t>
            </a:r>
            <a:r>
              <a:rPr lang="ru-RU" dirty="0"/>
              <a:t>), а также методы для занесения очередного запроса в стек и извлечения из него. Эти функции очень просты, поэтому их разумно определить как встроенные (</a:t>
            </a:r>
            <a:r>
              <a:rPr lang="ru-RU" dirty="0" err="1"/>
              <a:t>inline</a:t>
            </a:r>
            <a:r>
              <a:rPr lang="ru-RU" dirty="0"/>
              <a:t>) во избежание потерь эффективности, связанных с организацией вызова функций: </a:t>
            </a:r>
            <a:endParaRPr lang="ru-RU" dirty="0"/>
          </a:p>
        </p:txBody>
      </p:sp>
    </p:spTree>
    <p:extLst>
      <p:ext uri="{BB962C8B-B14F-4D97-AF65-F5344CB8AC3E}">
        <p14:creationId xmlns:p14="http://schemas.microsoft.com/office/powerpoint/2010/main" val="3459380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62500" lnSpcReduction="20000"/>
          </a:bodyPr>
          <a:lstStyle/>
          <a:p>
            <a:pPr marL="0" indent="0">
              <a:buNone/>
            </a:pPr>
            <a:r>
              <a:rPr lang="en-US" dirty="0"/>
              <a:t>class </a:t>
            </a:r>
            <a:r>
              <a:rPr lang="en-US" dirty="0" err="1"/>
              <a:t>QuickSortStack</a:t>
            </a:r>
            <a:r>
              <a:rPr lang="en-US" dirty="0"/>
              <a:t> // </a:t>
            </a:r>
            <a:r>
              <a:rPr lang="ru-RU" dirty="0"/>
              <a:t>Стек отложенных сегментов </a:t>
            </a:r>
            <a:endParaRPr lang="ru-RU" dirty="0" smtClean="0"/>
          </a:p>
          <a:p>
            <a:pPr marL="0" indent="0">
              <a:buNone/>
            </a:pPr>
            <a:r>
              <a:rPr lang="ru-RU" dirty="0" smtClean="0"/>
              <a:t>{ </a:t>
            </a:r>
          </a:p>
          <a:p>
            <a:pPr marL="0" indent="0">
              <a:buNone/>
            </a:pPr>
            <a:r>
              <a:rPr lang="ru-RU" dirty="0" smtClean="0"/>
              <a:t>           </a:t>
            </a:r>
            <a:r>
              <a:rPr lang="en-US" dirty="0" err="1" smtClean="0"/>
              <a:t>struct</a:t>
            </a:r>
            <a:r>
              <a:rPr lang="en-US" dirty="0" smtClean="0"/>
              <a:t> </a:t>
            </a:r>
            <a:r>
              <a:rPr lang="en-US" dirty="0" err="1"/>
              <a:t>StackItem</a:t>
            </a:r>
            <a:r>
              <a:rPr lang="en-US" dirty="0"/>
              <a:t> // </a:t>
            </a:r>
            <a:r>
              <a:rPr lang="ru-RU" dirty="0"/>
              <a:t>Границы сегмента </a:t>
            </a:r>
            <a:endParaRPr lang="ru-RU" dirty="0" smtClean="0"/>
          </a:p>
          <a:p>
            <a:pPr marL="0" indent="0">
              <a:buNone/>
            </a:pPr>
            <a:r>
              <a:rPr lang="ru-RU" dirty="0" smtClean="0"/>
              <a:t>           { </a:t>
            </a:r>
          </a:p>
          <a:p>
            <a:pPr marL="0" indent="0">
              <a:buNone/>
            </a:pPr>
            <a:r>
              <a:rPr lang="ru-RU" dirty="0" smtClean="0"/>
              <a:t>                   </a:t>
            </a:r>
            <a:r>
              <a:rPr lang="en-US" dirty="0" err="1" smtClean="0"/>
              <a:t>int</a:t>
            </a:r>
            <a:r>
              <a:rPr lang="en-US" dirty="0" smtClean="0"/>
              <a:t> </a:t>
            </a:r>
            <a:r>
              <a:rPr lang="en-US" dirty="0"/>
              <a:t>left; </a:t>
            </a:r>
            <a:endParaRPr lang="ru-RU" dirty="0" smtClean="0"/>
          </a:p>
          <a:p>
            <a:pPr marL="0" indent="0">
              <a:buNone/>
            </a:pPr>
            <a:r>
              <a:rPr lang="ru-RU" dirty="0" smtClean="0"/>
              <a:t>                   </a:t>
            </a:r>
            <a:r>
              <a:rPr lang="en-US" dirty="0" err="1" smtClean="0"/>
              <a:t>int</a:t>
            </a:r>
            <a:r>
              <a:rPr lang="en-US" dirty="0" smtClean="0"/>
              <a:t> </a:t>
            </a:r>
            <a:r>
              <a:rPr lang="en-US" dirty="0"/>
              <a:t>right; </a:t>
            </a:r>
            <a:endParaRPr lang="ru-RU" dirty="0" smtClean="0"/>
          </a:p>
          <a:p>
            <a:pPr marL="0" indent="0">
              <a:buNone/>
            </a:pPr>
            <a:r>
              <a:rPr lang="ru-RU" dirty="0" smtClean="0"/>
              <a:t>           </a:t>
            </a:r>
            <a:r>
              <a:rPr lang="en-US" dirty="0" smtClean="0"/>
              <a:t>}; </a:t>
            </a:r>
            <a:endParaRPr lang="ru-RU" dirty="0" smtClean="0"/>
          </a:p>
          <a:p>
            <a:pPr marL="0" indent="0">
              <a:buNone/>
            </a:pPr>
            <a:r>
              <a:rPr lang="en-US" dirty="0" smtClean="0"/>
              <a:t>public</a:t>
            </a:r>
            <a:r>
              <a:rPr lang="en-US" dirty="0"/>
              <a:t>: </a:t>
            </a:r>
            <a:endParaRPr lang="ru-RU" dirty="0" smtClean="0"/>
          </a:p>
          <a:p>
            <a:pPr marL="0" indent="0">
              <a:buNone/>
            </a:pPr>
            <a:r>
              <a:rPr lang="ru-RU" dirty="0" smtClean="0"/>
              <a:t>           </a:t>
            </a:r>
            <a:r>
              <a:rPr lang="en-US" dirty="0" err="1" smtClean="0"/>
              <a:t>QuickSortStack</a:t>
            </a:r>
            <a:r>
              <a:rPr lang="en-US" dirty="0"/>
              <a:t>( </a:t>
            </a:r>
            <a:r>
              <a:rPr lang="en-US" dirty="0" err="1"/>
              <a:t>int</a:t>
            </a:r>
            <a:r>
              <a:rPr lang="en-US" dirty="0"/>
              <a:t> _size ) </a:t>
            </a:r>
            <a:endParaRPr lang="ru-RU" dirty="0" smtClean="0"/>
          </a:p>
          <a:p>
            <a:pPr marL="0" indent="0">
              <a:buNone/>
            </a:pPr>
            <a:r>
              <a:rPr lang="ru-RU" dirty="0" smtClean="0"/>
              <a:t>           </a:t>
            </a:r>
            <a:r>
              <a:rPr lang="en-US" dirty="0" smtClean="0"/>
              <a:t>{ </a:t>
            </a:r>
            <a:endParaRPr lang="ru-RU" dirty="0" smtClean="0"/>
          </a:p>
          <a:p>
            <a:pPr marL="0" indent="0">
              <a:buNone/>
            </a:pPr>
            <a:r>
              <a:rPr lang="ru-RU" dirty="0" smtClean="0"/>
              <a:t>                      </a:t>
            </a:r>
            <a:r>
              <a:rPr lang="en-US" dirty="0" smtClean="0"/>
              <a:t>size </a:t>
            </a:r>
            <a:r>
              <a:rPr lang="en-US" dirty="0"/>
              <a:t>= _size; </a:t>
            </a:r>
            <a:endParaRPr lang="ru-RU" dirty="0" smtClean="0"/>
          </a:p>
          <a:p>
            <a:pPr marL="0" indent="0">
              <a:buNone/>
            </a:pPr>
            <a:r>
              <a:rPr lang="ru-RU" dirty="0" smtClean="0"/>
              <a:t>                      </a:t>
            </a:r>
            <a:r>
              <a:rPr lang="en-US" dirty="0" smtClean="0"/>
              <a:t>body </a:t>
            </a:r>
            <a:r>
              <a:rPr lang="en-US" dirty="0"/>
              <a:t>= new </a:t>
            </a:r>
            <a:r>
              <a:rPr lang="en-US" dirty="0" err="1"/>
              <a:t>StackItem</a:t>
            </a:r>
            <a:r>
              <a:rPr lang="en-US" dirty="0"/>
              <a:t>[ size ]; </a:t>
            </a:r>
            <a:endParaRPr lang="ru-RU" dirty="0" smtClean="0"/>
          </a:p>
          <a:p>
            <a:pPr marL="0" indent="0">
              <a:buNone/>
            </a:pPr>
            <a:r>
              <a:rPr lang="ru-RU" dirty="0" smtClean="0"/>
              <a:t>                      </a:t>
            </a:r>
            <a:r>
              <a:rPr lang="en-US" dirty="0" smtClean="0"/>
              <a:t>top </a:t>
            </a:r>
            <a:r>
              <a:rPr lang="en-US" dirty="0"/>
              <a:t>= -1; </a:t>
            </a:r>
            <a:endParaRPr lang="ru-RU" dirty="0" smtClean="0"/>
          </a:p>
          <a:p>
            <a:pPr marL="0" indent="0">
              <a:buNone/>
            </a:pPr>
            <a:r>
              <a:rPr lang="ru-RU" dirty="0" smtClean="0"/>
              <a:t>            </a:t>
            </a:r>
            <a:r>
              <a:rPr lang="en-US" dirty="0" smtClean="0"/>
              <a:t>} </a:t>
            </a:r>
            <a:endParaRPr lang="ru-RU" dirty="0" smtClean="0"/>
          </a:p>
          <a:p>
            <a:pPr marL="0" indent="0">
              <a:buNone/>
            </a:pPr>
            <a:r>
              <a:rPr lang="ru-RU" dirty="0" smtClean="0"/>
              <a:t>           </a:t>
            </a:r>
            <a:r>
              <a:rPr lang="en-US" dirty="0" smtClean="0"/>
              <a:t>~</a:t>
            </a:r>
            <a:r>
              <a:rPr lang="en-US" dirty="0" err="1"/>
              <a:t>QuickSortStack</a:t>
            </a:r>
            <a:r>
              <a:rPr lang="en-US" dirty="0" smtClean="0"/>
              <a:t>()</a:t>
            </a:r>
            <a:endParaRPr lang="ru-RU" dirty="0" smtClean="0"/>
          </a:p>
          <a:p>
            <a:pPr marL="0" indent="0">
              <a:buNone/>
            </a:pPr>
            <a:r>
              <a:rPr lang="en-US" dirty="0" smtClean="0"/>
              <a:t> </a:t>
            </a:r>
            <a:r>
              <a:rPr lang="ru-RU" dirty="0" smtClean="0"/>
              <a:t>           </a:t>
            </a:r>
            <a:r>
              <a:rPr lang="en-US" dirty="0" smtClean="0"/>
              <a:t>{ </a:t>
            </a:r>
            <a:endParaRPr lang="ru-RU" dirty="0" smtClean="0"/>
          </a:p>
          <a:p>
            <a:pPr marL="0" indent="0">
              <a:buNone/>
            </a:pPr>
            <a:r>
              <a:rPr lang="ru-RU" dirty="0" smtClean="0"/>
              <a:t>                   </a:t>
            </a:r>
            <a:r>
              <a:rPr lang="en-US" dirty="0" smtClean="0"/>
              <a:t>delete </a:t>
            </a:r>
            <a:r>
              <a:rPr lang="en-US" dirty="0"/>
              <a:t>[] body</a:t>
            </a:r>
            <a:r>
              <a:rPr lang="en-US" dirty="0" smtClean="0"/>
              <a:t>;</a:t>
            </a:r>
            <a:endParaRPr lang="ru-RU" dirty="0" smtClean="0"/>
          </a:p>
          <a:p>
            <a:pPr marL="0" indent="0">
              <a:buNone/>
            </a:pPr>
            <a:r>
              <a:rPr lang="en-US" dirty="0" smtClean="0"/>
              <a:t> </a:t>
            </a:r>
            <a:r>
              <a:rPr lang="ru-RU" dirty="0" smtClean="0"/>
              <a:t>            </a:t>
            </a:r>
            <a:r>
              <a:rPr lang="en-US" dirty="0" smtClean="0"/>
              <a:t>}</a:t>
            </a:r>
            <a:endParaRPr lang="ru-RU" dirty="0"/>
          </a:p>
        </p:txBody>
      </p:sp>
    </p:spTree>
    <p:extLst>
      <p:ext uri="{BB962C8B-B14F-4D97-AF65-F5344CB8AC3E}">
        <p14:creationId xmlns:p14="http://schemas.microsoft.com/office/powerpoint/2010/main" val="607309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fontScale="47500" lnSpcReduction="20000"/>
          </a:bodyPr>
          <a:lstStyle/>
          <a:p>
            <a:pPr marL="0" indent="0">
              <a:buNone/>
            </a:pPr>
            <a:r>
              <a:rPr lang="ru-RU" dirty="0"/>
              <a:t>// Занесение очередного запроса на разделение в стек </a:t>
            </a:r>
          </a:p>
          <a:p>
            <a:pPr marL="0" indent="0">
              <a:buNone/>
            </a:pPr>
            <a:r>
              <a:rPr lang="en-US" dirty="0" smtClean="0"/>
              <a:t>void </a:t>
            </a:r>
            <a:r>
              <a:rPr lang="en-US" dirty="0"/>
              <a:t>push( </a:t>
            </a:r>
            <a:r>
              <a:rPr lang="en-US" dirty="0" err="1"/>
              <a:t>int</a:t>
            </a:r>
            <a:r>
              <a:rPr lang="en-US" dirty="0"/>
              <a:t> left, </a:t>
            </a:r>
            <a:r>
              <a:rPr lang="en-US" dirty="0" err="1"/>
              <a:t>int</a:t>
            </a:r>
            <a:r>
              <a:rPr lang="en-US" dirty="0"/>
              <a:t> right ) </a:t>
            </a:r>
            <a:endParaRPr lang="ru-RU" dirty="0" smtClean="0"/>
          </a:p>
          <a:p>
            <a:pPr marL="0" indent="0">
              <a:buNone/>
            </a:pPr>
            <a:r>
              <a:rPr lang="en-US" dirty="0" smtClean="0"/>
              <a:t>{ </a:t>
            </a:r>
            <a:endParaRPr lang="ru-RU" dirty="0" smtClean="0"/>
          </a:p>
          <a:p>
            <a:pPr marL="0" indent="0">
              <a:buNone/>
            </a:pPr>
            <a:r>
              <a:rPr lang="ru-RU" dirty="0" smtClean="0"/>
              <a:t>            </a:t>
            </a:r>
            <a:r>
              <a:rPr lang="en-US" dirty="0" smtClean="0"/>
              <a:t>if</a:t>
            </a:r>
            <a:r>
              <a:rPr lang="en-US" dirty="0"/>
              <a:t>( (right-left)&gt;=1 ) </a:t>
            </a:r>
            <a:endParaRPr lang="ru-RU" dirty="0" smtClean="0"/>
          </a:p>
          <a:p>
            <a:pPr marL="0" indent="0">
              <a:buNone/>
            </a:pPr>
            <a:r>
              <a:rPr lang="ru-RU" dirty="0" smtClean="0"/>
              <a:t>            </a:t>
            </a:r>
            <a:r>
              <a:rPr lang="en-US" dirty="0" smtClean="0"/>
              <a:t>{</a:t>
            </a:r>
            <a:endParaRPr lang="ru-RU" dirty="0" smtClean="0"/>
          </a:p>
          <a:p>
            <a:pPr marL="0" indent="0">
              <a:buNone/>
            </a:pPr>
            <a:r>
              <a:rPr lang="en-US" dirty="0" smtClean="0"/>
              <a:t> </a:t>
            </a:r>
            <a:r>
              <a:rPr lang="ru-RU" dirty="0" smtClean="0"/>
              <a:t>                        </a:t>
            </a:r>
            <a:r>
              <a:rPr lang="en-US" dirty="0" smtClean="0"/>
              <a:t>top</a:t>
            </a:r>
            <a:r>
              <a:rPr lang="en-US" dirty="0"/>
              <a:t>++; </a:t>
            </a:r>
            <a:endParaRPr lang="ru-RU" dirty="0" smtClean="0"/>
          </a:p>
          <a:p>
            <a:pPr marL="0" indent="0">
              <a:buNone/>
            </a:pPr>
            <a:r>
              <a:rPr lang="ru-RU" dirty="0" smtClean="0"/>
              <a:t>                         </a:t>
            </a:r>
            <a:r>
              <a:rPr lang="en-US" dirty="0" smtClean="0"/>
              <a:t>body</a:t>
            </a:r>
            <a:r>
              <a:rPr lang="en-US" dirty="0"/>
              <a:t>[ top ].left = left; </a:t>
            </a:r>
            <a:endParaRPr lang="ru-RU" dirty="0" smtClean="0"/>
          </a:p>
          <a:p>
            <a:pPr marL="0" indent="0">
              <a:buNone/>
            </a:pPr>
            <a:r>
              <a:rPr lang="ru-RU" dirty="0" smtClean="0"/>
              <a:t>                         </a:t>
            </a:r>
            <a:r>
              <a:rPr lang="en-US" dirty="0" smtClean="0"/>
              <a:t>body</a:t>
            </a:r>
            <a:r>
              <a:rPr lang="en-US" dirty="0"/>
              <a:t>[ top ].right = right; </a:t>
            </a:r>
            <a:endParaRPr lang="ru-RU" dirty="0" smtClean="0"/>
          </a:p>
          <a:p>
            <a:pPr marL="0" indent="0">
              <a:buNone/>
            </a:pPr>
            <a:r>
              <a:rPr lang="ru-RU" dirty="0" smtClean="0"/>
              <a:t>            </a:t>
            </a:r>
            <a:r>
              <a:rPr lang="en-US" dirty="0" smtClean="0"/>
              <a:t>} </a:t>
            </a:r>
            <a:endParaRPr lang="ru-RU" dirty="0" smtClean="0"/>
          </a:p>
          <a:p>
            <a:pPr marL="0" indent="0">
              <a:buNone/>
            </a:pPr>
            <a:r>
              <a:rPr lang="en-US" dirty="0" smtClean="0"/>
              <a:t>} </a:t>
            </a:r>
            <a:endParaRPr lang="ru-RU" dirty="0" smtClean="0"/>
          </a:p>
          <a:p>
            <a:pPr marL="0" indent="0">
              <a:buNone/>
            </a:pPr>
            <a:r>
              <a:rPr lang="en-US" dirty="0" smtClean="0"/>
              <a:t>// </a:t>
            </a:r>
            <a:r>
              <a:rPr lang="ru-RU" dirty="0"/>
              <a:t>Извлечение запроса на разделение из стека </a:t>
            </a:r>
            <a:endParaRPr lang="ru-RU" dirty="0" smtClean="0"/>
          </a:p>
          <a:p>
            <a:pPr marL="0" indent="0">
              <a:buNone/>
            </a:pPr>
            <a:r>
              <a:rPr lang="en-US" dirty="0" smtClean="0"/>
              <a:t>void </a:t>
            </a:r>
            <a:r>
              <a:rPr lang="en-US" dirty="0"/>
              <a:t>pop( </a:t>
            </a:r>
            <a:r>
              <a:rPr lang="en-US" dirty="0" err="1"/>
              <a:t>int</a:t>
            </a:r>
            <a:r>
              <a:rPr lang="en-US" dirty="0"/>
              <a:t>&amp; left, </a:t>
            </a:r>
            <a:r>
              <a:rPr lang="en-US" dirty="0" err="1"/>
              <a:t>int</a:t>
            </a:r>
            <a:r>
              <a:rPr lang="en-US" dirty="0"/>
              <a:t>&amp; right ) </a:t>
            </a:r>
            <a:endParaRPr lang="ru-RU" dirty="0" smtClean="0"/>
          </a:p>
          <a:p>
            <a:pPr marL="0" indent="0">
              <a:buNone/>
            </a:pPr>
            <a:r>
              <a:rPr lang="en-US" dirty="0" smtClean="0"/>
              <a:t>{ </a:t>
            </a:r>
            <a:endParaRPr lang="ru-RU" dirty="0" smtClean="0"/>
          </a:p>
          <a:p>
            <a:pPr marL="0" indent="0">
              <a:buNone/>
            </a:pPr>
            <a:r>
              <a:rPr lang="ru-RU" dirty="0" smtClean="0"/>
              <a:t>              </a:t>
            </a:r>
            <a:r>
              <a:rPr lang="en-US" dirty="0" smtClean="0"/>
              <a:t>left </a:t>
            </a:r>
            <a:r>
              <a:rPr lang="en-US" dirty="0"/>
              <a:t>= body[ top ].left; </a:t>
            </a:r>
            <a:endParaRPr lang="ru-RU" dirty="0" smtClean="0"/>
          </a:p>
          <a:p>
            <a:pPr marL="0" indent="0">
              <a:buNone/>
            </a:pPr>
            <a:r>
              <a:rPr lang="ru-RU" dirty="0" smtClean="0"/>
              <a:t>               </a:t>
            </a:r>
            <a:r>
              <a:rPr lang="en-US" dirty="0" smtClean="0"/>
              <a:t>right </a:t>
            </a:r>
            <a:r>
              <a:rPr lang="en-US" dirty="0"/>
              <a:t>= body[ top ].right; </a:t>
            </a:r>
            <a:endParaRPr lang="ru-RU" dirty="0" smtClean="0"/>
          </a:p>
          <a:p>
            <a:pPr marL="0" indent="0">
              <a:buNone/>
            </a:pPr>
            <a:r>
              <a:rPr lang="ru-RU" dirty="0" smtClean="0"/>
              <a:t>               </a:t>
            </a:r>
            <a:r>
              <a:rPr lang="en-US" dirty="0" smtClean="0"/>
              <a:t>top-</a:t>
            </a:r>
            <a:r>
              <a:rPr lang="en-US" dirty="0"/>
              <a:t>-; </a:t>
            </a:r>
            <a:endParaRPr lang="ru-RU" dirty="0" smtClean="0"/>
          </a:p>
          <a:p>
            <a:pPr marL="0" indent="0">
              <a:buNone/>
            </a:pPr>
            <a:r>
              <a:rPr lang="en-US" dirty="0" smtClean="0"/>
              <a:t>}</a:t>
            </a:r>
            <a:endParaRPr lang="ru-RU" dirty="0" smtClean="0"/>
          </a:p>
          <a:p>
            <a:pPr marL="0" indent="0">
              <a:buNone/>
            </a:pPr>
            <a:r>
              <a:rPr lang="en-US" dirty="0" smtClean="0"/>
              <a:t> </a:t>
            </a:r>
            <a:r>
              <a:rPr lang="en-US" dirty="0"/>
              <a:t>// </a:t>
            </a:r>
            <a:r>
              <a:rPr lang="ru-RU" dirty="0"/>
              <a:t>Проверка: стека </a:t>
            </a:r>
            <a:r>
              <a:rPr lang="ru-RU" dirty="0" smtClean="0"/>
              <a:t>пуст</a:t>
            </a:r>
          </a:p>
          <a:p>
            <a:pPr marL="0" indent="0">
              <a:buNone/>
            </a:pPr>
            <a:r>
              <a:rPr lang="ru-RU" dirty="0" smtClean="0"/>
              <a:t> </a:t>
            </a:r>
            <a:r>
              <a:rPr lang="en-US" dirty="0" err="1"/>
              <a:t>int</a:t>
            </a:r>
            <a:r>
              <a:rPr lang="en-US" dirty="0"/>
              <a:t> </a:t>
            </a:r>
            <a:r>
              <a:rPr lang="en-US" dirty="0" err="1"/>
              <a:t>isEmpty</a:t>
            </a:r>
            <a:r>
              <a:rPr lang="en-US" dirty="0"/>
              <a:t>() </a:t>
            </a:r>
            <a:endParaRPr lang="ru-RU" dirty="0" smtClean="0"/>
          </a:p>
          <a:p>
            <a:pPr marL="0" indent="0">
              <a:buNone/>
            </a:pPr>
            <a:r>
              <a:rPr lang="en-US" dirty="0" smtClean="0"/>
              <a:t>{ </a:t>
            </a:r>
            <a:endParaRPr lang="ru-RU" dirty="0" smtClean="0"/>
          </a:p>
          <a:p>
            <a:pPr marL="0" indent="0">
              <a:buNone/>
            </a:pPr>
            <a:r>
              <a:rPr lang="ru-RU" dirty="0" smtClean="0"/>
              <a:t>            </a:t>
            </a:r>
            <a:r>
              <a:rPr lang="en-US" dirty="0" smtClean="0"/>
              <a:t>return </a:t>
            </a:r>
            <a:r>
              <a:rPr lang="en-US" dirty="0"/>
              <a:t>top == -1; // </a:t>
            </a:r>
            <a:r>
              <a:rPr lang="ru-RU" dirty="0"/>
              <a:t>Больше нет запросов на разделение </a:t>
            </a:r>
            <a:endParaRPr lang="ru-RU" dirty="0" smtClean="0"/>
          </a:p>
          <a:p>
            <a:pPr marL="0" indent="0">
              <a:buNone/>
            </a:pPr>
            <a:r>
              <a:rPr lang="ru-RU" dirty="0" smtClean="0"/>
              <a:t>}</a:t>
            </a:r>
            <a:endParaRPr lang="ru-RU" dirty="0"/>
          </a:p>
        </p:txBody>
      </p:sp>
    </p:spTree>
    <p:extLst>
      <p:ext uri="{BB962C8B-B14F-4D97-AF65-F5344CB8AC3E}">
        <p14:creationId xmlns:p14="http://schemas.microsoft.com/office/powerpoint/2010/main" val="3261584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normAutofit/>
          </a:bodyPr>
          <a:lstStyle/>
          <a:p>
            <a:pPr marL="0" indent="0">
              <a:buNone/>
            </a:pPr>
            <a:r>
              <a:rPr lang="ru-RU" sz="1800" dirty="0" err="1"/>
              <a:t>private</a:t>
            </a:r>
            <a:r>
              <a:rPr lang="ru-RU" sz="1800" dirty="0"/>
              <a:t>: </a:t>
            </a:r>
            <a:r>
              <a:rPr lang="ru-RU" sz="1800" dirty="0" err="1"/>
              <a:t>StackItem</a:t>
            </a:r>
            <a:r>
              <a:rPr lang="ru-RU" sz="1800" dirty="0"/>
              <a:t> *</a:t>
            </a:r>
            <a:r>
              <a:rPr lang="ru-RU" sz="1800" dirty="0" err="1"/>
              <a:t>body</a:t>
            </a:r>
            <a:r>
              <a:rPr lang="ru-RU" sz="1800" dirty="0"/>
              <a:t>; </a:t>
            </a:r>
            <a:r>
              <a:rPr lang="ru-RU" sz="1800" dirty="0" smtClean="0"/>
              <a:t>// </a:t>
            </a:r>
            <a:r>
              <a:rPr lang="ru-RU" sz="1800" dirty="0"/>
              <a:t>Адрес начала области в памяти, </a:t>
            </a:r>
            <a:endParaRPr lang="ru-RU" sz="1800" dirty="0" smtClean="0"/>
          </a:p>
          <a:p>
            <a:pPr marL="0" indent="0">
              <a:buNone/>
            </a:pPr>
            <a:r>
              <a:rPr lang="ru-RU" sz="1800" dirty="0" smtClean="0"/>
              <a:t>                                              // </a:t>
            </a:r>
            <a:r>
              <a:rPr lang="ru-RU" sz="1800" dirty="0"/>
              <a:t>где хранится массив с элементами </a:t>
            </a:r>
            <a:r>
              <a:rPr lang="ru-RU" sz="1800" dirty="0" smtClean="0"/>
              <a:t>стека</a:t>
            </a:r>
          </a:p>
          <a:p>
            <a:pPr marL="0" indent="0">
              <a:buNone/>
            </a:pPr>
            <a:r>
              <a:rPr lang="ru-RU" sz="1800" dirty="0" smtClean="0"/>
              <a:t>                  </a:t>
            </a:r>
            <a:r>
              <a:rPr lang="ru-RU" sz="1800" dirty="0" err="1" smtClean="0"/>
              <a:t>int</a:t>
            </a:r>
            <a:r>
              <a:rPr lang="ru-RU" sz="1800" dirty="0" smtClean="0"/>
              <a:t> </a:t>
            </a:r>
            <a:r>
              <a:rPr lang="ru-RU" sz="1800" dirty="0" err="1"/>
              <a:t>size</a:t>
            </a:r>
            <a:r>
              <a:rPr lang="ru-RU" sz="1800" dirty="0"/>
              <a:t>; // Размер массива </a:t>
            </a:r>
            <a:r>
              <a:rPr lang="ru-RU" sz="1800" dirty="0" err="1"/>
              <a:t>body</a:t>
            </a:r>
            <a:r>
              <a:rPr lang="ru-RU" sz="1800" dirty="0"/>
              <a:t> </a:t>
            </a:r>
            <a:endParaRPr lang="ru-RU" sz="1800" dirty="0" smtClean="0"/>
          </a:p>
          <a:p>
            <a:pPr marL="0" indent="0">
              <a:buNone/>
            </a:pPr>
            <a:r>
              <a:rPr lang="ru-RU" sz="1800" dirty="0" smtClean="0"/>
              <a:t>                  </a:t>
            </a:r>
            <a:r>
              <a:rPr lang="ru-RU" sz="1800" dirty="0" err="1" smtClean="0"/>
              <a:t>int</a:t>
            </a:r>
            <a:r>
              <a:rPr lang="ru-RU" sz="1800" dirty="0" smtClean="0"/>
              <a:t> </a:t>
            </a:r>
            <a:r>
              <a:rPr lang="ru-RU" sz="1800" dirty="0" err="1"/>
              <a:t>top</a:t>
            </a:r>
            <a:r>
              <a:rPr lang="ru-RU" sz="1800" dirty="0"/>
              <a:t>; // Вершина </a:t>
            </a:r>
            <a:r>
              <a:rPr lang="ru-RU" sz="1800" dirty="0" smtClean="0"/>
              <a:t>стека</a:t>
            </a:r>
          </a:p>
          <a:p>
            <a:pPr marL="0" indent="0">
              <a:buNone/>
            </a:pPr>
            <a:r>
              <a:rPr lang="ru-RU" sz="1800" dirty="0" smtClean="0"/>
              <a:t> };</a:t>
            </a:r>
          </a:p>
          <a:p>
            <a:pPr marL="0" indent="0">
              <a:buNone/>
            </a:pPr>
            <a:r>
              <a:rPr lang="ru-RU" sz="1800" dirty="0"/>
              <a:t>Тогда схематичная реализация функции сортировки в </a:t>
            </a:r>
            <a:r>
              <a:rPr lang="ru-RU" sz="1800" dirty="0" err="1"/>
              <a:t>нерекурсивной</a:t>
            </a:r>
            <a:r>
              <a:rPr lang="ru-RU" sz="1800" dirty="0"/>
              <a:t> форме в первом приближении выглядит следующим образом: </a:t>
            </a:r>
            <a:endParaRPr lang="ru-RU" sz="1800" dirty="0"/>
          </a:p>
        </p:txBody>
      </p:sp>
    </p:spTree>
    <p:extLst>
      <p:ext uri="{BB962C8B-B14F-4D97-AF65-F5344CB8AC3E}">
        <p14:creationId xmlns:p14="http://schemas.microsoft.com/office/powerpoint/2010/main" val="3472152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70000" lnSpcReduction="20000"/>
          </a:bodyPr>
          <a:lstStyle/>
          <a:p>
            <a:pPr marL="0" indent="0">
              <a:buNone/>
            </a:pPr>
            <a:r>
              <a:rPr lang="en-US" dirty="0"/>
              <a:t>#include &lt;</a:t>
            </a:r>
            <a:r>
              <a:rPr lang="en-US" dirty="0" err="1"/>
              <a:t>stdlib.h</a:t>
            </a:r>
            <a:r>
              <a:rPr lang="en-US" dirty="0"/>
              <a:t>&gt; </a:t>
            </a:r>
            <a:endParaRPr lang="ru-RU" dirty="0" smtClean="0"/>
          </a:p>
          <a:p>
            <a:pPr marL="0" indent="0">
              <a:buNone/>
            </a:pPr>
            <a:r>
              <a:rPr lang="en-US" dirty="0" smtClean="0"/>
              <a:t>#</a:t>
            </a:r>
            <a:r>
              <a:rPr lang="en-US" dirty="0"/>
              <a:t>include &lt;</a:t>
            </a:r>
            <a:r>
              <a:rPr lang="en-US" dirty="0" err="1"/>
              <a:t>time.h</a:t>
            </a:r>
            <a:r>
              <a:rPr lang="en-US" dirty="0"/>
              <a:t>&gt; </a:t>
            </a:r>
            <a:endParaRPr lang="ru-RU" dirty="0" smtClean="0"/>
          </a:p>
          <a:p>
            <a:pPr marL="0" indent="0">
              <a:buNone/>
            </a:pPr>
            <a:r>
              <a:rPr lang="en-US" dirty="0" smtClean="0"/>
              <a:t>void </a:t>
            </a:r>
            <a:r>
              <a:rPr lang="en-US" dirty="0"/>
              <a:t>QuickSort2( </a:t>
            </a:r>
            <a:r>
              <a:rPr lang="en-US" dirty="0" err="1"/>
              <a:t>int</a:t>
            </a:r>
            <a:r>
              <a:rPr lang="en-US" dirty="0"/>
              <a:t> *a, </a:t>
            </a:r>
            <a:r>
              <a:rPr lang="en-US" dirty="0" err="1"/>
              <a:t>int</a:t>
            </a:r>
            <a:r>
              <a:rPr lang="en-US" dirty="0"/>
              <a:t> n ) </a:t>
            </a:r>
            <a:endParaRPr lang="ru-RU" dirty="0" smtClean="0"/>
          </a:p>
          <a:p>
            <a:pPr marL="0" indent="0">
              <a:buNone/>
            </a:pPr>
            <a:r>
              <a:rPr lang="en-US" dirty="0" smtClean="0"/>
              <a:t>{ </a:t>
            </a:r>
            <a:endParaRPr lang="ru-RU" dirty="0" smtClean="0"/>
          </a:p>
          <a:p>
            <a:pPr marL="0" indent="0">
              <a:buNone/>
            </a:pPr>
            <a:r>
              <a:rPr lang="ru-RU" dirty="0" smtClean="0"/>
              <a:t>          </a:t>
            </a:r>
            <a:r>
              <a:rPr lang="en-US" dirty="0" err="1" smtClean="0"/>
              <a:t>int</a:t>
            </a:r>
            <a:r>
              <a:rPr lang="en-US" dirty="0" smtClean="0"/>
              <a:t> </a:t>
            </a:r>
            <a:r>
              <a:rPr lang="en-US" dirty="0"/>
              <a:t>left; // </a:t>
            </a:r>
            <a:r>
              <a:rPr lang="ru-RU" dirty="0"/>
              <a:t>Левая граница разделяемого сегмента </a:t>
            </a:r>
            <a:endParaRPr lang="ru-RU" dirty="0" smtClean="0"/>
          </a:p>
          <a:p>
            <a:pPr marL="0" indent="0">
              <a:buNone/>
            </a:pPr>
            <a:r>
              <a:rPr lang="ru-RU" dirty="0" smtClean="0"/>
              <a:t>          </a:t>
            </a:r>
            <a:r>
              <a:rPr lang="en-US" dirty="0" err="1" smtClean="0"/>
              <a:t>int</a:t>
            </a:r>
            <a:r>
              <a:rPr lang="en-US" dirty="0" smtClean="0"/>
              <a:t> </a:t>
            </a:r>
            <a:r>
              <a:rPr lang="en-US" dirty="0"/>
              <a:t>right; // </a:t>
            </a:r>
            <a:r>
              <a:rPr lang="ru-RU" dirty="0"/>
              <a:t>Правая граница разделяемого сегмента </a:t>
            </a:r>
            <a:endParaRPr lang="ru-RU" dirty="0" smtClean="0"/>
          </a:p>
          <a:p>
            <a:pPr marL="0" indent="0">
              <a:buNone/>
            </a:pPr>
            <a:r>
              <a:rPr lang="ru-RU" dirty="0" smtClean="0"/>
              <a:t>          </a:t>
            </a:r>
            <a:r>
              <a:rPr lang="en-US" dirty="0" err="1" smtClean="0"/>
              <a:t>int</a:t>
            </a:r>
            <a:r>
              <a:rPr lang="en-US" dirty="0" smtClean="0"/>
              <a:t> </a:t>
            </a:r>
            <a:r>
              <a:rPr lang="en-US" dirty="0" err="1"/>
              <a:t>ixLeft</a:t>
            </a:r>
            <a:r>
              <a:rPr lang="en-US" dirty="0"/>
              <a:t>; // </a:t>
            </a:r>
            <a:r>
              <a:rPr lang="ru-RU" dirty="0"/>
              <a:t>Индекс при просмотре слева направо </a:t>
            </a:r>
            <a:endParaRPr lang="ru-RU" dirty="0" smtClean="0"/>
          </a:p>
          <a:p>
            <a:pPr marL="0" indent="0">
              <a:buNone/>
            </a:pPr>
            <a:r>
              <a:rPr lang="ru-RU" dirty="0" smtClean="0"/>
              <a:t>          </a:t>
            </a:r>
            <a:r>
              <a:rPr lang="en-US" dirty="0" err="1" smtClean="0"/>
              <a:t>int</a:t>
            </a:r>
            <a:r>
              <a:rPr lang="en-US" dirty="0" smtClean="0"/>
              <a:t> </a:t>
            </a:r>
            <a:r>
              <a:rPr lang="en-US" dirty="0" err="1"/>
              <a:t>ixRight</a:t>
            </a:r>
            <a:r>
              <a:rPr lang="en-US" dirty="0"/>
              <a:t>; // </a:t>
            </a:r>
            <a:r>
              <a:rPr lang="ru-RU" dirty="0"/>
              <a:t>Индекс при просмотре справа налево </a:t>
            </a:r>
            <a:endParaRPr lang="ru-RU" dirty="0" smtClean="0"/>
          </a:p>
          <a:p>
            <a:pPr marL="0" indent="0">
              <a:buNone/>
            </a:pPr>
            <a:r>
              <a:rPr lang="ru-RU" dirty="0" smtClean="0"/>
              <a:t>          </a:t>
            </a:r>
            <a:r>
              <a:rPr lang="en-US" dirty="0" err="1" smtClean="0"/>
              <a:t>int</a:t>
            </a:r>
            <a:r>
              <a:rPr lang="en-US" dirty="0" smtClean="0"/>
              <a:t> </a:t>
            </a:r>
            <a:r>
              <a:rPr lang="en-US" dirty="0"/>
              <a:t>copy; // </a:t>
            </a:r>
            <a:r>
              <a:rPr lang="ru-RU" dirty="0"/>
              <a:t>Вспомогательная переменная для перестановки </a:t>
            </a:r>
            <a:endParaRPr lang="ru-RU" dirty="0" smtClean="0"/>
          </a:p>
          <a:p>
            <a:pPr marL="0" indent="0">
              <a:buNone/>
            </a:pPr>
            <a:r>
              <a:rPr lang="ru-RU" dirty="0" smtClean="0"/>
              <a:t>          </a:t>
            </a:r>
            <a:r>
              <a:rPr lang="en-US" dirty="0" err="1" smtClean="0"/>
              <a:t>int</a:t>
            </a:r>
            <a:r>
              <a:rPr lang="en-US" dirty="0" smtClean="0"/>
              <a:t> </a:t>
            </a:r>
            <a:r>
              <a:rPr lang="en-US" dirty="0"/>
              <a:t>x; // </a:t>
            </a:r>
            <a:r>
              <a:rPr lang="ru-RU" dirty="0"/>
              <a:t>Разделяющий элемент </a:t>
            </a:r>
            <a:endParaRPr lang="ru-RU" dirty="0" smtClean="0"/>
          </a:p>
          <a:p>
            <a:pPr marL="0" indent="0">
              <a:buNone/>
            </a:pPr>
            <a:r>
              <a:rPr lang="ru-RU" dirty="0" smtClean="0"/>
              <a:t>          </a:t>
            </a:r>
            <a:r>
              <a:rPr lang="en-US" dirty="0" err="1" smtClean="0"/>
              <a:t>QuickSortStack</a:t>
            </a:r>
            <a:r>
              <a:rPr lang="en-US" dirty="0" smtClean="0"/>
              <a:t> </a:t>
            </a:r>
            <a:r>
              <a:rPr lang="en-US" dirty="0"/>
              <a:t>stack( ... ); // </a:t>
            </a:r>
            <a:r>
              <a:rPr lang="ru-RU" dirty="0"/>
              <a:t>Стек запросов </a:t>
            </a:r>
            <a:endParaRPr lang="ru-RU" dirty="0" smtClean="0"/>
          </a:p>
          <a:p>
            <a:pPr marL="0" indent="0">
              <a:buNone/>
            </a:pPr>
            <a:r>
              <a:rPr lang="ru-RU" dirty="0" smtClean="0"/>
              <a:t>          // </a:t>
            </a:r>
            <a:r>
              <a:rPr lang="ru-RU" dirty="0"/>
              <a:t>Инициализация генератора случайных чисел </a:t>
            </a:r>
            <a:endParaRPr lang="ru-RU" dirty="0" smtClean="0"/>
          </a:p>
          <a:p>
            <a:pPr marL="0" indent="0">
              <a:buNone/>
            </a:pPr>
            <a:r>
              <a:rPr lang="ru-RU" dirty="0" smtClean="0"/>
              <a:t>          </a:t>
            </a:r>
            <a:r>
              <a:rPr lang="en-US" dirty="0" err="1" smtClean="0"/>
              <a:t>srand</a:t>
            </a:r>
            <a:r>
              <a:rPr lang="en-US" dirty="0"/>
              <a:t>( (unsigned) time( NULL ) ); </a:t>
            </a:r>
            <a:endParaRPr lang="ru-RU" dirty="0" smtClean="0"/>
          </a:p>
          <a:p>
            <a:pPr marL="0" indent="0">
              <a:buNone/>
            </a:pPr>
            <a:r>
              <a:rPr lang="en-US" dirty="0" smtClean="0"/>
              <a:t>// </a:t>
            </a:r>
            <a:r>
              <a:rPr lang="ru-RU" dirty="0"/>
              <a:t>Первым разделяемым сегментом является массив в целом </a:t>
            </a:r>
            <a:endParaRPr lang="ru-RU" dirty="0" smtClean="0"/>
          </a:p>
          <a:p>
            <a:pPr marL="0" indent="0">
              <a:buNone/>
            </a:pPr>
            <a:r>
              <a:rPr lang="ru-RU" dirty="0" smtClean="0"/>
              <a:t>          </a:t>
            </a:r>
            <a:r>
              <a:rPr lang="en-US" dirty="0" err="1" smtClean="0"/>
              <a:t>stack.push</a:t>
            </a:r>
            <a:r>
              <a:rPr lang="en-US" dirty="0"/>
              <a:t>( 0, n-1 );</a:t>
            </a:r>
            <a:endParaRPr lang="ru-RU" dirty="0"/>
          </a:p>
        </p:txBody>
      </p:sp>
    </p:spTree>
    <p:extLst>
      <p:ext uri="{BB962C8B-B14F-4D97-AF65-F5344CB8AC3E}">
        <p14:creationId xmlns:p14="http://schemas.microsoft.com/office/powerpoint/2010/main" val="3961083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normAutofit fontScale="47500" lnSpcReduction="20000"/>
          </a:bodyPr>
          <a:lstStyle/>
          <a:p>
            <a:pPr marL="0" indent="0">
              <a:buNone/>
            </a:pPr>
            <a:r>
              <a:rPr lang="ru-RU" dirty="0"/>
              <a:t>// Разделяем, пока в стеке есть запросы </a:t>
            </a:r>
            <a:endParaRPr lang="ru-RU" dirty="0" smtClean="0"/>
          </a:p>
          <a:p>
            <a:pPr marL="0" indent="0">
              <a:buNone/>
            </a:pPr>
            <a:r>
              <a:rPr lang="en-US" dirty="0" smtClean="0"/>
              <a:t>while</a:t>
            </a:r>
            <a:r>
              <a:rPr lang="en-US" dirty="0"/>
              <a:t>( !</a:t>
            </a:r>
            <a:r>
              <a:rPr lang="en-US" dirty="0" err="1"/>
              <a:t>stack.isEmpty</a:t>
            </a:r>
            <a:r>
              <a:rPr lang="en-US" dirty="0"/>
              <a:t>()) </a:t>
            </a:r>
            <a:endParaRPr lang="ru-RU" dirty="0" smtClean="0"/>
          </a:p>
          <a:p>
            <a:pPr marL="0" indent="0">
              <a:buNone/>
            </a:pPr>
            <a:r>
              <a:rPr lang="en-US" dirty="0" smtClean="0"/>
              <a:t>{</a:t>
            </a:r>
            <a:endParaRPr lang="ru-RU" dirty="0" smtClean="0"/>
          </a:p>
          <a:p>
            <a:pPr marL="0" indent="0">
              <a:buNone/>
            </a:pPr>
            <a:r>
              <a:rPr lang="en-US" dirty="0" smtClean="0"/>
              <a:t> </a:t>
            </a:r>
            <a:r>
              <a:rPr lang="ru-RU" dirty="0" smtClean="0"/>
              <a:t>          </a:t>
            </a:r>
            <a:r>
              <a:rPr lang="en-US" dirty="0" err="1" smtClean="0"/>
              <a:t>stack.pop</a:t>
            </a:r>
            <a:r>
              <a:rPr lang="en-US" dirty="0"/>
              <a:t>( left, right ); </a:t>
            </a:r>
            <a:endParaRPr lang="ru-RU" dirty="0" smtClean="0"/>
          </a:p>
          <a:p>
            <a:pPr marL="0" indent="0">
              <a:buNone/>
            </a:pPr>
            <a:r>
              <a:rPr lang="ru-RU" dirty="0" smtClean="0"/>
              <a:t>          </a:t>
            </a:r>
            <a:r>
              <a:rPr lang="en-US" dirty="0" smtClean="0"/>
              <a:t>// </a:t>
            </a:r>
            <a:r>
              <a:rPr lang="ru-RU" dirty="0"/>
              <a:t>Выбор разделяющего элемента </a:t>
            </a:r>
            <a:endParaRPr lang="ru-RU" dirty="0" smtClean="0"/>
          </a:p>
          <a:p>
            <a:pPr marL="0" indent="0">
              <a:buNone/>
            </a:pPr>
            <a:r>
              <a:rPr lang="ru-RU" dirty="0" smtClean="0"/>
              <a:t>          </a:t>
            </a:r>
            <a:r>
              <a:rPr lang="en-US" dirty="0" smtClean="0"/>
              <a:t>x </a:t>
            </a:r>
            <a:r>
              <a:rPr lang="en-US" dirty="0"/>
              <a:t>= a[ left + rand() % (right-left) ]; </a:t>
            </a:r>
            <a:endParaRPr lang="ru-RU" dirty="0" smtClean="0"/>
          </a:p>
          <a:p>
            <a:pPr marL="0" indent="0">
              <a:buNone/>
            </a:pPr>
            <a:r>
              <a:rPr lang="ru-RU" dirty="0" smtClean="0"/>
              <a:t>         </a:t>
            </a:r>
            <a:r>
              <a:rPr lang="en-US" dirty="0" smtClean="0"/>
              <a:t>// </a:t>
            </a:r>
            <a:r>
              <a:rPr lang="ru-RU" dirty="0"/>
              <a:t>Разделение очередного сегмента (см. листинг </a:t>
            </a:r>
            <a:r>
              <a:rPr lang="ru-RU" dirty="0" smtClean="0"/>
              <a:t>) </a:t>
            </a:r>
          </a:p>
          <a:p>
            <a:pPr marL="0" indent="0">
              <a:buNone/>
            </a:pPr>
            <a:r>
              <a:rPr lang="ru-RU" dirty="0" smtClean="0"/>
              <a:t>         // </a:t>
            </a:r>
            <a:r>
              <a:rPr lang="ru-RU" dirty="0"/>
              <a:t>... </a:t>
            </a:r>
            <a:endParaRPr lang="ru-RU" dirty="0" smtClean="0"/>
          </a:p>
          <a:p>
            <a:pPr marL="0" indent="0">
              <a:buNone/>
            </a:pPr>
            <a:r>
              <a:rPr lang="ru-RU" dirty="0" smtClean="0"/>
              <a:t>         // </a:t>
            </a:r>
            <a:r>
              <a:rPr lang="ru-RU" dirty="0"/>
              <a:t>Получившиеся </a:t>
            </a:r>
            <a:r>
              <a:rPr lang="ru-RU" dirty="0" err="1"/>
              <a:t>подпоследовательности</a:t>
            </a:r>
            <a:r>
              <a:rPr lang="ru-RU" dirty="0"/>
              <a:t> заносим в стек </a:t>
            </a:r>
            <a:endParaRPr lang="ru-RU" dirty="0" smtClean="0"/>
          </a:p>
          <a:p>
            <a:pPr marL="0" indent="0">
              <a:buNone/>
            </a:pPr>
            <a:r>
              <a:rPr lang="ru-RU" dirty="0" smtClean="0"/>
              <a:t>          // </a:t>
            </a:r>
            <a:r>
              <a:rPr lang="ru-RU" dirty="0"/>
              <a:t>причем для уменьшения требуемого размера стека </a:t>
            </a:r>
            <a:endParaRPr lang="ru-RU" dirty="0" smtClean="0"/>
          </a:p>
          <a:p>
            <a:pPr marL="0" indent="0">
              <a:buNone/>
            </a:pPr>
            <a:r>
              <a:rPr lang="ru-RU" dirty="0" smtClean="0"/>
              <a:t>          // </a:t>
            </a:r>
            <a:r>
              <a:rPr lang="ru-RU" dirty="0"/>
              <a:t>сначала лучше помещать более длинные </a:t>
            </a:r>
            <a:endParaRPr lang="ru-RU" dirty="0" smtClean="0"/>
          </a:p>
          <a:p>
            <a:pPr marL="0" indent="0">
              <a:buNone/>
            </a:pPr>
            <a:r>
              <a:rPr lang="ru-RU" dirty="0" smtClean="0"/>
              <a:t>          // </a:t>
            </a:r>
            <a:r>
              <a:rPr lang="ru-RU" dirty="0"/>
              <a:t>(то есть короткие будут извлечены раньше) </a:t>
            </a:r>
            <a:endParaRPr lang="ru-RU" dirty="0" smtClean="0"/>
          </a:p>
          <a:p>
            <a:pPr marL="0" indent="0">
              <a:buNone/>
            </a:pPr>
            <a:r>
              <a:rPr lang="ru-RU" dirty="0" smtClean="0"/>
              <a:t>          </a:t>
            </a:r>
            <a:r>
              <a:rPr lang="en-US" dirty="0" smtClean="0"/>
              <a:t>if</a:t>
            </a:r>
            <a:r>
              <a:rPr lang="en-US" dirty="0"/>
              <a:t>( </a:t>
            </a:r>
            <a:r>
              <a:rPr lang="en-US" dirty="0" err="1"/>
              <a:t>ixRight</a:t>
            </a:r>
            <a:r>
              <a:rPr lang="en-US" dirty="0"/>
              <a:t> – left &lt; right – </a:t>
            </a:r>
            <a:r>
              <a:rPr lang="en-US" dirty="0" err="1"/>
              <a:t>ixLeft</a:t>
            </a:r>
            <a:r>
              <a:rPr lang="en-US" dirty="0"/>
              <a:t> ) </a:t>
            </a:r>
            <a:endParaRPr lang="ru-RU" dirty="0" smtClean="0"/>
          </a:p>
          <a:p>
            <a:pPr marL="0" indent="0">
              <a:buNone/>
            </a:pPr>
            <a:r>
              <a:rPr lang="ru-RU" dirty="0" smtClean="0"/>
              <a:t>          </a:t>
            </a:r>
            <a:r>
              <a:rPr lang="en-US" dirty="0" smtClean="0"/>
              <a:t>{</a:t>
            </a:r>
            <a:endParaRPr lang="ru-RU" dirty="0" smtClean="0"/>
          </a:p>
          <a:p>
            <a:pPr marL="0" indent="0">
              <a:buNone/>
            </a:pPr>
            <a:r>
              <a:rPr lang="en-US" dirty="0" smtClean="0"/>
              <a:t> </a:t>
            </a:r>
            <a:r>
              <a:rPr lang="ru-RU" dirty="0" smtClean="0"/>
              <a:t>         </a:t>
            </a:r>
            <a:r>
              <a:rPr lang="en-US" dirty="0" err="1" smtClean="0"/>
              <a:t>stack.push</a:t>
            </a:r>
            <a:r>
              <a:rPr lang="en-US" dirty="0"/>
              <a:t>( </a:t>
            </a:r>
            <a:r>
              <a:rPr lang="en-US" dirty="0" err="1"/>
              <a:t>ixLeft</a:t>
            </a:r>
            <a:r>
              <a:rPr lang="en-US" dirty="0"/>
              <a:t>, right ); </a:t>
            </a:r>
            <a:endParaRPr lang="ru-RU" dirty="0" smtClean="0"/>
          </a:p>
          <a:p>
            <a:pPr marL="0" indent="0">
              <a:buNone/>
            </a:pPr>
            <a:r>
              <a:rPr lang="ru-RU" dirty="0" smtClean="0"/>
              <a:t>          </a:t>
            </a:r>
            <a:r>
              <a:rPr lang="en-US" dirty="0" err="1" smtClean="0"/>
              <a:t>stack.push</a:t>
            </a:r>
            <a:r>
              <a:rPr lang="en-US" dirty="0"/>
              <a:t>( left, </a:t>
            </a:r>
            <a:r>
              <a:rPr lang="en-US" dirty="0" err="1"/>
              <a:t>ixRight</a:t>
            </a:r>
            <a:r>
              <a:rPr lang="en-US" dirty="0"/>
              <a:t> ); </a:t>
            </a:r>
            <a:endParaRPr lang="ru-RU" dirty="0" smtClean="0"/>
          </a:p>
          <a:p>
            <a:pPr marL="0" indent="0">
              <a:buNone/>
            </a:pPr>
            <a:r>
              <a:rPr lang="ru-RU" dirty="0" smtClean="0"/>
              <a:t>           </a:t>
            </a:r>
            <a:r>
              <a:rPr lang="en-US" dirty="0" smtClean="0"/>
              <a:t>}</a:t>
            </a:r>
            <a:endParaRPr lang="ru-RU" dirty="0" smtClean="0"/>
          </a:p>
          <a:p>
            <a:pPr marL="0" indent="0">
              <a:buNone/>
            </a:pPr>
            <a:r>
              <a:rPr lang="en-US" dirty="0" smtClean="0"/>
              <a:t> </a:t>
            </a:r>
            <a:r>
              <a:rPr lang="en-US" dirty="0"/>
              <a:t>else </a:t>
            </a:r>
            <a:endParaRPr lang="ru-RU" dirty="0" smtClean="0"/>
          </a:p>
          <a:p>
            <a:pPr marL="0" indent="0">
              <a:buNone/>
            </a:pPr>
            <a:r>
              <a:rPr lang="en-US" dirty="0" smtClean="0"/>
              <a:t>{</a:t>
            </a:r>
            <a:endParaRPr lang="ru-RU" dirty="0" smtClean="0"/>
          </a:p>
          <a:p>
            <a:pPr marL="0" indent="0">
              <a:buNone/>
            </a:pPr>
            <a:r>
              <a:rPr lang="en-US" dirty="0" smtClean="0"/>
              <a:t> </a:t>
            </a:r>
            <a:r>
              <a:rPr lang="ru-RU" dirty="0" smtClean="0"/>
              <a:t>          </a:t>
            </a:r>
            <a:r>
              <a:rPr lang="en-US" dirty="0" err="1" smtClean="0"/>
              <a:t>stack.push</a:t>
            </a:r>
            <a:r>
              <a:rPr lang="en-US" dirty="0"/>
              <a:t>( left, </a:t>
            </a:r>
            <a:r>
              <a:rPr lang="en-US" dirty="0" err="1"/>
              <a:t>ixRight</a:t>
            </a:r>
            <a:r>
              <a:rPr lang="en-US" dirty="0"/>
              <a:t> ); </a:t>
            </a:r>
            <a:endParaRPr lang="ru-RU" dirty="0" smtClean="0"/>
          </a:p>
          <a:p>
            <a:pPr marL="0" indent="0">
              <a:buNone/>
            </a:pPr>
            <a:r>
              <a:rPr lang="ru-RU" dirty="0" smtClean="0"/>
              <a:t>            </a:t>
            </a:r>
            <a:r>
              <a:rPr lang="en-US" dirty="0" err="1" smtClean="0"/>
              <a:t>stack.push</a:t>
            </a:r>
            <a:r>
              <a:rPr lang="en-US" dirty="0"/>
              <a:t>( </a:t>
            </a:r>
            <a:r>
              <a:rPr lang="en-US" dirty="0" err="1"/>
              <a:t>ixLeft</a:t>
            </a:r>
            <a:r>
              <a:rPr lang="en-US" dirty="0"/>
              <a:t>, right ); </a:t>
            </a:r>
            <a:endParaRPr lang="ru-RU" dirty="0" smtClean="0"/>
          </a:p>
          <a:p>
            <a:pPr marL="0" indent="0">
              <a:buNone/>
            </a:pPr>
            <a:r>
              <a:rPr lang="en-US" dirty="0" smtClean="0"/>
              <a:t>} </a:t>
            </a:r>
            <a:endParaRPr lang="ru-RU" dirty="0" smtClean="0"/>
          </a:p>
          <a:p>
            <a:pPr marL="0" indent="0">
              <a:buNone/>
            </a:pPr>
            <a:r>
              <a:rPr lang="en-US" dirty="0" smtClean="0"/>
              <a:t>} </a:t>
            </a:r>
            <a:endParaRPr lang="ru-RU" dirty="0" smtClean="0"/>
          </a:p>
          <a:p>
            <a:pPr marL="0" indent="0">
              <a:buNone/>
            </a:pPr>
            <a:r>
              <a:rPr lang="en-US" dirty="0" smtClean="0"/>
              <a:t>}</a:t>
            </a:r>
            <a:endParaRPr lang="ru-RU" dirty="0"/>
          </a:p>
        </p:txBody>
      </p:sp>
    </p:spTree>
    <p:extLst>
      <p:ext uri="{BB962C8B-B14F-4D97-AF65-F5344CB8AC3E}">
        <p14:creationId xmlns:p14="http://schemas.microsoft.com/office/powerpoint/2010/main" val="157366411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2306</Words>
  <Application>Microsoft Office PowerPoint</Application>
  <PresentationFormat>Экран (4:3)</PresentationFormat>
  <Paragraphs>233</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Рекурсивные алгоритмы </vt:lpstr>
      <vt:lpstr>Презентация PowerPoint</vt:lpstr>
      <vt:lpstr>Задача поиска выхода из лабиринта  Простой алгоритм обхода лабиринта (псевдокод) </vt:lpstr>
      <vt:lpstr>Презентация PowerPoint</vt:lpstr>
      <vt:lpstr>Презентация PowerPoint</vt:lpstr>
      <vt:lpstr>Поиск пути по алгоритму FindMazePath </vt:lpstr>
      <vt:lpstr>Презентация PowerPoint</vt:lpstr>
      <vt:lpstr>Быстрая сортировка Хоара (рекурсивный вариант) </vt:lpstr>
      <vt:lpstr>Разделение сегмента в ходе сортировки </vt:lpstr>
      <vt:lpstr>Разделение сегмента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Оценка эффективности быстрой сортировки </vt:lpstr>
      <vt:lpstr>Презентация PowerPoint</vt:lpstr>
      <vt:lpstr>Презентация PowerPoint</vt:lpstr>
      <vt:lpstr>Реализация быстрой сортировки в итерационной форме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Рекурсивные алгоритмы </dc:title>
  <dc:creator>Галимянов Анис Фуатович</dc:creator>
  <cp:lastModifiedBy>Галимянов Анис Фуатович</cp:lastModifiedBy>
  <cp:revision>12</cp:revision>
  <dcterms:created xsi:type="dcterms:W3CDTF">2018-09-20T05:01:45Z</dcterms:created>
  <dcterms:modified xsi:type="dcterms:W3CDTF">2018-09-20T06:43:02Z</dcterms:modified>
</cp:coreProperties>
</file>