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9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09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8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557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13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50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2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75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322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9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47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8CA80-60B5-4E00-8C46-61B60AA605F4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B192-1F59-4ACB-8AD3-32400868A4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6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Управление группами процессов и коммуникаторами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 txBox="1">
            <a:spLocks noChangeArrowheads="1"/>
          </p:cNvSpPr>
          <p:nvPr/>
        </p:nvSpPr>
        <p:spPr>
          <a:xfrm>
            <a:off x="0" y="116633"/>
            <a:ext cx="9143999" cy="496855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Группы процессов…</a:t>
            </a:r>
          </a:p>
          <a:p>
            <a:pPr lvl="1"/>
            <a:r>
              <a:rPr lang="ru-RU" altLang="ru-RU" sz="2400" dirty="0" smtClean="0"/>
              <a:t>Процессы параллельной программы объединяются в </a:t>
            </a:r>
            <a:r>
              <a:rPr lang="ru-RU" altLang="ru-RU" sz="2400" i="1" dirty="0" smtClean="0"/>
              <a:t>группы</a:t>
            </a:r>
            <a:r>
              <a:rPr lang="ru-RU" altLang="ru-RU" sz="2400" dirty="0" smtClean="0"/>
              <a:t>. В группу могут входить все процессы параллельной программы или в группе может находиться только часть имеющихся процессов. Один и тот же процесс может принадлежать нескольким группам, </a:t>
            </a:r>
          </a:p>
          <a:p>
            <a:pPr lvl="1"/>
            <a:r>
              <a:rPr lang="ru-RU" altLang="ru-RU" sz="2400" dirty="0" smtClean="0"/>
              <a:t>Управление группами процессов предпринимается для создания на их основе коммуникаторов, </a:t>
            </a:r>
          </a:p>
          <a:p>
            <a:pPr lvl="1"/>
            <a:r>
              <a:rPr lang="ru-RU" altLang="ru-RU" sz="2400" dirty="0" smtClean="0"/>
              <a:t>Группы процессов могут быть созданы только из уже существующих групп. В качестве исходной группы может быть использована группа, связанная с предопределенным коммуникатором MPI_COMM_WORLD: </a:t>
            </a:r>
            <a:endParaRPr lang="ru-RU" altLang="ru-RU" sz="2400" dirty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4200" y="5589240"/>
            <a:ext cx="8424862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MPI_Comm_group</a:t>
            </a:r>
            <a:r>
              <a:rPr lang="en-US" altLang="ru-RU" sz="1800" dirty="0">
                <a:latin typeface="Courier New" pitchFamily="49" charset="0"/>
              </a:rPr>
              <a:t> (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*group )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653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7505" y="0"/>
            <a:ext cx="8712968" cy="6669359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r>
              <a:rPr lang="ru-RU" altLang="ru-RU" dirty="0" smtClean="0"/>
              <a:t>На основе существующих групп, могут быть созданы новые группы</a:t>
            </a:r>
          </a:p>
          <a:p>
            <a:pPr lvl="2" algn="just"/>
            <a:r>
              <a:rPr lang="ru-RU" altLang="ru-RU" sz="2800" dirty="0" smtClean="0"/>
              <a:t>создание новой группы </a:t>
            </a:r>
            <a:r>
              <a:rPr lang="ru-RU" altLang="ru-RU" sz="2800" b="1" i="1" dirty="0" err="1" smtClean="0"/>
              <a:t>newgroup</a:t>
            </a:r>
            <a:r>
              <a:rPr lang="ru-RU" altLang="ru-RU" sz="2800" b="1" dirty="0" smtClean="0"/>
              <a:t> </a:t>
            </a:r>
            <a:r>
              <a:rPr lang="ru-RU" altLang="ru-RU" sz="2800" dirty="0" smtClean="0"/>
              <a:t>из существующей группы </a:t>
            </a:r>
            <a:r>
              <a:rPr lang="ru-RU" altLang="ru-RU" sz="2800" b="1" i="1" dirty="0" err="1" smtClean="0"/>
              <a:t>oldgroup</a:t>
            </a:r>
            <a:r>
              <a:rPr lang="ru-RU" altLang="ru-RU" sz="2800" dirty="0" smtClean="0"/>
              <a:t>, которая будет включать в себя </a:t>
            </a:r>
            <a:r>
              <a:rPr lang="ru-RU" altLang="ru-RU" sz="2800" b="1" i="1" dirty="0" smtClean="0"/>
              <a:t>n</a:t>
            </a:r>
            <a:r>
              <a:rPr lang="ru-RU" altLang="ru-RU" sz="2800" dirty="0" smtClean="0"/>
              <a:t> процессов, ранги которых перечисляются в массиве </a:t>
            </a:r>
            <a:r>
              <a:rPr lang="ru-RU" altLang="ru-RU" sz="2800" b="1" i="1" dirty="0" err="1" smtClean="0"/>
              <a:t>ranks</a:t>
            </a:r>
            <a:r>
              <a:rPr lang="ru-RU" altLang="ru-RU" sz="2800" dirty="0" smtClean="0"/>
              <a:t>:</a:t>
            </a:r>
          </a:p>
          <a:p>
            <a:pPr lvl="1" algn="just"/>
            <a:endParaRPr lang="ru-RU" altLang="ru-RU" dirty="0" smtClean="0"/>
          </a:p>
          <a:p>
            <a:pPr lvl="2" algn="just"/>
            <a:endParaRPr lang="en-US" altLang="ru-RU" sz="2800" dirty="0" smtClean="0"/>
          </a:p>
          <a:p>
            <a:pPr lvl="2" algn="just"/>
            <a:r>
              <a:rPr lang="ru-RU" altLang="ru-RU" sz="2800" dirty="0" smtClean="0"/>
              <a:t>создание новой группы </a:t>
            </a:r>
            <a:r>
              <a:rPr lang="ru-RU" altLang="ru-RU" sz="2800" b="1" i="1" dirty="0" err="1" smtClean="0"/>
              <a:t>newgroup</a:t>
            </a:r>
            <a:r>
              <a:rPr lang="ru-RU" altLang="ru-RU" sz="2800" dirty="0" smtClean="0"/>
              <a:t> из группы </a:t>
            </a:r>
            <a:r>
              <a:rPr lang="ru-RU" altLang="ru-RU" sz="2800" b="1" i="1" dirty="0" err="1" smtClean="0"/>
              <a:t>oldgroup</a:t>
            </a:r>
            <a:r>
              <a:rPr lang="ru-RU" altLang="ru-RU" sz="2800" dirty="0" smtClean="0"/>
              <a:t>, которая будет включать в себя </a:t>
            </a:r>
            <a:r>
              <a:rPr lang="ru-RU" altLang="ru-RU" sz="2800" b="1" i="1" dirty="0" smtClean="0"/>
              <a:t>n</a:t>
            </a:r>
            <a:r>
              <a:rPr lang="ru-RU" altLang="ru-RU" sz="2800" dirty="0" smtClean="0"/>
              <a:t> процессов, ранги которых не совпадают с рангами, перечисленными в массиве </a:t>
            </a:r>
            <a:r>
              <a:rPr lang="ru-RU" altLang="ru-RU" sz="2800" b="1" i="1" dirty="0" err="1" smtClean="0"/>
              <a:t>ranks</a:t>
            </a:r>
            <a:r>
              <a:rPr lang="ru-RU" altLang="ru-RU" sz="2800" dirty="0" smtClean="0"/>
              <a:t>: </a:t>
            </a:r>
            <a:endParaRPr lang="ru-RU" altLang="ru-RU" sz="2800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17603" y="5805264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MPI_Group_excl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oldgroup,int</a:t>
            </a:r>
            <a:r>
              <a:rPr lang="en-US" altLang="ru-RU" sz="1800" dirty="0">
                <a:latin typeface="Courier New" pitchFamily="49" charset="0"/>
              </a:rPr>
              <a:t> n,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*ranks,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	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newgroup</a:t>
            </a:r>
            <a:r>
              <a:rPr lang="en-US" altLang="ru-RU" sz="1800" dirty="0">
                <a:latin typeface="Courier New" pitchFamily="49" charset="0"/>
              </a:rPr>
              <a:t>);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16957" y="2861541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MPI_Group_incl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oldgroup,int</a:t>
            </a:r>
            <a:r>
              <a:rPr lang="en-US" altLang="ru-RU" sz="1800" dirty="0">
                <a:latin typeface="Courier New" pitchFamily="49" charset="0"/>
              </a:rPr>
              <a:t> n,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*ranks,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	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newgroup</a:t>
            </a:r>
            <a:r>
              <a:rPr lang="en-US" altLang="ru-RU" sz="1800" dirty="0">
                <a:latin typeface="Courier New" pitchFamily="49" charset="0"/>
              </a:rPr>
              <a:t>);</a:t>
            </a:r>
            <a:r>
              <a:rPr lang="ru-RU" altLang="ru-RU" sz="1800" dirty="0">
                <a:latin typeface="Courier New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5776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7505" y="116632"/>
            <a:ext cx="8856984" cy="6480719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ru-RU" altLang="ru-RU" sz="2400" dirty="0" smtClean="0"/>
              <a:t>На основе существующих групп, могут быть созданы новые группы</a:t>
            </a:r>
          </a:p>
          <a:p>
            <a:pPr lvl="2" algn="just"/>
            <a:r>
              <a:rPr lang="ru-RU" altLang="ru-RU" dirty="0" smtClean="0"/>
              <a:t>создание новой группы </a:t>
            </a:r>
            <a:r>
              <a:rPr lang="ru-RU" altLang="ru-RU" b="1" i="1" dirty="0" err="1" smtClean="0"/>
              <a:t>newgroup</a:t>
            </a:r>
            <a:r>
              <a:rPr lang="ru-RU" altLang="ru-RU" dirty="0" smtClean="0"/>
              <a:t> как объединения групп </a:t>
            </a:r>
            <a:r>
              <a:rPr lang="ru-RU" altLang="ru-RU" b="1" i="1" dirty="0" smtClean="0"/>
              <a:t>group1</a:t>
            </a:r>
            <a:r>
              <a:rPr lang="ru-RU" altLang="ru-RU" dirty="0" smtClean="0"/>
              <a:t> и </a:t>
            </a:r>
            <a:r>
              <a:rPr lang="ru-RU" altLang="ru-RU" b="1" i="1" dirty="0" smtClean="0"/>
              <a:t>group2</a:t>
            </a:r>
            <a:r>
              <a:rPr lang="ru-RU" altLang="ru-RU" dirty="0" smtClean="0"/>
              <a:t>:</a:t>
            </a:r>
          </a:p>
          <a:p>
            <a:pPr lvl="1" algn="just"/>
            <a:endParaRPr lang="ru-RU" altLang="ru-RU" sz="2400" dirty="0" smtClean="0"/>
          </a:p>
          <a:p>
            <a:pPr lvl="1" algn="just"/>
            <a:endParaRPr lang="ru-RU" altLang="ru-RU" sz="2400" dirty="0" smtClean="0"/>
          </a:p>
          <a:p>
            <a:pPr lvl="2" algn="just"/>
            <a:r>
              <a:rPr lang="ru-RU" altLang="ru-RU" dirty="0" smtClean="0"/>
              <a:t>создание новой группы </a:t>
            </a:r>
            <a:r>
              <a:rPr lang="ru-RU" altLang="ru-RU" b="1" i="1" dirty="0" err="1" smtClean="0"/>
              <a:t>newgroup</a:t>
            </a:r>
            <a:r>
              <a:rPr lang="ru-RU" altLang="ru-RU" dirty="0" smtClean="0"/>
              <a:t> как пересечения групп </a:t>
            </a:r>
            <a:r>
              <a:rPr lang="ru-RU" altLang="ru-RU" b="1" i="1" dirty="0" smtClean="0"/>
              <a:t>group1</a:t>
            </a:r>
            <a:r>
              <a:rPr lang="ru-RU" altLang="ru-RU" dirty="0" smtClean="0"/>
              <a:t> и </a:t>
            </a:r>
            <a:r>
              <a:rPr lang="ru-RU" altLang="ru-RU" b="1" i="1" dirty="0" smtClean="0"/>
              <a:t>group2</a:t>
            </a:r>
            <a:r>
              <a:rPr lang="ru-RU" altLang="ru-RU" dirty="0" smtClean="0"/>
              <a:t>: </a:t>
            </a:r>
          </a:p>
          <a:p>
            <a:pPr lvl="2" algn="just">
              <a:buFontTx/>
              <a:buNone/>
            </a:pPr>
            <a:endParaRPr lang="ru-RU" altLang="ru-RU" dirty="0" smtClean="0"/>
          </a:p>
          <a:p>
            <a:pPr lvl="2" algn="just">
              <a:buFontTx/>
              <a:buNone/>
            </a:pPr>
            <a:endParaRPr lang="ru-RU" altLang="ru-RU" dirty="0" smtClean="0"/>
          </a:p>
          <a:p>
            <a:pPr lvl="2" algn="just"/>
            <a:r>
              <a:rPr lang="ru-RU" altLang="ru-RU" dirty="0" smtClean="0"/>
              <a:t>создание новой группы </a:t>
            </a:r>
            <a:r>
              <a:rPr lang="ru-RU" altLang="ru-RU" b="1" i="1" dirty="0" err="1" smtClean="0"/>
              <a:t>newgroup</a:t>
            </a:r>
            <a:r>
              <a:rPr lang="ru-RU" altLang="ru-RU" dirty="0" smtClean="0"/>
              <a:t> как разности групп </a:t>
            </a:r>
            <a:r>
              <a:rPr lang="ru-RU" altLang="ru-RU" b="1" i="1" dirty="0" smtClean="0"/>
              <a:t>group1</a:t>
            </a:r>
            <a:r>
              <a:rPr lang="ru-RU" altLang="ru-RU" dirty="0" smtClean="0"/>
              <a:t> </a:t>
            </a:r>
            <a:r>
              <a:rPr lang="ru-RU" altLang="ru-RU" sz="1800" dirty="0" smtClean="0"/>
              <a:t>и </a:t>
            </a:r>
            <a:r>
              <a:rPr lang="ru-RU" altLang="ru-RU" sz="1800" b="1" i="1" dirty="0" smtClean="0"/>
              <a:t>group2</a:t>
            </a:r>
            <a:r>
              <a:rPr lang="ru-RU" altLang="ru-RU" sz="1800" dirty="0" smtClean="0"/>
              <a:t>:</a:t>
            </a:r>
            <a:endParaRPr lang="ru-RU" altLang="ru-RU" sz="1800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97461" y="3657311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MPI_Group_intersection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(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group1,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group2,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newgroup</a:t>
            </a:r>
            <a:r>
              <a:rPr lang="en-US" altLang="ru-RU" sz="1800" dirty="0">
                <a:latin typeface="Courier New" pitchFamily="49" charset="0"/>
              </a:rPr>
              <a:t> );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297817" y="1951473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latin typeface="Courier New" pitchFamily="49" charset="0"/>
              </a:rPr>
              <a:t>int </a:t>
            </a:r>
            <a:r>
              <a:rPr lang="en-US" altLang="ru-RU" sz="1800" b="1">
                <a:latin typeface="Courier New" pitchFamily="49" charset="0"/>
              </a:rPr>
              <a:t>MPI_Group_union</a:t>
            </a:r>
            <a:r>
              <a:rPr lang="en-US" altLang="ru-RU" sz="1800">
                <a:latin typeface="Courier New" pitchFamily="49" charset="0"/>
              </a:rPr>
              <a:t>(MPI_Group group1, MPI_Group group2,</a:t>
            </a:r>
            <a:endParaRPr lang="ru-RU" altLang="ru-RU" sz="180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Courier New" pitchFamily="49" charset="0"/>
              </a:rPr>
              <a:t>	</a:t>
            </a:r>
            <a:r>
              <a:rPr lang="en-US" altLang="ru-RU" sz="1800">
                <a:latin typeface="Courier New" pitchFamily="49" charset="0"/>
              </a:rPr>
              <a:t> MPI_Group *newgroup);</a:t>
            </a:r>
            <a:r>
              <a:rPr lang="ru-RU" altLang="ru-RU" sz="1800">
                <a:latin typeface="Courier New" pitchFamily="49" charset="0"/>
              </a:rPr>
              <a:t>   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80452" y="5334000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MPI_Group_difference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(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group1,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group2, MPI</a:t>
            </a:r>
            <a:r>
              <a:rPr lang="ru-RU" altLang="ru-RU" sz="1800" dirty="0">
                <a:latin typeface="Courier New" pitchFamily="49" charset="0"/>
              </a:rPr>
              <a:t>_</a:t>
            </a:r>
            <a:r>
              <a:rPr lang="en-US" altLang="ru-RU" sz="1800" dirty="0">
                <a:latin typeface="Courier New" pitchFamily="49" charset="0"/>
              </a:rPr>
              <a:t>Group</a:t>
            </a:r>
            <a:r>
              <a:rPr lang="ru-RU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newgroup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)</a:t>
            </a:r>
            <a:r>
              <a:rPr lang="en-US" altLang="ru-RU" sz="1800" dirty="0">
                <a:latin typeface="Courier New" pitchFamily="49" charset="0"/>
              </a:rPr>
              <a:t>;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88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2661" y="74757"/>
            <a:ext cx="9066213" cy="645058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ru-RU" altLang="ru-RU" dirty="0" smtClean="0"/>
              <a:t>Получение информации о группе процессов:</a:t>
            </a:r>
          </a:p>
          <a:p>
            <a:pPr lvl="2" algn="just"/>
            <a:r>
              <a:rPr lang="ru-RU" altLang="ru-RU" sz="2800" dirty="0" smtClean="0"/>
              <a:t>получение количества процессов в группе:</a:t>
            </a:r>
          </a:p>
          <a:p>
            <a:pPr lvl="2" algn="just"/>
            <a:endParaRPr lang="ru-RU" altLang="ru-RU" sz="2800" dirty="0" smtClean="0"/>
          </a:p>
          <a:p>
            <a:pPr lvl="2" algn="just"/>
            <a:endParaRPr lang="ru-RU" altLang="ru-RU" sz="2800" dirty="0" smtClean="0"/>
          </a:p>
          <a:p>
            <a:pPr lvl="2" algn="just"/>
            <a:r>
              <a:rPr lang="ru-RU" altLang="ru-RU" sz="2800" dirty="0" smtClean="0"/>
              <a:t>получение ранга текущего процесса в группе:</a:t>
            </a:r>
          </a:p>
          <a:p>
            <a:pPr lvl="2" algn="just"/>
            <a:endParaRPr lang="ru-RU" altLang="ru-RU" sz="2800" dirty="0" smtClean="0"/>
          </a:p>
          <a:p>
            <a:pPr lvl="2" algn="just"/>
            <a:endParaRPr lang="ru-RU" altLang="ru-RU" sz="2800" dirty="0" smtClean="0"/>
          </a:p>
          <a:p>
            <a:pPr lvl="1" algn="just"/>
            <a:r>
              <a:rPr lang="ru-RU" altLang="ru-RU" dirty="0" smtClean="0"/>
              <a:t>После завершения использования группа должна быть удалена:</a:t>
            </a:r>
            <a:endParaRPr lang="ru-RU" altLang="ru-RU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95536" y="3116693"/>
            <a:ext cx="8424862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MPI_Group_rank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(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group,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*rank );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79512" y="1294175"/>
            <a:ext cx="8424862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latin typeface="Courier New" pitchFamily="49" charset="0"/>
              </a:rPr>
              <a:t>int </a:t>
            </a:r>
            <a:r>
              <a:rPr lang="en-US" altLang="ru-RU" sz="1800" b="1">
                <a:latin typeface="Courier New" pitchFamily="49" charset="0"/>
              </a:rPr>
              <a:t>MPI_Group_size </a:t>
            </a:r>
            <a:r>
              <a:rPr lang="en-US" altLang="ru-RU" sz="1800">
                <a:latin typeface="Courier New" pitchFamily="49" charset="0"/>
              </a:rPr>
              <a:t>( MPI_Group group, int *size );</a:t>
            </a:r>
            <a:r>
              <a:rPr lang="ru-RU" altLang="ru-RU" sz="1800">
                <a:latin typeface="Courier New" pitchFamily="49" charset="0"/>
              </a:rPr>
              <a:t>    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555897" y="4941168"/>
            <a:ext cx="8424862" cy="3667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MPI_Group_free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(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*group </a:t>
            </a:r>
            <a:r>
              <a:rPr lang="ru-RU" altLang="ru-RU" sz="1800" dirty="0">
                <a:latin typeface="Courier New" pitchFamily="49" charset="0"/>
              </a:rPr>
              <a:t>)</a:t>
            </a:r>
            <a:r>
              <a:rPr lang="en-US" altLang="ru-RU" sz="1800" dirty="0">
                <a:latin typeface="Courier New" pitchFamily="49" charset="0"/>
              </a:rPr>
              <a:t>;</a:t>
            </a:r>
            <a:endParaRPr lang="ru-RU" altLang="ru-RU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4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" y="188641"/>
            <a:ext cx="8748464" cy="597721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dirty="0" smtClean="0"/>
              <a:t>Коммуникатор</a:t>
            </a:r>
            <a:r>
              <a:rPr lang="ru-RU" altLang="ru-RU" sz="2400" b="1" dirty="0"/>
              <a:t>ы</a:t>
            </a:r>
            <a:endParaRPr lang="ru-RU" altLang="ru-RU" sz="2400" b="1" dirty="0" smtClean="0"/>
          </a:p>
          <a:p>
            <a:pPr lvl="1" algn="just"/>
            <a:r>
              <a:rPr lang="ru-RU" altLang="ru-RU" dirty="0" smtClean="0"/>
              <a:t>Под </a:t>
            </a:r>
            <a:r>
              <a:rPr lang="ru-RU" altLang="ru-RU" i="1" dirty="0" smtClean="0"/>
              <a:t>коммуникатором</a:t>
            </a:r>
            <a:r>
              <a:rPr lang="ru-RU" altLang="ru-RU" dirty="0" smtClean="0"/>
              <a:t> в </a:t>
            </a:r>
            <a:r>
              <a:rPr lang="en-US" altLang="ru-RU" dirty="0" smtClean="0"/>
              <a:t>MPI</a:t>
            </a:r>
            <a:r>
              <a:rPr lang="ru-RU" altLang="ru-RU" dirty="0" smtClean="0"/>
              <a:t> понимается специально создаваемый служебный объект, объединяющий в своем составе группу процессов и ряд дополнительных параметров (</a:t>
            </a:r>
            <a:r>
              <a:rPr lang="ru-RU" altLang="ru-RU" i="1" dirty="0" smtClean="0"/>
              <a:t>контекст</a:t>
            </a:r>
            <a:r>
              <a:rPr lang="ru-RU" altLang="ru-RU" dirty="0" smtClean="0"/>
              <a:t>), используемых при выполнении операций передачи данных, </a:t>
            </a:r>
          </a:p>
          <a:p>
            <a:pPr lvl="1"/>
            <a:r>
              <a:rPr lang="ru-RU" altLang="ru-RU" dirty="0" smtClean="0"/>
              <a:t>Будем рассматривать управление </a:t>
            </a:r>
            <a:r>
              <a:rPr lang="ru-RU" altLang="ru-RU" i="1" dirty="0" err="1" smtClean="0"/>
              <a:t>интракоммуникаторами</a:t>
            </a:r>
            <a:r>
              <a:rPr lang="ru-RU" altLang="ru-RU" dirty="0" smtClean="0"/>
              <a:t>, используемыми для операций передачи данных внутри одной группы процессов.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1217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" y="116632"/>
            <a:ext cx="9144000" cy="309542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ru-RU" altLang="ru-RU" dirty="0" smtClean="0"/>
              <a:t>Создание коммуникатора:</a:t>
            </a:r>
          </a:p>
          <a:p>
            <a:pPr lvl="2" algn="just"/>
            <a:r>
              <a:rPr lang="ru-RU" altLang="ru-RU" sz="2800" dirty="0" smtClean="0"/>
              <a:t>дублирование уже существующего коммуникатора:</a:t>
            </a:r>
          </a:p>
          <a:p>
            <a:pPr lvl="2" algn="just"/>
            <a:endParaRPr lang="ru-RU" altLang="ru-RU" sz="2800" dirty="0" smtClean="0"/>
          </a:p>
          <a:p>
            <a:pPr lvl="2" algn="just">
              <a:spcBef>
                <a:spcPct val="50000"/>
              </a:spcBef>
            </a:pPr>
            <a:r>
              <a:rPr lang="ru-RU" altLang="ru-RU" sz="2800" dirty="0" smtClean="0"/>
              <a:t>создание нового коммуникатора из подмножества процессов существующего коммуникатора: </a:t>
            </a:r>
            <a:endParaRPr lang="ru-RU" altLang="ru-RU" sz="2800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712536" y="1696786"/>
            <a:ext cx="8424862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MPI_Comm_dup</a:t>
            </a:r>
            <a:r>
              <a:rPr lang="en-US" altLang="ru-RU" sz="1800" dirty="0">
                <a:latin typeface="Courier New" pitchFamily="49" charset="0"/>
              </a:rPr>
              <a:t> (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oldcom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newcomm</a:t>
            </a:r>
            <a:r>
              <a:rPr lang="en-US" altLang="ru-RU" sz="1800" dirty="0">
                <a:latin typeface="Courier New" pitchFamily="49" charset="0"/>
              </a:rPr>
              <a:t> );</a:t>
            </a:r>
            <a:r>
              <a:rPr lang="ru-RU" altLang="ru-RU" sz="1800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69899" y="3356992"/>
            <a:ext cx="8424862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MPI_comm_create</a:t>
            </a:r>
            <a:r>
              <a:rPr lang="en-US" altLang="ru-RU" sz="1800" dirty="0">
                <a:latin typeface="Courier New" pitchFamily="49" charset="0"/>
              </a:rPr>
              <a:t> 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oldcom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MPI_Group</a:t>
            </a:r>
            <a:r>
              <a:rPr lang="en-US" altLang="ru-RU" sz="1800" dirty="0">
                <a:latin typeface="Courier New" pitchFamily="49" charset="0"/>
              </a:rPr>
              <a:t> group,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newcomm</a:t>
            </a:r>
            <a:r>
              <a:rPr lang="en-US" altLang="ru-RU" sz="1800" dirty="0">
                <a:latin typeface="Courier New" pitchFamily="49" charset="0"/>
              </a:rPr>
              <a:t>);</a:t>
            </a:r>
            <a:r>
              <a:rPr lang="ru-RU" altLang="ru-RU" sz="1800" dirty="0">
                <a:latin typeface="Courier New" pitchFamily="49" charset="0"/>
              </a:rPr>
              <a:t>  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49224" y="4286796"/>
            <a:ext cx="9066213" cy="257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/>
            <a:r>
              <a:rPr lang="ru-RU" altLang="ru-RU" sz="2000" dirty="0"/>
              <a:t>Операция создания коммуникаторов является коллективной и, тем самым, должна выполняться  всеми процессами исходного коммуникатора, </a:t>
            </a:r>
          </a:p>
          <a:p>
            <a:pPr lvl="1" eaLnBrk="1" hangingPunct="1"/>
            <a:r>
              <a:rPr lang="ru-RU" altLang="ru-RU" sz="2000" dirty="0"/>
              <a:t>После завершения использования коммуникатор должен быть удален: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93385" y="6119565"/>
            <a:ext cx="8424862" cy="3667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MPI_Comm_free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(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 );</a:t>
            </a:r>
            <a:r>
              <a:rPr lang="ru-RU" altLang="ru-RU" sz="1800" dirty="0">
                <a:latin typeface="Courier New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605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77787" y="116632"/>
            <a:ext cx="9066213" cy="3744912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b="1" smtClean="0"/>
              <a:t>Коммуникаторы</a:t>
            </a:r>
          </a:p>
          <a:p>
            <a:pPr lvl="1" algn="just"/>
            <a:r>
              <a:rPr lang="ru-RU" altLang="ru-RU" sz="1800" smtClean="0"/>
              <a:t>Одновременное создание нескольких коммуникаторов :</a:t>
            </a:r>
            <a:endParaRPr lang="ru-RU" altLang="ru-RU" sz="1800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251520" y="951657"/>
            <a:ext cx="8892481" cy="2308324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MPI_Comm_split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(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split,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key,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MPI</a:t>
            </a:r>
            <a:r>
              <a:rPr lang="ru-RU" altLang="ru-RU" sz="1800" dirty="0">
                <a:latin typeface="Courier New" pitchFamily="49" charset="0"/>
              </a:rPr>
              <a:t>_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ru-RU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newcomm</a:t>
            </a:r>
            <a:r>
              <a:rPr lang="ru-RU" altLang="ru-RU" sz="1800" dirty="0">
                <a:latin typeface="Courier New" pitchFamily="49" charset="0"/>
              </a:rPr>
              <a:t> ), </a:t>
            </a:r>
            <a:endParaRPr lang="en-US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 err="1">
                <a:latin typeface="Courier New" pitchFamily="49" charset="0"/>
              </a:rPr>
              <a:t>oldcomm</a:t>
            </a:r>
            <a:r>
              <a:rPr lang="ru-RU" altLang="ru-RU" sz="1800" dirty="0">
                <a:latin typeface="Courier New" pitchFamily="49" charset="0"/>
              </a:rPr>
              <a:t> – исходный коммуникатор,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split  </a:t>
            </a:r>
            <a:r>
              <a:rPr lang="ru-RU" altLang="ru-RU" sz="1800" dirty="0">
                <a:latin typeface="Courier New" pitchFamily="49" charset="0"/>
              </a:rPr>
              <a:t> – номер коммуникатора, которому должен принадлежать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>
                <a:latin typeface="Courier New" pitchFamily="49" charset="0"/>
              </a:rPr>
              <a:t>     </a:t>
            </a:r>
            <a:r>
              <a:rPr lang="ru-RU" altLang="ru-RU" sz="1800" dirty="0">
                <a:latin typeface="Courier New" pitchFamily="49" charset="0"/>
              </a:rPr>
              <a:t>процесс,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key   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– порядок ранга процесса в создаваемом коммуникаторе,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 err="1">
                <a:latin typeface="Courier New" pitchFamily="49" charset="0"/>
              </a:rPr>
              <a:t>newcomm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– создаваемый коммуникатор </a:t>
            </a: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3861544"/>
            <a:ext cx="9066213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/>
            <a:r>
              <a:rPr lang="ru-RU" altLang="ru-RU" sz="1800" dirty="0"/>
              <a:t>Вызов функции </a:t>
            </a:r>
            <a:r>
              <a:rPr lang="en-US" altLang="ru-RU" sz="1800" i="1" dirty="0"/>
              <a:t>MPI</a:t>
            </a:r>
            <a:r>
              <a:rPr lang="ru-RU" altLang="ru-RU" sz="1800" i="1" dirty="0"/>
              <a:t>_</a:t>
            </a:r>
            <a:r>
              <a:rPr lang="en-US" altLang="ru-RU" sz="1800" i="1" dirty="0" err="1"/>
              <a:t>Comm</a:t>
            </a:r>
            <a:r>
              <a:rPr lang="ru-RU" altLang="ru-RU" sz="1800" i="1" dirty="0"/>
              <a:t>_</a:t>
            </a:r>
            <a:r>
              <a:rPr lang="en-US" altLang="ru-RU" sz="1800" i="1" dirty="0"/>
              <a:t>split</a:t>
            </a:r>
            <a:r>
              <a:rPr lang="en-US" altLang="ru-RU" sz="1800" dirty="0"/>
              <a:t> </a:t>
            </a:r>
            <a:r>
              <a:rPr lang="ru-RU" altLang="ru-RU" sz="1800" dirty="0"/>
              <a:t>должен быть выполнен в каждом процессе коммуникатора </a:t>
            </a:r>
            <a:r>
              <a:rPr lang="en-US" altLang="ru-RU" sz="1800" i="1" dirty="0" err="1"/>
              <a:t>oldcomm</a:t>
            </a:r>
            <a:r>
              <a:rPr lang="ru-RU" altLang="ru-RU" sz="1800" dirty="0"/>
              <a:t>, </a:t>
            </a:r>
          </a:p>
          <a:p>
            <a:pPr lvl="1" eaLnBrk="1" hangingPunct="1"/>
            <a:r>
              <a:rPr lang="ru-RU" altLang="ru-RU" sz="1800" dirty="0"/>
              <a:t>Процессы разделяются на непересекающиеся группы с одинаковыми значениями параметра </a:t>
            </a:r>
            <a:r>
              <a:rPr lang="en-US" altLang="ru-RU" sz="1800" i="1" dirty="0"/>
              <a:t>split</a:t>
            </a:r>
            <a:r>
              <a:rPr lang="ru-RU" altLang="ru-RU" sz="1800" dirty="0"/>
              <a:t>. На основе сформированных групп создается набор коммуникаторов. Порядок нумерации процессов соответствует порядку значений параметров </a:t>
            </a:r>
            <a:r>
              <a:rPr lang="en-US" altLang="ru-RU" sz="1800" i="1" dirty="0"/>
              <a:t>key</a:t>
            </a:r>
            <a:r>
              <a:rPr lang="en-US" altLang="ru-RU" sz="1800" dirty="0"/>
              <a:t> </a:t>
            </a:r>
            <a:r>
              <a:rPr lang="ru-RU" altLang="ru-RU" sz="1800" dirty="0"/>
              <a:t>(процесс с большим значением параметра </a:t>
            </a:r>
            <a:r>
              <a:rPr lang="en-US" altLang="ru-RU" sz="1800" i="1" dirty="0"/>
              <a:t>key</a:t>
            </a:r>
            <a:r>
              <a:rPr lang="en-US" altLang="ru-RU" sz="1800" dirty="0"/>
              <a:t> </a:t>
            </a:r>
            <a:r>
              <a:rPr lang="ru-RU" altLang="ru-RU" sz="1800" dirty="0"/>
              <a:t>будет иметь больший ранг).</a:t>
            </a:r>
          </a:p>
        </p:txBody>
      </p:sp>
    </p:spTree>
    <p:extLst>
      <p:ext uri="{BB962C8B-B14F-4D97-AF65-F5344CB8AC3E}">
        <p14:creationId xmlns:p14="http://schemas.microsoft.com/office/powerpoint/2010/main" val="231868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1556792"/>
            <a:ext cx="54320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Виртуальные топологии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5692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7505" y="188640"/>
            <a:ext cx="8856984" cy="640871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2400" dirty="0" smtClean="0"/>
              <a:t>Под </a:t>
            </a:r>
            <a:r>
              <a:rPr lang="ru-RU" altLang="ru-RU" sz="2400" i="1" dirty="0" smtClean="0"/>
              <a:t>топологией </a:t>
            </a:r>
            <a:r>
              <a:rPr lang="ru-RU" altLang="ru-RU" sz="2400" dirty="0" smtClean="0"/>
              <a:t>вычислительной системы понимают структуру узлов сети и линий связи между этими </a:t>
            </a:r>
            <a:r>
              <a:rPr lang="ru-RU" altLang="ru-RU" sz="2400" dirty="0" smtClean="0"/>
              <a:t>узла</a:t>
            </a:r>
            <a:r>
              <a:rPr lang="ru-RU" altLang="ru-RU" sz="2400" dirty="0" smtClean="0"/>
              <a:t>ми</a:t>
            </a:r>
            <a:r>
              <a:rPr lang="ru-RU" altLang="ru-RU" sz="2400" dirty="0" smtClean="0"/>
              <a:t>. </a:t>
            </a:r>
            <a:r>
              <a:rPr lang="ru-RU" altLang="ru-RU" sz="2400" dirty="0" smtClean="0"/>
              <a:t>Топология может быть представлена в виде графа, в котором вершины есть процессоры (процессы) системы, а дуги соответствуют имеющимся линиям (каналам) связи.</a:t>
            </a:r>
          </a:p>
          <a:p>
            <a:pPr>
              <a:spcBef>
                <a:spcPct val="50000"/>
              </a:spcBef>
            </a:pPr>
            <a:r>
              <a:rPr lang="ru-RU" altLang="ru-RU" sz="2400" dirty="0" smtClean="0"/>
              <a:t>Парные операции передачи данных могут быть выполнены между любыми процессами коммуникатора, в коллективной операции принимают участие все процессы коммуникатора. Следовательно, логическая топология линий связи между процессами в параллельной программе имеет структуру </a:t>
            </a:r>
            <a:r>
              <a:rPr lang="ru-RU" altLang="ru-RU" sz="2400" i="1" dirty="0" smtClean="0"/>
              <a:t>полного графа.</a:t>
            </a:r>
          </a:p>
          <a:p>
            <a:pPr>
              <a:spcBef>
                <a:spcPct val="50000"/>
              </a:spcBef>
            </a:pPr>
            <a:r>
              <a:rPr lang="ru-RU" altLang="ru-RU" sz="2400" dirty="0" smtClean="0"/>
              <a:t>Возможно организовать логическое представление любой необходимой </a:t>
            </a:r>
            <a:r>
              <a:rPr lang="ru-RU" altLang="ru-RU" sz="2400" i="1" dirty="0" smtClean="0"/>
              <a:t>виртуальной топологии</a:t>
            </a:r>
            <a:r>
              <a:rPr lang="ru-RU" altLang="ru-RU" sz="2400" dirty="0" smtClean="0"/>
              <a:t>. Для этого достаточно сформировать тот или иной механизм дополнительной адресации процессов.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280107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" y="188641"/>
            <a:ext cx="8892480" cy="217556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2400" b="1" dirty="0" smtClean="0"/>
              <a:t>Декартовы топологии (решетки)…</a:t>
            </a:r>
            <a:r>
              <a:rPr lang="ru-RU" altLang="ru-RU" sz="2400" dirty="0" smtClean="0"/>
              <a:t> </a:t>
            </a:r>
          </a:p>
          <a:p>
            <a:pPr lvl="1"/>
            <a:r>
              <a:rPr lang="ru-RU" altLang="ru-RU" sz="2400" i="1" dirty="0" smtClean="0"/>
              <a:t>В декартовых топологиях</a:t>
            </a:r>
            <a:r>
              <a:rPr lang="ru-RU" altLang="ru-RU" sz="2400" dirty="0" smtClean="0"/>
              <a:t> множество процессов представляется в виде прямоугольной </a:t>
            </a:r>
            <a:r>
              <a:rPr lang="ru-RU" altLang="ru-RU" sz="2400" i="1" dirty="0" smtClean="0"/>
              <a:t>решетки</a:t>
            </a:r>
            <a:r>
              <a:rPr lang="ru-RU" altLang="ru-RU" sz="2400" dirty="0" smtClean="0"/>
              <a:t>, а для указания процессов используется декартова системы координат,</a:t>
            </a:r>
          </a:p>
          <a:p>
            <a:pPr lvl="1"/>
            <a:r>
              <a:rPr lang="ru-RU" altLang="ru-RU" sz="2400" dirty="0" smtClean="0"/>
              <a:t>Для создания декартовой топологии (решетки) в </a:t>
            </a:r>
            <a:r>
              <a:rPr lang="en-US" altLang="ru-RU" sz="2400" dirty="0" smtClean="0"/>
              <a:t>MPI </a:t>
            </a:r>
            <a:r>
              <a:rPr lang="ru-RU" altLang="ru-RU" sz="2400" dirty="0" smtClean="0"/>
              <a:t>предназначена функция:</a:t>
            </a:r>
            <a:endParaRPr lang="ru-RU" altLang="ru-RU" sz="2400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10499" y="2996952"/>
            <a:ext cx="9033501" cy="369331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MPI_Cart_create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ndims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*dims,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*periods,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reorder,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cartcomm</a:t>
            </a:r>
            <a:r>
              <a:rPr lang="en-US" altLang="ru-RU" sz="1800" dirty="0">
                <a:latin typeface="Courier New" pitchFamily="49" charset="0"/>
              </a:rPr>
              <a:t>),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 err="1">
                <a:latin typeface="Courier New" pitchFamily="49" charset="0"/>
              </a:rPr>
              <a:t>oldcomm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- исходный коммуникатор,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 err="1">
                <a:latin typeface="Courier New" pitchFamily="49" charset="0"/>
              </a:rPr>
              <a:t>ndims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- размерность декартовой решетки,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dims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 - массив длины </a:t>
            </a:r>
            <a:r>
              <a:rPr lang="en-US" altLang="ru-RU" sz="1800" dirty="0" err="1">
                <a:latin typeface="Courier New" pitchFamily="49" charset="0"/>
              </a:rPr>
              <a:t>ndims</a:t>
            </a:r>
            <a:r>
              <a:rPr lang="ru-RU" altLang="ru-RU" sz="1800" dirty="0">
                <a:latin typeface="Courier New" pitchFamily="49" charset="0"/>
              </a:rPr>
              <a:t>, задает количество процессов 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      каждом измерении решетки,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- </a:t>
            </a:r>
            <a:r>
              <a:rPr lang="en-US" altLang="ru-RU" sz="1800" b="1" dirty="0">
                <a:latin typeface="Courier New" pitchFamily="49" charset="0"/>
              </a:rPr>
              <a:t>periods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- массив длины </a:t>
            </a:r>
            <a:r>
              <a:rPr lang="en-US" altLang="ru-RU" sz="1800" dirty="0" err="1">
                <a:latin typeface="Courier New" pitchFamily="49" charset="0"/>
              </a:rPr>
              <a:t>ndims</a:t>
            </a:r>
            <a:r>
              <a:rPr lang="ru-RU" altLang="ru-RU" sz="1800" dirty="0">
                <a:latin typeface="Courier New" pitchFamily="49" charset="0"/>
              </a:rPr>
              <a:t>, определяет, является ли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      решетка периодической вдоль каждого измерения,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reorder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- параметр допустимости изменения нумерации 	процессов,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cartcomm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– создаваемый коммуникатор с декартовой топологией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      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24481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</a:pPr>
            <a:r>
              <a:rPr lang="ru-RU" altLang="ru-RU" sz="2800" b="1" dirty="0" smtClean="0"/>
              <a:t>Пример</a:t>
            </a:r>
            <a:r>
              <a:rPr lang="ru-RU" altLang="ru-RU" sz="2800" dirty="0" smtClean="0"/>
              <a:t>: создание двухмерной решетки </a:t>
            </a:r>
            <a:r>
              <a:rPr lang="ru-RU" altLang="ru-RU" sz="2800" i="1" dirty="0" smtClean="0"/>
              <a:t>4</a:t>
            </a:r>
            <a:r>
              <a:rPr lang="en-US" altLang="ru-RU" sz="2800" i="1" dirty="0" smtClean="0"/>
              <a:t>x</a:t>
            </a:r>
            <a:r>
              <a:rPr lang="ru-RU" altLang="ru-RU" sz="2800" i="1" dirty="0" smtClean="0"/>
              <a:t>4</a:t>
            </a:r>
            <a:r>
              <a:rPr lang="ru-RU" altLang="ru-RU" sz="2800" dirty="0" smtClean="0"/>
              <a:t>, в которой строки и столбцы имеют кольцевую структуру (за последним процессом следует первый процесс). Определяются коммуникаторы с декартовой топологией для каждой строки и столбца решетки в отдельности. Создаются 8 коммуникаторов, по одному для каждой строки и столбца решетки. Для каждого процесса определяемые коммуникаторы </a:t>
            </a:r>
            <a:r>
              <a:rPr lang="en-US" altLang="ru-RU" sz="2800" i="1" dirty="0" err="1" smtClean="0"/>
              <a:t>RowComm</a:t>
            </a:r>
            <a:r>
              <a:rPr lang="en-US" altLang="ru-RU" sz="2800" dirty="0" smtClean="0"/>
              <a:t> </a:t>
            </a:r>
            <a:r>
              <a:rPr lang="ru-RU" altLang="ru-RU" sz="2800" dirty="0" smtClean="0"/>
              <a:t>и </a:t>
            </a:r>
            <a:r>
              <a:rPr lang="en-US" altLang="ru-RU" sz="2800" i="1" dirty="0" err="1" smtClean="0"/>
              <a:t>ColComm</a:t>
            </a:r>
            <a:r>
              <a:rPr lang="en-US" altLang="ru-RU" sz="2800" dirty="0" smtClean="0"/>
              <a:t> </a:t>
            </a:r>
            <a:r>
              <a:rPr lang="ru-RU" altLang="ru-RU" sz="2800" dirty="0" smtClean="0"/>
              <a:t>соответствуют строке и столбцу процессов, к которым данный процесс принадлежит </a:t>
            </a:r>
            <a:endParaRPr lang="en-US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9673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0724" y="1111969"/>
            <a:ext cx="878497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400" dirty="0">
              <a:solidFill>
                <a:srgbClr val="8B0000"/>
              </a:solidFill>
              <a:latin typeface="Arial Unicode MS" pitchFamily="34" charset="-128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// Создание двумерной решетки 4x4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MPI_Comm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GridComm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int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[2],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periods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[2],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reorder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 = 1;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[0] =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[1] = 4;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periods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[0] =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periods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[1] = 1;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MPI_Cart_create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(MPI_COMM_WORLD, 2,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periods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reorder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, &amp;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GridComm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Courier New" pitchFamily="49" charset="0"/>
              </a:rPr>
              <a:t>);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005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188641"/>
            <a:ext cx="9561513" cy="573591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ct val="30000"/>
              </a:spcBef>
            </a:pPr>
            <a:r>
              <a:rPr lang="ru-RU" altLang="ru-RU" dirty="0" smtClean="0"/>
              <a:t>Для определения декартовых координат процесса по его рангу можно воспользоваться функцией:</a:t>
            </a:r>
            <a:endParaRPr lang="en-US" altLang="ru-RU" dirty="0" smtClean="0"/>
          </a:p>
          <a:p>
            <a:pPr lvl="1">
              <a:spcBef>
                <a:spcPct val="3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70000"/>
              </a:spcBef>
            </a:pPr>
            <a:r>
              <a:rPr lang="ru-RU" altLang="ru-RU" dirty="0" smtClean="0"/>
              <a:t>Обратное действие – определение ранга процесса по его декартовым координатам – обеспечивается при помощи функции:</a:t>
            </a:r>
            <a:endParaRPr lang="ru-RU" altLang="ru-RU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64295" y="1196752"/>
            <a:ext cx="8979705" cy="2308324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 smtClean="0">
                <a:latin typeface="Courier New" pitchFamily="49" charset="0"/>
              </a:rPr>
              <a:t>MPI_Car</a:t>
            </a:r>
            <a:r>
              <a:rPr lang="en-US" altLang="ru-RU" sz="1800" b="1" dirty="0" err="1">
                <a:latin typeface="Courier New" pitchFamily="49" charset="0"/>
              </a:rPr>
              <a:t>t</a:t>
            </a:r>
            <a:r>
              <a:rPr lang="en-US" altLang="ru-RU" sz="1800" b="1" dirty="0" err="1" smtClean="0">
                <a:latin typeface="Courier New" pitchFamily="49" charset="0"/>
              </a:rPr>
              <a:t>_coords</a:t>
            </a:r>
            <a:r>
              <a:rPr lang="en-US" altLang="ru-RU" sz="1800" dirty="0" smtClean="0">
                <a:latin typeface="Courier New" pitchFamily="49" charset="0"/>
              </a:rPr>
              <a:t>(</a:t>
            </a:r>
            <a:r>
              <a:rPr lang="en-US" altLang="ru-RU" sz="1800" dirty="0" err="1" smtClean="0">
                <a:latin typeface="Courier New" pitchFamily="49" charset="0"/>
              </a:rPr>
              <a:t>MPI_Comm</a:t>
            </a:r>
            <a:r>
              <a:rPr lang="en-US" altLang="ru-RU" sz="1800" dirty="0" smtClean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comm,int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rank,int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ndims,int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coords</a:t>
            </a:r>
            <a:r>
              <a:rPr lang="en-US" altLang="ru-RU" sz="1800" dirty="0">
                <a:latin typeface="Courier New" pitchFamily="49" charset="0"/>
              </a:rPr>
              <a:t>),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– коммуникатор с топологией решетки,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rank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- ранг процесса, для которого определяются декартовы координаты,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ndims</a:t>
            </a:r>
            <a:r>
              <a:rPr lang="ru-RU" altLang="ru-RU" sz="1800" dirty="0">
                <a:latin typeface="Courier New" pitchFamily="49" charset="0"/>
              </a:rPr>
              <a:t> - размерность решетки,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coords</a:t>
            </a:r>
            <a:r>
              <a:rPr lang="ru-RU" altLang="ru-RU" sz="1800" dirty="0">
                <a:latin typeface="Courier New" pitchFamily="49" charset="0"/>
              </a:rPr>
              <a:t>- возвращаемые функцией декартовы координаты процесса.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873" y="5185887"/>
            <a:ext cx="9139127" cy="147732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MPI_Cart_rank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coords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*rank),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– коммуникатор с топологией решетки,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coords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- декартовы координаты процесса,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rank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- возвращаемый функцией ранг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19276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7504" y="188641"/>
            <a:ext cx="9454009" cy="597721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ct val="50000"/>
              </a:spcBef>
            </a:pPr>
            <a:r>
              <a:rPr lang="ru-RU" altLang="ru-RU" dirty="0" smtClean="0"/>
              <a:t>процедура разбиения решетки на подрешетки меньшей размерности обеспечивается при помощи функции:</a:t>
            </a:r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</a:pPr>
            <a:endParaRPr lang="ru-RU" altLang="ru-RU" dirty="0" smtClean="0"/>
          </a:p>
          <a:p>
            <a:pPr lvl="1">
              <a:spcBef>
                <a:spcPct val="50000"/>
              </a:spcBef>
              <a:buFontTx/>
              <a:buNone/>
            </a:pPr>
            <a:r>
              <a:rPr lang="ru-RU" altLang="ru-RU" dirty="0" smtClean="0"/>
              <a:t>	В ходе своего выполнения функция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Cart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sub </a:t>
            </a:r>
            <a:r>
              <a:rPr lang="ru-RU" altLang="ru-RU" dirty="0" smtClean="0"/>
              <a:t>определяет коммуникаторы для каждого сочетания координат фиксированных измерений исходной решетки. </a:t>
            </a:r>
            <a:endParaRPr lang="ru-RU" altLang="ru-RU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23528" y="1772816"/>
            <a:ext cx="8589524" cy="2308324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 smtClean="0">
                <a:latin typeface="Courier New" pitchFamily="49" charset="0"/>
              </a:rPr>
              <a:t>MPI_Cart_sub</a:t>
            </a:r>
            <a:r>
              <a:rPr lang="en-US" altLang="ru-RU" sz="1800" dirty="0" smtClean="0">
                <a:latin typeface="Courier New" pitchFamily="49" charset="0"/>
              </a:rPr>
              <a:t>(</a:t>
            </a:r>
            <a:r>
              <a:rPr lang="en-US" altLang="ru-RU" sz="1800" dirty="0" err="1" smtClean="0">
                <a:latin typeface="Courier New" pitchFamily="49" charset="0"/>
              </a:rPr>
              <a:t>MPI_Comm</a:t>
            </a:r>
            <a:r>
              <a:rPr lang="en-US" altLang="ru-RU" sz="1800" dirty="0" smtClean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subdims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newcomm</a:t>
            </a:r>
            <a:r>
              <a:rPr lang="en-US" altLang="ru-RU" sz="1800" dirty="0">
                <a:latin typeface="Courier New" pitchFamily="49" charset="0"/>
              </a:rPr>
              <a:t>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где</a:t>
            </a:r>
            <a:r>
              <a:rPr lang="en-US" altLang="ru-RU" sz="1800" dirty="0">
                <a:latin typeface="Courier New" pitchFamily="49" charset="0"/>
              </a:rPr>
              <a:t>: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    - </a:t>
            </a:r>
            <a:r>
              <a:rPr lang="en-US" altLang="ru-RU" sz="1800" dirty="0" err="1">
                <a:latin typeface="Courier New" pitchFamily="49" charset="0"/>
              </a:rPr>
              <a:t>исходный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коммуникатор</a:t>
            </a:r>
            <a:r>
              <a:rPr lang="en-US" altLang="ru-RU" sz="1800" dirty="0">
                <a:latin typeface="Courier New" pitchFamily="49" charset="0"/>
              </a:rPr>
              <a:t> с </a:t>
            </a:r>
            <a:r>
              <a:rPr lang="en-US" altLang="ru-RU" sz="1800" dirty="0" err="1">
                <a:latin typeface="Courier New" pitchFamily="49" charset="0"/>
              </a:rPr>
              <a:t>топологией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решетки</a:t>
            </a:r>
            <a:r>
              <a:rPr lang="en-US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subdims</a:t>
            </a:r>
            <a:r>
              <a:rPr lang="en-US" altLang="ru-RU" sz="1800" dirty="0">
                <a:latin typeface="Courier New" pitchFamily="49" charset="0"/>
              </a:rPr>
              <a:t> – </a:t>
            </a:r>
            <a:r>
              <a:rPr lang="en-US" altLang="ru-RU" sz="1800" dirty="0" err="1">
                <a:latin typeface="Courier New" pitchFamily="49" charset="0"/>
              </a:rPr>
              <a:t>массив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для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указания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какие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измерения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должны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остаться</a:t>
            </a:r>
            <a:r>
              <a:rPr lang="en-US" altLang="ru-RU" sz="1800" dirty="0">
                <a:latin typeface="Courier New" pitchFamily="49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            в </a:t>
            </a:r>
            <a:r>
              <a:rPr lang="en-US" altLang="ru-RU" sz="1800" dirty="0" err="1">
                <a:latin typeface="Courier New" pitchFamily="49" charset="0"/>
              </a:rPr>
              <a:t>создаваемой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подрешетке</a:t>
            </a:r>
            <a:r>
              <a:rPr lang="en-US" altLang="ru-RU" sz="1800" dirty="0">
                <a:latin typeface="Courier New" pitchFamily="49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newcomm</a:t>
            </a:r>
            <a:r>
              <a:rPr lang="en-US" altLang="ru-RU" sz="1800" dirty="0">
                <a:latin typeface="Courier New" pitchFamily="49" charset="0"/>
              </a:rPr>
              <a:t> - </a:t>
            </a:r>
            <a:r>
              <a:rPr lang="en-US" altLang="ru-RU" sz="1800" dirty="0" err="1">
                <a:latin typeface="Courier New" pitchFamily="49" charset="0"/>
              </a:rPr>
              <a:t>создаваемый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коммуникатор</a:t>
            </a:r>
            <a:r>
              <a:rPr lang="en-US" altLang="ru-RU" sz="1800" dirty="0">
                <a:latin typeface="Courier New" pitchFamily="49" charset="0"/>
              </a:rPr>
              <a:t> с </a:t>
            </a:r>
            <a:r>
              <a:rPr lang="en-US" altLang="ru-RU" sz="1800" dirty="0" err="1">
                <a:latin typeface="Courier New" pitchFamily="49" charset="0"/>
              </a:rPr>
              <a:t>подрешеткой</a:t>
            </a:r>
            <a:r>
              <a:rPr lang="en-US" altLang="ru-RU" sz="1800" dirty="0">
                <a:latin typeface="Courier New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59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512" y="260648"/>
            <a:ext cx="8564930" cy="48936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// Создание коммуникаторов для каждой строки и столбца решетки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MPI_Comm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RowComm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ColComm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int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[2];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// Создание коммуникаторов для строк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[0] = 0; // фиксации измерения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[1] = 1; // наличие данного измерения в подрешетке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MPI_Cart_sub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GridComm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, &amp;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RowComm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);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// Создание коммуникаторов для столбцов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[0] = 1;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[1] = 0; </a:t>
            </a:r>
            <a:endParaRPr kumimoji="0" lang="en-US" altLang="ru-RU" sz="2400" b="0" i="0" u="none" strike="noStrike" cap="none" normalizeH="0" baseline="0" dirty="0" smtClean="0">
              <a:ln>
                <a:noFill/>
              </a:ln>
              <a:solidFill>
                <a:srgbClr val="8B0000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MPI_Cart_sub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GridComm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subdims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, &amp;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ColComm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8B0000"/>
                </a:solidFill>
                <a:effectLst/>
                <a:latin typeface="Arial Unicode MS" pitchFamily="34" charset="-128"/>
                <a:cs typeface="Arial" pitchFamily="34" charset="0"/>
              </a:rPr>
              <a:t>);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117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0" y="116633"/>
            <a:ext cx="8820473" cy="6049218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ct val="50000"/>
              </a:spcBef>
            </a:pPr>
            <a:r>
              <a:rPr lang="ru-RU" altLang="ru-RU" sz="2400" dirty="0" smtClean="0"/>
              <a:t>Дополнительная функция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Cart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shift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обеспечивает поддержку </a:t>
            </a:r>
            <a:r>
              <a:rPr lang="ru-RU" altLang="ru-RU" sz="2400" i="1" dirty="0" smtClean="0"/>
              <a:t>операции сдвига данных</a:t>
            </a:r>
            <a:r>
              <a:rPr lang="ru-RU" altLang="ru-RU" sz="2400" dirty="0" smtClean="0"/>
              <a:t>:</a:t>
            </a:r>
          </a:p>
          <a:p>
            <a:pPr lvl="2"/>
            <a:r>
              <a:rPr lang="ru-RU" altLang="ru-RU" i="1" dirty="0" smtClean="0"/>
              <a:t>Циклический сдвиг</a:t>
            </a:r>
            <a:r>
              <a:rPr lang="ru-RU" altLang="ru-RU" dirty="0" smtClean="0"/>
              <a:t> на </a:t>
            </a:r>
            <a:r>
              <a:rPr lang="ru-RU" altLang="ru-RU" b="1" i="1" dirty="0" smtClean="0"/>
              <a:t>k</a:t>
            </a:r>
            <a:r>
              <a:rPr lang="ru-RU" altLang="ru-RU" dirty="0" smtClean="0"/>
              <a:t> элементов вдоль измерения решетки – в этой операции данные от процесса </a:t>
            </a:r>
            <a:r>
              <a:rPr lang="en-US" altLang="ru-RU" b="1" i="1" dirty="0" err="1" smtClean="0"/>
              <a:t>i</a:t>
            </a:r>
            <a:r>
              <a:rPr lang="ru-RU" altLang="ru-RU" dirty="0" smtClean="0"/>
              <a:t> пересылаются процессу </a:t>
            </a:r>
            <a:r>
              <a:rPr lang="ru-RU" altLang="ru-RU" b="1" i="1" dirty="0" smtClean="0"/>
              <a:t>(i+</a:t>
            </a:r>
            <a:r>
              <a:rPr lang="en-US" altLang="ru-RU" b="1" i="1" dirty="0" smtClean="0"/>
              <a:t>k</a:t>
            </a:r>
            <a:r>
              <a:rPr lang="ru-RU" altLang="ru-RU" b="1" i="1" dirty="0" smtClean="0"/>
              <a:t>) </a:t>
            </a:r>
            <a:r>
              <a:rPr lang="ru-RU" altLang="ru-RU" b="1" i="1" dirty="0" err="1" smtClean="0"/>
              <a:t>mod</a:t>
            </a:r>
            <a:r>
              <a:rPr lang="ru-RU" altLang="ru-RU" b="1" i="1" dirty="0" smtClean="0"/>
              <a:t> </a:t>
            </a:r>
            <a:r>
              <a:rPr lang="ru-RU" altLang="ru-RU" b="1" i="1" dirty="0" err="1" smtClean="0"/>
              <a:t>dim</a:t>
            </a:r>
            <a:r>
              <a:rPr lang="ru-RU" altLang="ru-RU" dirty="0" smtClean="0"/>
              <a:t>, где </a:t>
            </a:r>
            <a:r>
              <a:rPr lang="ru-RU" altLang="ru-RU" b="1" i="1" dirty="0" err="1" smtClean="0"/>
              <a:t>dim</a:t>
            </a:r>
            <a:r>
              <a:rPr lang="ru-RU" altLang="ru-RU" dirty="0" smtClean="0"/>
              <a:t> есть размер измерения, вдоль которого производится сдвиг,</a:t>
            </a:r>
            <a:endParaRPr lang="ru-RU" altLang="ru-RU" i="1" dirty="0" smtClean="0"/>
          </a:p>
          <a:p>
            <a:pPr lvl="2"/>
            <a:r>
              <a:rPr lang="ru-RU" altLang="ru-RU" i="1" dirty="0" smtClean="0"/>
              <a:t>Линейный сдвиг</a:t>
            </a:r>
            <a:r>
              <a:rPr lang="ru-RU" altLang="ru-RU" dirty="0" smtClean="0"/>
              <a:t> на </a:t>
            </a:r>
            <a:r>
              <a:rPr lang="ru-RU" altLang="ru-RU" b="1" i="1" dirty="0" smtClean="0"/>
              <a:t>k</a:t>
            </a:r>
            <a:r>
              <a:rPr lang="ru-RU" altLang="ru-RU" dirty="0" smtClean="0"/>
              <a:t> позиций вдоль измерения решетки – в этом варианте операции данные от процессора </a:t>
            </a:r>
            <a:r>
              <a:rPr lang="en-US" altLang="ru-RU" i="1" dirty="0" err="1" smtClean="0"/>
              <a:t>i</a:t>
            </a:r>
            <a:r>
              <a:rPr lang="ru-RU" altLang="ru-RU" dirty="0" smtClean="0"/>
              <a:t> пересылаются процессору </a:t>
            </a:r>
            <a:r>
              <a:rPr lang="en-US" altLang="ru-RU" b="1" i="1" dirty="0" err="1" smtClean="0"/>
              <a:t>i</a:t>
            </a:r>
            <a:r>
              <a:rPr lang="ru-RU" altLang="ru-RU" b="1" i="1" dirty="0" smtClean="0"/>
              <a:t>+k</a:t>
            </a:r>
            <a:r>
              <a:rPr lang="ru-RU" altLang="ru-RU" dirty="0" smtClean="0"/>
              <a:t> (если таковой существует),</a:t>
            </a:r>
          </a:p>
          <a:p>
            <a:pPr lvl="1"/>
            <a:r>
              <a:rPr lang="ru-RU" altLang="ru-RU" sz="2400" dirty="0" smtClean="0"/>
              <a:t>Функция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Cart</a:t>
            </a:r>
            <a:r>
              <a:rPr lang="ru-RU" altLang="ru-RU" sz="2400" i="1" dirty="0" smtClean="0"/>
              <a:t>_</a:t>
            </a:r>
            <a:r>
              <a:rPr lang="en-US" altLang="ru-RU" sz="2400" i="1" dirty="0" smtClean="0"/>
              <a:t>shift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только определяет ранги процессов, между которыми должен быть выполнен обмен данными в ходе операции сдвига. Непосредственная передача данных, может быть выполнена, например, при помощи функции </a:t>
            </a:r>
            <a:r>
              <a:rPr lang="en-US" altLang="ru-RU" sz="2400" i="1" dirty="0" smtClean="0"/>
              <a:t>MPI</a:t>
            </a:r>
            <a:r>
              <a:rPr lang="ru-RU" altLang="ru-RU" sz="2400" i="1" dirty="0" smtClean="0"/>
              <a:t>_</a:t>
            </a:r>
            <a:r>
              <a:rPr lang="en-US" altLang="ru-RU" sz="2400" i="1" dirty="0" err="1" smtClean="0"/>
              <a:t>Sendrecv</a:t>
            </a:r>
            <a:r>
              <a:rPr lang="ru-RU" altLang="ru-RU" sz="2400" dirty="0" smtClean="0"/>
              <a:t>.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13482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107505" y="188641"/>
            <a:ext cx="8928992" cy="597721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2400" b="1" dirty="0" smtClean="0"/>
              <a:t>Декартовы топологии (решетки)</a:t>
            </a:r>
          </a:p>
          <a:p>
            <a:pPr lvl="1" algn="just">
              <a:spcBef>
                <a:spcPct val="50000"/>
              </a:spcBef>
            </a:pPr>
            <a:r>
              <a:rPr lang="ru-RU" altLang="ru-RU" dirty="0" smtClean="0"/>
              <a:t>Функция </a:t>
            </a:r>
            <a:r>
              <a:rPr lang="en-US" altLang="ru-RU" i="1" dirty="0" smtClean="0"/>
              <a:t>MPI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Cart</a:t>
            </a:r>
            <a:r>
              <a:rPr lang="ru-RU" altLang="ru-RU" i="1" dirty="0" smtClean="0"/>
              <a:t>_</a:t>
            </a:r>
            <a:r>
              <a:rPr lang="en-US" altLang="ru-RU" i="1" dirty="0" smtClean="0"/>
              <a:t>shift</a:t>
            </a:r>
            <a:r>
              <a:rPr lang="en-US" altLang="ru-RU" dirty="0" smtClean="0"/>
              <a:t> </a:t>
            </a:r>
            <a:r>
              <a:rPr lang="ru-RU" altLang="ru-RU" dirty="0" smtClean="0"/>
              <a:t>обеспечивает получение рангов процессов, с которыми текущий процесс (процесс, вызвавший функцию </a:t>
            </a:r>
            <a:r>
              <a:rPr lang="en-US" altLang="ru-RU" i="1" dirty="0" err="1" smtClean="0"/>
              <a:t>MPI_Cart_shift</a:t>
            </a:r>
            <a:r>
              <a:rPr lang="en-US" altLang="ru-RU" dirty="0" smtClean="0"/>
              <a:t>) </a:t>
            </a:r>
            <a:r>
              <a:rPr lang="ru-RU" altLang="ru-RU" dirty="0" smtClean="0"/>
              <a:t>должен</a:t>
            </a:r>
            <a:r>
              <a:rPr lang="en-US" altLang="ru-RU" dirty="0" smtClean="0"/>
              <a:t> </a:t>
            </a:r>
            <a:r>
              <a:rPr lang="ru-RU" altLang="ru-RU" dirty="0" smtClean="0"/>
              <a:t>выполнить</a:t>
            </a:r>
            <a:r>
              <a:rPr lang="en-US" altLang="ru-RU" dirty="0" smtClean="0"/>
              <a:t> </a:t>
            </a:r>
            <a:r>
              <a:rPr lang="ru-RU" altLang="ru-RU" dirty="0" smtClean="0"/>
              <a:t>обмен</a:t>
            </a:r>
            <a:r>
              <a:rPr lang="en-US" altLang="ru-RU" dirty="0" smtClean="0"/>
              <a:t> </a:t>
            </a:r>
            <a:r>
              <a:rPr lang="ru-RU" altLang="ru-RU" dirty="0" smtClean="0"/>
              <a:t>данными</a:t>
            </a:r>
            <a:r>
              <a:rPr lang="en-US" altLang="ru-RU" dirty="0" smtClean="0"/>
              <a:t>: </a:t>
            </a:r>
            <a:endParaRPr lang="ru-RU" altLang="ru-RU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73734" y="2852936"/>
            <a:ext cx="8774783" cy="3139321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MPI_Card_shift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dir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disp</a:t>
            </a:r>
            <a:r>
              <a:rPr lang="en-US" altLang="ru-RU" sz="1800" dirty="0">
                <a:latin typeface="Courier New" pitchFamily="49" charset="0"/>
              </a:rPr>
              <a:t>,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*source,</a:t>
            </a:r>
            <a:r>
              <a:rPr lang="ru-RU" altLang="ru-RU" sz="1800" dirty="0">
                <a:latin typeface="Courier New" pitchFamily="49" charset="0"/>
              </a:rPr>
              <a:t/>
            </a:r>
            <a:br>
              <a:rPr lang="ru-RU" altLang="ru-RU" sz="1800" dirty="0">
                <a:latin typeface="Courier New" pitchFamily="49" charset="0"/>
              </a:rPr>
            </a:b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dst</a:t>
            </a:r>
            <a:r>
              <a:rPr lang="en-US" altLang="ru-RU" sz="1800" dirty="0">
                <a:latin typeface="Courier New" pitchFamily="49" charset="0"/>
              </a:rPr>
              <a:t>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где</a:t>
            </a:r>
            <a:r>
              <a:rPr lang="en-US" altLang="ru-RU" sz="1800" dirty="0">
                <a:latin typeface="Courier New" pitchFamily="49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– коммуникатор с топологией решетки,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dir</a:t>
            </a:r>
            <a:r>
              <a:rPr lang="en-US" altLang="ru-RU" sz="1800" b="1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- номер измерения, по которому выполняется сдвиг,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disp</a:t>
            </a:r>
            <a:r>
              <a:rPr lang="ru-RU" altLang="ru-RU" sz="1800" dirty="0">
                <a:latin typeface="Courier New" pitchFamily="49" charset="0"/>
              </a:rPr>
              <a:t>   - величина сдвига (&lt;0 – сдвиг к началу измерения),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source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– ранг процесса, от которого должны быть получены данные,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dst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- ранг процесса которому должны быть отправлены данные. </a:t>
            </a:r>
            <a:endParaRPr lang="en-US" altLang="ru-RU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6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3123" y="3244334"/>
            <a:ext cx="185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/>
              <a:t>Топология графа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68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-19934" y="620712"/>
            <a:ext cx="9066213" cy="115252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spcBef>
                <a:spcPct val="50000"/>
              </a:spcBef>
            </a:pPr>
            <a:r>
              <a:rPr lang="ru-RU" altLang="ru-RU" dirty="0" smtClean="0"/>
              <a:t>Создание коммуникатора с топологией типа граф</a:t>
            </a:r>
            <a:r>
              <a:rPr lang="en-US" altLang="ru-RU" dirty="0" smtClean="0"/>
              <a:t>: </a:t>
            </a:r>
            <a:endParaRPr lang="ru-RU" altLang="ru-RU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39704" y="1783612"/>
            <a:ext cx="8680768" cy="286232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MPI_Graph_create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oldcomm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nnodes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*index,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*edges,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reorder, 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graphcomm</a:t>
            </a:r>
            <a:r>
              <a:rPr lang="en-US" altLang="ru-RU" sz="1800" dirty="0">
                <a:latin typeface="Courier New" pitchFamily="49" charset="0"/>
              </a:rPr>
              <a:t>),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где: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oldcomm</a:t>
            </a:r>
            <a:r>
              <a:rPr lang="en-US" altLang="ru-RU" sz="1800" dirty="0">
                <a:latin typeface="Courier New" pitchFamily="49" charset="0"/>
              </a:rPr>
              <a:t>  </a:t>
            </a:r>
            <a:r>
              <a:rPr lang="ru-RU" altLang="ru-RU" sz="1800" dirty="0">
                <a:latin typeface="Courier New" pitchFamily="49" charset="0"/>
              </a:rPr>
              <a:t>- исходный коммуникатор,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nnodes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- количество вершин графа,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index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- количество исходящих дуг для каждой вершины,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edges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ru-RU" altLang="ru-RU" sz="1800" dirty="0">
                <a:latin typeface="Courier New" pitchFamily="49" charset="0"/>
              </a:rPr>
              <a:t>   - последовательный список дуг графа,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>
                <a:latin typeface="Courier New" pitchFamily="49" charset="0"/>
              </a:rPr>
              <a:t>reorder</a:t>
            </a:r>
            <a:r>
              <a:rPr lang="ru-RU" altLang="ru-RU" sz="1800" dirty="0">
                <a:latin typeface="Courier New" pitchFamily="49" charset="0"/>
              </a:rPr>
              <a:t>  - параметр допустимости изменения нумерации процессов,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 - </a:t>
            </a:r>
            <a:r>
              <a:rPr lang="en-US" altLang="ru-RU" sz="1800" b="1" dirty="0" err="1">
                <a:latin typeface="Courier New" pitchFamily="49" charset="0"/>
              </a:rPr>
              <a:t>cartcomm</a:t>
            </a:r>
            <a:r>
              <a:rPr lang="ru-RU" altLang="ru-RU" sz="1800" dirty="0">
                <a:latin typeface="Courier New" pitchFamily="49" charset="0"/>
              </a:rPr>
              <a:t> – создаваемый коммуникатор с топологией типа граф.</a:t>
            </a:r>
            <a:endParaRPr lang="en-US" altLang="ru-RU" sz="1800" dirty="0">
              <a:latin typeface="Courier New" pitchFamily="49" charset="0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-26284" y="5085184"/>
            <a:ext cx="90662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ru-RU" altLang="ru-RU" dirty="0"/>
              <a:t>Операция создания топологии является коллективной и, тем самым, должна выполняться  всеми процессами исходного коммуникатора.</a:t>
            </a:r>
          </a:p>
        </p:txBody>
      </p:sp>
    </p:spTree>
    <p:extLst>
      <p:ext uri="{BB962C8B-B14F-4D97-AF65-F5344CB8AC3E}">
        <p14:creationId xmlns:p14="http://schemas.microsoft.com/office/powerpoint/2010/main" val="373220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67542" y="939945"/>
            <a:ext cx="9076458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ru-RU" altLang="ru-RU" sz="2000" dirty="0"/>
              <a:t>Граф для топологии звезда, количество процессоров равно 5, порядки вершин принимают значения (4,1,1,1,1), а матрица инцидентности имеет вид:</a:t>
            </a:r>
          </a:p>
          <a:p>
            <a:pPr lvl="1" eaLnBrk="1" hangingPunct="1">
              <a:spcBef>
                <a:spcPct val="50000"/>
              </a:spcBef>
            </a:pPr>
            <a:endParaRPr lang="ru-RU" altLang="ru-RU" sz="2000" dirty="0"/>
          </a:p>
          <a:p>
            <a:pPr lvl="1" eaLnBrk="1" hangingPunct="1">
              <a:spcBef>
                <a:spcPct val="50000"/>
              </a:spcBef>
            </a:pPr>
            <a:endParaRPr lang="ru-RU" altLang="ru-RU" sz="2000" dirty="0"/>
          </a:p>
          <a:p>
            <a:pPr lvl="1" eaLnBrk="1" hangingPunct="1">
              <a:spcBef>
                <a:spcPct val="50000"/>
              </a:spcBef>
            </a:pPr>
            <a:endParaRPr lang="ru-RU" altLang="ru-RU" sz="2000" dirty="0"/>
          </a:p>
          <a:p>
            <a:pPr lvl="1" eaLnBrk="1" hangingPunct="1">
              <a:spcBef>
                <a:spcPct val="50000"/>
              </a:spcBef>
            </a:pPr>
            <a:r>
              <a:rPr lang="ru-RU" altLang="ru-RU" sz="2000" dirty="0"/>
              <a:t>Для создания топологии с графом данного вида необходимо выполнить следующий программный код:</a:t>
            </a:r>
          </a:p>
        </p:txBody>
      </p:sp>
      <p:graphicFrame>
        <p:nvGraphicFramePr>
          <p:cNvPr id="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442098"/>
              </p:ext>
            </p:extLst>
          </p:nvPr>
        </p:nvGraphicFramePr>
        <p:xfrm>
          <a:off x="2659929" y="1659082"/>
          <a:ext cx="1728787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Рисунок" r:id="rId3" imgW="1695298" imgH="1647444" progId="Word.Picture.8">
                  <p:embed/>
                </p:oleObj>
              </mc:Choice>
              <mc:Fallback>
                <p:oleObj name="Рисунок" r:id="rId3" imgW="1695298" imgH="1647444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9929" y="1659082"/>
                        <a:ext cx="1728787" cy="167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5611091" y="1732107"/>
            <a:ext cx="3241675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Bernard MT Condensed" pitchFamily="18" charset="0"/>
              </a:rPr>
              <a:t>Процессы	Линии связи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Bernard MT Condensed" pitchFamily="18" charset="0"/>
              </a:rPr>
              <a:t>       </a:t>
            </a:r>
            <a:r>
              <a:rPr lang="ru-RU" altLang="ru-RU" sz="1600" dirty="0"/>
              <a:t>0                            1,2,3,4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/>
              <a:t>       1                                0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/>
              <a:t>       2                                0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/>
              <a:t>       3                                0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/>
              <a:t>       4                                0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67540" y="4166755"/>
            <a:ext cx="9076459" cy="12003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index</a:t>
            </a:r>
            <a:r>
              <a:rPr lang="ru-RU" altLang="ru-RU" sz="1800" dirty="0">
                <a:latin typeface="Courier New" pitchFamily="49" charset="0"/>
              </a:rPr>
              <a:t>[] = { 4,1,1,1,1 };</a:t>
            </a:r>
            <a:endParaRPr lang="en-US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edges[] = { 1,2,3,4,0,0,0,0 };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StarComm</a:t>
            </a:r>
            <a:r>
              <a:rPr lang="en-US" altLang="ru-RU" sz="1800" dirty="0">
                <a:latin typeface="Courier New" pitchFamily="49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MPI_Graph_create</a:t>
            </a:r>
            <a:r>
              <a:rPr lang="en-US" altLang="ru-RU" sz="1800" dirty="0">
                <a:latin typeface="Courier New" pitchFamily="49" charset="0"/>
              </a:rPr>
              <a:t>(MPI_COMM_WORLD, 5, index, edges, 1,</a:t>
            </a:r>
            <a:r>
              <a:rPr lang="ru-RU" altLang="ru-RU" sz="1800" dirty="0">
                <a:latin typeface="Courier New" pitchFamily="49" charset="0"/>
              </a:rPr>
              <a:t> </a:t>
            </a:r>
            <a:r>
              <a:rPr lang="en-US" altLang="ru-RU" sz="1800" dirty="0">
                <a:latin typeface="Courier New" pitchFamily="49" charset="0"/>
              </a:rPr>
              <a:t>&amp;</a:t>
            </a:r>
            <a:r>
              <a:rPr lang="en-US" altLang="ru-RU" sz="1800" dirty="0" err="1">
                <a:latin typeface="Courier New" pitchFamily="49" charset="0"/>
              </a:rPr>
              <a:t>StarComm</a:t>
            </a:r>
            <a:r>
              <a:rPr lang="en-US" altLang="ru-RU" sz="1800" dirty="0">
                <a:latin typeface="Courier New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34260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77787" y="447675"/>
            <a:ext cx="9066213" cy="17272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altLang="ru-RU" sz="2400" b="1" dirty="0" smtClean="0"/>
              <a:t>Топология графа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</a:pPr>
            <a:r>
              <a:rPr lang="ru-RU" altLang="ru-RU" dirty="0" smtClean="0"/>
              <a:t>Количество соседних процессов, в которых от проверяемого процесса есть выходящие дуги, может быть получено при помощи функции:</a:t>
            </a:r>
            <a:r>
              <a:rPr lang="en-US" altLang="ru-RU" dirty="0" smtClean="0"/>
              <a:t> </a:t>
            </a:r>
            <a:endParaRPr lang="ru-RU" altLang="ru-RU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92904" y="2503488"/>
            <a:ext cx="842327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MPI_Graph_neighbors_count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comm,int</a:t>
            </a:r>
            <a:r>
              <a:rPr lang="en-US" altLang="ru-RU" sz="1800" dirty="0">
                <a:latin typeface="Courier New" pitchFamily="49" charset="0"/>
              </a:rPr>
              <a:t> rank, 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</a:t>
            </a:r>
            <a:r>
              <a:rPr lang="en-US" altLang="ru-RU" sz="1800" dirty="0" err="1">
                <a:latin typeface="Courier New" pitchFamily="49" charset="0"/>
              </a:rPr>
              <a:t>nneighbors</a:t>
            </a:r>
            <a:r>
              <a:rPr lang="en-US" altLang="ru-RU" sz="1800" dirty="0">
                <a:latin typeface="Courier New" pitchFamily="49" charset="0"/>
              </a:rPr>
              <a:t>);</a:t>
            </a:r>
            <a:r>
              <a:rPr lang="ru-RU" altLang="ru-RU" sz="1800" dirty="0">
                <a:latin typeface="Courier New" pitchFamily="49" charset="0"/>
              </a:rPr>
              <a:t> </a:t>
            </a:r>
            <a:endParaRPr lang="en-US" altLang="ru-RU" sz="1800" dirty="0">
              <a:latin typeface="Courier New" pitchFamily="49" charset="0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1436" y="3573016"/>
            <a:ext cx="90662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ru-RU" altLang="ru-RU" dirty="0"/>
              <a:t>Получение рангов соседних вершин обеспечивается функцией:</a:t>
            </a:r>
          </a:p>
          <a:p>
            <a:pPr lvl="1" eaLnBrk="1" hangingPunct="1">
              <a:spcBef>
                <a:spcPct val="50000"/>
              </a:spcBef>
            </a:pPr>
            <a:endParaRPr lang="ru-RU" altLang="ru-RU" dirty="0"/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ru-RU" altLang="ru-RU" dirty="0"/>
              <a:t>	(</a:t>
            </a:r>
            <a:r>
              <a:rPr lang="en-US" altLang="ru-RU" b="1" i="1" dirty="0" err="1"/>
              <a:t>mneighbors</a:t>
            </a:r>
            <a:r>
              <a:rPr lang="en-US" altLang="ru-RU" dirty="0"/>
              <a:t> </a:t>
            </a:r>
            <a:r>
              <a:rPr lang="ru-RU" altLang="ru-RU" dirty="0"/>
              <a:t>есть размер массива </a:t>
            </a:r>
            <a:r>
              <a:rPr lang="en-US" altLang="ru-RU" b="1" i="1" dirty="0"/>
              <a:t>neighbors</a:t>
            </a:r>
            <a:r>
              <a:rPr lang="ru-RU" altLang="ru-RU" sz="2800" dirty="0"/>
              <a:t> </a:t>
            </a:r>
            <a:r>
              <a:rPr lang="ru-RU" altLang="ru-RU" dirty="0"/>
              <a:t>)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11560" y="4545013"/>
            <a:ext cx="8423275" cy="64135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b="1" dirty="0" err="1">
                <a:latin typeface="Courier New" pitchFamily="49" charset="0"/>
              </a:rPr>
              <a:t>MPI_Graph_neighbors</a:t>
            </a:r>
            <a:r>
              <a:rPr lang="en-US" altLang="ru-RU" sz="1800" dirty="0">
                <a:latin typeface="Courier New" pitchFamily="49" charset="0"/>
              </a:rPr>
              <a:t>(</a:t>
            </a:r>
            <a:r>
              <a:rPr lang="en-US" altLang="ru-RU" sz="1800" dirty="0" err="1">
                <a:latin typeface="Courier New" pitchFamily="49" charset="0"/>
              </a:rPr>
              <a:t>MPI_Comm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comm,int</a:t>
            </a:r>
            <a:r>
              <a:rPr lang="en-US" altLang="ru-RU" sz="1800" dirty="0">
                <a:latin typeface="Courier New" pitchFamily="49" charset="0"/>
              </a:rPr>
              <a:t> rank,</a:t>
            </a:r>
            <a:endParaRPr lang="ru-RU" altLang="ru-RU" sz="1800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Courier New" pitchFamily="49" charset="0"/>
              </a:rPr>
              <a:t>	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</a:t>
            </a:r>
            <a:r>
              <a:rPr lang="en-US" altLang="ru-RU" sz="1800" dirty="0" err="1">
                <a:latin typeface="Courier New" pitchFamily="49" charset="0"/>
              </a:rPr>
              <a:t>mneighbors</a:t>
            </a:r>
            <a:r>
              <a:rPr lang="en-US" altLang="ru-RU" sz="1800" dirty="0">
                <a:latin typeface="Courier New" pitchFamily="49" charset="0"/>
              </a:rPr>
              <a:t>, </a:t>
            </a:r>
            <a:r>
              <a:rPr lang="en-US" altLang="ru-RU" sz="1800" dirty="0" err="1">
                <a:latin typeface="Courier New" pitchFamily="49" charset="0"/>
              </a:rPr>
              <a:t>int</a:t>
            </a:r>
            <a:r>
              <a:rPr lang="en-US" altLang="ru-RU" sz="1800" dirty="0">
                <a:latin typeface="Courier New" pitchFamily="49" charset="0"/>
              </a:rPr>
              <a:t> *neighbors);</a:t>
            </a:r>
            <a:r>
              <a:rPr lang="ru-RU" altLang="ru-RU" sz="1800" dirty="0">
                <a:latin typeface="Courier New" pitchFamily="49" charset="0"/>
              </a:rPr>
              <a:t> </a:t>
            </a:r>
            <a:endParaRPr lang="en-US" altLang="ru-RU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5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1391</Words>
  <Application>Microsoft Office PowerPoint</Application>
  <PresentationFormat>Экран (4:3)</PresentationFormat>
  <Paragraphs>181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Рисунок</vt:lpstr>
      <vt:lpstr>Управление группами процессов и коммуникаторами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группами процессов и коммуникаторами</dc:title>
  <dc:creator>fgafarov</dc:creator>
  <cp:lastModifiedBy>fgafarov</cp:lastModifiedBy>
  <cp:revision>26</cp:revision>
  <dcterms:created xsi:type="dcterms:W3CDTF">2015-04-04T16:04:28Z</dcterms:created>
  <dcterms:modified xsi:type="dcterms:W3CDTF">2015-04-13T16:29:56Z</dcterms:modified>
</cp:coreProperties>
</file>