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2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Реляционные объекты</a:t>
            </a:r>
            <a:br>
              <a:rPr lang="ru-RU" b="1" dirty="0"/>
            </a:br>
            <a:r>
              <a:rPr lang="ru-RU" b="1" dirty="0"/>
              <a:t>данных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0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/>
              <a:t>Требования к табличной </a:t>
            </a:r>
            <a:r>
              <a:rPr lang="ru-RU" sz="2400" dirty="0" smtClean="0"/>
              <a:t>форме представления </a:t>
            </a:r>
            <a:r>
              <a:rPr lang="ru-RU" sz="2400" dirty="0"/>
              <a:t>отношений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/>
          </a:bodyPr>
          <a:lstStyle/>
          <a:p>
            <a:r>
              <a:rPr lang="ru-RU" dirty="0"/>
              <a:t>1. Самое первое требование, предъявляемое к табличной </a:t>
            </a:r>
            <a:r>
              <a:rPr lang="ru-RU" dirty="0" smtClean="0"/>
              <a:t>форме представления </a:t>
            </a:r>
            <a:r>
              <a:rPr lang="ru-RU" dirty="0"/>
              <a:t>отношений, — это конечность. Работать с </a:t>
            </a:r>
            <a:r>
              <a:rPr lang="ru-RU" dirty="0" smtClean="0"/>
              <a:t>бесконечными </a:t>
            </a:r>
            <a:r>
              <a:rPr lang="ru-RU" dirty="0"/>
              <a:t>таблицами, отношениями или любыми другими </a:t>
            </a:r>
            <a:r>
              <a:rPr lang="ru-RU" dirty="0" smtClean="0"/>
              <a:t>представлениями </a:t>
            </a:r>
            <a:r>
              <a:rPr lang="ru-RU" dirty="0"/>
              <a:t>и организациями данных неудобно, редко оправдываются </a:t>
            </a:r>
            <a:r>
              <a:rPr lang="ru-RU" dirty="0" smtClean="0"/>
              <a:t>затраченные </a:t>
            </a:r>
            <a:r>
              <a:rPr lang="ru-RU" dirty="0"/>
              <a:t>усилия, и, кроме того, подобное направление имеет </a:t>
            </a:r>
            <a:r>
              <a:rPr lang="ru-RU" dirty="0" smtClean="0"/>
              <a:t>малое практическое </a:t>
            </a:r>
            <a:r>
              <a:rPr lang="ru-RU" dirty="0"/>
              <a:t>приложение.</a:t>
            </a:r>
          </a:p>
          <a:p>
            <a:r>
              <a:rPr lang="ru-RU" dirty="0"/>
              <a:t>Но помимо этого, вполне ожидаемого, существуют и другие </a:t>
            </a:r>
            <a:r>
              <a:rPr lang="ru-RU" dirty="0" smtClean="0"/>
              <a:t>требования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771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15" y="1340768"/>
            <a:ext cx="8028669" cy="306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34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65" y="1196752"/>
            <a:ext cx="806110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3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000" dirty="0"/>
              <a:t>3. Порядок строк должен быть несущественным. Однако это </a:t>
            </a:r>
            <a:r>
              <a:rPr lang="ru-RU" sz="2000" dirty="0" smtClean="0"/>
              <a:t>требование </a:t>
            </a:r>
            <a:r>
              <a:rPr lang="ru-RU" sz="2000" dirty="0"/>
              <a:t>также не является строго ограничительным, так как </a:t>
            </a:r>
            <a:r>
              <a:rPr lang="ru-RU" sz="2000" dirty="0" smtClean="0"/>
              <a:t>можно без </a:t>
            </a:r>
            <a:r>
              <a:rPr lang="ru-RU" sz="2000" dirty="0"/>
              <a:t>труда привести любую таблицу к требуемому виду. Например</a:t>
            </a:r>
            <a:r>
              <a:rPr lang="ru-RU" sz="2000" dirty="0" smtClean="0"/>
              <a:t>, </a:t>
            </a:r>
            <a:r>
              <a:rPr lang="ru-RU" sz="2000" dirty="0"/>
              <a:t>можно ввести дополнительный столбец, который будет </a:t>
            </a:r>
            <a:r>
              <a:rPr lang="ru-RU" sz="2000" dirty="0" smtClean="0"/>
              <a:t>определять порядок </a:t>
            </a:r>
            <a:r>
              <a:rPr lang="ru-RU" sz="2000" dirty="0"/>
              <a:t>строк. В этом случае от перестановки строк тоже ничего </a:t>
            </a:r>
            <a:r>
              <a:rPr lang="ru-RU" sz="2000" dirty="0" smtClean="0"/>
              <a:t>не изменится</a:t>
            </a:r>
            <a:r>
              <a:rPr lang="ru-RU" sz="2000" dirty="0"/>
              <a:t>. Вот пример такой таблицы</a:t>
            </a:r>
            <a:r>
              <a:rPr lang="ru-RU" sz="2000" dirty="0" smtClean="0"/>
              <a:t>:</a:t>
            </a:r>
          </a:p>
          <a:p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19596"/>
            <a:ext cx="6328741" cy="210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036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1800" dirty="0"/>
              <a:t>4. В таблице, представляющей отношение, не должно быть </a:t>
            </a:r>
            <a:r>
              <a:rPr lang="ru-RU" sz="1800" dirty="0" smtClean="0"/>
              <a:t>строку-дубликатов</a:t>
            </a:r>
            <a:r>
              <a:rPr lang="ru-RU" sz="1800" dirty="0"/>
              <a:t>. Если же в таблице встречаются повторяющиеся строки, </a:t>
            </a:r>
            <a:r>
              <a:rPr lang="ru-RU" sz="1800" dirty="0" smtClean="0"/>
              <a:t>это можно </a:t>
            </a:r>
            <a:r>
              <a:rPr lang="ru-RU" sz="1800" dirty="0"/>
              <a:t>легко исправить введением дополнительного столбца, </a:t>
            </a:r>
            <a:r>
              <a:rPr lang="ru-RU" sz="1800" dirty="0" smtClean="0"/>
              <a:t>отвечающего </a:t>
            </a:r>
            <a:r>
              <a:rPr lang="ru-RU" sz="1800" dirty="0"/>
              <a:t>за количество дубликатов каждой строки, например</a:t>
            </a:r>
            <a:r>
              <a:rPr lang="ru-RU" sz="1800" dirty="0" smtClean="0"/>
              <a:t>:</a:t>
            </a:r>
          </a:p>
          <a:p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063" y="2564904"/>
            <a:ext cx="569411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45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5. Данные во всех столбцах должны быть одного и того же </a:t>
            </a:r>
            <a:r>
              <a:rPr lang="ru-RU" dirty="0" smtClean="0"/>
              <a:t>типа. И </a:t>
            </a:r>
            <a:r>
              <a:rPr lang="ru-RU" dirty="0"/>
              <a:t>кроме того они должны быть простого типа.</a:t>
            </a:r>
          </a:p>
          <a:p>
            <a:pPr marL="0" indent="0">
              <a:buNone/>
            </a:pPr>
            <a:r>
              <a:rPr lang="ru-RU" dirty="0"/>
              <a:t>Поясним, что такое простой и сложный типы данных.</a:t>
            </a:r>
          </a:p>
          <a:p>
            <a:pPr marL="0" indent="0">
              <a:buNone/>
            </a:pPr>
            <a:r>
              <a:rPr lang="ru-RU" dirty="0"/>
              <a:t>Простой тип данных — это такой тип, значения данных </a:t>
            </a:r>
            <a:r>
              <a:rPr lang="ru-RU" dirty="0" smtClean="0"/>
              <a:t>которого не </a:t>
            </a:r>
            <a:r>
              <a:rPr lang="ru-RU" dirty="0"/>
              <a:t>являются составными, т. е. не содержат составных частей. </a:t>
            </a:r>
            <a:r>
              <a:rPr lang="ru-RU" dirty="0" smtClean="0"/>
              <a:t>Таким образом</a:t>
            </a:r>
            <a:r>
              <a:rPr lang="ru-RU" dirty="0"/>
              <a:t>, в столбцах таблицы не должны присутствовать ни </a:t>
            </a:r>
            <a:r>
              <a:rPr lang="ru-RU" dirty="0" smtClean="0"/>
              <a:t>списки, ни </a:t>
            </a:r>
            <a:r>
              <a:rPr lang="ru-RU" dirty="0"/>
              <a:t>массивы, ни деревья, ни подобные названным составные объекты.</a:t>
            </a:r>
          </a:p>
          <a:p>
            <a:pPr marL="0" indent="0">
              <a:buNone/>
            </a:pPr>
            <a:r>
              <a:rPr lang="ru-RU" dirty="0"/>
              <a:t>Такие объекты — </a:t>
            </a:r>
            <a:r>
              <a:rPr lang="ru-RU" b="1" dirty="0"/>
              <a:t>составной тип данных </a:t>
            </a:r>
            <a:r>
              <a:rPr lang="ru-RU" dirty="0"/>
              <a:t>— в реляционных </a:t>
            </a:r>
            <a:r>
              <a:rPr lang="ru-RU" dirty="0" smtClean="0"/>
              <a:t>системах </a:t>
            </a:r>
            <a:r>
              <a:rPr lang="ru-RU" dirty="0"/>
              <a:t>управления базами данных сами представляются в виде </a:t>
            </a:r>
            <a:r>
              <a:rPr lang="ru-RU" dirty="0" smtClean="0"/>
              <a:t>самостоятельных таблиц-отношений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2187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b="1" i="1" dirty="0"/>
              <a:t>Домены и атрибуты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/>
              <a:t>Домены и атрибуты — базовые понятия в теории создания </a:t>
            </a:r>
            <a:r>
              <a:rPr lang="ru-RU" sz="2400" dirty="0" smtClean="0"/>
              <a:t>баз данных </a:t>
            </a:r>
            <a:r>
              <a:rPr lang="ru-RU" sz="2400" dirty="0"/>
              <a:t>и управления ими. Поясним, что же это такое.</a:t>
            </a:r>
          </a:p>
          <a:p>
            <a:r>
              <a:rPr lang="ru-RU" sz="2400" dirty="0"/>
              <a:t>Формально, </a:t>
            </a:r>
            <a:r>
              <a:rPr lang="ru-RU" sz="2400" b="1" dirty="0"/>
              <a:t>домен атрибута </a:t>
            </a:r>
            <a:r>
              <a:rPr lang="ru-RU" sz="2400" dirty="0"/>
              <a:t>(обозначается </a:t>
            </a:r>
            <a:r>
              <a:rPr lang="ru-RU" sz="2400" b="1" dirty="0" err="1"/>
              <a:t>dom</a:t>
            </a:r>
            <a:r>
              <a:rPr lang="ru-RU" sz="2400" b="1" dirty="0"/>
              <a:t>(a)</a:t>
            </a:r>
            <a:r>
              <a:rPr lang="ru-RU" sz="2400" dirty="0"/>
              <a:t>), где а — </a:t>
            </a:r>
            <a:r>
              <a:rPr lang="ru-RU" sz="2400" dirty="0" smtClean="0"/>
              <a:t>некий атрибут</a:t>
            </a:r>
            <a:r>
              <a:rPr lang="ru-RU" sz="2400" dirty="0"/>
              <a:t>, определяется как множество допустимых значений </a:t>
            </a:r>
            <a:r>
              <a:rPr lang="ru-RU" sz="2400" dirty="0" smtClean="0"/>
              <a:t>одного и </a:t>
            </a:r>
            <a:r>
              <a:rPr lang="ru-RU" sz="2400" dirty="0"/>
              <a:t>того же типа соответствующего атрибута а. Этот тип должен </a:t>
            </a:r>
            <a:r>
              <a:rPr lang="ru-RU" sz="2400" dirty="0" smtClean="0"/>
              <a:t>быть простым</a:t>
            </a:r>
            <a:r>
              <a:rPr lang="ru-RU" sz="2400" dirty="0"/>
              <a:t>, т. е</a:t>
            </a:r>
            <a:r>
              <a:rPr lang="ru-RU" sz="2400" dirty="0" smtClean="0"/>
              <a:t>:</a:t>
            </a:r>
          </a:p>
          <a:p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05" y="4077072"/>
            <a:ext cx="573221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167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Атрибут </a:t>
            </a:r>
            <a:r>
              <a:rPr lang="ru-RU" dirty="0"/>
              <a:t>(обозначается а), в свою очередь, определяется как </a:t>
            </a:r>
            <a:r>
              <a:rPr lang="ru-RU" dirty="0" smtClean="0"/>
              <a:t>упорядоченная </a:t>
            </a:r>
            <a:r>
              <a:rPr lang="ru-RU" dirty="0"/>
              <a:t>пара, состоящая из имени атрибута </a:t>
            </a:r>
            <a:r>
              <a:rPr lang="ru-RU" dirty="0" err="1"/>
              <a:t>name</a:t>
            </a:r>
            <a:r>
              <a:rPr lang="ru-RU" dirty="0"/>
              <a:t>(a) и домена </a:t>
            </a:r>
            <a:r>
              <a:rPr lang="ru-RU" dirty="0" smtClean="0"/>
              <a:t>атрибута </a:t>
            </a:r>
            <a:r>
              <a:rPr lang="en-US" dirty="0" err="1" smtClean="0"/>
              <a:t>dom</a:t>
            </a:r>
            <a:r>
              <a:rPr lang="en-US" dirty="0" smtClean="0"/>
              <a:t>(a</a:t>
            </a:r>
            <a:r>
              <a:rPr lang="en-US" dirty="0"/>
              <a:t>), </a:t>
            </a:r>
            <a:r>
              <a:rPr lang="ru-RU" dirty="0"/>
              <a:t>т. е.:</a:t>
            </a:r>
          </a:p>
          <a:p>
            <a:r>
              <a:rPr lang="en-US" dirty="0"/>
              <a:t>a = (name(a): </a:t>
            </a:r>
            <a:r>
              <a:rPr lang="en-US" dirty="0" err="1"/>
              <a:t>dom</a:t>
            </a:r>
            <a:r>
              <a:rPr lang="en-US" dirty="0"/>
              <a:t>(a));</a:t>
            </a:r>
          </a:p>
          <a:p>
            <a:r>
              <a:rPr lang="ru-RU" dirty="0"/>
              <a:t>В этом определении вместо привычного знака «,» (как в </a:t>
            </a:r>
            <a:r>
              <a:rPr lang="ru-RU" dirty="0" smtClean="0"/>
              <a:t>стандартных </a:t>
            </a:r>
            <a:r>
              <a:rPr lang="ru-RU" dirty="0"/>
              <a:t>определениях упорядоченных пар) используется «:». Это </a:t>
            </a:r>
            <a:r>
              <a:rPr lang="ru-RU" dirty="0" smtClean="0"/>
              <a:t>делается </a:t>
            </a:r>
            <a:r>
              <a:rPr lang="ru-RU" dirty="0"/>
              <a:t>для того, чтобы подчеркнуть ассоциацию домена атрибута и </a:t>
            </a:r>
            <a:r>
              <a:rPr lang="ru-RU" dirty="0" smtClean="0"/>
              <a:t>типа данных </a:t>
            </a:r>
            <a:r>
              <a:rPr lang="ru-RU" dirty="0"/>
              <a:t>атрибута.</a:t>
            </a:r>
          </a:p>
        </p:txBody>
      </p:sp>
    </p:spTree>
    <p:extLst>
      <p:ext uri="{BB962C8B-B14F-4D97-AF65-F5344CB8AC3E}">
        <p14:creationId xmlns:p14="http://schemas.microsoft.com/office/powerpoint/2010/main" val="903990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Приведем несколько примеров различных атрибутов:</a:t>
            </a:r>
          </a:p>
          <a:p>
            <a:r>
              <a:rPr lang="ru-RU" dirty="0"/>
              <a:t>а</a:t>
            </a:r>
            <a:r>
              <a:rPr lang="ru-RU" baseline="-25000" dirty="0"/>
              <a:t>1</a:t>
            </a:r>
            <a:r>
              <a:rPr lang="ru-RU" dirty="0"/>
              <a:t> = (Курс: {1, 2, 3, 4, 5});</a:t>
            </a:r>
          </a:p>
          <a:p>
            <a:r>
              <a:rPr lang="ru-RU" dirty="0"/>
              <a:t>а</a:t>
            </a:r>
            <a:r>
              <a:rPr lang="ru-RU" baseline="-25000" dirty="0"/>
              <a:t>2 </a:t>
            </a:r>
            <a:r>
              <a:rPr lang="ru-RU" dirty="0"/>
              <a:t>= (</a:t>
            </a:r>
            <a:r>
              <a:rPr lang="ru-RU" dirty="0" err="1"/>
              <a:t>МассаКг</a:t>
            </a:r>
            <a:r>
              <a:rPr lang="ru-RU" dirty="0"/>
              <a:t>: {</a:t>
            </a:r>
            <a:r>
              <a:rPr lang="en-US" dirty="0"/>
              <a:t>x | type(x) = real, x 0});</a:t>
            </a:r>
          </a:p>
          <a:p>
            <a:r>
              <a:rPr lang="ru-RU" dirty="0"/>
              <a:t>а</a:t>
            </a:r>
            <a:r>
              <a:rPr lang="ru-RU" baseline="-25000" dirty="0"/>
              <a:t>3</a:t>
            </a:r>
            <a:r>
              <a:rPr lang="ru-RU" dirty="0"/>
              <a:t> = (</a:t>
            </a:r>
            <a:r>
              <a:rPr lang="ru-RU" dirty="0" err="1"/>
              <a:t>ДлинаСм</a:t>
            </a:r>
            <a:r>
              <a:rPr lang="ru-RU" dirty="0"/>
              <a:t>: {x | </a:t>
            </a:r>
            <a:r>
              <a:rPr lang="ru-RU" dirty="0" err="1"/>
              <a:t>type</a:t>
            </a:r>
            <a:r>
              <a:rPr lang="ru-RU" dirty="0"/>
              <a:t>(x) = </a:t>
            </a:r>
            <a:r>
              <a:rPr lang="ru-RU" dirty="0" err="1"/>
              <a:t>real</a:t>
            </a:r>
            <a:r>
              <a:rPr lang="ru-RU" dirty="0"/>
              <a:t>, x 0});</a:t>
            </a:r>
          </a:p>
          <a:p>
            <a:r>
              <a:rPr lang="ru-RU" dirty="0"/>
              <a:t>Заметим, что у атрибутов а2 и а3 домены формально совпадают.</a:t>
            </a:r>
          </a:p>
          <a:p>
            <a:r>
              <a:rPr lang="ru-RU" dirty="0"/>
              <a:t>Но семантическое значение этих атрибутов различно, ведь </a:t>
            </a:r>
            <a:r>
              <a:rPr lang="ru-RU" dirty="0" smtClean="0"/>
              <a:t>сравнивать </a:t>
            </a:r>
            <a:r>
              <a:rPr lang="ru-RU" dirty="0"/>
              <a:t>значения массы и длины бессмысленно. Поэтому домен </a:t>
            </a:r>
            <a:r>
              <a:rPr lang="ru-RU" dirty="0" smtClean="0"/>
              <a:t>атрибута </a:t>
            </a:r>
            <a:r>
              <a:rPr lang="ru-RU" dirty="0"/>
              <a:t>ассоциируется не только с типом допустимых значений, но и </a:t>
            </a:r>
            <a:r>
              <a:rPr lang="ru-RU" dirty="0" smtClean="0"/>
              <a:t>семантическим </a:t>
            </a:r>
            <a:r>
              <a:rPr lang="ru-RU" dirty="0"/>
              <a:t>значением.</a:t>
            </a:r>
          </a:p>
        </p:txBody>
      </p:sp>
    </p:spTree>
    <p:extLst>
      <p:ext uri="{BB962C8B-B14F-4D97-AF65-F5344CB8AC3E}">
        <p14:creationId xmlns:p14="http://schemas.microsoft.com/office/powerpoint/2010/main" val="168804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76" y="1052736"/>
            <a:ext cx="7710734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169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b="1" i="1" dirty="0"/>
              <a:t>Схемы </a:t>
            </a:r>
            <a:r>
              <a:rPr lang="ru-RU" sz="2400" b="1" i="1" dirty="0" smtClean="0"/>
              <a:t>отношений. Именованные </a:t>
            </a:r>
            <a:r>
              <a:rPr lang="ru-RU" sz="2400" b="1" i="1" dirty="0"/>
              <a:t>значения кортежей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1800" dirty="0"/>
              <a:t>В теории и практике СУБД понятия схемы отношения и </a:t>
            </a:r>
            <a:r>
              <a:rPr lang="ru-RU" sz="1800" dirty="0" smtClean="0"/>
              <a:t>именованного </a:t>
            </a:r>
            <a:r>
              <a:rPr lang="ru-RU" sz="1800" dirty="0"/>
              <a:t>значения кортежа на атрибуте являются базовыми. Приведем их.</a:t>
            </a:r>
          </a:p>
          <a:p>
            <a:r>
              <a:rPr lang="ru-RU" sz="1800" b="1" dirty="0"/>
              <a:t>Схема отношения </a:t>
            </a:r>
            <a:r>
              <a:rPr lang="ru-RU" sz="1800" dirty="0"/>
              <a:t>(обозначается </a:t>
            </a:r>
            <a:r>
              <a:rPr lang="ru-RU" sz="1800" b="1" dirty="0"/>
              <a:t>S</a:t>
            </a:r>
            <a:r>
              <a:rPr lang="ru-RU" sz="1800" dirty="0"/>
              <a:t>) определяется как </a:t>
            </a:r>
            <a:r>
              <a:rPr lang="ru-RU" sz="1800" dirty="0" smtClean="0"/>
              <a:t>конечное множество </a:t>
            </a:r>
            <a:r>
              <a:rPr lang="ru-RU" sz="1800" dirty="0"/>
              <a:t>атрибутов с уникальными именами</a:t>
            </a:r>
            <a:r>
              <a:rPr lang="ru-RU" sz="1800" dirty="0" smtClean="0"/>
              <a:t>, </a:t>
            </a:r>
            <a:r>
              <a:rPr lang="ru-RU" sz="1800" dirty="0"/>
              <a:t>т. е</a:t>
            </a:r>
            <a:r>
              <a:rPr lang="ru-RU" sz="1800" dirty="0" smtClean="0"/>
              <a:t>.: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/>
              <a:t>В каждой таблице, представляющей отношение, все </a:t>
            </a:r>
            <a:r>
              <a:rPr lang="ru-RU" sz="1800" dirty="0" smtClean="0"/>
              <a:t>заголовки столбцов </a:t>
            </a:r>
            <a:r>
              <a:rPr lang="ru-RU" sz="1800" dirty="0"/>
              <a:t>(все атрибуты) объединяются в схему этого отношения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>Количество атрибутов в схеме отношений определяет </a:t>
            </a:r>
            <a:r>
              <a:rPr lang="ru-RU" sz="1800" b="1" dirty="0"/>
              <a:t>степень </a:t>
            </a:r>
            <a:r>
              <a:rPr lang="ru-RU" sz="1800" dirty="0" smtClean="0"/>
              <a:t>этого </a:t>
            </a:r>
            <a:r>
              <a:rPr lang="ru-RU" sz="1800" b="1" dirty="0"/>
              <a:t>отношения </a:t>
            </a:r>
            <a:r>
              <a:rPr lang="ru-RU" sz="1800" dirty="0"/>
              <a:t>и обозначается как мощность множества: |</a:t>
            </a:r>
            <a:r>
              <a:rPr lang="ru-RU" sz="1800" b="1" dirty="0"/>
              <a:t>S</a:t>
            </a:r>
            <a:r>
              <a:rPr lang="ru-RU" sz="1800" dirty="0"/>
              <a:t>|.</a:t>
            </a:r>
          </a:p>
          <a:p>
            <a:r>
              <a:rPr lang="ru-RU" sz="1800" dirty="0"/>
              <a:t>Схема отношений может ассоциироваться с именем схемы </a:t>
            </a:r>
            <a:r>
              <a:rPr lang="ru-RU" sz="1800" dirty="0" smtClean="0"/>
              <a:t>отношений</a:t>
            </a:r>
            <a:r>
              <a:rPr lang="ru-RU" sz="1800" dirty="0"/>
              <a:t>.</a:t>
            </a:r>
            <a:endParaRPr lang="ru-RU" sz="1800" dirty="0" smtClean="0"/>
          </a:p>
          <a:p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60848"/>
            <a:ext cx="3633132" cy="85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062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74424"/>
            <a:ext cx="7620538" cy="313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87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Имя отношения изображается как схематический заголовок</a:t>
            </a:r>
          </a:p>
          <a:p>
            <a:r>
              <a:rPr lang="ru-RU" dirty="0"/>
              <a:t>таблицы.</a:t>
            </a:r>
          </a:p>
          <a:p>
            <a:r>
              <a:rPr lang="ru-RU" dirty="0"/>
              <a:t>В текстовой же форме представления схема отношений может </a:t>
            </a:r>
            <a:r>
              <a:rPr lang="ru-RU" dirty="0" smtClean="0"/>
              <a:t>быть представлена </a:t>
            </a:r>
            <a:r>
              <a:rPr lang="ru-RU" dirty="0"/>
              <a:t>как именованный список имен атрибутов, например:</a:t>
            </a:r>
          </a:p>
          <a:p>
            <a:r>
              <a:rPr lang="ru-RU" dirty="0"/>
              <a:t>Студенты (№ зачетной книжки, Фамилия, Имя, Отчество, </a:t>
            </a:r>
            <a:r>
              <a:rPr lang="ru-RU" dirty="0" smtClean="0"/>
              <a:t>Дата рождения</a:t>
            </a:r>
            <a:r>
              <a:rPr lang="ru-RU" dirty="0"/>
              <a:t>).</a:t>
            </a:r>
          </a:p>
          <a:p>
            <a:r>
              <a:rPr lang="ru-RU" dirty="0"/>
              <a:t>Здесь, как и в табличной форме представления, домены </a:t>
            </a:r>
            <a:r>
              <a:rPr lang="ru-RU" dirty="0" smtClean="0"/>
              <a:t>атрибутов не </a:t>
            </a:r>
            <a:r>
              <a:rPr lang="ru-RU" dirty="0"/>
              <a:t>указываются, но подразумеваются.</a:t>
            </a:r>
          </a:p>
          <a:p>
            <a:r>
              <a:rPr lang="ru-RU" dirty="0"/>
              <a:t>Из определения следует, что схема отношения может быть и </a:t>
            </a:r>
            <a:r>
              <a:rPr lang="ru-RU" dirty="0" smtClean="0"/>
              <a:t>пустой (S </a:t>
            </a:r>
            <a:r>
              <a:rPr lang="ru-RU" dirty="0"/>
              <a:t>= </a:t>
            </a:r>
            <a:r>
              <a:rPr lang="en-US" dirty="0" smtClean="0"/>
              <a:t>Ø</a:t>
            </a:r>
            <a:r>
              <a:rPr lang="ru-RU" dirty="0" smtClean="0"/>
              <a:t>). </a:t>
            </a:r>
            <a:r>
              <a:rPr lang="ru-RU" dirty="0"/>
              <a:t>Правда, возможно это только в теории, так как на </a:t>
            </a:r>
            <a:r>
              <a:rPr lang="ru-RU" dirty="0" smtClean="0"/>
              <a:t>практике система </a:t>
            </a:r>
            <a:r>
              <a:rPr lang="ru-RU" dirty="0"/>
              <a:t>управления базами данных никогда не допустит </a:t>
            </a:r>
            <a:r>
              <a:rPr lang="ru-RU" dirty="0" smtClean="0"/>
              <a:t>создания пустой </a:t>
            </a:r>
            <a:r>
              <a:rPr lang="ru-RU" dirty="0"/>
              <a:t>схемы отношения.</a:t>
            </a:r>
          </a:p>
        </p:txBody>
      </p:sp>
    </p:spTree>
    <p:extLst>
      <p:ext uri="{BB962C8B-B14F-4D97-AF65-F5344CB8AC3E}">
        <p14:creationId xmlns:p14="http://schemas.microsoft.com/office/powerpoint/2010/main" val="1369798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34244"/>
            <a:ext cx="7750687" cy="45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95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Простейшие примеры именованных значений кортежей на </a:t>
            </a:r>
            <a:r>
              <a:rPr lang="ru-RU" dirty="0" smtClean="0"/>
              <a:t>атрибутах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(Курс: 5), (Балл: 5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r>
              <a:rPr lang="ru-RU" dirty="0"/>
              <a:t>Здесь соответственно Курс и Балл — имена двух атрибутов, а 5 — </a:t>
            </a:r>
            <a:r>
              <a:rPr lang="ru-RU" dirty="0" smtClean="0"/>
              <a:t>это одно </a:t>
            </a:r>
            <a:r>
              <a:rPr lang="ru-RU" dirty="0"/>
              <a:t>из их значений, взятое из их доменов. Разумеется, хоть эти </a:t>
            </a:r>
            <a:r>
              <a:rPr lang="ru-RU" dirty="0" smtClean="0"/>
              <a:t>значения </a:t>
            </a:r>
            <a:r>
              <a:rPr lang="ru-RU" dirty="0"/>
              <a:t>в обоих случаях равны друг другу, семантически они различны, </a:t>
            </a:r>
            <a:r>
              <a:rPr lang="ru-RU" dirty="0" smtClean="0"/>
              <a:t>так как </a:t>
            </a:r>
            <a:r>
              <a:rPr lang="ru-RU" dirty="0"/>
              <a:t>множества этих значений в обоих случаях отличаются друг от друга.</a:t>
            </a:r>
          </a:p>
        </p:txBody>
      </p:sp>
    </p:spTree>
    <p:extLst>
      <p:ext uri="{BB962C8B-B14F-4D97-AF65-F5344CB8AC3E}">
        <p14:creationId xmlns:p14="http://schemas.microsoft.com/office/powerpoint/2010/main" val="332574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Кортежи. Типы кортежей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Понятие кортежа в системах управления базами данных может </a:t>
            </a:r>
            <a:r>
              <a:rPr lang="ru-RU" dirty="0" smtClean="0"/>
              <a:t>быть интуитивно </a:t>
            </a:r>
            <a:r>
              <a:rPr lang="ru-RU" dirty="0"/>
              <a:t>найдено уже из предыдущего пункта, когда мы говорили </a:t>
            </a:r>
            <a:r>
              <a:rPr lang="ru-RU" dirty="0" smtClean="0"/>
              <a:t>об именованном </a:t>
            </a:r>
            <a:r>
              <a:rPr lang="ru-RU" dirty="0"/>
              <a:t>значении </a:t>
            </a:r>
            <a:r>
              <a:rPr lang="ru-RU" i="1" dirty="0"/>
              <a:t>кортежа </a:t>
            </a:r>
            <a:r>
              <a:rPr lang="ru-RU" dirty="0"/>
              <a:t>на различных атрибутах. Итак, </a:t>
            </a:r>
            <a:r>
              <a:rPr lang="ru-RU" b="1" dirty="0" smtClean="0"/>
              <a:t>кортеж </a:t>
            </a:r>
            <a:r>
              <a:rPr lang="ru-RU" dirty="0" smtClean="0"/>
              <a:t>(обозначается </a:t>
            </a:r>
            <a:r>
              <a:rPr lang="ru-RU" b="1" dirty="0"/>
              <a:t>t</a:t>
            </a:r>
            <a:r>
              <a:rPr lang="ru-RU" dirty="0"/>
              <a:t>, от англ. </a:t>
            </a:r>
            <a:r>
              <a:rPr lang="ru-RU" dirty="0" err="1"/>
              <a:t>tuple</a:t>
            </a:r>
            <a:r>
              <a:rPr lang="ru-RU" dirty="0"/>
              <a:t> — «кортеж») со схемой отношения S </a:t>
            </a:r>
            <a:r>
              <a:rPr lang="ru-RU" dirty="0" smtClean="0"/>
              <a:t>определяется </a:t>
            </a:r>
            <a:r>
              <a:rPr lang="ru-RU" dirty="0"/>
              <a:t>как множество именованных значений этого кортежа на </a:t>
            </a:r>
            <a:r>
              <a:rPr lang="ru-RU" dirty="0" smtClean="0"/>
              <a:t>всех атрибутах</a:t>
            </a:r>
            <a:r>
              <a:rPr lang="ru-RU" dirty="0"/>
              <a:t>, входящих в данную схему отношений S. Другими </a:t>
            </a:r>
            <a:r>
              <a:rPr lang="ru-RU" dirty="0" smtClean="0"/>
              <a:t>словами, атрибуты </a:t>
            </a:r>
            <a:r>
              <a:rPr lang="ru-RU" dirty="0"/>
              <a:t>берутся из </a:t>
            </a:r>
            <a:r>
              <a:rPr lang="ru-RU" b="1" dirty="0"/>
              <a:t>области определения кортежа, </a:t>
            </a:r>
            <a:r>
              <a:rPr lang="ru-RU" b="1" dirty="0" err="1"/>
              <a:t>def</a:t>
            </a:r>
            <a:r>
              <a:rPr lang="ru-RU" b="1" dirty="0"/>
              <a:t>(t)</a:t>
            </a:r>
            <a:r>
              <a:rPr lang="ru-RU" dirty="0"/>
              <a:t>, т. е.:</a:t>
            </a:r>
          </a:p>
        </p:txBody>
      </p:sp>
    </p:spTree>
    <p:extLst>
      <p:ext uri="{BB962C8B-B14F-4D97-AF65-F5344CB8AC3E}">
        <p14:creationId xmlns:p14="http://schemas.microsoft.com/office/powerpoint/2010/main" val="4050551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12076"/>
            <a:ext cx="7402777" cy="47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954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1) </a:t>
            </a:r>
            <a:r>
              <a:rPr lang="ru-RU" b="1" dirty="0"/>
              <a:t>частичными, </a:t>
            </a:r>
            <a:r>
              <a:rPr lang="ru-RU" dirty="0"/>
              <a:t>если их область определения включается или </a:t>
            </a:r>
            <a:r>
              <a:rPr lang="ru-RU" dirty="0" smtClean="0"/>
              <a:t>совпадает </a:t>
            </a:r>
            <a:r>
              <a:rPr lang="ru-RU" dirty="0"/>
              <a:t>со схемой отношения, т. 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Это общий случай в практике баз данных;</a:t>
            </a:r>
          </a:p>
          <a:p>
            <a:r>
              <a:rPr lang="ru-RU" dirty="0"/>
              <a:t>2) </a:t>
            </a:r>
            <a:r>
              <a:rPr lang="ru-RU" b="1" dirty="0"/>
              <a:t>полными, </a:t>
            </a:r>
            <a:r>
              <a:rPr lang="ru-RU" dirty="0"/>
              <a:t>в том случае если их область определения </a:t>
            </a:r>
            <a:r>
              <a:rPr lang="ru-RU" dirty="0" smtClean="0"/>
              <a:t>полностью совпадает</a:t>
            </a:r>
            <a:r>
              <a:rPr lang="ru-RU" dirty="0"/>
              <a:t>, равна схеме отношения, т. е. </a:t>
            </a:r>
            <a:r>
              <a:rPr lang="ru-RU" dirty="0" err="1"/>
              <a:t>def</a:t>
            </a:r>
            <a:r>
              <a:rPr lang="ru-RU" dirty="0"/>
              <a:t>(t) = S;</a:t>
            </a:r>
          </a:p>
          <a:p>
            <a:r>
              <a:rPr lang="ru-RU" dirty="0"/>
              <a:t>3) </a:t>
            </a:r>
            <a:r>
              <a:rPr lang="ru-RU" b="1" dirty="0"/>
              <a:t>неполными, </a:t>
            </a:r>
            <a:r>
              <a:rPr lang="ru-RU" dirty="0"/>
              <a:t>если область определения полностью </a:t>
            </a:r>
            <a:r>
              <a:rPr lang="ru-RU" dirty="0" smtClean="0"/>
              <a:t>включается в </a:t>
            </a:r>
            <a:r>
              <a:rPr lang="ru-RU" dirty="0"/>
              <a:t>схему отношений, т. 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4) </a:t>
            </a:r>
            <a:r>
              <a:rPr lang="ru-RU" b="1" dirty="0"/>
              <a:t>нигде не определенными, </a:t>
            </a:r>
            <a:r>
              <a:rPr lang="ru-RU" dirty="0"/>
              <a:t>если их область определения </a:t>
            </a:r>
            <a:r>
              <a:rPr lang="ru-RU" dirty="0" smtClean="0"/>
              <a:t>равна пустому </a:t>
            </a:r>
            <a:r>
              <a:rPr lang="ru-RU" dirty="0"/>
              <a:t>множеству, т. е. </a:t>
            </a:r>
            <a:r>
              <a:rPr lang="ru-RU" dirty="0" err="1"/>
              <a:t>def</a:t>
            </a:r>
            <a:r>
              <a:rPr lang="ru-RU" dirty="0"/>
              <a:t>(t) = </a:t>
            </a:r>
            <a:r>
              <a:rPr lang="en-US" dirty="0" smtClean="0"/>
              <a:t>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76" y="1195245"/>
            <a:ext cx="1298824" cy="32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07264"/>
            <a:ext cx="1440160" cy="32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029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/>
              <a:t>Поясним на примере. Пусть у нас имеется отношение, </a:t>
            </a:r>
            <a:r>
              <a:rPr lang="ru-RU" sz="2000" dirty="0" smtClean="0"/>
              <a:t>заданное следующей </a:t>
            </a:r>
            <a:r>
              <a:rPr lang="ru-RU" sz="2000" dirty="0"/>
              <a:t>таблицей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sz="2900" dirty="0"/>
              <a:t>Пусть здесь t</a:t>
            </a:r>
            <a:r>
              <a:rPr lang="ru-RU" sz="2900" baseline="-25000" dirty="0"/>
              <a:t>1</a:t>
            </a:r>
            <a:r>
              <a:rPr lang="ru-RU" sz="2900" dirty="0"/>
              <a:t> = {10, 20, 30}, t</a:t>
            </a:r>
            <a:r>
              <a:rPr lang="ru-RU" sz="2900" baseline="-25000" dirty="0"/>
              <a:t>2</a:t>
            </a:r>
            <a:r>
              <a:rPr lang="ru-RU" sz="2900" dirty="0"/>
              <a:t> = {10, 20, </a:t>
            </a:r>
            <a:r>
              <a:rPr lang="ru-RU" sz="2900" dirty="0" err="1"/>
              <a:t>Null</a:t>
            </a:r>
            <a:r>
              <a:rPr lang="ru-RU" sz="2900" dirty="0"/>
              <a:t>}, t</a:t>
            </a:r>
            <a:r>
              <a:rPr lang="ru-RU" sz="2900" baseline="-25000" dirty="0"/>
              <a:t>3</a:t>
            </a:r>
            <a:r>
              <a:rPr lang="ru-RU" sz="2900" dirty="0"/>
              <a:t> = {</a:t>
            </a:r>
            <a:r>
              <a:rPr lang="ru-RU" sz="2900" dirty="0" err="1"/>
              <a:t>Null</a:t>
            </a:r>
            <a:r>
              <a:rPr lang="ru-RU" sz="2900" dirty="0"/>
              <a:t>, </a:t>
            </a:r>
            <a:r>
              <a:rPr lang="ru-RU" sz="2900" dirty="0" err="1"/>
              <a:t>Null</a:t>
            </a:r>
            <a:r>
              <a:rPr lang="ru-RU" sz="2900" dirty="0"/>
              <a:t>, </a:t>
            </a:r>
            <a:r>
              <a:rPr lang="ru-RU" sz="2900" dirty="0" err="1"/>
              <a:t>Null</a:t>
            </a:r>
            <a:r>
              <a:rPr lang="ru-RU" sz="2900" dirty="0" smtClean="0"/>
              <a:t>}. Тогда </a:t>
            </a:r>
            <a:r>
              <a:rPr lang="ru-RU" sz="2900" dirty="0"/>
              <a:t>легко заметить, что кортеж t</a:t>
            </a:r>
            <a:r>
              <a:rPr lang="ru-RU" sz="2900" baseline="-25000" dirty="0"/>
              <a:t>1 </a:t>
            </a:r>
            <a:r>
              <a:rPr lang="ru-RU" sz="2900" dirty="0"/>
              <a:t>— полный, так как его </a:t>
            </a:r>
            <a:r>
              <a:rPr lang="ru-RU" sz="2900" dirty="0" smtClean="0"/>
              <a:t>область определения </a:t>
            </a:r>
            <a:r>
              <a:rPr lang="ru-RU" sz="2900" dirty="0" err="1"/>
              <a:t>def</a:t>
            </a:r>
            <a:r>
              <a:rPr lang="ru-RU" sz="2900" dirty="0"/>
              <a:t>(t</a:t>
            </a:r>
            <a:r>
              <a:rPr lang="ru-RU" sz="2900" baseline="-25000" dirty="0"/>
              <a:t>1</a:t>
            </a:r>
            <a:r>
              <a:rPr lang="ru-RU" sz="2900" dirty="0"/>
              <a:t>) = {a, b, c} = S.</a:t>
            </a:r>
          </a:p>
          <a:p>
            <a:r>
              <a:rPr lang="ru-RU" sz="2900" dirty="0"/>
              <a:t>Кортеж t</a:t>
            </a:r>
            <a:r>
              <a:rPr lang="ru-RU" sz="2900" baseline="-25000" dirty="0"/>
              <a:t>2</a:t>
            </a:r>
            <a:r>
              <a:rPr lang="ru-RU" sz="2900" dirty="0"/>
              <a:t> — неполный,  </a:t>
            </a:r>
            <a:r>
              <a:rPr lang="ru-RU" sz="2900" dirty="0" smtClean="0"/>
              <a:t>                       . </a:t>
            </a:r>
            <a:r>
              <a:rPr lang="ru-RU" sz="2900" dirty="0"/>
              <a:t>И, наконец, кортеж </a:t>
            </a:r>
            <a:r>
              <a:rPr lang="ru-RU" sz="2900" dirty="0" smtClean="0"/>
              <a:t>t</a:t>
            </a:r>
            <a:r>
              <a:rPr lang="ru-RU" sz="2900" baseline="-25000" dirty="0" smtClean="0"/>
              <a:t>3</a:t>
            </a:r>
            <a:r>
              <a:rPr lang="ru-RU" sz="2900" dirty="0" smtClean="0"/>
              <a:t>—нигде </a:t>
            </a:r>
            <a:r>
              <a:rPr lang="ru-RU" sz="2900" dirty="0"/>
              <a:t>не определенный, так как его </a:t>
            </a:r>
            <a:r>
              <a:rPr lang="ru-RU" sz="2900" dirty="0" err="1"/>
              <a:t>def</a:t>
            </a:r>
            <a:r>
              <a:rPr lang="ru-RU" sz="2900" dirty="0"/>
              <a:t>(t</a:t>
            </a:r>
            <a:r>
              <a:rPr lang="ru-RU" sz="2900" baseline="-25000" dirty="0"/>
              <a:t>3</a:t>
            </a:r>
            <a:r>
              <a:rPr lang="ru-RU" sz="2900" dirty="0"/>
              <a:t>) </a:t>
            </a:r>
            <a:r>
              <a:rPr lang="ru-RU" sz="2900" dirty="0" smtClean="0"/>
              <a:t>=</a:t>
            </a:r>
            <a:r>
              <a:rPr lang="en-US" sz="2900" dirty="0" smtClean="0"/>
              <a:t>Ø</a:t>
            </a:r>
            <a:r>
              <a:rPr lang="ru-RU" sz="2900" dirty="0" smtClean="0"/>
              <a:t> </a:t>
            </a:r>
            <a:r>
              <a:rPr lang="ru-RU" sz="2900" dirty="0"/>
              <a:t>.</a:t>
            </a:r>
          </a:p>
          <a:p>
            <a:r>
              <a:rPr lang="ru-RU" sz="2900" dirty="0"/>
              <a:t>Надо заметить, что нигде не определенный кортеж — это </a:t>
            </a:r>
            <a:r>
              <a:rPr lang="ru-RU" sz="2900" dirty="0" smtClean="0"/>
              <a:t>пустое множество</a:t>
            </a:r>
            <a:r>
              <a:rPr lang="ru-RU" sz="2900" dirty="0"/>
              <a:t>, тем не менее ассоциируемое со схемой отношений.</a:t>
            </a:r>
          </a:p>
          <a:p>
            <a:r>
              <a:rPr lang="ru-RU" sz="2900" dirty="0"/>
              <a:t>Иногда нигде не определенный кортеж обозначается: </a:t>
            </a:r>
            <a:r>
              <a:rPr lang="en-US" sz="2900" dirty="0" smtClean="0"/>
              <a:t>Ø</a:t>
            </a:r>
            <a:r>
              <a:rPr lang="ru-RU" sz="2900" dirty="0" smtClean="0"/>
              <a:t>(S</a:t>
            </a:r>
            <a:r>
              <a:rPr lang="ru-RU" sz="2900" dirty="0"/>
              <a:t>). Как </a:t>
            </a:r>
            <a:r>
              <a:rPr lang="ru-RU" sz="2900" dirty="0" smtClean="0"/>
              <a:t>мы уже </a:t>
            </a:r>
            <a:r>
              <a:rPr lang="ru-RU" sz="2900" dirty="0"/>
              <a:t>видели в приведенном примере, такой кортеж представляет </a:t>
            </a:r>
            <a:r>
              <a:rPr lang="ru-RU" sz="2900" dirty="0" smtClean="0"/>
              <a:t>собой </a:t>
            </a:r>
            <a:r>
              <a:rPr lang="ru-RU" sz="2900" dirty="0"/>
              <a:t>строку таблицы, состоящую только из </a:t>
            </a:r>
            <a:r>
              <a:rPr lang="ru-RU" sz="2900" dirty="0" err="1" smtClean="0"/>
              <a:t>Null</a:t>
            </a:r>
            <a:r>
              <a:rPr lang="ru-RU" sz="2900" dirty="0" smtClean="0"/>
              <a:t>-значений</a:t>
            </a:r>
            <a:r>
              <a:rPr lang="ru-RU" sz="29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92696"/>
            <a:ext cx="3096344" cy="1752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352" y="3555873"/>
            <a:ext cx="14192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796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/>
              <a:t>Интересно, что </a:t>
            </a:r>
            <a:r>
              <a:rPr lang="ru-RU" b="1" dirty="0"/>
              <a:t>сравнимыми</a:t>
            </a:r>
            <a:r>
              <a:rPr lang="ru-RU" dirty="0"/>
              <a:t>, т. е. возможно равными, </a:t>
            </a:r>
            <a:r>
              <a:rPr lang="ru-RU" dirty="0" smtClean="0"/>
              <a:t>являются только </a:t>
            </a:r>
            <a:r>
              <a:rPr lang="ru-RU" dirty="0"/>
              <a:t>кортежи с одной и той же схемой отношений. Поэтому, </a:t>
            </a:r>
            <a:r>
              <a:rPr lang="ru-RU" dirty="0" smtClean="0"/>
              <a:t>на пример</a:t>
            </a:r>
            <a:r>
              <a:rPr lang="ru-RU" dirty="0"/>
              <a:t>, два нигде не определенных кортежа с различными </a:t>
            </a:r>
            <a:r>
              <a:rPr lang="ru-RU" dirty="0" smtClean="0"/>
              <a:t>схемами отношений </a:t>
            </a:r>
            <a:r>
              <a:rPr lang="ru-RU" dirty="0"/>
              <a:t>не будут равными, как могло ожидаться. Они будут </a:t>
            </a:r>
            <a:r>
              <a:rPr lang="ru-RU" dirty="0" smtClean="0"/>
              <a:t>различными </a:t>
            </a:r>
            <a:r>
              <a:rPr lang="ru-RU" dirty="0"/>
              <a:t>так же, как их схемы отношений.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918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400" b="1" i="1" dirty="0"/>
              <a:t>Отношения. Типы отношений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000" dirty="0"/>
              <a:t>И наконец дадим определение отношению, как некой </a:t>
            </a:r>
            <a:r>
              <a:rPr lang="ru-RU" sz="2000" dirty="0" smtClean="0"/>
              <a:t>вершине пирамиды</a:t>
            </a:r>
            <a:r>
              <a:rPr lang="ru-RU" sz="2000" dirty="0"/>
              <a:t>, состоящей из всех предыдущих понятий. Итак, </a:t>
            </a:r>
            <a:r>
              <a:rPr lang="ru-RU" sz="2000" b="1" dirty="0" smtClean="0"/>
              <a:t>отношение </a:t>
            </a:r>
            <a:r>
              <a:rPr lang="ru-RU" sz="2000" dirty="0" smtClean="0"/>
              <a:t>(обозначается </a:t>
            </a:r>
            <a:r>
              <a:rPr lang="ru-RU" sz="2000" b="1" dirty="0"/>
              <a:t>r</a:t>
            </a:r>
            <a:r>
              <a:rPr lang="ru-RU" sz="2000" dirty="0"/>
              <a:t>, от англ. </a:t>
            </a:r>
            <a:r>
              <a:rPr lang="ru-RU" sz="2000" dirty="0" err="1"/>
              <a:t>relation</a:t>
            </a:r>
            <a:r>
              <a:rPr lang="ru-RU" sz="2000" dirty="0"/>
              <a:t> — «отношение») со схемой </a:t>
            </a:r>
            <a:r>
              <a:rPr lang="ru-RU" sz="2000" dirty="0" smtClean="0"/>
              <a:t>отношений </a:t>
            </a:r>
            <a:r>
              <a:rPr lang="ru-RU" sz="2000" dirty="0"/>
              <a:t>S определяется как обязательно конечное множество </a:t>
            </a:r>
            <a:r>
              <a:rPr lang="ru-RU" sz="2000" dirty="0" err="1" smtClean="0"/>
              <a:t>кортежей,имеющих</a:t>
            </a:r>
            <a:r>
              <a:rPr lang="ru-RU" sz="2000" dirty="0" smtClean="0"/>
              <a:t> ту </a:t>
            </a:r>
            <a:r>
              <a:rPr lang="ru-RU" sz="2000" dirty="0"/>
              <a:t>же схему отношения S. Таким образом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По </a:t>
            </a:r>
            <a:r>
              <a:rPr lang="ru-RU" sz="2000" dirty="0"/>
              <a:t>аналогии со схемами отношений количество кортежей в </a:t>
            </a:r>
            <a:r>
              <a:rPr lang="ru-RU" sz="2000" dirty="0" smtClean="0"/>
              <a:t>отношении </a:t>
            </a:r>
            <a:r>
              <a:rPr lang="ru-RU" sz="2000" dirty="0"/>
              <a:t>называют </a:t>
            </a:r>
            <a:r>
              <a:rPr lang="ru-RU" sz="2000" b="1" dirty="0"/>
              <a:t>мощностью отношений </a:t>
            </a:r>
            <a:r>
              <a:rPr lang="ru-RU" sz="2000" dirty="0"/>
              <a:t>и обозначают как </a:t>
            </a:r>
            <a:r>
              <a:rPr lang="ru-RU" sz="2000" dirty="0" smtClean="0"/>
              <a:t>мощность множества</a:t>
            </a:r>
            <a:r>
              <a:rPr lang="ru-RU" sz="2000" dirty="0"/>
              <a:t>: |</a:t>
            </a:r>
            <a:r>
              <a:rPr lang="en-US" sz="2000" b="1" dirty="0"/>
              <a:t>r</a:t>
            </a:r>
            <a:r>
              <a:rPr lang="en-US" sz="2000" dirty="0"/>
              <a:t>|.</a:t>
            </a:r>
          </a:p>
          <a:p>
            <a:r>
              <a:rPr lang="ru-RU" sz="2000" dirty="0"/>
              <a:t>Отношения, как и кортежи, различаются по типам. Итак, </a:t>
            </a:r>
            <a:r>
              <a:rPr lang="ru-RU" sz="2000" dirty="0" smtClean="0"/>
              <a:t>отношения </a:t>
            </a:r>
            <a:r>
              <a:rPr lang="ru-RU" sz="2000" dirty="0"/>
              <a:t>называются: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92896"/>
            <a:ext cx="5452403" cy="8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382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54950"/>
            <a:ext cx="8136904" cy="23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747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Обратим отдельное внимание на нигде не определенные </a:t>
            </a:r>
            <a:r>
              <a:rPr lang="ru-RU" dirty="0" smtClean="0"/>
              <a:t>отношения</a:t>
            </a:r>
            <a:r>
              <a:rPr lang="ru-RU" dirty="0"/>
              <a:t>. В отличие от кортежей работа с такими отношениями </a:t>
            </a:r>
            <a:r>
              <a:rPr lang="ru-RU" dirty="0" smtClean="0"/>
              <a:t>включает в </a:t>
            </a:r>
            <a:r>
              <a:rPr lang="ru-RU" dirty="0"/>
              <a:t>себя небольшую тонкость. Дело в том, что нигде не </a:t>
            </a:r>
            <a:r>
              <a:rPr lang="ru-RU" dirty="0" smtClean="0"/>
              <a:t>определенные отношения </a:t>
            </a:r>
            <a:r>
              <a:rPr lang="ru-RU" dirty="0"/>
              <a:t>могут быть двух видов: они могут быть либо пустыми, </a:t>
            </a:r>
            <a:r>
              <a:rPr lang="ru-RU" dirty="0" smtClean="0"/>
              <a:t>либо </a:t>
            </a:r>
            <a:r>
              <a:rPr lang="ru-RU" dirty="0"/>
              <a:t>могут содержать единственный нигде не определенный </a:t>
            </a:r>
            <a:r>
              <a:rPr lang="ru-RU" dirty="0" smtClean="0"/>
              <a:t>кортеж (такие </a:t>
            </a:r>
            <a:r>
              <a:rPr lang="ru-RU" dirty="0"/>
              <a:t>отношения обозначаются { </a:t>
            </a:r>
            <a:r>
              <a:rPr lang="en-US" dirty="0" smtClean="0"/>
              <a:t>Ø</a:t>
            </a:r>
            <a:r>
              <a:rPr lang="ru-RU" dirty="0" smtClean="0"/>
              <a:t>(</a:t>
            </a:r>
            <a:r>
              <a:rPr lang="en-US" dirty="0"/>
              <a:t>S)}).</a:t>
            </a:r>
          </a:p>
          <a:p>
            <a:r>
              <a:rPr lang="ru-RU" b="1" dirty="0"/>
              <a:t>Сравнимыми </a:t>
            </a:r>
            <a:r>
              <a:rPr lang="ru-RU" dirty="0"/>
              <a:t>(по аналогии с кортежами), т. е., возможно </a:t>
            </a:r>
            <a:r>
              <a:rPr lang="ru-RU" dirty="0" smtClean="0"/>
              <a:t>равными</a:t>
            </a:r>
            <a:r>
              <a:rPr lang="ru-RU" dirty="0"/>
              <a:t>, являются лишь отношения с одной и той же схемой </a:t>
            </a:r>
            <a:r>
              <a:rPr lang="ru-RU" dirty="0" smtClean="0"/>
              <a:t>отношения. Поэтому </a:t>
            </a:r>
            <a:r>
              <a:rPr lang="ru-RU" dirty="0"/>
              <a:t>отношения с различными схемами отношений </a:t>
            </a:r>
            <a:r>
              <a:rPr lang="ru-RU" dirty="0" smtClean="0"/>
              <a:t>являются различными</a:t>
            </a:r>
            <a:r>
              <a:rPr lang="ru-RU" dirty="0"/>
              <a:t>.</a:t>
            </a:r>
          </a:p>
          <a:p>
            <a:r>
              <a:rPr lang="ru-RU" dirty="0"/>
              <a:t>В табличной форме представления, отношение — это тело </a:t>
            </a:r>
            <a:r>
              <a:rPr lang="ru-RU" dirty="0" smtClean="0"/>
              <a:t>таблицы, которому </a:t>
            </a:r>
            <a:r>
              <a:rPr lang="ru-RU" dirty="0"/>
              <a:t>соответствует строка — заголовок столбцов, т. е. буквально </a:t>
            </a:r>
            <a:r>
              <a:rPr lang="ru-RU" dirty="0" smtClean="0"/>
              <a:t>— вся </a:t>
            </a:r>
            <a:r>
              <a:rPr lang="ru-RU" dirty="0"/>
              <a:t>таблица, вместе с первой строкой, содержащей заголовки.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2392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1354</Words>
  <Application>Microsoft Office PowerPoint</Application>
  <PresentationFormat>Экран (4:3)</PresentationFormat>
  <Paragraphs>71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Реляционные объекты данных</vt:lpstr>
      <vt:lpstr>Требования к табличной форме представления отношений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Домены и атрибуты</vt:lpstr>
      <vt:lpstr>Презентация PowerPoint</vt:lpstr>
      <vt:lpstr>Презентация PowerPoint</vt:lpstr>
      <vt:lpstr>Презентация PowerPoint</vt:lpstr>
      <vt:lpstr>Схемы отношений. Именованные значения кортежей</vt:lpstr>
      <vt:lpstr>Презентация PowerPoint</vt:lpstr>
      <vt:lpstr>Презентация PowerPoint</vt:lpstr>
      <vt:lpstr>Презентация PowerPoint</vt:lpstr>
      <vt:lpstr>Презентация PowerPoint</vt:lpstr>
      <vt:lpstr>Кортежи. Типы кортежей</vt:lpstr>
      <vt:lpstr>Презентация PowerPoint</vt:lpstr>
      <vt:lpstr>Презентация PowerPoint</vt:lpstr>
      <vt:lpstr>Презентация PowerPoint</vt:lpstr>
      <vt:lpstr>Презентация PowerPoint</vt:lpstr>
      <vt:lpstr>Отношения. Типы отношений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Реляционные объекты данных</dc:title>
  <dc:creator>Галимянов Анис Фуатович</dc:creator>
  <cp:lastModifiedBy>Галимянов Анис Фуатович</cp:lastModifiedBy>
  <cp:revision>8</cp:revision>
  <dcterms:created xsi:type="dcterms:W3CDTF">2018-02-16T09:58:50Z</dcterms:created>
  <dcterms:modified xsi:type="dcterms:W3CDTF">2018-02-20T12:32:49Z</dcterms:modified>
</cp:coreProperties>
</file>